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6"/>
  </p:notesMasterIdLst>
  <p:handoutMasterIdLst>
    <p:handoutMasterId r:id="rId27"/>
  </p:handoutMasterIdLst>
  <p:sldIdLst>
    <p:sldId id="3288" r:id="rId2"/>
    <p:sldId id="3347" r:id="rId3"/>
    <p:sldId id="3318" r:id="rId4"/>
    <p:sldId id="3373" r:id="rId5"/>
    <p:sldId id="3395" r:id="rId6"/>
    <p:sldId id="3368" r:id="rId7"/>
    <p:sldId id="3398" r:id="rId8"/>
    <p:sldId id="3385" r:id="rId9"/>
    <p:sldId id="3422" r:id="rId10"/>
    <p:sldId id="3424" r:id="rId11"/>
    <p:sldId id="3425" r:id="rId12"/>
    <p:sldId id="3426" r:id="rId13"/>
    <p:sldId id="3428" r:id="rId14"/>
    <p:sldId id="3427" r:id="rId15"/>
    <p:sldId id="3421" r:id="rId16"/>
    <p:sldId id="3415" r:id="rId17"/>
    <p:sldId id="3416" r:id="rId18"/>
    <p:sldId id="3417" r:id="rId19"/>
    <p:sldId id="3418" r:id="rId20"/>
    <p:sldId id="3419" r:id="rId21"/>
    <p:sldId id="3420" r:id="rId22"/>
    <p:sldId id="3413" r:id="rId23"/>
    <p:sldId id="3414" r:id="rId24"/>
    <p:sldId id="3366" r:id="rId25"/>
  </p:sldIdLst>
  <p:sldSz cx="9145588" cy="5145088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  <p15:guide id="9" orient="horz" pos="214" userDrawn="1">
          <p15:clr>
            <a:srgbClr val="A4A3A4"/>
          </p15:clr>
        </p15:guide>
        <p15:guide id="10" orient="horz" pos="2976">
          <p15:clr>
            <a:srgbClr val="A4A3A4"/>
          </p15:clr>
        </p15:guide>
        <p15:guide id="11" pos="2881">
          <p15:clr>
            <a:srgbClr val="A4A3A4"/>
          </p15:clr>
        </p15:guide>
        <p15:guide id="12" pos="5397">
          <p15:clr>
            <a:srgbClr val="A4A3A4"/>
          </p15:clr>
        </p15:guide>
        <p15:guide id="13" pos="267">
          <p15:clr>
            <a:srgbClr val="A4A3A4"/>
          </p15:clr>
        </p15:guide>
        <p15:guide id="14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D70"/>
    <a:srgbClr val="F48E77"/>
    <a:srgbClr val="889EB6"/>
    <a:srgbClr val="9F7B63"/>
    <a:srgbClr val="60AEA9"/>
    <a:srgbClr val="84004C"/>
    <a:srgbClr val="004236"/>
    <a:srgbClr val="AE1233"/>
    <a:srgbClr val="169274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6314" autoAdjust="0"/>
  </p:normalViewPr>
  <p:slideViewPr>
    <p:cSldViewPr>
      <p:cViewPr varScale="1">
        <p:scale>
          <a:sx n="146" d="100"/>
          <a:sy n="146" d="100"/>
        </p:scale>
        <p:origin x="816" y="120"/>
      </p:cViewPr>
      <p:guideLst>
        <p:guide orient="horz" pos="350"/>
        <p:guide pos="4050"/>
        <p:guide orient="horz" pos="4183"/>
        <p:guide pos="7588"/>
        <p:guide pos="376"/>
        <p:guide pos="1350"/>
        <p:guide orient="horz" pos="214"/>
        <p:guide orient="horz" pos="2976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2021/5/18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1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35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5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443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53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62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708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736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99748B-1A6B-4B94-B982-E2C8837D34CA}" type="slidenum">
              <a:rPr lang="zh-CN" altLang="en-US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52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99748B-1A6B-4B94-B982-E2C8837D34CA}" type="slidenum">
              <a:rPr lang="zh-CN" altLang="en-US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600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99748B-1A6B-4B94-B982-E2C8837D34CA}" type="slidenum">
              <a:rPr lang="zh-CN" altLang="en-US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351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99748B-1A6B-4B94-B982-E2C8837D34CA}" type="slidenum">
              <a:rPr lang="zh-CN" altLang="en-US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378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99748B-1A6B-4B94-B982-E2C8837D34CA}" type="slidenum">
              <a:rPr lang="zh-CN" altLang="en-US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647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99748B-1A6B-4B94-B982-E2C8837D34CA}" type="slidenum">
              <a:rPr lang="zh-CN" altLang="en-US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425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462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99748B-1A6B-4B94-B982-E2C8837D34CA}" type="slidenum">
              <a:rPr lang="zh-CN" altLang="en-US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723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71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60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3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99748B-1A6B-4B94-B982-E2C8837D34CA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72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99748B-1A6B-4B94-B982-E2C8837D34CA}" type="slidenum">
              <a:rPr lang="zh-CN" altLang="en-US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723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314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99748B-1A6B-4B94-B982-E2C8837D34CA}" type="slidenum">
              <a:rPr lang="zh-CN" altLang="en-US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72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261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FECD6B8-3E97-4946-BA6E-7417C03D142C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10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5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5F6264-6436-4F62-BBD6-102663E97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2021/5/18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4E6DEAE-00B4-4C07-BC10-E63E1F340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2021/5/18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4538554-67FA-4D2B-BCE8-54D06CAA9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2021/5/18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4C44189-7F30-47C1-8C11-A62F9F94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2021/5/18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2021/5/18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2021/5/18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55CAEC-A6FC-440C-A6AA-A0EE1153F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287573"/>
            <a:ext cx="9145588" cy="6967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4984304"/>
            <a:ext cx="9145588" cy="1607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4823521"/>
            <a:ext cx="9145588" cy="1607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6" name="圖片 9" descr="小番茄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847">
            <a:off x="7778514" y="3879063"/>
            <a:ext cx="1263869" cy="9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10" descr="小番茄.tif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3530">
            <a:off x="7148166" y="4330449"/>
            <a:ext cx="916147" cy="71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220" y="4287573"/>
            <a:ext cx="6287636" cy="857515"/>
          </a:xfrm>
        </p:spPr>
        <p:txBody>
          <a:bodyPr>
            <a:normAutofit/>
          </a:bodyPr>
          <a:lstStyle>
            <a:lvl1pPr algn="l" defTabSz="685983" rtl="0" eaLnBrk="1" latinLnBrk="0" hangingPunct="1">
              <a:spcBef>
                <a:spcPct val="0"/>
              </a:spcBef>
              <a:buNone/>
              <a:defRPr lang="zh-TW" altLang="en-US" sz="3001" kern="12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6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1" r:id="rId5"/>
    <p:sldLayoutId id="2147483982" r:id="rId6"/>
    <p:sldLayoutId id="214748398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650321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80" indent="-162580" algn="l" defTabSz="65032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90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806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223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38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54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0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386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6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32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482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64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80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96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12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285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F00DFA4-385D-40AA-8681-BA6070F1A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28604" y="2619113"/>
            <a:ext cx="3312368" cy="1077236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綜高家長座談會  輔導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室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介紹</a:t>
            </a:r>
            <a:endParaRPr lang="zh-TW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48AB8C1-3A86-40B0-AFB9-60BCA69A122F}"/>
              </a:ext>
            </a:extLst>
          </p:cNvPr>
          <p:cNvSpPr/>
          <p:nvPr/>
        </p:nvSpPr>
        <p:spPr>
          <a:xfrm>
            <a:off x="1188418" y="1464530"/>
            <a:ext cx="6768752" cy="1015681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spc="300" dirty="0" smtClean="0">
                <a:solidFill>
                  <a:srgbClr val="9F7B63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綜高</a:t>
            </a:r>
            <a:r>
              <a:rPr lang="zh-TW" altLang="en-US" sz="6000" b="1" spc="300" dirty="0" smtClean="0">
                <a:solidFill>
                  <a:srgbClr val="A1BD7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分流</a:t>
            </a:r>
            <a:r>
              <a:rPr lang="zh-TW" altLang="en-US" sz="6000" b="1" spc="300" dirty="0" smtClean="0">
                <a:solidFill>
                  <a:srgbClr val="60AEA9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說</a:t>
            </a:r>
            <a:r>
              <a:rPr lang="zh-TW" altLang="en-US" sz="6000" b="1" spc="300" dirty="0">
                <a:solidFill>
                  <a:srgbClr val="F48E77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明</a:t>
            </a:r>
            <a:r>
              <a:rPr lang="zh-TW" altLang="en-US" sz="6000" b="1" spc="300" dirty="0" smtClean="0">
                <a:solidFill>
                  <a:srgbClr val="F48E77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會</a:t>
            </a:r>
            <a:endParaRPr lang="zh-CN" altLang="en-US" sz="6000" b="1" spc="300" dirty="0">
              <a:solidFill>
                <a:srgbClr val="F48E77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599728D-24B5-4FA0-8D0B-6D961CE162D1}"/>
              </a:ext>
            </a:extLst>
          </p:cNvPr>
          <p:cNvCxnSpPr/>
          <p:nvPr/>
        </p:nvCxnSpPr>
        <p:spPr>
          <a:xfrm>
            <a:off x="2628604" y="2572544"/>
            <a:ext cx="4141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1410709" y="4287573"/>
            <a:ext cx="4716330" cy="857515"/>
          </a:xfrm>
        </p:spPr>
        <p:txBody>
          <a:bodyPr/>
          <a:lstStyle/>
          <a:p>
            <a:r>
              <a:rPr smtClean="0"/>
              <a:t>六型單碼特質描述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10687" y="214362"/>
          <a:ext cx="6377812" cy="38749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0664"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R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I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610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個性與做事風格</a:t>
                      </a:r>
                      <a:endParaRPr lang="zh-TW" altLang="en-US" sz="14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情緒穩定、有耐心、坦誠直率，對機械與工具等事較有興趣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善於觀察、思考、分析與推理，喜歡用頭腦依自己的步調解決問題，且追根究底</a:t>
                      </a:r>
                    </a:p>
                    <a:p>
                      <a:pPr algn="l"/>
                      <a:endParaRPr lang="zh-TW" altLang="en-US" sz="14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直覺敏銳、善於表達和創新，希望藉文字、聲音、色彩或形式來表達創造力和美的感受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對人和善，容易相處，關心自己和別人的感受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精力旺盛、生活緊湊、好冒險競爭，做事有計畫並立刻行動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個性謹慎，做事講求規矩和精確，效率精確、仔細可靠，有信用</a:t>
                      </a: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7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生活中看重的事</a:t>
                      </a:r>
                      <a:endParaRPr lang="zh-TW" altLang="en-US" sz="14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生活上以實用為重，重視現在多於未來想像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追求知識、真理所帶來的成就感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生活的目的就是創造不平凡的事務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喜歡大家一起作事，一起為團體盡力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希望擁有權力去改善不合理的事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生活哲學是穩紮穩打，按部就班、精打細算</a:t>
                      </a: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2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1410709" y="4287573"/>
            <a:ext cx="4716330" cy="857515"/>
          </a:xfrm>
        </p:spPr>
        <p:txBody>
          <a:bodyPr/>
          <a:lstStyle/>
          <a:p>
            <a:r>
              <a:rPr smtClean="0"/>
              <a:t>六型單碼特質描述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303497" y="214361"/>
          <a:ext cx="6377812" cy="38588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1529"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R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I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46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不喜歡的事情</a:t>
                      </a:r>
                      <a:endParaRPr lang="zh-TW" altLang="en-US" sz="14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不喜歡與人多言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不喜歡別人給指引，也不喜歡也很多規矩和時間壓力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不喜歡管人和被人管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不愛競爭，也不喜歡獨自操作機械或技術工作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不願花太多時間做科學研究，或研究複雜課題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不喜歡改變或創新，也不喜歡冒險或領導</a:t>
                      </a: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與人合作溝通方式</a:t>
                      </a:r>
                      <a:endParaRPr lang="zh-TW" altLang="en-US" sz="14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喜歡獨自行事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不是很在乎別人的想法，喜歡和有相同興趣或專業的人討論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和朋友的關係比較隨興</a:t>
                      </a:r>
                    </a:p>
                    <a:p>
                      <a:pPr marL="0" algn="l" defTabSz="914400" rtl="0" eaLnBrk="1" latinLnBrk="0" hangingPunct="1"/>
                      <a:endParaRPr lang="zh-TW" altLang="en-US" sz="14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交友廣闊，關心人勝於關心工作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要求別人跟他一樣努力，不滿足現階段的成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會選擇和自己志趣相投的人成為好朋友</a:t>
                      </a: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4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1410709" y="4287573"/>
            <a:ext cx="4716330" cy="857515"/>
          </a:xfrm>
        </p:spPr>
        <p:txBody>
          <a:bodyPr/>
          <a:lstStyle/>
          <a:p>
            <a:r>
              <a:rPr smtClean="0"/>
              <a:t>六型單碼特質描述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303497" y="214361"/>
          <a:ext cx="6377812" cy="39615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0564"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R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I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2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663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喜歡參與的活動與課程</a:t>
                      </a:r>
                      <a:endParaRPr lang="zh-TW" altLang="en-US" sz="14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在實際、需動手環境中從事明確固定的工作，依規則一步步製造有實際用途物品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做事時，他能提出新的想法和策略，但對實際解決問題的細節較無興趣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喜歡獨立作業，但也不想</a:t>
                      </a:r>
                      <a:r>
                        <a:rPr lang="en-US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不喜歡被忽略，在無拘無束的環境下工作效率最好</a:t>
                      </a:r>
                    </a:p>
                    <a:p>
                      <a:pPr marL="0" algn="l" defTabSz="914400" rtl="0" eaLnBrk="1" latinLnBrk="0" hangingPunct="1"/>
                      <a:endParaRPr lang="zh-TW" altLang="en-US" sz="14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喜歡傾聽瞭解，願意付出時間和精力解決人際衝突，喜歡教導並幫助他人成長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善用說服力和組織能力，希望自己的表現被他人肯定，並成為團體的焦點人物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喜歡在有清楚規範的環境下工作</a:t>
                      </a: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42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有興趣的職業或學群</a:t>
                      </a:r>
                      <a:endParaRPr lang="zh-TW" altLang="en-US" sz="14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機械、電子、土木建築、農業等相關工作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生物、化學、醫藥、數學、天文等相關工作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音樂、寫作、戲劇、繪畫、設計、舞蹈等相關工作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教師、輔導、社會工作、醫護等相關工作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管理、銷售、司法、從政等相關工作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銀行、金融、會計、秘書等相關工作</a:t>
                      </a: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3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/>
          <p:cNvSpPr txBox="1"/>
          <p:nvPr/>
        </p:nvSpPr>
        <p:spPr>
          <a:xfrm>
            <a:off x="3420666" y="412304"/>
            <a:ext cx="1977994" cy="619665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性向測驗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60426" y="1852464"/>
            <a:ext cx="7200800" cy="1800200"/>
          </a:xfrm>
          <a:prstGeom prst="rect">
            <a:avLst/>
          </a:prstGeom>
        </p:spPr>
        <p:txBody>
          <a:bodyPr/>
          <a:lstStyle>
            <a:lvl1pPr algn="l" defTabSz="6503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dirty="0" smtClean="0"/>
              <a:t>性向測驗為能力測驗，</a:t>
            </a:r>
            <a:r>
              <a:rPr lang="zh-TW" altLang="zh-TW" dirty="0" smtClean="0"/>
              <a:t>協助</a:t>
            </a:r>
            <a:r>
              <a:rPr lang="zh-TW" altLang="zh-TW" dirty="0"/>
              <a:t>學生瞭解自我獨特的能力，提供學習擇業之參考</a:t>
            </a:r>
            <a:r>
              <a:rPr lang="zh-TW" altLang="zh-TW" dirty="0" smtClean="0"/>
              <a:t>。</a:t>
            </a:r>
            <a:endParaRPr lang="zh-TW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09208"/>
              </p:ext>
            </p:extLst>
          </p:nvPr>
        </p:nvGraphicFramePr>
        <p:xfrm>
          <a:off x="252314" y="87206"/>
          <a:ext cx="4032448" cy="4922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270">
                  <a:extLst>
                    <a:ext uri="{9D8B030D-6E8A-4147-A177-3AD203B41FA5}">
                      <a16:colId xmlns:a16="http://schemas.microsoft.com/office/drawing/2014/main" val="1659895045"/>
                    </a:ext>
                  </a:extLst>
                </a:gridCol>
                <a:gridCol w="1697767">
                  <a:extLst>
                    <a:ext uri="{9D8B030D-6E8A-4147-A177-3AD203B41FA5}">
                      <a16:colId xmlns:a16="http://schemas.microsoft.com/office/drawing/2014/main" val="56062341"/>
                    </a:ext>
                  </a:extLst>
                </a:gridCol>
                <a:gridCol w="1788411">
                  <a:extLst>
                    <a:ext uri="{9D8B030D-6E8A-4147-A177-3AD203B41FA5}">
                      <a16:colId xmlns:a16="http://schemas.microsoft.com/office/drawing/2014/main" val="2277113368"/>
                    </a:ext>
                  </a:extLst>
                </a:gridCol>
              </a:tblGrid>
              <a:tr h="190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effectLst/>
                        </a:rPr>
                        <a:t>分測驗名稱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effectLst/>
                        </a:rPr>
                        <a:t>測量的能力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 dirty="0">
                          <a:effectLst/>
                        </a:rPr>
                        <a:t>我能做的事（舉例）</a:t>
                      </a:r>
                      <a:r>
                        <a:rPr lang="en-US" sz="1300" kern="0" dirty="0">
                          <a:effectLst/>
                        </a:rPr>
                        <a:t> 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 anchor="ctr"/>
                </a:tc>
                <a:extLst>
                  <a:ext uri="{0D108BD9-81ED-4DB2-BD59-A6C34878D82A}">
                    <a16:rowId xmlns:a16="http://schemas.microsoft.com/office/drawing/2014/main" val="2495656103"/>
                  </a:ext>
                </a:extLst>
              </a:tr>
              <a:tr h="1191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effectLst/>
                        </a:rPr>
                        <a:t>一、</a:t>
                      </a:r>
                      <a:r>
                        <a:rPr lang="en-US" sz="1300" kern="0">
                          <a:effectLst/>
                        </a:rPr>
                        <a:t/>
                      </a:r>
                      <a:br>
                        <a:rPr lang="en-US" sz="1300" kern="0">
                          <a:effectLst/>
                        </a:rPr>
                      </a:br>
                      <a:r>
                        <a:rPr lang="zh-TW" sz="1300" kern="0">
                          <a:effectLst/>
                        </a:rPr>
                        <a:t>語文推理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 dirty="0">
                          <a:effectLst/>
                        </a:rPr>
                        <a:t>了解語文概念的能力，評估抽象或概括的潛力；測量比較複雜的推理能力。預測在複雜語文關係和概念的場合中推理正確的情形。</a:t>
                      </a:r>
                      <a:r>
                        <a:rPr lang="en-US" sz="1300" kern="0" dirty="0">
                          <a:effectLst/>
                        </a:rPr>
                        <a:t> 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 dirty="0">
                          <a:effectLst/>
                        </a:rPr>
                        <a:t>科學家、財經人員、顧問、分析師、人事、推銷員、作家、主持人、法官、編輯、店員、公關、出納。</a:t>
                      </a:r>
                      <a:r>
                        <a:rPr lang="en-US" sz="1300" kern="0" dirty="0">
                          <a:effectLst/>
                        </a:rPr>
                        <a:t> 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extLst>
                  <a:ext uri="{0D108BD9-81ED-4DB2-BD59-A6C34878D82A}">
                    <a16:rowId xmlns:a16="http://schemas.microsoft.com/office/drawing/2014/main" val="1523776438"/>
                  </a:ext>
                </a:extLst>
              </a:tr>
              <a:tr h="893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effectLst/>
                        </a:rPr>
                        <a:t>二、</a:t>
                      </a:r>
                      <a:r>
                        <a:rPr lang="en-US" sz="1300" kern="0">
                          <a:effectLst/>
                        </a:rPr>
                        <a:t/>
                      </a:r>
                      <a:br>
                        <a:rPr lang="en-US" sz="1300" kern="0">
                          <a:effectLst/>
                        </a:rPr>
                      </a:br>
                      <a:r>
                        <a:rPr lang="zh-TW" sz="1300" kern="0">
                          <a:effectLst/>
                        </a:rPr>
                        <a:t>數學推理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 dirty="0">
                          <a:effectLst/>
                        </a:rPr>
                        <a:t>了解數目關係以及處理數目概念的能力；指數目推理、運用數目關係以及明智處理數量材料的能力。</a:t>
                      </a:r>
                      <a:r>
                        <a:rPr lang="en-US" sz="1300" kern="0" dirty="0">
                          <a:effectLst/>
                        </a:rPr>
                        <a:t> 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 dirty="0">
                          <a:effectLst/>
                        </a:rPr>
                        <a:t>科學家、數學教授、實驗室助理、工程師、建築師、財務人員、會計、秘書、銀行行員</a:t>
                      </a:r>
                      <a:r>
                        <a:rPr lang="en-US" sz="1300" kern="0" dirty="0">
                          <a:effectLst/>
                        </a:rPr>
                        <a:t> 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extLst>
                  <a:ext uri="{0D108BD9-81ED-4DB2-BD59-A6C34878D82A}">
                    <a16:rowId xmlns:a16="http://schemas.microsoft.com/office/drawing/2014/main" val="1787670853"/>
                  </a:ext>
                </a:extLst>
              </a:tr>
              <a:tr h="1191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effectLst/>
                        </a:rPr>
                        <a:t>三、</a:t>
                      </a:r>
                      <a:r>
                        <a:rPr lang="en-US" sz="1300" kern="0">
                          <a:effectLst/>
                        </a:rPr>
                        <a:t/>
                      </a:r>
                      <a:br>
                        <a:rPr lang="en-US" sz="1300" kern="0">
                          <a:effectLst/>
                        </a:rPr>
                      </a:br>
                      <a:r>
                        <a:rPr lang="zh-TW" sz="1300" kern="0">
                          <a:effectLst/>
                        </a:rPr>
                        <a:t>機械推理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>
                          <a:effectLst/>
                        </a:rPr>
                        <a:t>評估需要了解普通物理力學原理的課程或職業。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 dirty="0">
                          <a:effectLst/>
                        </a:rPr>
                        <a:t>木工、機械工、修護人員、裝配員、工廠人員、科學家、實驗助理、驗光師、檢驗員、工程師、建築師、電器修護人員</a:t>
                      </a:r>
                      <a:r>
                        <a:rPr lang="en-US" sz="1300" kern="0" dirty="0">
                          <a:effectLst/>
                        </a:rPr>
                        <a:t> 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extLst>
                  <a:ext uri="{0D108BD9-81ED-4DB2-BD59-A6C34878D82A}">
                    <a16:rowId xmlns:a16="http://schemas.microsoft.com/office/drawing/2014/main" val="3260597738"/>
                  </a:ext>
                </a:extLst>
              </a:tr>
              <a:tr h="1191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effectLst/>
                        </a:rPr>
                        <a:t>四、</a:t>
                      </a:r>
                      <a:r>
                        <a:rPr lang="en-US" sz="1300" kern="0">
                          <a:effectLst/>
                        </a:rPr>
                        <a:t/>
                      </a:r>
                      <a:br>
                        <a:rPr lang="en-US" sz="1300" kern="0">
                          <a:effectLst/>
                        </a:rPr>
                      </a:br>
                      <a:r>
                        <a:rPr lang="zh-TW" sz="1300" kern="0">
                          <a:effectLst/>
                        </a:rPr>
                        <a:t>空間關係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>
                          <a:effectLst/>
                        </a:rPr>
                        <a:t>將二度平面，在心理上操弄成三度實體，以心理想像，補足平面的不足。測量由視覺處理具體材料的能力。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 dirty="0">
                          <a:effectLst/>
                        </a:rPr>
                        <a:t>繪畫、裝璜、服裝設計、美術人員、雕刻師、建築師、工程師、攝影師、造型設計、廣告設計、櫥窗設計、演員</a:t>
                      </a:r>
                      <a:r>
                        <a:rPr lang="en-US" sz="1300" kern="0" dirty="0">
                          <a:effectLst/>
                        </a:rPr>
                        <a:t> 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extLst>
                  <a:ext uri="{0D108BD9-81ED-4DB2-BD59-A6C34878D82A}">
                    <a16:rowId xmlns:a16="http://schemas.microsoft.com/office/drawing/2014/main" val="1606185495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97469"/>
              </p:ext>
            </p:extLst>
          </p:nvPr>
        </p:nvGraphicFramePr>
        <p:xfrm>
          <a:off x="4480314" y="74550"/>
          <a:ext cx="4340952" cy="4935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062">
                  <a:extLst>
                    <a:ext uri="{9D8B030D-6E8A-4147-A177-3AD203B41FA5}">
                      <a16:colId xmlns:a16="http://schemas.microsoft.com/office/drawing/2014/main" val="1659895045"/>
                    </a:ext>
                  </a:extLst>
                </a:gridCol>
                <a:gridCol w="1827656">
                  <a:extLst>
                    <a:ext uri="{9D8B030D-6E8A-4147-A177-3AD203B41FA5}">
                      <a16:colId xmlns:a16="http://schemas.microsoft.com/office/drawing/2014/main" val="56062341"/>
                    </a:ext>
                  </a:extLst>
                </a:gridCol>
                <a:gridCol w="1925234">
                  <a:extLst>
                    <a:ext uri="{9D8B030D-6E8A-4147-A177-3AD203B41FA5}">
                      <a16:colId xmlns:a16="http://schemas.microsoft.com/office/drawing/2014/main" val="2277113368"/>
                    </a:ext>
                  </a:extLst>
                </a:gridCol>
              </a:tblGrid>
              <a:tr h="405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 dirty="0">
                          <a:effectLst/>
                        </a:rPr>
                        <a:t>分測驗名稱</a:t>
                      </a:r>
                      <a:r>
                        <a:rPr lang="en-US" sz="1300" kern="0" dirty="0">
                          <a:effectLst/>
                        </a:rPr>
                        <a:t> 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effectLst/>
                        </a:rPr>
                        <a:t>測量的能力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effectLst/>
                        </a:rPr>
                        <a:t>我能做的事（舉例）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 anchor="ctr"/>
                </a:tc>
                <a:extLst>
                  <a:ext uri="{0D108BD9-81ED-4DB2-BD59-A6C34878D82A}">
                    <a16:rowId xmlns:a16="http://schemas.microsoft.com/office/drawing/2014/main" val="2495656103"/>
                  </a:ext>
                </a:extLst>
              </a:tr>
              <a:tr h="1393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 dirty="0">
                          <a:effectLst/>
                        </a:rPr>
                        <a:t>五、</a:t>
                      </a:r>
                      <a:r>
                        <a:rPr lang="en-US" sz="1300" kern="0" dirty="0">
                          <a:effectLst/>
                        </a:rPr>
                        <a:t/>
                      </a:r>
                      <a:br>
                        <a:rPr lang="en-US" sz="1300" kern="0" dirty="0">
                          <a:effectLst/>
                        </a:rPr>
                      </a:br>
                      <a:r>
                        <a:rPr lang="zh-TW" sz="1300" kern="0" dirty="0">
                          <a:effectLst/>
                        </a:rPr>
                        <a:t>抽象推理</a:t>
                      </a:r>
                      <a:r>
                        <a:rPr lang="en-US" sz="1300" kern="0" dirty="0">
                          <a:effectLst/>
                        </a:rPr>
                        <a:t> 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>
                          <a:effectLst/>
                        </a:rPr>
                        <a:t>了解抽象圖形的組型關係──由非文字圖案中類化和歸類各種原則。和物體間（並非文字和數量間的）的知覺關係的課程職業有關聯。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>
                          <a:effectLst/>
                        </a:rPr>
                        <a:t>科學家、工程師、建築師、實驗助理、工廠人員、設計師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extLst>
                  <a:ext uri="{0D108BD9-81ED-4DB2-BD59-A6C34878D82A}">
                    <a16:rowId xmlns:a16="http://schemas.microsoft.com/office/drawing/2014/main" val="255317617"/>
                  </a:ext>
                </a:extLst>
              </a:tr>
              <a:tr h="696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effectLst/>
                        </a:rPr>
                        <a:t>六、</a:t>
                      </a:r>
                      <a:r>
                        <a:rPr lang="en-US" sz="1300" kern="0">
                          <a:effectLst/>
                        </a:rPr>
                        <a:t/>
                      </a:r>
                      <a:br>
                        <a:rPr lang="en-US" sz="1300" kern="0">
                          <a:effectLst/>
                        </a:rPr>
                      </a:br>
                      <a:r>
                        <a:rPr lang="zh-TW" sz="1300" kern="0">
                          <a:effectLst/>
                        </a:rPr>
                        <a:t>錯別字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>
                          <a:effectLst/>
                        </a:rPr>
                        <a:t>從事學業研讀或職業訓練的基本技能。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>
                          <a:effectLst/>
                        </a:rPr>
                        <a:t>速記、商業通信、報章雜誌、校對、廣告等文字工作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extLst>
                  <a:ext uri="{0D108BD9-81ED-4DB2-BD59-A6C34878D82A}">
                    <a16:rowId xmlns:a16="http://schemas.microsoft.com/office/drawing/2014/main" val="151969070"/>
                  </a:ext>
                </a:extLst>
              </a:tr>
              <a:tr h="1045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effectLst/>
                        </a:rPr>
                        <a:t>七、</a:t>
                      </a:r>
                      <a:r>
                        <a:rPr lang="en-US" sz="1300" kern="0">
                          <a:effectLst/>
                        </a:rPr>
                        <a:t/>
                      </a:r>
                      <a:br>
                        <a:rPr lang="en-US" sz="1300" kern="0">
                          <a:effectLst/>
                        </a:rPr>
                      </a:br>
                      <a:r>
                        <a:rPr lang="zh-TW" sz="1300" kern="0">
                          <a:effectLst/>
                        </a:rPr>
                        <a:t>文法與修辭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>
                          <a:effectLst/>
                        </a:rPr>
                        <a:t>從事學業研讀或職業訓練的基本技能。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 dirty="0">
                          <a:effectLst/>
                        </a:rPr>
                        <a:t>速記、商業通信、報章雜誌、校對、廣告等文字工作、新聞記者、編輯、經理、顧問、導遊、公關、主持人</a:t>
                      </a:r>
                      <a:r>
                        <a:rPr lang="en-US" sz="1300" kern="0" dirty="0">
                          <a:effectLst/>
                        </a:rPr>
                        <a:t> 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extLst>
                  <a:ext uri="{0D108BD9-81ED-4DB2-BD59-A6C34878D82A}">
                    <a16:rowId xmlns:a16="http://schemas.microsoft.com/office/drawing/2014/main" val="3145112929"/>
                  </a:ext>
                </a:extLst>
              </a:tr>
              <a:tr h="1393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0">
                          <a:effectLst/>
                        </a:rPr>
                        <a:t>八、</a:t>
                      </a:r>
                      <a:r>
                        <a:rPr lang="en-US" sz="1300" kern="0">
                          <a:effectLst/>
                        </a:rPr>
                        <a:t/>
                      </a:r>
                      <a:br>
                        <a:rPr lang="en-US" sz="1300" kern="0">
                          <a:effectLst/>
                        </a:rPr>
                      </a:br>
                      <a:r>
                        <a:rPr lang="zh-TW" sz="1300" kern="0">
                          <a:effectLst/>
                        </a:rPr>
                        <a:t>知覺速度與確度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>
                          <a:effectLst/>
                        </a:rPr>
                        <a:t>這是種速度測驗。對於辦公室中的工作和需要知覺辨認的各種工作都很重要。測量對簡單知覺工作的反應速度。</a:t>
                      </a:r>
                      <a:r>
                        <a:rPr lang="en-US" sz="1300" kern="0">
                          <a:effectLst/>
                        </a:rPr>
                        <a:t> 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300" kern="0" dirty="0">
                          <a:effectLst/>
                        </a:rPr>
                        <a:t>檢驗員、秘書、接線生、圖書管理員、速記、打字員、繕寫員、收納員、收費員、售票員、電腦操作人員、指紋比對人員、排版工、檔案管理員</a:t>
                      </a:r>
                      <a:r>
                        <a:rPr lang="en-US" sz="1300" kern="0" dirty="0">
                          <a:effectLst/>
                        </a:rPr>
                        <a:t> 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299" marR="11299" marT="0" marB="0"/>
                </a:tc>
                <a:extLst>
                  <a:ext uri="{0D108BD9-81ED-4DB2-BD59-A6C34878D82A}">
                    <a16:rowId xmlns:a16="http://schemas.microsoft.com/office/drawing/2014/main" val="730106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7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261919" y="2572544"/>
            <a:ext cx="2621750" cy="3877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軟硬體設備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DA949B9-1864-4241-8946-7DEF4D9912BC}"/>
              </a:ext>
            </a:extLst>
          </p:cNvPr>
          <p:cNvSpPr/>
          <p:nvPr/>
        </p:nvSpPr>
        <p:spPr>
          <a:xfrm>
            <a:off x="4085931" y="1348408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/>
              <a:t>0</a:t>
            </a:r>
            <a:r>
              <a:rPr lang="en-US" altLang="zh-TW" sz="4400" dirty="0"/>
              <a:t>3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42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81"/>
          <p:cNvSpPr txBox="1">
            <a:spLocks noChangeArrowheads="1"/>
          </p:cNvSpPr>
          <p:nvPr/>
        </p:nvSpPr>
        <p:spPr bwMode="auto">
          <a:xfrm>
            <a:off x="828378" y="277397"/>
            <a:ext cx="8136903" cy="101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/>
          <a:lstStyle/>
          <a:p>
            <a:pPr algn="ctr"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48E77"/>
                </a:solidFill>
                <a:latin typeface="微软雅黑" pitchFamily="34" charset="-122"/>
                <a:ea typeface="微软雅黑" pitchFamily="34" charset="-122"/>
              </a:rPr>
              <a:t>學習資源室</a:t>
            </a:r>
            <a:endParaRPr lang="zh-TW" altLang="en-US" sz="4800" b="1" dirty="0">
              <a:solidFill>
                <a:srgbClr val="F48E7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265159" y="268288"/>
            <a:ext cx="1036189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軟硬體設備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19" y="1492424"/>
            <a:ext cx="4001219" cy="2923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形圖說文字 1"/>
          <p:cNvSpPr/>
          <p:nvPr/>
        </p:nvSpPr>
        <p:spPr>
          <a:xfrm>
            <a:off x="3924722" y="339462"/>
            <a:ext cx="4032448" cy="1161292"/>
          </a:xfrm>
          <a:prstGeom prst="wedgeEllipseCallout">
            <a:avLst/>
          </a:prstGeom>
          <a:solidFill>
            <a:srgbClr val="60AEA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本框 81"/>
          <p:cNvSpPr txBox="1">
            <a:spLocks noChangeArrowheads="1"/>
          </p:cNvSpPr>
          <p:nvPr/>
        </p:nvSpPr>
        <p:spPr bwMode="auto">
          <a:xfrm>
            <a:off x="1872494" y="319011"/>
            <a:ext cx="8136903" cy="101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/>
          <a:lstStyle/>
          <a:p>
            <a:pPr algn="ctr">
              <a:lnSpc>
                <a:spcPct val="150000"/>
              </a:lnSpc>
            </a:pPr>
            <a:r>
              <a:rPr lang="zh-TW" altLang="en-US" sz="4800" b="1" dirty="0" smtClean="0">
                <a:latin typeface="微软雅黑" pitchFamily="34" charset="-122"/>
                <a:ea typeface="微软雅黑" pitchFamily="34" charset="-122"/>
              </a:rPr>
              <a:t>升學資訊</a:t>
            </a:r>
            <a:endParaRPr lang="zh-TW" altLang="en-US" sz="4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265159" y="268288"/>
            <a:ext cx="1036189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軟硬體設備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5" name="Picture 7" descr="DSCF404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34907" y="807907"/>
            <a:ext cx="2755294" cy="36753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6" descr="DSCF225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t="7890" b="11073"/>
          <a:stretch>
            <a:fillRect/>
          </a:stretch>
        </p:blipFill>
        <p:spPr bwMode="auto">
          <a:xfrm>
            <a:off x="3924722" y="1719154"/>
            <a:ext cx="3930391" cy="27279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矩形 8"/>
          <p:cNvSpPr/>
          <p:nvPr/>
        </p:nvSpPr>
        <p:spPr>
          <a:xfrm>
            <a:off x="1034907" y="4149255"/>
            <a:ext cx="2655789" cy="707886"/>
          </a:xfrm>
          <a:prstGeom prst="rect">
            <a:avLst/>
          </a:prstGeom>
          <a:solidFill>
            <a:srgbClr val="A1BD70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天下雜誌、張老師</a:t>
            </a:r>
            <a:r>
              <a:rPr kumimoji="1"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kumimoji="1"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月刊、最佳大學指南</a:t>
            </a:r>
          </a:p>
        </p:txBody>
      </p:sp>
      <p:sp>
        <p:nvSpPr>
          <p:cNvPr id="10" name="矩形 9"/>
          <p:cNvSpPr/>
          <p:nvPr/>
        </p:nvSpPr>
        <p:spPr>
          <a:xfrm>
            <a:off x="3924723" y="4149255"/>
            <a:ext cx="3930390" cy="707886"/>
          </a:xfrm>
          <a:prstGeom prst="rect">
            <a:avLst/>
          </a:prstGeom>
          <a:solidFill>
            <a:srgbClr val="F48E77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方正准圆简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方正准圆简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方正准圆简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方正准圆简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方正准圆简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方正准圆简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方正准圆简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方正准圆简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方正准圆简体" charset="-122"/>
              </a:defRPr>
            </a:lvl9pPr>
          </a:lstStyle>
          <a:p>
            <a:pPr algn="l" eaLnBrk="1" hangingPunct="1">
              <a:defRPr/>
            </a:pPr>
            <a:r>
              <a:rPr kumimoji="1"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備審資料、面試考古題、</a:t>
            </a:r>
            <a:endParaRPr kumimoji="1"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 eaLnBrk="1" hangingPunct="1">
              <a:defRPr/>
            </a:pPr>
            <a:r>
              <a:rPr kumimoji="1"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生涯書籍、各大學簡介 </a:t>
            </a:r>
            <a:r>
              <a:rPr kumimoji="1"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DM</a:t>
            </a:r>
            <a:endParaRPr kumimoji="1"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41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81"/>
          <p:cNvSpPr txBox="1">
            <a:spLocks noChangeArrowheads="1"/>
          </p:cNvSpPr>
          <p:nvPr/>
        </p:nvSpPr>
        <p:spPr bwMode="auto">
          <a:xfrm>
            <a:off x="828378" y="43513"/>
            <a:ext cx="8136903" cy="101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/>
          <a:lstStyle/>
          <a:p>
            <a:pPr algn="ctr">
              <a:lnSpc>
                <a:spcPct val="150000"/>
              </a:lnSpc>
            </a:pPr>
            <a:r>
              <a:rPr lang="zh-TW" altLang="en-US" sz="4800" b="1" dirty="0">
                <a:solidFill>
                  <a:srgbClr val="F48E77"/>
                </a:solidFill>
                <a:latin typeface="微软雅黑" pitchFamily="34" charset="-122"/>
                <a:ea typeface="微软雅黑" pitchFamily="34" charset="-122"/>
              </a:rPr>
              <a:t>生涯刊物</a:t>
            </a:r>
          </a:p>
        </p:txBody>
      </p:sp>
      <p:sp>
        <p:nvSpPr>
          <p:cNvPr id="6" name="文本框 32"/>
          <p:cNvSpPr txBox="1"/>
          <p:nvPr/>
        </p:nvSpPr>
        <p:spPr>
          <a:xfrm>
            <a:off x="265159" y="268288"/>
            <a:ext cx="1036189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輔導室業務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58" y="1065285"/>
            <a:ext cx="2546300" cy="3677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380" y="1038742"/>
            <a:ext cx="2535510" cy="36712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文字方塊 2"/>
          <p:cNvSpPr txBox="1"/>
          <p:nvPr/>
        </p:nvSpPr>
        <p:spPr>
          <a:xfrm>
            <a:off x="880061" y="1492424"/>
            <a:ext cx="553998" cy="2592288"/>
          </a:xfrm>
          <a:prstGeom prst="rect">
            <a:avLst/>
          </a:prstGeom>
          <a:solidFill>
            <a:srgbClr val="A1BD70"/>
          </a:solidFill>
          <a:effectLst>
            <a:softEdge rad="12700"/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Microsoft JhengHei UI"/>
              </a:rPr>
              <a:t>備審資料製作範例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619830" y="1492424"/>
            <a:ext cx="553998" cy="3056872"/>
          </a:xfrm>
          <a:prstGeom prst="rect">
            <a:avLst/>
          </a:prstGeom>
          <a:solidFill>
            <a:srgbClr val="A1BD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Microsoft JhengHei UI"/>
              </a:rPr>
              <a:t>備審及面試準備手冊</a:t>
            </a:r>
          </a:p>
        </p:txBody>
      </p:sp>
    </p:spTree>
    <p:extLst>
      <p:ext uri="{BB962C8B-B14F-4D97-AF65-F5344CB8AC3E}">
        <p14:creationId xmlns:p14="http://schemas.microsoft.com/office/powerpoint/2010/main" val="32550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81"/>
          <p:cNvSpPr txBox="1">
            <a:spLocks noChangeArrowheads="1"/>
          </p:cNvSpPr>
          <p:nvPr/>
        </p:nvSpPr>
        <p:spPr bwMode="auto">
          <a:xfrm>
            <a:off x="828378" y="277397"/>
            <a:ext cx="8136903" cy="101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/>
          <a:lstStyle/>
          <a:p>
            <a:pPr algn="ctr"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48E77"/>
                </a:solidFill>
                <a:latin typeface="微软雅黑" pitchFamily="34" charset="-122"/>
                <a:ea typeface="微软雅黑" pitchFamily="34" charset="-122"/>
              </a:rPr>
              <a:t>設置生涯檢索區</a:t>
            </a:r>
            <a:endParaRPr lang="zh-TW" altLang="en-US" sz="4800" b="1" dirty="0">
              <a:solidFill>
                <a:srgbClr val="F48E7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265159" y="268288"/>
            <a:ext cx="1036189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軟硬體設備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5" name="圖片 9" descr="Y:\100下\學習資源室照片\IMG_9613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6259"/>
          <a:stretch/>
        </p:blipFill>
        <p:spPr bwMode="auto">
          <a:xfrm>
            <a:off x="2556570" y="1802711"/>
            <a:ext cx="388444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直線圖說文字 1 1"/>
          <p:cNvSpPr/>
          <p:nvPr/>
        </p:nvSpPr>
        <p:spPr>
          <a:xfrm>
            <a:off x="160366" y="994137"/>
            <a:ext cx="2108171" cy="1152128"/>
          </a:xfrm>
          <a:prstGeom prst="borderCallout1">
            <a:avLst>
              <a:gd name="adj1" fmla="val 55283"/>
              <a:gd name="adj2" fmla="val 99564"/>
              <a:gd name="adj3" fmla="val 111240"/>
              <a:gd name="adj4" fmla="val 133590"/>
            </a:avLst>
          </a:prstGeom>
          <a:solidFill>
            <a:srgbClr val="9F7B63"/>
          </a:solidFill>
          <a:ln>
            <a:solidFill>
              <a:srgbClr val="9F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提供硬體設備，供升學資訊查詢</a:t>
            </a:r>
          </a:p>
        </p:txBody>
      </p:sp>
      <p:sp>
        <p:nvSpPr>
          <p:cNvPr id="3" name="直線圖說文字 1 2"/>
          <p:cNvSpPr/>
          <p:nvPr/>
        </p:nvSpPr>
        <p:spPr>
          <a:xfrm>
            <a:off x="160367" y="3669676"/>
            <a:ext cx="2108170" cy="631060"/>
          </a:xfrm>
          <a:prstGeom prst="borderCallout1">
            <a:avLst>
              <a:gd name="adj1" fmla="val 6346"/>
              <a:gd name="adj2" fmla="val 91799"/>
              <a:gd name="adj3" fmla="val -68004"/>
              <a:gd name="adj4" fmla="val 129114"/>
            </a:avLst>
          </a:prstGeom>
          <a:solidFill>
            <a:srgbClr val="889EB6"/>
          </a:solidFill>
          <a:ln>
            <a:solidFill>
              <a:srgbClr val="889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zh-TW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電腦、掃瞄器</a:t>
            </a:r>
          </a:p>
        </p:txBody>
      </p:sp>
      <p:sp>
        <p:nvSpPr>
          <p:cNvPr id="8" name="直線圖說文字 1 7"/>
          <p:cNvSpPr/>
          <p:nvPr/>
        </p:nvSpPr>
        <p:spPr>
          <a:xfrm flipH="1">
            <a:off x="6663936" y="2146265"/>
            <a:ext cx="2301345" cy="1523411"/>
          </a:xfrm>
          <a:prstGeom prst="borderCallout1">
            <a:avLst>
              <a:gd name="adj1" fmla="val 55283"/>
              <a:gd name="adj2" fmla="val 99564"/>
              <a:gd name="adj3" fmla="val 111240"/>
              <a:gd name="adj4" fmla="val 133590"/>
            </a:avLst>
          </a:prstGeom>
          <a:solidFill>
            <a:srgbClr val="A1BD70"/>
          </a:solidFill>
          <a:ln>
            <a:solidFill>
              <a:srgbClr val="A1B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每年均超過</a:t>
            </a:r>
            <a:b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五百人次使用電腦查詢資料及掃描器製作備審資料</a:t>
            </a:r>
          </a:p>
        </p:txBody>
      </p:sp>
    </p:spTree>
    <p:extLst>
      <p:ext uri="{BB962C8B-B14F-4D97-AF65-F5344CB8AC3E}">
        <p14:creationId xmlns:p14="http://schemas.microsoft.com/office/powerpoint/2010/main" val="38626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>
            <a:spLocks/>
          </p:cNvSpPr>
          <p:nvPr/>
        </p:nvSpPr>
        <p:spPr bwMode="auto">
          <a:xfrm>
            <a:off x="756370" y="1538572"/>
            <a:ext cx="3511493" cy="3093464"/>
          </a:xfrm>
          <a:custGeom>
            <a:avLst/>
            <a:gdLst>
              <a:gd name="T0" fmla="*/ 0 w 998"/>
              <a:gd name="T1" fmla="*/ 0 h 861"/>
              <a:gd name="T2" fmla="*/ 998 w 998"/>
              <a:gd name="T3" fmla="*/ 0 h 861"/>
              <a:gd name="T4" fmla="*/ 492 w 998"/>
              <a:gd name="T5" fmla="*/ 861 h 861"/>
              <a:gd name="T6" fmla="*/ 0 w 998"/>
              <a:gd name="T7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861">
                <a:moveTo>
                  <a:pt x="0" y="0"/>
                </a:moveTo>
                <a:lnTo>
                  <a:pt x="998" y="0"/>
                </a:lnTo>
                <a:lnTo>
                  <a:pt x="492" y="8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51" tIns="45725" rIns="91451" bIns="45725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048745" y="1012654"/>
            <a:ext cx="2926744" cy="2547230"/>
          </a:xfrm>
          <a:custGeom>
            <a:avLst/>
            <a:gdLst>
              <a:gd name="T0" fmla="*/ 949 w 1896"/>
              <a:gd name="T1" fmla="*/ 0 h 1616"/>
              <a:gd name="T2" fmla="*/ 1896 w 1896"/>
              <a:gd name="T3" fmla="*/ 1616 h 1616"/>
              <a:gd name="T4" fmla="*/ 0 w 1896"/>
              <a:gd name="T5" fmla="*/ 1616 h 1616"/>
              <a:gd name="T6" fmla="*/ 949 w 1896"/>
              <a:gd name="T7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6" h="1616">
                <a:moveTo>
                  <a:pt x="949" y="0"/>
                </a:moveTo>
                <a:lnTo>
                  <a:pt x="1896" y="1616"/>
                </a:lnTo>
                <a:lnTo>
                  <a:pt x="0" y="1616"/>
                </a:lnTo>
                <a:lnTo>
                  <a:pt x="949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51" tIns="45725" rIns="91451" bIns="45725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MH_Others_1"/>
          <p:cNvSpPr txBox="1"/>
          <p:nvPr>
            <p:custDataLst>
              <p:tags r:id="rId1"/>
            </p:custDataLst>
          </p:nvPr>
        </p:nvSpPr>
        <p:spPr>
          <a:xfrm>
            <a:off x="1578084" y="1919062"/>
            <a:ext cx="1868065" cy="78803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5121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</a:t>
            </a:r>
            <a:r>
              <a:rPr lang="zh-TW" altLang="en-US" sz="5121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錄</a:t>
            </a:r>
            <a:endParaRPr lang="zh-CN" altLang="en-US" sz="5121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s_2"/>
          <p:cNvSpPr txBox="1"/>
          <p:nvPr>
            <p:custDataLst>
              <p:tags r:id="rId2"/>
            </p:custDataLst>
          </p:nvPr>
        </p:nvSpPr>
        <p:spPr>
          <a:xfrm>
            <a:off x="1683568" y="2756685"/>
            <a:ext cx="1657098" cy="306366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991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1991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1">
            <a:extLst>
              <a:ext uri="{FF2B5EF4-FFF2-40B4-BE49-F238E27FC236}">
                <a16:creationId xmlns:a16="http://schemas.microsoft.com/office/drawing/2014/main" id="{AD4D6BEC-2488-46EE-95AC-728E82F8093C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780399" y="997315"/>
            <a:ext cx="511025" cy="51211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5" name="MH_Other_2">
            <a:extLst>
              <a:ext uri="{FF2B5EF4-FFF2-40B4-BE49-F238E27FC236}">
                <a16:creationId xmlns:a16="http://schemas.microsoft.com/office/drawing/2014/main" id="{BACC2EF8-0F61-4559-8A7C-24629238209B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780399" y="1713498"/>
            <a:ext cx="511025" cy="51211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6" name="MH_Other_3">
            <a:extLst>
              <a:ext uri="{FF2B5EF4-FFF2-40B4-BE49-F238E27FC236}">
                <a16:creationId xmlns:a16="http://schemas.microsoft.com/office/drawing/2014/main" id="{0B98F20B-C700-49E7-8B55-C2C518E5511D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780399" y="2429680"/>
            <a:ext cx="511025" cy="51211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9" name="MH_Other_4">
            <a:extLst>
              <a:ext uri="{FF2B5EF4-FFF2-40B4-BE49-F238E27FC236}">
                <a16:creationId xmlns:a16="http://schemas.microsoft.com/office/drawing/2014/main" id="{84F95C9B-0114-4B0B-87F9-4288AB60AE28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4780399" y="3145863"/>
            <a:ext cx="511025" cy="51211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0" name="MH_Text_1">
            <a:extLst>
              <a:ext uri="{FF2B5EF4-FFF2-40B4-BE49-F238E27FC236}">
                <a16:creationId xmlns:a16="http://schemas.microsoft.com/office/drawing/2014/main" id="{E2DF345A-E7BD-4EFF-9230-4119B61EB8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462111" y="1076403"/>
            <a:ext cx="2207028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TW" altLang="en-US" sz="2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輔導</a:t>
            </a:r>
            <a:r>
              <a:rPr lang="zh-TW" altLang="en-US" sz="23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室位置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MH_Text_2">
            <a:extLst>
              <a:ext uri="{FF2B5EF4-FFF2-40B4-BE49-F238E27FC236}">
                <a16:creationId xmlns:a16="http://schemas.microsoft.com/office/drawing/2014/main" id="{49C940A4-C146-45CD-9E7E-F6318DEB9DD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462112" y="1792585"/>
            <a:ext cx="1924650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TW" altLang="en-US" sz="23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生涯輔導</a:t>
            </a:r>
            <a:endParaRPr lang="en-US" altLang="zh-CN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MH_Text_3">
            <a:extLst>
              <a:ext uri="{FF2B5EF4-FFF2-40B4-BE49-F238E27FC236}">
                <a16:creationId xmlns:a16="http://schemas.microsoft.com/office/drawing/2014/main" id="{42EC4166-1FFC-4CD6-8B7D-FEAE46308B8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462112" y="2508768"/>
            <a:ext cx="1924650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TW" altLang="en-US" sz="23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軟硬體設備</a:t>
            </a:r>
            <a:endParaRPr lang="en-US" altLang="zh-CN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Text_4">
            <a:extLst>
              <a:ext uri="{FF2B5EF4-FFF2-40B4-BE49-F238E27FC236}">
                <a16:creationId xmlns:a16="http://schemas.microsoft.com/office/drawing/2014/main" id="{7B141771-CD6C-42C6-AB44-CCD8C83E74F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462112" y="3224950"/>
            <a:ext cx="1924650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TW" altLang="en-US" sz="23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網路資源</a:t>
            </a:r>
            <a:endParaRPr lang="en-US" altLang="zh-CN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24" grpId="0"/>
          <p:bldP spid="25" grpId="0"/>
          <p:bldP spid="14" grpId="0" animBg="1"/>
          <p:bldP spid="15" grpId="0" animBg="1"/>
          <p:bldP spid="26" grpId="0" animBg="1"/>
          <p:bldP spid="29" grpId="0" animBg="1"/>
          <p:bldP spid="30" grpId="0"/>
          <p:bldP spid="31" grpId="0"/>
          <p:bldP spid="32" grpId="0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24" grpId="0"/>
          <p:bldP spid="25" grpId="0"/>
          <p:bldP spid="14" grpId="0" animBg="1"/>
          <p:bldP spid="15" grpId="0" animBg="1"/>
          <p:bldP spid="26" grpId="0" animBg="1"/>
          <p:bldP spid="29" grpId="0" animBg="1"/>
          <p:bldP spid="30" grpId="0"/>
          <p:bldP spid="31" grpId="0"/>
          <p:bldP spid="32" grpId="0"/>
          <p:bldP spid="3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/>
          <p:nvPr/>
        </p:nvSpPr>
        <p:spPr>
          <a:xfrm>
            <a:off x="265159" y="268288"/>
            <a:ext cx="1036189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軟硬體設備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5" name="Picture 6" descr="Y:\104上\1.輔導工作\2.新生訓練\P_20150818_1136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9"/>
          <a:stretch/>
        </p:blipFill>
        <p:spPr bwMode="auto">
          <a:xfrm>
            <a:off x="828379" y="613793"/>
            <a:ext cx="3888432" cy="2458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DSCF1774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t="10493"/>
          <a:stretch/>
        </p:blipFill>
        <p:spPr bwMode="auto">
          <a:xfrm>
            <a:off x="4500785" y="2140496"/>
            <a:ext cx="3904971" cy="23926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直線圖說文字 1 8"/>
          <p:cNvSpPr/>
          <p:nvPr/>
        </p:nvSpPr>
        <p:spPr>
          <a:xfrm>
            <a:off x="1718509" y="3724672"/>
            <a:ext cx="2108171" cy="1152128"/>
          </a:xfrm>
          <a:prstGeom prst="borderCallout1">
            <a:avLst>
              <a:gd name="adj1" fmla="val 55283"/>
              <a:gd name="adj2" fmla="val 99564"/>
              <a:gd name="adj3" fmla="val -12219"/>
              <a:gd name="adj4" fmla="val 144606"/>
            </a:avLst>
          </a:prstGeom>
          <a:solidFill>
            <a:srgbClr val="A1BD70"/>
          </a:solidFill>
          <a:ln>
            <a:solidFill>
              <a:srgbClr val="A1B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6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小團體室</a:t>
            </a:r>
            <a:endParaRPr lang="zh-TW" altLang="en-US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直線圖說文字 1 9"/>
          <p:cNvSpPr/>
          <p:nvPr/>
        </p:nvSpPr>
        <p:spPr>
          <a:xfrm>
            <a:off x="5724922" y="225578"/>
            <a:ext cx="2108171" cy="1152128"/>
          </a:xfrm>
          <a:prstGeom prst="borderCallout1">
            <a:avLst>
              <a:gd name="adj1" fmla="val 120792"/>
              <a:gd name="adj2" fmla="val -70490"/>
              <a:gd name="adj3" fmla="val 48251"/>
              <a:gd name="adj4" fmla="val 25"/>
            </a:avLst>
          </a:prstGeom>
          <a:solidFill>
            <a:srgbClr val="F48E77"/>
          </a:solidFill>
          <a:ln>
            <a:solidFill>
              <a:srgbClr val="F48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6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諮商室</a:t>
            </a:r>
            <a:endParaRPr lang="zh-TW" altLang="en-US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52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81"/>
          <p:cNvSpPr txBox="1">
            <a:spLocks noChangeArrowheads="1"/>
          </p:cNvSpPr>
          <p:nvPr/>
        </p:nvSpPr>
        <p:spPr bwMode="auto">
          <a:xfrm>
            <a:off x="828378" y="277397"/>
            <a:ext cx="8136903" cy="101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/>
          <a:lstStyle/>
          <a:p>
            <a:pPr algn="ctr"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48E77"/>
                </a:solidFill>
                <a:latin typeface="微软雅黑" pitchFamily="34" charset="-122"/>
                <a:ea typeface="微软雅黑" pitchFamily="34" charset="-122"/>
              </a:rPr>
              <a:t>生涯規劃教室</a:t>
            </a:r>
            <a:endParaRPr lang="zh-TW" altLang="en-US" sz="4800" b="1" dirty="0">
              <a:solidFill>
                <a:srgbClr val="F48E7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265159" y="268288"/>
            <a:ext cx="1036189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軟硬體設備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35" y="1420416"/>
            <a:ext cx="4744188" cy="3214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0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315116" y="2544342"/>
            <a:ext cx="2621750" cy="38786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網路資源</a:t>
            </a:r>
            <a:endParaRPr lang="en-US" altLang="zh-CN" sz="280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DA949B9-1864-4241-8946-7DEF4D9912BC}"/>
              </a:ext>
            </a:extLst>
          </p:cNvPr>
          <p:cNvSpPr/>
          <p:nvPr/>
        </p:nvSpPr>
        <p:spPr>
          <a:xfrm>
            <a:off x="4085931" y="1348408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/>
              <a:t>0</a:t>
            </a:r>
            <a:r>
              <a:rPr lang="en-US" altLang="zh-TW" sz="4400" dirty="0" smtClean="0"/>
              <a:t>4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3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/>
          <p:nvPr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網路資源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74" y="410636"/>
            <a:ext cx="5832648" cy="43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3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F00DFA4-385D-40AA-8681-BA6070F1A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48AB8C1-3A86-40B0-AFB9-60BCA69A122F}"/>
              </a:ext>
            </a:extLst>
          </p:cNvPr>
          <p:cNvSpPr/>
          <p:nvPr/>
        </p:nvSpPr>
        <p:spPr>
          <a:xfrm>
            <a:off x="1548458" y="1510706"/>
            <a:ext cx="6048672" cy="2123676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b="1" spc="300" dirty="0" smtClean="0">
                <a:solidFill>
                  <a:srgbClr val="F48E77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我們</a:t>
            </a:r>
            <a:r>
              <a:rPr lang="zh-TW" altLang="en-US" sz="6600" b="1" spc="300" dirty="0" smtClean="0">
                <a:solidFill>
                  <a:srgbClr val="60AEA9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都</a:t>
            </a:r>
            <a:r>
              <a:rPr lang="zh-TW" altLang="en-US" sz="6600" b="1" spc="300" dirty="0" smtClean="0">
                <a:solidFill>
                  <a:srgbClr val="9F7B63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歡迎您</a:t>
            </a:r>
            <a:r>
              <a:rPr lang="zh-TW" altLang="en-US" sz="6600" b="1" spc="300" dirty="0" smtClean="0">
                <a:solidFill>
                  <a:srgbClr val="889EB6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蒞臨</a:t>
            </a:r>
            <a:r>
              <a:rPr lang="zh-TW" altLang="en-US" sz="6600" b="1" spc="300" dirty="0" smtClean="0">
                <a:solidFill>
                  <a:srgbClr val="A1BD7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輔導室</a:t>
            </a:r>
            <a:endParaRPr lang="zh-CN" altLang="en-US" sz="6600" b="1" spc="300" dirty="0">
              <a:solidFill>
                <a:srgbClr val="A1BD7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4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56570" y="2572544"/>
            <a:ext cx="4426030" cy="38792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輔導室位置</a:t>
            </a:r>
            <a:endParaRPr lang="en-US" altLang="zh-CN" sz="280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DA949B9-1864-4241-8946-7DEF4D9912BC}"/>
              </a:ext>
            </a:extLst>
          </p:cNvPr>
          <p:cNvSpPr/>
          <p:nvPr/>
        </p:nvSpPr>
        <p:spPr>
          <a:xfrm>
            <a:off x="4085931" y="1348408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/>
              <a:t>01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4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81"/>
          <p:cNvSpPr txBox="1">
            <a:spLocks noChangeArrowheads="1"/>
          </p:cNvSpPr>
          <p:nvPr/>
        </p:nvSpPr>
        <p:spPr bwMode="auto">
          <a:xfrm>
            <a:off x="5940946" y="2875238"/>
            <a:ext cx="2900823" cy="1734085"/>
          </a:xfrm>
          <a:prstGeom prst="rect">
            <a:avLst/>
          </a:prstGeom>
          <a:solidFill>
            <a:srgbClr val="60AEA9"/>
          </a:solidFill>
          <a:ln w="9525">
            <a:solidFill>
              <a:srgbClr val="60AEA9"/>
            </a:solidFill>
            <a:miter lim="800000"/>
            <a:headEnd/>
            <a:tailEnd/>
          </a:ln>
        </p:spPr>
        <p:txBody>
          <a:bodyPr lIns="91458" tIns="45729" rIns="91458" bIns="45729"/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仁愛大樓</a:t>
            </a:r>
            <a:r>
              <a:rPr lang="en-US" altLang="zh-TW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1F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健康中心隔壁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265159" y="268288"/>
            <a:ext cx="1036189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輔導室位置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9" y="910885"/>
            <a:ext cx="5552069" cy="3608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31" y="748215"/>
            <a:ext cx="2835275" cy="2073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1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81"/>
          <p:cNvSpPr txBox="1">
            <a:spLocks noChangeArrowheads="1"/>
          </p:cNvSpPr>
          <p:nvPr/>
        </p:nvSpPr>
        <p:spPr bwMode="auto">
          <a:xfrm>
            <a:off x="828378" y="277397"/>
            <a:ext cx="8136903" cy="101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/>
          <a:lstStyle/>
          <a:p>
            <a:pPr algn="ctr"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48E77"/>
                </a:solidFill>
                <a:latin typeface="微软雅黑" pitchFamily="34" charset="-122"/>
                <a:ea typeface="微软雅黑" pitchFamily="34" charset="-122"/>
              </a:rPr>
              <a:t>輔導老師們的辦公室兼諮商室</a:t>
            </a:r>
            <a:endParaRPr lang="zh-CN" altLang="en-US" sz="4800" b="1" dirty="0">
              <a:solidFill>
                <a:srgbClr val="F48E7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265159" y="268288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師資陣容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1026" name="Picture 2" descr="Z:\109上\01.輔導工作\5.新生家長座談會-109.8.25晚上\輔導老師辦公室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20416"/>
            <a:ext cx="4392488" cy="3292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261919" y="2572544"/>
            <a:ext cx="2621750" cy="38786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生涯輔導</a:t>
            </a:r>
            <a:endParaRPr lang="en-US" altLang="zh-CN" sz="280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DA949B9-1864-4241-8946-7DEF4D9912BC}"/>
              </a:ext>
            </a:extLst>
          </p:cNvPr>
          <p:cNvSpPr/>
          <p:nvPr/>
        </p:nvSpPr>
        <p:spPr>
          <a:xfrm>
            <a:off x="4085931" y="1348408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/>
              <a:t>0</a:t>
            </a:r>
            <a:r>
              <a:rPr lang="en-US" altLang="zh-TW" sz="4400" dirty="0" smtClean="0"/>
              <a:t>2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2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81"/>
          <p:cNvSpPr txBox="1">
            <a:spLocks noChangeArrowheads="1"/>
          </p:cNvSpPr>
          <p:nvPr/>
        </p:nvSpPr>
        <p:spPr bwMode="auto">
          <a:xfrm>
            <a:off x="1390381" y="-135130"/>
            <a:ext cx="6696744" cy="101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/>
          <a:lstStyle/>
          <a:p>
            <a:pPr algn="ctr">
              <a:lnSpc>
                <a:spcPct val="150000"/>
              </a:lnSpc>
            </a:pP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生涯輔導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265159" y="268288"/>
            <a:ext cx="1036189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輔導室業務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464720" y="883814"/>
            <a:ext cx="7532813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TW" altLang="en-US" sz="2400" b="1" dirty="0">
                <a:solidFill>
                  <a:srgbClr val="00423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高一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rgbClr val="00423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自我探索、職業探索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rgbClr val="00423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學習方法、選組</a:t>
            </a:r>
            <a:r>
              <a:rPr lang="zh-TW" altLang="en-US" sz="2400" b="1" dirty="0" smtClean="0">
                <a:solidFill>
                  <a:srgbClr val="00423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輔導</a:t>
            </a:r>
            <a:endParaRPr lang="zh-TW" altLang="en-US" sz="2400" b="1" dirty="0">
              <a:solidFill>
                <a:srgbClr val="00423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4722" y="2077758"/>
            <a:ext cx="86772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zh-TW" altLang="en-US" sz="2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高二</a:t>
            </a:r>
          </a:p>
          <a:p>
            <a:pPr lvl="1" algn="l"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升學管道、校系簡介</a:t>
            </a:r>
          </a:p>
          <a:p>
            <a:pPr lvl="1" algn="l"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學習檔案製作與觀摩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5976" y="3206096"/>
            <a:ext cx="93213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zh-TW" altLang="en-US" sz="2400" b="1" dirty="0">
                <a:solidFill>
                  <a:srgbClr val="84004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高三</a:t>
            </a:r>
          </a:p>
          <a:p>
            <a:pPr lvl="1" algn="l"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rgbClr val="84004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各類升學講座：科系選填、備審</a:t>
            </a:r>
            <a:r>
              <a:rPr lang="zh-TW" altLang="en-US" sz="2400" b="1" dirty="0" smtClean="0">
                <a:solidFill>
                  <a:srgbClr val="84004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資料撰寫</a:t>
            </a:r>
            <a:r>
              <a:rPr lang="zh-TW" altLang="en-US" sz="2400" b="1" dirty="0">
                <a:solidFill>
                  <a:srgbClr val="84004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、口試技巧</a:t>
            </a:r>
            <a:r>
              <a:rPr lang="en-US" altLang="zh-TW" sz="2400" b="1" dirty="0">
                <a:solidFill>
                  <a:srgbClr val="84004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  <a:r>
              <a:rPr lang="zh-TW" altLang="en-US" sz="2400" b="1" dirty="0">
                <a:solidFill>
                  <a:srgbClr val="84004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endParaRPr lang="en-US" altLang="zh-TW" sz="2400" b="1" dirty="0">
              <a:solidFill>
                <a:srgbClr val="84004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algn="l"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rgbClr val="84004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升學資訊提供</a:t>
            </a:r>
          </a:p>
          <a:p>
            <a:pPr lvl="1" algn="l"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rgbClr val="84004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舒解壓力</a:t>
            </a:r>
          </a:p>
        </p:txBody>
      </p:sp>
    </p:spTree>
    <p:extLst>
      <p:ext uri="{BB962C8B-B14F-4D97-AF65-F5344CB8AC3E}">
        <p14:creationId xmlns:p14="http://schemas.microsoft.com/office/powerpoint/2010/main" val="35014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1908498" y="1276400"/>
            <a:ext cx="1015335" cy="1015527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5400" b="1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5400" b="1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1904586" y="2428528"/>
            <a:ext cx="1015333" cy="1015527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lang="en-US" altLang="zh-CN" sz="5400" b="1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5400" b="1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7050" y="1502732"/>
            <a:ext cx="1178031" cy="1702818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80968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/>
            <a:r>
              <a:rPr lang="zh-TW" altLang="en-US" sz="2800" b="1" dirty="0" smtClean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心理</a:t>
            </a:r>
            <a:endParaRPr lang="en-US" altLang="zh-TW" sz="2800" b="1" dirty="0" smtClean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latinLnBrk="1" hangingPunct="1"/>
            <a:r>
              <a:rPr lang="zh-TW" altLang="en-US" sz="2800" b="1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TW" altLang="en-US" sz="2800" b="1" dirty="0" smtClean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測驗</a:t>
            </a:r>
            <a:endParaRPr lang="zh-TW" altLang="en-US" sz="2800" b="1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276650" y="1424644"/>
            <a:ext cx="1977994" cy="619665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興趣量表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3276650" y="2585885"/>
            <a:ext cx="1977994" cy="619665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性向測驗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文本框 32"/>
          <p:cNvSpPr txBox="1"/>
          <p:nvPr/>
        </p:nvSpPr>
        <p:spPr>
          <a:xfrm>
            <a:off x="265159" y="268288"/>
            <a:ext cx="1036189" cy="284697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輔導室業務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59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9" grpId="0" animBg="1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3492674" y="196280"/>
            <a:ext cx="1977994" cy="619665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興趣量表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0" y="1108274"/>
            <a:ext cx="4063441" cy="2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044402" y="4012704"/>
            <a:ext cx="3816424" cy="576064"/>
          </a:xfrm>
          <a:prstGeom prst="rect">
            <a:avLst/>
          </a:prstGeom>
        </p:spPr>
        <p:txBody>
          <a:bodyPr/>
          <a:lstStyle>
            <a:lvl1pPr algn="l" defTabSz="6503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Holland</a:t>
            </a:r>
            <a:r>
              <a:rPr lang="zh-TW" altLang="en-US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分類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的六種類型</a:t>
            </a:r>
            <a:endParaRPr lang="zh-TW" altLang="en-US" sz="2400" dirty="0" smtClean="0"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364882" y="1564433"/>
            <a:ext cx="3096344" cy="1872208"/>
          </a:xfrm>
          <a:prstGeom prst="rect">
            <a:avLst/>
          </a:prstGeom>
        </p:spPr>
        <p:txBody>
          <a:bodyPr/>
          <a:lstStyle>
            <a:lvl1pPr algn="l" defTabSz="6503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可以用興趣代碼看出孩子的特質，適合哪樣的工作。</a:t>
            </a:r>
            <a:endParaRPr lang="zh-TW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多彩卡通幼儿园儿童小学生教育PPT课件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heme/theme1.xml><?xml version="1.0" encoding="utf-8"?>
<a:theme xmlns:a="http://schemas.openxmlformats.org/drawingml/2006/main" name="1_自定义设计方案">
  <a:themeElements>
    <a:clrScheme name="自定义 109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60B5CC"/>
      </a:accent1>
      <a:accent2>
        <a:srgbClr val="E66C7D"/>
      </a:accent2>
      <a:accent3>
        <a:srgbClr val="F0AD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1290</Words>
  <Application>Microsoft Office PowerPoint</Application>
  <PresentationFormat>自訂</PresentationFormat>
  <Paragraphs>184</Paragraphs>
  <Slides>24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9" baseType="lpstr">
      <vt:lpstr>Gungsuh</vt:lpstr>
      <vt:lpstr>Microsoft JhengHei UI</vt:lpstr>
      <vt:lpstr>Microsoft YaHei</vt:lpstr>
      <vt:lpstr>Microsoft YaHei</vt:lpstr>
      <vt:lpstr>SimSun</vt:lpstr>
      <vt:lpstr>華康中圓體</vt:lpstr>
      <vt:lpstr>微軟正黑體</vt:lpstr>
      <vt:lpstr>新細明體</vt:lpstr>
      <vt:lpstr>Arial</vt:lpstr>
      <vt:lpstr>Calibri</vt:lpstr>
      <vt:lpstr>Calibri Light</vt:lpstr>
      <vt:lpstr>Comic Sans MS</vt:lpstr>
      <vt:lpstr>Times New Roman</vt:lpstr>
      <vt:lpstr>Wingdings</vt:lpstr>
      <vt:lpstr>1_自定义设计方案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六型單碼特質描述</vt:lpstr>
      <vt:lpstr>六型單碼特質描述</vt:lpstr>
      <vt:lpstr>六型單碼特質描述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2016-10-17T14:00:15Z</dcterms:created>
  <dcterms:modified xsi:type="dcterms:W3CDTF">2021-05-18T03:02:27Z</dcterms:modified>
</cp:coreProperties>
</file>