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18" r:id="rId3"/>
    <p:sldId id="317" r:id="rId4"/>
    <p:sldId id="314" r:id="rId5"/>
    <p:sldId id="313" r:id="rId6"/>
    <p:sldId id="316" r:id="rId7"/>
    <p:sldId id="315" r:id="rId8"/>
    <p:sldId id="320" r:id="rId9"/>
    <p:sldId id="319" r:id="rId10"/>
    <p:sldId id="322" r:id="rId11"/>
    <p:sldId id="321" r:id="rId12"/>
    <p:sldId id="326" r:id="rId13"/>
    <p:sldId id="323" r:id="rId14"/>
    <p:sldId id="324" r:id="rId15"/>
    <p:sldId id="327" r:id="rId16"/>
    <p:sldId id="325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C87B"/>
    <a:srgbClr val="A48C61"/>
    <a:srgbClr val="A68E63"/>
    <a:srgbClr val="7B5F27"/>
    <a:srgbClr val="7A653E"/>
    <a:srgbClr val="252323"/>
    <a:srgbClr val="E3C97E"/>
    <a:srgbClr val="A27C28"/>
    <a:srgbClr val="BD923C"/>
    <a:srgbClr val="DFC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5" autoAdjust="0"/>
    <p:restoredTop sz="94660"/>
  </p:normalViewPr>
  <p:slideViewPr>
    <p:cSldViewPr snapToGrid="0">
      <p:cViewPr>
        <p:scale>
          <a:sx n="69" d="100"/>
          <a:sy n="69" d="100"/>
        </p:scale>
        <p:origin x="-2124" y="-1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6A6C9-DCCC-4288-8E9A-FDB1CB4EB369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C8B2B-2368-42DA-9A12-8F9439E532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381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6A29557-E282-4AC0-9C64-453E4AA4A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C2F130CB-E407-4C61-99C1-A4879A1BC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B1E5C00-51F4-4294-92CD-C4A8AE4D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62E3C86-B66E-4465-968C-567481A73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0642C44-A996-4D2E-8345-683749B2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653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60B807E-1802-42ED-973B-30CCEA1E2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5DEC1C24-963D-497B-BC1C-2510BB3EC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B521202B-0AC3-489B-864B-61FB4B9A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D24A3392-E6CC-40FD-A110-4AE8D146B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97C1E879-C631-4A86-9063-2CA7129B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725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167AA282-6920-4084-983A-F7786F6EA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3FD44813-E03C-4951-8462-F49546EFA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2DDD1D2-58C7-40D3-A912-388A0453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B369DD88-9D51-47A5-9957-796FC7B0E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D186E591-963D-45B1-985B-9A354D1F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34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B2F7E58-A170-4ECB-98AE-0AC2E477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623D9AE-2272-432A-8F15-50FB66042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BDBE2C2-D6F7-4C89-ABE5-1C7552764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27D6DB8-355D-4261-B2F0-0603C68F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6FB466F8-AF38-4475-A4AC-4792C38F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517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BFDC983-EF94-4E9D-A878-C0B4E4A0F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260D1E1A-092E-446E-9A4E-8880EC484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52F67846-18AA-4029-AF1A-386C8757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755AD74F-24FA-4E19-93E9-303868F2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92E71423-95E0-44AF-A046-9FBC89E63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76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3E39438-F135-4FC5-B04F-5114250E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EE9B907B-ADF7-4C3D-BCAE-95816D00F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447CE418-7772-4119-B83B-764154DD6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02A3720A-BD6E-4FF7-B502-11CFE362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EB6DC63E-F99A-464B-AEFC-3F95792B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40C6D148-92B9-40B5-99A1-D100B38E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384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7EC6B28-AE0A-40E5-ADA9-3EB8ACA9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898CFAA5-3112-422B-867E-E6C80A44F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080FF41F-7AD8-463A-ABA6-5B0251E18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C1E8BE14-14C5-467F-BC90-70C84E7A0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EDDFF05B-5886-4FF7-AC71-F6B10A98C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48B61237-7977-445A-B16F-136F918FF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14F845E2-C8C1-4997-B46A-4B08D34E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0909A25D-5A78-428C-93AD-2DB841C5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891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E272B6A-0CCA-4ED3-A135-8B7D3B33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0F559CDC-AA6D-4DF6-87B1-04012F917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1A3A481C-3FB6-49AD-9CB6-E5653B476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9BB8945C-F50F-4F20-B0ED-A478E9E9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021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D9E3762F-9D2E-4A89-A2FC-2C8A43CB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B9713B2D-E127-412F-B1F6-81EB42CA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A9BA77CB-B600-4CC6-92FC-3D858F3A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092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A32A368-D9F1-401F-8A61-BD281125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CF63551-F41A-4D8F-98EE-8BCDB1C90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7F61E598-0377-4E94-8A12-D74A65FE8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07CF4ED5-4145-4322-84F8-96B08D33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D6A8B3B0-0638-4505-B223-6FDA199B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1D3131BB-C89A-4CEF-961F-9EB57BBE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89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2D08882-B3C3-4369-951F-729EB511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145CAD32-FD23-4308-BBB6-5D1FB7521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E16475FE-EFA3-4358-90D5-7C3E0371C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053E6C92-D1E3-4DCC-8353-66C27A3E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1970D1CE-5B45-4EF6-8EAC-DFB5CBC06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9C101C01-E554-4DD1-AD60-12105EEA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519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9B29EAB1-AE4B-4468-9DB2-C28C8865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49020C5D-2192-47D5-A4E5-6632777C0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44A0832-F585-41EF-B182-A049A7BE7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1389A-CCF9-4456-8C5B-DDB12C9D47A7}" type="datetimeFigureOut">
              <a:rPr lang="zh-TW" altLang="en-US" smtClean="0"/>
              <a:t>2021/11/1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72BFF178-0B49-48D7-9B83-B3E0AE5F6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8CF5E0C-590F-4667-85D3-05585E37D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696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1971F9D7-14C6-4BB3-9F6B-F599C64254D0}"/>
              </a:ext>
            </a:extLst>
          </p:cNvPr>
          <p:cNvSpPr/>
          <p:nvPr/>
        </p:nvSpPr>
        <p:spPr>
          <a:xfrm>
            <a:off x="5652383" y="4574717"/>
            <a:ext cx="6378133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TW" altLang="en-US" sz="7600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方圓體W7"/>
              </a:rPr>
              <a:t>傑出校友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B834573B-A38F-4E31-A902-8A52266619ED}"/>
              </a:ext>
            </a:extLst>
          </p:cNvPr>
          <p:cNvSpPr/>
          <p:nvPr/>
        </p:nvSpPr>
        <p:spPr>
          <a:xfrm>
            <a:off x="7721609" y="6361232"/>
            <a:ext cx="4408181" cy="342786"/>
          </a:xfrm>
          <a:prstGeom prst="rect">
            <a:avLst/>
          </a:prstGeom>
          <a:solidFill>
            <a:srgbClr val="393636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TW" sz="2000" b="1" dirty="0">
                <a:solidFill>
                  <a:srgbClr val="A68E63"/>
                </a:solidFill>
                <a:ea typeface="微軟正黑體" panose="020B0604030504040204" pitchFamily="34" charset="-120"/>
                <a:cs typeface="華康方圓體W7"/>
              </a:rPr>
              <a:t>110</a:t>
            </a:r>
            <a:r>
              <a:rPr lang="zh-TW" altLang="en-US" sz="2000" b="1" dirty="0">
                <a:solidFill>
                  <a:srgbClr val="A68E63"/>
                </a:solidFill>
                <a:ea typeface="微軟正黑體" panose="020B0604030504040204" pitchFamily="34" charset="-120"/>
                <a:cs typeface="華康方圓體W7"/>
              </a:rPr>
              <a:t>商業簡報選手 吳芯妮製作</a:t>
            </a:r>
          </a:p>
        </p:txBody>
      </p:sp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xmlns="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xmlns="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3591981" y="4847656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629F529D-9672-4346-83C1-8B6F7BA2C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54"/>
          <a:stretch/>
        </p:blipFill>
        <p:spPr>
          <a:xfrm>
            <a:off x="5929745" y="518275"/>
            <a:ext cx="5180022" cy="3351606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F781C6B1-4A0A-4181-900A-FC81FBBAB23A}"/>
              </a:ext>
            </a:extLst>
          </p:cNvPr>
          <p:cNvSpPr/>
          <p:nvPr/>
        </p:nvSpPr>
        <p:spPr>
          <a:xfrm>
            <a:off x="7957595" y="6386302"/>
            <a:ext cx="104172" cy="317716"/>
          </a:xfrm>
          <a:prstGeom prst="rect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群組 13"/>
          <p:cNvGrpSpPr/>
          <p:nvPr/>
        </p:nvGrpSpPr>
        <p:grpSpPr>
          <a:xfrm>
            <a:off x="1676997" y="1076521"/>
            <a:ext cx="5709660" cy="2416046"/>
            <a:chOff x="2203704" y="3352646"/>
            <a:chExt cx="5709660" cy="2416046"/>
          </a:xfrm>
        </p:grpSpPr>
        <p:sp>
          <p:nvSpPr>
            <p:cNvPr id="16" name="文字方塊 15"/>
            <p:cNvSpPr txBox="1"/>
            <p:nvPr/>
          </p:nvSpPr>
          <p:spPr>
            <a:xfrm>
              <a:off x="2203704" y="3906644"/>
              <a:ext cx="448863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5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16</a:t>
              </a:r>
              <a:r>
                <a:rPr lang="zh-TW" altLang="en-US" sz="115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 </a:t>
              </a:r>
              <a:r>
                <a:rPr lang="en-US" altLang="zh-TW" sz="115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17</a:t>
              </a:r>
              <a:endParaRPr lang="zh-TW" altLang="en-US" sz="115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5539619" y="3352646"/>
              <a:ext cx="2373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 err="1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th</a:t>
              </a:r>
              <a:endParaRPr lang="zh-TW" altLang="en-US" sz="66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203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-879592" y="3362208"/>
            <a:ext cx="3803528" cy="4598149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629F529D-9672-4346-83C1-8B6F7BA2C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25"/>
          <a:stretch/>
        </p:blipFill>
        <p:spPr>
          <a:xfrm>
            <a:off x="3103418" y="657973"/>
            <a:ext cx="4306970" cy="2945369"/>
          </a:xfrm>
          <a:prstGeom prst="rect">
            <a:avLst/>
          </a:prstGeom>
        </p:spPr>
      </p:pic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金馬奔騰-金馬獎主題曲">
            <a:hlinkClick r:id="" action="ppaction://media"/>
            <a:extLst>
              <a:ext uri="{FF2B5EF4-FFF2-40B4-BE49-F238E27FC236}">
                <a16:creationId xmlns:a16="http://schemas.microsoft.com/office/drawing/2014/main" xmlns="" id="{B9135637-FB74-47A0-81A8-490A9F81A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1EA1EFE-E43E-4EAC-A4CF-F06219C6F213}"/>
              </a:ext>
            </a:extLst>
          </p:cNvPr>
          <p:cNvSpPr/>
          <p:nvPr/>
        </p:nvSpPr>
        <p:spPr>
          <a:xfrm>
            <a:off x="7744593" y="975360"/>
            <a:ext cx="45720" cy="2627982"/>
          </a:xfrm>
          <a:prstGeom prst="rect">
            <a:avLst/>
          </a:prstGeom>
          <a:solidFill>
            <a:srgbClr val="7B5F27"/>
          </a:solidFill>
          <a:ln>
            <a:solidFill>
              <a:srgbClr val="7B5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712362-82E9-4C42-9A0D-B9373D87CEC5}"/>
              </a:ext>
            </a:extLst>
          </p:cNvPr>
          <p:cNvSpPr/>
          <p:nvPr/>
        </p:nvSpPr>
        <p:spPr>
          <a:xfrm>
            <a:off x="8485275" y="2130657"/>
            <a:ext cx="27238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6600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唐采伶</a:t>
            </a:r>
            <a:endParaRPr lang="zh-TW" altLang="en-US" sz="9600" b="1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64AA9DE4-D4A5-4449-B525-9031B4C7BCD5}"/>
              </a:ext>
            </a:extLst>
          </p:cNvPr>
          <p:cNvSpPr/>
          <p:nvPr/>
        </p:nvSpPr>
        <p:spPr>
          <a:xfrm>
            <a:off x="8485275" y="1338982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傑出校友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323039" y="1146216"/>
            <a:ext cx="4322289" cy="2215992"/>
            <a:chOff x="3445164" y="3362207"/>
            <a:chExt cx="4322289" cy="2215992"/>
          </a:xfrm>
        </p:grpSpPr>
        <p:sp>
          <p:nvSpPr>
            <p:cNvPr id="16" name="文字方塊 15"/>
            <p:cNvSpPr txBox="1"/>
            <p:nvPr/>
          </p:nvSpPr>
          <p:spPr>
            <a:xfrm>
              <a:off x="3445164" y="3362208"/>
              <a:ext cx="237374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8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16</a:t>
              </a:r>
              <a:endParaRPr lang="zh-TW" altLang="en-US" sz="138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5393708" y="3362207"/>
              <a:ext cx="2373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 err="1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th</a:t>
              </a:r>
              <a:endParaRPr lang="zh-TW" altLang="en-US" sz="66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84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C:\Users\user\Desktop\IMG_682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02" y="1632156"/>
            <a:ext cx="2846432" cy="362331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xmlns="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xmlns="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10568223" y="6132265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標題 1">
            <a:extLst>
              <a:ext uri="{FF2B5EF4-FFF2-40B4-BE49-F238E27FC236}">
                <a16:creationId xmlns:a16="http://schemas.microsoft.com/office/drawing/2014/main" xmlns="" id="{CCCD188E-C5AC-4CD8-AAD3-1B8C3EB25655}"/>
              </a:ext>
            </a:extLst>
          </p:cNvPr>
          <p:cNvSpPr txBox="1">
            <a:spLocks/>
          </p:cNvSpPr>
          <p:nvPr/>
        </p:nvSpPr>
        <p:spPr>
          <a:xfrm>
            <a:off x="458791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TW" altLang="en-US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唐采伶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9019C6A1-91D6-4507-98A3-24CDB8013EB5}"/>
              </a:ext>
            </a:extLst>
          </p:cNvPr>
          <p:cNvSpPr/>
          <p:nvPr/>
        </p:nvSpPr>
        <p:spPr>
          <a:xfrm>
            <a:off x="4518669" y="1162289"/>
            <a:ext cx="6210836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</a:t>
            </a:r>
            <a:endParaRPr lang="zh-TW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B337B7E5-B1DD-4D5C-8F60-7EFB6CA6629B}"/>
              </a:ext>
            </a:extLst>
          </p:cNvPr>
          <p:cNvSpPr/>
          <p:nvPr/>
        </p:nvSpPr>
        <p:spPr>
          <a:xfrm>
            <a:off x="4587913" y="1154817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87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FCC20FC9-FF20-4F31-83AA-8DF9EE5196A9}"/>
              </a:ext>
            </a:extLst>
          </p:cNvPr>
          <p:cNvSpPr/>
          <p:nvPr/>
        </p:nvSpPr>
        <p:spPr>
          <a:xfrm>
            <a:off x="6335270" y="1151007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商業經營科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86BD35FE-87C3-4989-BFAD-445F33EFC42F}"/>
              </a:ext>
            </a:extLst>
          </p:cNvPr>
          <p:cNvSpPr/>
          <p:nvPr/>
        </p:nvSpPr>
        <p:spPr>
          <a:xfrm>
            <a:off x="4518669" y="3061918"/>
            <a:ext cx="9583598" cy="414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/>
            </a:pPr>
            <a:r>
              <a:rPr lang="zh-TW" altLang="en-US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致力環保推廣：</a:t>
            </a:r>
            <a:r>
              <a:rPr lang="en-US" altLang="zh-TW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205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場淨灘、</a:t>
            </a:r>
            <a:r>
              <a:rPr lang="en-US" altLang="zh-TW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場環境教育演講</a:t>
            </a:r>
            <a:endParaRPr lang="en-US" altLang="zh-TW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72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場海洋廢棄物改造課程、</a:t>
            </a:r>
            <a:r>
              <a:rPr lang="en-US" altLang="zh-TW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件中大型海洋廢棄物藝術創作等     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/>
            </a:pPr>
            <a:r>
              <a:rPr lang="zh-TW" altLang="en-US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環保教育扎根： 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走訪</a:t>
            </a:r>
            <a:r>
              <a:rPr lang="en-US" altLang="zh-TW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38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所學校，以藝術課程讓小朋友關心環境問題。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/>
            </a:pPr>
            <a:r>
              <a:rPr lang="zh-TW" altLang="en-US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媒體爭相報導：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電視節目專訪：公視誰來晚餐</a:t>
            </a:r>
            <a:endParaRPr lang="en-US" altLang="zh-TW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三立在台灣的故事等，  及多家電視新聞台採訪。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/>
            </a:pPr>
            <a:r>
              <a:rPr lang="zh-TW" altLang="en-US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平面及網路平台：</a:t>
            </a:r>
            <a:r>
              <a:rPr lang="en-US" altLang="zh-TW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cheers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雜誌、天下雜誌、壹週刊、蘋果日報</a:t>
            </a:r>
            <a:endParaRPr lang="en-US" altLang="zh-TW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自由時報等採訪。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/>
            </a:pPr>
            <a:r>
              <a:rPr lang="zh-TW" altLang="en-US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個人獲獎事蹟：</a:t>
            </a:r>
            <a:r>
              <a:rPr lang="en-US" altLang="zh-TW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年信義房屋全民社造行動計劃 </a:t>
            </a:r>
            <a:r>
              <a:rPr lang="en-US" altLang="zh-TW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楷模獎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Cheers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快樂工作人雜誌 </a:t>
            </a:r>
            <a:r>
              <a:rPr lang="en-US" altLang="zh-TW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影響新世代女性</a:t>
            </a:r>
            <a:endParaRPr lang="en-US" altLang="zh-TW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/>
            </a:pPr>
            <a:r>
              <a:rPr lang="zh-TW" altLang="en-US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傑出領域：</a:t>
            </a:r>
            <a:r>
              <a:rPr lang="zh-TW" altLang="en-US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海洋生態保育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endParaRPr lang="zh-TW" altLang="en-US" sz="20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05F431F7-45DC-4FF3-BA65-0BDB30DDEEFA}"/>
              </a:ext>
            </a:extLst>
          </p:cNvPr>
          <p:cNvSpPr/>
          <p:nvPr/>
        </p:nvSpPr>
        <p:spPr>
          <a:xfrm>
            <a:off x="8131907" y="1567902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O2 Lab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海漂實驗室負責人</a:t>
            </a:r>
          </a:p>
        </p:txBody>
      </p:sp>
      <p:pic>
        <p:nvPicPr>
          <p:cNvPr id="22" name="金馬奔騰-金馬獎主題曲">
            <a:hlinkClick r:id="" action="ppaction://media"/>
            <a:extLst>
              <a:ext uri="{FF2B5EF4-FFF2-40B4-BE49-F238E27FC236}">
                <a16:creationId xmlns:a16="http://schemas.microsoft.com/office/drawing/2014/main" xmlns="" id="{D848BBE8-2E99-44A8-9B53-1B8EF199F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2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-879592" y="3362208"/>
            <a:ext cx="3803528" cy="4598149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629F529D-9672-4346-83C1-8B6F7BA2C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05"/>
          <a:stretch/>
        </p:blipFill>
        <p:spPr>
          <a:xfrm>
            <a:off x="3200400" y="657973"/>
            <a:ext cx="4209988" cy="2945369"/>
          </a:xfrm>
          <a:prstGeom prst="rect">
            <a:avLst/>
          </a:prstGeom>
        </p:spPr>
      </p:pic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金馬奔騰-金馬獎主題曲">
            <a:hlinkClick r:id="" action="ppaction://media"/>
            <a:extLst>
              <a:ext uri="{FF2B5EF4-FFF2-40B4-BE49-F238E27FC236}">
                <a16:creationId xmlns:a16="http://schemas.microsoft.com/office/drawing/2014/main" xmlns="" id="{B9135637-FB74-47A0-81A8-490A9F81A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1EA1EFE-E43E-4EAC-A4CF-F06219C6F213}"/>
              </a:ext>
            </a:extLst>
          </p:cNvPr>
          <p:cNvSpPr/>
          <p:nvPr/>
        </p:nvSpPr>
        <p:spPr>
          <a:xfrm>
            <a:off x="7744593" y="975360"/>
            <a:ext cx="45720" cy="2627982"/>
          </a:xfrm>
          <a:prstGeom prst="rect">
            <a:avLst/>
          </a:prstGeom>
          <a:solidFill>
            <a:srgbClr val="7B5F27"/>
          </a:solidFill>
          <a:ln>
            <a:solidFill>
              <a:srgbClr val="7B5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0BCCF369-AD41-4545-8A86-73091F460E16}"/>
              </a:ext>
            </a:extLst>
          </p:cNvPr>
          <p:cNvSpPr txBox="1"/>
          <p:nvPr/>
        </p:nvSpPr>
        <p:spPr>
          <a:xfrm>
            <a:off x="8228100" y="2254212"/>
            <a:ext cx="2954655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盧瑞旦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64AA9DE4-D4A5-4449-B525-9031B4C7BCD5}"/>
              </a:ext>
            </a:extLst>
          </p:cNvPr>
          <p:cNvSpPr/>
          <p:nvPr/>
        </p:nvSpPr>
        <p:spPr>
          <a:xfrm>
            <a:off x="8228100" y="1361216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傑出校友推薦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323039" y="1146216"/>
            <a:ext cx="4322289" cy="2215992"/>
            <a:chOff x="3445164" y="3362207"/>
            <a:chExt cx="4322289" cy="2215992"/>
          </a:xfrm>
        </p:grpSpPr>
        <p:sp>
          <p:nvSpPr>
            <p:cNvPr id="19" name="文字方塊 18"/>
            <p:cNvSpPr txBox="1"/>
            <p:nvPr/>
          </p:nvSpPr>
          <p:spPr>
            <a:xfrm>
              <a:off x="3445164" y="3362208"/>
              <a:ext cx="237374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8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17</a:t>
              </a:r>
              <a:endParaRPr lang="zh-TW" altLang="en-US" sz="138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5393708" y="3362207"/>
              <a:ext cx="2373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 err="1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th</a:t>
              </a:r>
              <a:endParaRPr lang="zh-TW" altLang="en-US" sz="66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60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/>
          <p:nvPr/>
        </p:nvPicPr>
        <p:blipFill rotWithShape="1">
          <a:blip r:embed="rId2"/>
          <a:srcRect l="16444" t="50812" r="62983" b="4896"/>
          <a:stretch/>
        </p:blipFill>
        <p:spPr bwMode="auto">
          <a:xfrm>
            <a:off x="678391" y="1718645"/>
            <a:ext cx="3270958" cy="374784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xmlns="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xmlns="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10915384" y="-643905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BEFEA333-B4B6-4025-AFC5-88D9FEDE8871}"/>
              </a:ext>
            </a:extLst>
          </p:cNvPr>
          <p:cNvGrpSpPr/>
          <p:nvPr/>
        </p:nvGrpSpPr>
        <p:grpSpPr>
          <a:xfrm>
            <a:off x="4100493" y="321082"/>
            <a:ext cx="8251877" cy="1143000"/>
            <a:chOff x="4617953" y="327523"/>
            <a:chExt cx="8251877" cy="1143000"/>
          </a:xfrm>
        </p:grpSpPr>
        <p:sp>
          <p:nvSpPr>
            <p:cNvPr id="17" name="標題 1">
              <a:extLst>
                <a:ext uri="{FF2B5EF4-FFF2-40B4-BE49-F238E27FC236}">
                  <a16:creationId xmlns:a16="http://schemas.microsoft.com/office/drawing/2014/main" xmlns="" id="{CCCD188E-C5AC-4CD8-AAD3-1B8C3EB25655}"/>
                </a:ext>
              </a:extLst>
            </p:cNvPr>
            <p:cNvSpPr txBox="1">
              <a:spLocks/>
            </p:cNvSpPr>
            <p:nvPr/>
          </p:nvSpPr>
          <p:spPr>
            <a:xfrm>
              <a:off x="4640230" y="327523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xmlns="" id="{AE108D18-6130-4B58-8B89-01BDB2C1D45C}"/>
                </a:ext>
              </a:extLst>
            </p:cNvPr>
            <p:cNvSpPr txBox="1"/>
            <p:nvPr/>
          </p:nvSpPr>
          <p:spPr>
            <a:xfrm>
              <a:off x="4617953" y="336492"/>
              <a:ext cx="24929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zh-TW" altLang="en-US" sz="6000" b="1" dirty="0">
                  <a:solidFill>
                    <a:schemeClr val="bg2">
                      <a:lumMod val="9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盧瑞旦</a:t>
              </a: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44EC0077-4278-44AC-89D5-CB974F6B24F4}"/>
              </a:ext>
            </a:extLst>
          </p:cNvPr>
          <p:cNvSpPr/>
          <p:nvPr/>
        </p:nvSpPr>
        <p:spPr>
          <a:xfrm>
            <a:off x="4120804" y="1336769"/>
            <a:ext cx="6114974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41217CE0-0D0A-4C1B-BBD9-060E80B56440}"/>
              </a:ext>
            </a:extLst>
          </p:cNvPr>
          <p:cNvSpPr/>
          <p:nvPr/>
        </p:nvSpPr>
        <p:spPr>
          <a:xfrm>
            <a:off x="4120804" y="1344389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68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E4377401-C232-4061-BE96-F020BAA969DF}"/>
              </a:ext>
            </a:extLst>
          </p:cNvPr>
          <p:cNvSpPr/>
          <p:nvPr/>
        </p:nvSpPr>
        <p:spPr>
          <a:xfrm>
            <a:off x="5868161" y="1340579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會計統計科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561E7ED7-CFE6-40C8-81F4-97A2241AA166}"/>
              </a:ext>
            </a:extLst>
          </p:cNvPr>
          <p:cNvSpPr/>
          <p:nvPr/>
        </p:nvSpPr>
        <p:spPr>
          <a:xfrm>
            <a:off x="3915780" y="3178033"/>
            <a:ext cx="87930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自民國</a:t>
            </a:r>
            <a:r>
              <a:rPr lang="en-US" altLang="zh-TW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76</a:t>
            </a: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年擔任專職書法教學</a:t>
            </a:r>
            <a:r>
              <a:rPr lang="en-US" altLang="zh-TW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自民國</a:t>
            </a:r>
            <a:r>
              <a:rPr lang="en-US" altLang="zh-TW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86</a:t>
            </a: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年投入社會服務，於新街國小擔任第二任團長，現任榮譽團長持續持勤</a:t>
            </a:r>
            <a:r>
              <a:rPr lang="en-US" altLang="zh-TW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創立緣心書畫藝術創作坊，桃園市台藝畫學會常務監事、桃園市武陵十友書畫社秘書</a:t>
            </a:r>
            <a:endParaRPr lang="en-US" altLang="zh-TW" sz="1600" b="1" dirty="0">
              <a:solidFill>
                <a:srgbClr val="E2C8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  <a:defRPr/>
            </a:pP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桃園市書畫團體藝術顧問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自民國</a:t>
            </a:r>
            <a:r>
              <a:rPr lang="en-US" altLang="zh-TW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年起，於平鎮圖書館舉辦三場翰墨天地、翰墨風華、翰墨傳情百人師生聯展</a:t>
            </a:r>
            <a:endParaRPr lang="en-US" altLang="zh-TW" sz="1600" b="1" dirty="0">
              <a:solidFill>
                <a:srgbClr val="E2C8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擔任公益及書畫、藝文界各會策劃主持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用愛心、耐心，持續翰墨耕耘，學生自</a:t>
            </a:r>
            <a:r>
              <a:rPr lang="en-US" altLang="zh-TW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8~80</a:t>
            </a: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餘歲，有教無類，持續</a:t>
            </a:r>
            <a:r>
              <a:rPr lang="en-US" altLang="zh-TW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年專職書法教學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16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感受到社會需要更多無私的奉獻，投入教育協助個案孩子輔導及醫療志工，獲獎無數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endParaRPr lang="zh-TW" altLang="zh-TW" sz="16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131553BC-8A90-4C16-BA07-B3831AF7AF92}"/>
              </a:ext>
            </a:extLst>
          </p:cNvPr>
          <p:cNvSpPr/>
          <p:nvPr/>
        </p:nvSpPr>
        <p:spPr>
          <a:xfrm>
            <a:off x="7602209" y="1840088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盧老師書法研習班</a:t>
            </a:r>
          </a:p>
          <a:p>
            <a:pPr algn="ctr">
              <a:defRPr/>
            </a:pPr>
            <a:r>
              <a:rPr lang="zh-TW" altLang="en-US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親自教學</a:t>
            </a:r>
          </a:p>
        </p:txBody>
      </p:sp>
    </p:spTree>
    <p:extLst>
      <p:ext uri="{BB962C8B-B14F-4D97-AF65-F5344CB8AC3E}">
        <p14:creationId xmlns:p14="http://schemas.microsoft.com/office/powerpoint/2010/main" val="3392384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-879592" y="3362208"/>
            <a:ext cx="3803528" cy="4598149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629F529D-9672-4346-83C1-8B6F7BA2C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05"/>
          <a:stretch/>
        </p:blipFill>
        <p:spPr>
          <a:xfrm>
            <a:off x="3200400" y="657973"/>
            <a:ext cx="4209988" cy="2945369"/>
          </a:xfrm>
          <a:prstGeom prst="rect">
            <a:avLst/>
          </a:prstGeom>
        </p:spPr>
      </p:pic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金馬奔騰-金馬獎主題曲">
            <a:hlinkClick r:id="" action="ppaction://media"/>
            <a:extLst>
              <a:ext uri="{FF2B5EF4-FFF2-40B4-BE49-F238E27FC236}">
                <a16:creationId xmlns:a16="http://schemas.microsoft.com/office/drawing/2014/main" xmlns="" id="{B9135637-FB74-47A0-81A8-490A9F81A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1EA1EFE-E43E-4EAC-A4CF-F06219C6F213}"/>
              </a:ext>
            </a:extLst>
          </p:cNvPr>
          <p:cNvSpPr/>
          <p:nvPr/>
        </p:nvSpPr>
        <p:spPr>
          <a:xfrm>
            <a:off x="7744593" y="975360"/>
            <a:ext cx="45720" cy="2627982"/>
          </a:xfrm>
          <a:prstGeom prst="rect">
            <a:avLst/>
          </a:prstGeom>
          <a:solidFill>
            <a:srgbClr val="7B5F27"/>
          </a:solidFill>
          <a:ln>
            <a:solidFill>
              <a:srgbClr val="7B5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0BCCF369-AD41-4545-8A86-73091F460E16}"/>
              </a:ext>
            </a:extLst>
          </p:cNvPr>
          <p:cNvSpPr txBox="1"/>
          <p:nvPr/>
        </p:nvSpPr>
        <p:spPr>
          <a:xfrm>
            <a:off x="8228100" y="2254212"/>
            <a:ext cx="2954655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陳家珍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64AA9DE4-D4A5-4449-B525-9031B4C7BCD5}"/>
              </a:ext>
            </a:extLst>
          </p:cNvPr>
          <p:cNvSpPr/>
          <p:nvPr/>
        </p:nvSpPr>
        <p:spPr>
          <a:xfrm>
            <a:off x="8228100" y="1361216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傑出校友推薦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323039" y="1146216"/>
            <a:ext cx="4322289" cy="2215992"/>
            <a:chOff x="3445164" y="3362207"/>
            <a:chExt cx="4322289" cy="2215992"/>
          </a:xfrm>
        </p:grpSpPr>
        <p:sp>
          <p:nvSpPr>
            <p:cNvPr id="19" name="文字方塊 18"/>
            <p:cNvSpPr txBox="1"/>
            <p:nvPr/>
          </p:nvSpPr>
          <p:spPr>
            <a:xfrm>
              <a:off x="3445164" y="3362208"/>
              <a:ext cx="237374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8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17</a:t>
              </a:r>
              <a:endParaRPr lang="zh-TW" altLang="en-US" sz="138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5393708" y="3362207"/>
              <a:ext cx="2373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 err="1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th</a:t>
              </a:r>
              <a:endParaRPr lang="zh-TW" altLang="en-US" sz="66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81" y="1730190"/>
            <a:ext cx="3102904" cy="37735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xmlns="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xmlns="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10915384" y="-643905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BEFEA333-B4B6-4025-AFC5-88D9FEDE8871}"/>
              </a:ext>
            </a:extLst>
          </p:cNvPr>
          <p:cNvGrpSpPr/>
          <p:nvPr/>
        </p:nvGrpSpPr>
        <p:grpSpPr>
          <a:xfrm>
            <a:off x="4640230" y="327523"/>
            <a:ext cx="8229600" cy="1143000"/>
            <a:chOff x="4640230" y="327523"/>
            <a:chExt cx="8229600" cy="1143000"/>
          </a:xfrm>
        </p:grpSpPr>
        <p:sp>
          <p:nvSpPr>
            <p:cNvPr id="17" name="標題 1">
              <a:extLst>
                <a:ext uri="{FF2B5EF4-FFF2-40B4-BE49-F238E27FC236}">
                  <a16:creationId xmlns:a16="http://schemas.microsoft.com/office/drawing/2014/main" xmlns="" id="{CCCD188E-C5AC-4CD8-AAD3-1B8C3EB25655}"/>
                </a:ext>
              </a:extLst>
            </p:cNvPr>
            <p:cNvSpPr txBox="1">
              <a:spLocks/>
            </p:cNvSpPr>
            <p:nvPr/>
          </p:nvSpPr>
          <p:spPr>
            <a:xfrm>
              <a:off x="4640230" y="327523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xmlns="" id="{AE108D18-6130-4B58-8B89-01BDB2C1D45C}"/>
                </a:ext>
              </a:extLst>
            </p:cNvPr>
            <p:cNvSpPr txBox="1"/>
            <p:nvPr/>
          </p:nvSpPr>
          <p:spPr>
            <a:xfrm>
              <a:off x="4640230" y="528612"/>
              <a:ext cx="24929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zh-TW" altLang="en-US" sz="6000" b="1" dirty="0">
                  <a:solidFill>
                    <a:schemeClr val="bg2">
                      <a:lumMod val="9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陳家珍</a:t>
              </a: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44EC0077-4278-44AC-89D5-CB974F6B24F4}"/>
              </a:ext>
            </a:extLst>
          </p:cNvPr>
          <p:cNvSpPr/>
          <p:nvPr/>
        </p:nvSpPr>
        <p:spPr>
          <a:xfrm>
            <a:off x="4646194" y="1550852"/>
            <a:ext cx="6114974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41217CE0-0D0A-4C1B-BBD9-060E80B56440}"/>
              </a:ext>
            </a:extLst>
          </p:cNvPr>
          <p:cNvSpPr/>
          <p:nvPr/>
        </p:nvSpPr>
        <p:spPr>
          <a:xfrm>
            <a:off x="4646194" y="1558472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85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E4377401-C232-4061-BE96-F020BAA969DF}"/>
              </a:ext>
            </a:extLst>
          </p:cNvPr>
          <p:cNvSpPr/>
          <p:nvPr/>
        </p:nvSpPr>
        <p:spPr>
          <a:xfrm>
            <a:off x="6393551" y="1554662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會計統計科</a:t>
            </a:r>
            <a:endParaRPr lang="zh-TW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561E7ED7-CFE6-40C8-81F4-97A2241AA166}"/>
              </a:ext>
            </a:extLst>
          </p:cNvPr>
          <p:cNvSpPr/>
          <p:nvPr/>
        </p:nvSpPr>
        <p:spPr>
          <a:xfrm>
            <a:off x="4617953" y="3602952"/>
            <a:ext cx="7707079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樂思企業有限公司負責人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萬袋彩印有限公司負責人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錫安包裝實業有限公司總經理</a:t>
            </a:r>
            <a:endParaRPr lang="en-US" altLang="zh-TW" sz="2200" b="1" dirty="0">
              <a:solidFill>
                <a:srgbClr val="E2C8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熱心</a:t>
            </a:r>
            <a:r>
              <a:rPr lang="zh-TW" altLang="en-US" sz="22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贊助技藝</a:t>
            </a: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競賽師、生全額獎勵</a:t>
            </a:r>
            <a:r>
              <a:rPr lang="zh-TW" altLang="en-US" sz="22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</a:t>
            </a:r>
            <a:endParaRPr lang="en-US" altLang="zh-TW" sz="2200" b="1" dirty="0" smtClean="0">
              <a:solidFill>
                <a:srgbClr val="E2C8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2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擔任各高中顧問，熱心捐助教育所需經費</a:t>
            </a:r>
            <a:endParaRPr lang="en-US" altLang="zh-TW" sz="2200" b="1" dirty="0" smtClean="0">
              <a:solidFill>
                <a:srgbClr val="E2C8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2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熱心公益，定期捐助老人基金會、殘障助養中心等</a:t>
            </a:r>
            <a:endParaRPr lang="en-US" altLang="zh-TW" sz="2200" b="1" dirty="0" smtClean="0">
              <a:solidFill>
                <a:srgbClr val="E2C8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endParaRPr lang="zh-TW" altLang="en-US" sz="2200" b="1" dirty="0">
              <a:solidFill>
                <a:srgbClr val="E2C8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131553BC-8A90-4C16-BA07-B3831AF7AF92}"/>
              </a:ext>
            </a:extLst>
          </p:cNvPr>
          <p:cNvSpPr/>
          <p:nvPr/>
        </p:nvSpPr>
        <p:spPr>
          <a:xfrm>
            <a:off x="8215633" y="2008613"/>
            <a:ext cx="2545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錫安包裝實業</a:t>
            </a:r>
            <a:endParaRPr lang="en-US" altLang="zh-TW" sz="24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有限公司總經理</a:t>
            </a:r>
          </a:p>
        </p:txBody>
      </p:sp>
    </p:spTree>
    <p:extLst>
      <p:ext uri="{BB962C8B-B14F-4D97-AF65-F5344CB8AC3E}">
        <p14:creationId xmlns:p14="http://schemas.microsoft.com/office/powerpoint/2010/main" val="3641245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1971F9D7-14C6-4BB3-9F6B-F599C64254D0}"/>
              </a:ext>
            </a:extLst>
          </p:cNvPr>
          <p:cNvSpPr/>
          <p:nvPr/>
        </p:nvSpPr>
        <p:spPr>
          <a:xfrm>
            <a:off x="5547167" y="4953508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華康方圓體W7"/>
              </a:rPr>
              <a:t>恭禧獲獎校友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B834573B-A38F-4E31-A902-8A52266619ED}"/>
              </a:ext>
            </a:extLst>
          </p:cNvPr>
          <p:cNvSpPr/>
          <p:nvPr/>
        </p:nvSpPr>
        <p:spPr>
          <a:xfrm>
            <a:off x="7721609" y="6361232"/>
            <a:ext cx="4408181" cy="342786"/>
          </a:xfrm>
          <a:prstGeom prst="rect">
            <a:avLst/>
          </a:prstGeom>
          <a:solidFill>
            <a:srgbClr val="39363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A68E63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華康方圓體W7"/>
              </a:rPr>
              <a:t>110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68E63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華康方圓體W7"/>
              </a:rPr>
              <a:t>商業簡報選手 </a:t>
            </a:r>
            <a:r>
              <a:rPr lang="zh-TW" altLang="en-US" sz="2000" b="1" noProof="0" dirty="0">
                <a:solidFill>
                  <a:srgbClr val="A68E63"/>
                </a:solidFill>
                <a:latin typeface="Calibri" panose="020F0502020204030204"/>
                <a:ea typeface="微軟正黑體" panose="020B0604030504040204" pitchFamily="34" charset="-120"/>
                <a:cs typeface="華康方圓體W7"/>
              </a:rPr>
              <a:t>吳芯妮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68E63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華康方圓體W7"/>
              </a:rPr>
              <a:t>製作</a:t>
            </a:r>
          </a:p>
        </p:txBody>
      </p:sp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xmlns="" id="{F8A0083C-6BE2-4527-8B13-B5395BB5ED9A}"/>
              </a:ext>
            </a:extLst>
          </p:cNvPr>
          <p:cNvSpPr/>
          <p:nvPr/>
        </p:nvSpPr>
        <p:spPr>
          <a:xfrm rot="5400000">
            <a:off x="365738" y="641973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xmlns="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3591981" y="4847656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629F529D-9672-4346-83C1-8B6F7BA2C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81"/>
          <a:stretch/>
        </p:blipFill>
        <p:spPr>
          <a:xfrm>
            <a:off x="6527135" y="894817"/>
            <a:ext cx="5117629" cy="3155783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F781C6B1-4A0A-4181-900A-FC81FBBAB23A}"/>
              </a:ext>
            </a:extLst>
          </p:cNvPr>
          <p:cNvSpPr/>
          <p:nvPr/>
        </p:nvSpPr>
        <p:spPr>
          <a:xfrm>
            <a:off x="7957595" y="6386302"/>
            <a:ext cx="104172" cy="317716"/>
          </a:xfrm>
          <a:prstGeom prst="rect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群組 13"/>
          <p:cNvGrpSpPr/>
          <p:nvPr/>
        </p:nvGrpSpPr>
        <p:grpSpPr>
          <a:xfrm>
            <a:off x="1502861" y="1672772"/>
            <a:ext cx="6418051" cy="2446160"/>
            <a:chOff x="1312719" y="3296972"/>
            <a:chExt cx="6418051" cy="2446160"/>
          </a:xfrm>
        </p:grpSpPr>
        <p:sp>
          <p:nvSpPr>
            <p:cNvPr id="16" name="文字方塊 15"/>
            <p:cNvSpPr txBox="1"/>
            <p:nvPr/>
          </p:nvSpPr>
          <p:spPr>
            <a:xfrm>
              <a:off x="1312719" y="3527141"/>
              <a:ext cx="439814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8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16</a:t>
              </a:r>
              <a:r>
                <a:rPr lang="zh-TW" altLang="en-US" sz="138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 </a:t>
              </a:r>
              <a:r>
                <a:rPr lang="en-US" altLang="zh-TW" sz="138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17</a:t>
              </a:r>
              <a:endParaRPr lang="zh-TW" altLang="en-US" sz="138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5357025" y="3296972"/>
              <a:ext cx="2373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 err="1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th</a:t>
              </a:r>
              <a:endParaRPr lang="zh-TW" altLang="en-US" sz="66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39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-879592" y="3362208"/>
            <a:ext cx="3803528" cy="4598149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629F529D-9672-4346-83C1-8B6F7BA2C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88"/>
          <a:stretch/>
        </p:blipFill>
        <p:spPr>
          <a:xfrm>
            <a:off x="3121890" y="657973"/>
            <a:ext cx="4288497" cy="2945369"/>
          </a:xfrm>
          <a:prstGeom prst="rect">
            <a:avLst/>
          </a:prstGeom>
        </p:spPr>
      </p:pic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1EA1EFE-E43E-4EAC-A4CF-F06219C6F213}"/>
              </a:ext>
            </a:extLst>
          </p:cNvPr>
          <p:cNvSpPr/>
          <p:nvPr/>
        </p:nvSpPr>
        <p:spPr>
          <a:xfrm>
            <a:off x="7744593" y="975360"/>
            <a:ext cx="45720" cy="2627982"/>
          </a:xfrm>
          <a:prstGeom prst="rect">
            <a:avLst/>
          </a:prstGeom>
          <a:solidFill>
            <a:srgbClr val="7B5F27"/>
          </a:solidFill>
          <a:ln>
            <a:solidFill>
              <a:srgbClr val="7B5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712362-82E9-4C42-9A0D-B9373D87CEC5}"/>
              </a:ext>
            </a:extLst>
          </p:cNvPr>
          <p:cNvSpPr/>
          <p:nvPr/>
        </p:nvSpPr>
        <p:spPr>
          <a:xfrm>
            <a:off x="8485275" y="2130657"/>
            <a:ext cx="35702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呂</a:t>
            </a:r>
            <a:r>
              <a:rPr lang="zh-TW" altLang="en-US" sz="6600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林小鳳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64AA9DE4-D4A5-4449-B525-9031B4C7BCD5}"/>
              </a:ext>
            </a:extLst>
          </p:cNvPr>
          <p:cNvSpPr/>
          <p:nvPr/>
        </p:nvSpPr>
        <p:spPr>
          <a:xfrm>
            <a:off x="8485275" y="1338982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傑出校友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323039" y="1146216"/>
            <a:ext cx="4322289" cy="2215992"/>
            <a:chOff x="3445164" y="3362207"/>
            <a:chExt cx="4322289" cy="2215992"/>
          </a:xfrm>
        </p:grpSpPr>
        <p:sp>
          <p:nvSpPr>
            <p:cNvPr id="14" name="文字方塊 13"/>
            <p:cNvSpPr txBox="1"/>
            <p:nvPr/>
          </p:nvSpPr>
          <p:spPr>
            <a:xfrm>
              <a:off x="3445164" y="3362208"/>
              <a:ext cx="237374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8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16</a:t>
              </a:r>
              <a:endParaRPr lang="zh-TW" altLang="en-US" sz="138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5393708" y="3362207"/>
              <a:ext cx="2373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 err="1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th</a:t>
              </a:r>
              <a:endParaRPr lang="zh-TW" altLang="en-US" sz="66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45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xmlns="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xmlns="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10542823" y="5990856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標題 1">
            <a:extLst>
              <a:ext uri="{FF2B5EF4-FFF2-40B4-BE49-F238E27FC236}">
                <a16:creationId xmlns:a16="http://schemas.microsoft.com/office/drawing/2014/main" xmlns="" id="{CCCD188E-C5AC-4CD8-AAD3-1B8C3EB25655}"/>
              </a:ext>
            </a:extLst>
          </p:cNvPr>
          <p:cNvSpPr txBox="1">
            <a:spLocks/>
          </p:cNvSpPr>
          <p:nvPr/>
        </p:nvSpPr>
        <p:spPr>
          <a:xfrm>
            <a:off x="4640230" y="3275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TW" altLang="en-US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呂林小鳳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9A0A5E28-10FB-425E-9109-BAFB90E99D49}"/>
              </a:ext>
            </a:extLst>
          </p:cNvPr>
          <p:cNvSpPr/>
          <p:nvPr/>
        </p:nvSpPr>
        <p:spPr>
          <a:xfrm>
            <a:off x="4558764" y="1659271"/>
            <a:ext cx="5135881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</a:t>
            </a:r>
            <a:endParaRPr lang="zh-TW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17BD6D1-F871-42A3-9BF3-0F8110054935}"/>
              </a:ext>
            </a:extLst>
          </p:cNvPr>
          <p:cNvSpPr/>
          <p:nvPr/>
        </p:nvSpPr>
        <p:spPr>
          <a:xfrm>
            <a:off x="4558764" y="1666891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72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02507B-AC06-4857-8066-A5F7811B7298}"/>
              </a:ext>
            </a:extLst>
          </p:cNvPr>
          <p:cNvSpPr/>
          <p:nvPr/>
        </p:nvSpPr>
        <p:spPr>
          <a:xfrm>
            <a:off x="6306121" y="1663081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綜合商業科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6A2DFD63-3A7B-4D1D-8191-560479C3C857}"/>
              </a:ext>
            </a:extLst>
          </p:cNvPr>
          <p:cNvSpPr/>
          <p:nvPr/>
        </p:nvSpPr>
        <p:spPr>
          <a:xfrm>
            <a:off x="4558764" y="3759788"/>
            <a:ext cx="781285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傑出領域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：民意代表</a:t>
            </a:r>
            <a:endParaRPr lang="en-US" altLang="zh-TW" sz="22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桃園市第</a:t>
            </a:r>
            <a:r>
              <a:rPr lang="en-US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屆市議員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桃園縣第</a:t>
            </a:r>
            <a:r>
              <a:rPr lang="en-US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屆縣議員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桃園市第一屆民進黨部主任委員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八德市第二、三屆市民代表</a:t>
            </a:r>
            <a:endParaRPr lang="en-US" altLang="zh-TW" sz="22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金馬奔騰-金馬獎主題曲">
            <a:hlinkClick r:id="" action="ppaction://media"/>
            <a:extLst>
              <a:ext uri="{FF2B5EF4-FFF2-40B4-BE49-F238E27FC236}">
                <a16:creationId xmlns:a16="http://schemas.microsoft.com/office/drawing/2014/main" xmlns="" id="{18C28040-DC5E-47B8-97EB-5E56D3167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984867" y="1868036"/>
            <a:ext cx="1778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桃園市議員</a:t>
            </a:r>
          </a:p>
          <a:p>
            <a:pPr algn="ctr"/>
            <a:r>
              <a: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台灣聲音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廣播主持人</a:t>
            </a:r>
          </a:p>
          <a:p>
            <a:pPr algn="ctr"/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 descr="C:\Users\user\Desktop\108就業組孟儒\第六屆校友會\第六屆第4次理監事會議\開會資料\附件5第十六屆傑出校友推薦\3.呂林小鳳\2020.06.01 形象照片_200601_00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17" y="1666891"/>
            <a:ext cx="2970431" cy="346134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97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-879592" y="3362208"/>
            <a:ext cx="3803528" cy="4598149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629F529D-9672-4346-83C1-8B6F7BA2C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91"/>
          <a:stretch/>
        </p:blipFill>
        <p:spPr>
          <a:xfrm>
            <a:off x="3269672" y="657973"/>
            <a:ext cx="4140715" cy="2945369"/>
          </a:xfrm>
          <a:prstGeom prst="rect">
            <a:avLst/>
          </a:prstGeom>
        </p:spPr>
      </p:pic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1EA1EFE-E43E-4EAC-A4CF-F06219C6F213}"/>
              </a:ext>
            </a:extLst>
          </p:cNvPr>
          <p:cNvSpPr/>
          <p:nvPr/>
        </p:nvSpPr>
        <p:spPr>
          <a:xfrm>
            <a:off x="7744593" y="975360"/>
            <a:ext cx="45720" cy="2627982"/>
          </a:xfrm>
          <a:prstGeom prst="rect">
            <a:avLst/>
          </a:prstGeom>
          <a:solidFill>
            <a:srgbClr val="7B5F27"/>
          </a:solidFill>
          <a:ln>
            <a:solidFill>
              <a:srgbClr val="7B5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712362-82E9-4C42-9A0D-B9373D87CEC5}"/>
              </a:ext>
            </a:extLst>
          </p:cNvPr>
          <p:cNvSpPr/>
          <p:nvPr/>
        </p:nvSpPr>
        <p:spPr>
          <a:xfrm>
            <a:off x="8485275" y="2130657"/>
            <a:ext cx="27238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邱獻龍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64AA9DE4-D4A5-4449-B525-9031B4C7BCD5}"/>
              </a:ext>
            </a:extLst>
          </p:cNvPr>
          <p:cNvSpPr/>
          <p:nvPr/>
        </p:nvSpPr>
        <p:spPr>
          <a:xfrm>
            <a:off x="8485275" y="1338982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傑出校友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323039" y="1146216"/>
            <a:ext cx="4322289" cy="2215992"/>
            <a:chOff x="3445164" y="3362207"/>
            <a:chExt cx="4322289" cy="2215992"/>
          </a:xfrm>
        </p:grpSpPr>
        <p:sp>
          <p:nvSpPr>
            <p:cNvPr id="6" name="文字方塊 5"/>
            <p:cNvSpPr txBox="1"/>
            <p:nvPr/>
          </p:nvSpPr>
          <p:spPr>
            <a:xfrm>
              <a:off x="3445164" y="3362208"/>
              <a:ext cx="237374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8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16</a:t>
              </a:r>
              <a:endParaRPr lang="zh-TW" altLang="en-US" sz="138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5393708" y="3362207"/>
              <a:ext cx="2373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 err="1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th</a:t>
              </a:r>
              <a:endParaRPr lang="zh-TW" altLang="en-US" sz="66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870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xmlns="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xmlns="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10784182" y="5610704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標題 1">
            <a:extLst>
              <a:ext uri="{FF2B5EF4-FFF2-40B4-BE49-F238E27FC236}">
                <a16:creationId xmlns:a16="http://schemas.microsoft.com/office/drawing/2014/main" xmlns="" id="{CCCD188E-C5AC-4CD8-AAD3-1B8C3EB25655}"/>
              </a:ext>
            </a:extLst>
          </p:cNvPr>
          <p:cNvSpPr txBox="1">
            <a:spLocks/>
          </p:cNvSpPr>
          <p:nvPr/>
        </p:nvSpPr>
        <p:spPr>
          <a:xfrm>
            <a:off x="4640230" y="3275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邱獻龍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459294FF-E0D8-493F-8AD7-2AFCBC34E9CD}"/>
              </a:ext>
            </a:extLst>
          </p:cNvPr>
          <p:cNvSpPr/>
          <p:nvPr/>
        </p:nvSpPr>
        <p:spPr>
          <a:xfrm>
            <a:off x="4773644" y="1566568"/>
            <a:ext cx="5383531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76F07A03-CA93-4055-977C-08F10B78596E}"/>
              </a:ext>
            </a:extLst>
          </p:cNvPr>
          <p:cNvSpPr/>
          <p:nvPr/>
        </p:nvSpPr>
        <p:spPr>
          <a:xfrm>
            <a:off x="4773644" y="1595528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58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A1C078B3-2F00-40A8-B1AE-09DD13A03F90}"/>
              </a:ext>
            </a:extLst>
          </p:cNvPr>
          <p:cNvSpPr/>
          <p:nvPr/>
        </p:nvSpPr>
        <p:spPr>
          <a:xfrm>
            <a:off x="6521001" y="1591718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EDF27682-B3AC-4E87-AD02-00835A487364}"/>
              </a:ext>
            </a:extLst>
          </p:cNvPr>
          <p:cNvSpPr/>
          <p:nvPr/>
        </p:nvSpPr>
        <p:spPr>
          <a:xfrm>
            <a:off x="4773644" y="3842471"/>
            <a:ext cx="781285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zh-TW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專業成就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：現任桃園市會計學會理事長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zh-TW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服務母校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：擔中壢高商校友會第六屆理事</a:t>
            </a:r>
            <a:endParaRPr lang="en-US" altLang="zh-TW" sz="22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傑出領域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：商業專才</a:t>
            </a:r>
          </a:p>
        </p:txBody>
      </p:sp>
      <p:pic>
        <p:nvPicPr>
          <p:cNvPr id="22" name="金馬奔騰-金馬獎主題曲">
            <a:hlinkClick r:id="" action="ppaction://media"/>
            <a:extLst>
              <a:ext uri="{FF2B5EF4-FFF2-40B4-BE49-F238E27FC236}">
                <a16:creationId xmlns:a16="http://schemas.microsoft.com/office/drawing/2014/main" xmlns="" id="{705B6E56-333A-47D1-877B-EB37F3F39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140714" y="1798797"/>
            <a:ext cx="2144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益華記帳及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報稅代理人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事務所負責人</a:t>
            </a:r>
          </a:p>
        </p:txBody>
      </p:sp>
      <p:pic>
        <p:nvPicPr>
          <p:cNvPr id="23" name="圖片 22" descr="C:\Users\user\Desktop\E4CBF732-A208-4475-85F2-F6CBB13AA6AC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81" y="1566568"/>
            <a:ext cx="2854593" cy="370851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1073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-879592" y="3362208"/>
            <a:ext cx="3803528" cy="4598149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629F529D-9672-4346-83C1-8B6F7BA2C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36"/>
          <a:stretch/>
        </p:blipFill>
        <p:spPr>
          <a:xfrm>
            <a:off x="3269673" y="657973"/>
            <a:ext cx="4140714" cy="2945369"/>
          </a:xfrm>
          <a:prstGeom prst="rect">
            <a:avLst/>
          </a:prstGeom>
        </p:spPr>
      </p:pic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1EA1EFE-E43E-4EAC-A4CF-F06219C6F213}"/>
              </a:ext>
            </a:extLst>
          </p:cNvPr>
          <p:cNvSpPr/>
          <p:nvPr/>
        </p:nvSpPr>
        <p:spPr>
          <a:xfrm>
            <a:off x="7744593" y="975360"/>
            <a:ext cx="45720" cy="2627982"/>
          </a:xfrm>
          <a:prstGeom prst="rect">
            <a:avLst/>
          </a:prstGeom>
          <a:solidFill>
            <a:srgbClr val="7B5F27"/>
          </a:solidFill>
          <a:ln>
            <a:solidFill>
              <a:srgbClr val="7B5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712362-82E9-4C42-9A0D-B9373D87CEC5}"/>
              </a:ext>
            </a:extLst>
          </p:cNvPr>
          <p:cNvSpPr/>
          <p:nvPr/>
        </p:nvSpPr>
        <p:spPr>
          <a:xfrm>
            <a:off x="8485275" y="2130657"/>
            <a:ext cx="27238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6600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黃瑞雅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64AA9DE4-D4A5-4449-B525-9031B4C7BCD5}"/>
              </a:ext>
            </a:extLst>
          </p:cNvPr>
          <p:cNvSpPr/>
          <p:nvPr/>
        </p:nvSpPr>
        <p:spPr>
          <a:xfrm>
            <a:off x="8485275" y="1338982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傑出校友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323039" y="1146216"/>
            <a:ext cx="4322289" cy="2215992"/>
            <a:chOff x="3445164" y="3362207"/>
            <a:chExt cx="4322289" cy="2215992"/>
          </a:xfrm>
        </p:grpSpPr>
        <p:sp>
          <p:nvSpPr>
            <p:cNvPr id="13" name="文字方塊 12"/>
            <p:cNvSpPr txBox="1"/>
            <p:nvPr/>
          </p:nvSpPr>
          <p:spPr>
            <a:xfrm>
              <a:off x="3445164" y="3362208"/>
              <a:ext cx="237374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8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16</a:t>
              </a:r>
              <a:endParaRPr lang="zh-TW" altLang="en-US" sz="138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5393708" y="3362207"/>
              <a:ext cx="2373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 err="1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th</a:t>
              </a:r>
              <a:endParaRPr lang="zh-TW" altLang="en-US" sz="66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649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xmlns="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xmlns="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10466623" y="-536957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標題 1">
            <a:extLst>
              <a:ext uri="{FF2B5EF4-FFF2-40B4-BE49-F238E27FC236}">
                <a16:creationId xmlns:a16="http://schemas.microsoft.com/office/drawing/2014/main" xmlns="" id="{CCCD188E-C5AC-4CD8-AAD3-1B8C3EB25655}"/>
              </a:ext>
            </a:extLst>
          </p:cNvPr>
          <p:cNvSpPr txBox="1">
            <a:spLocks/>
          </p:cNvSpPr>
          <p:nvPr/>
        </p:nvSpPr>
        <p:spPr>
          <a:xfrm>
            <a:off x="4640230" y="3275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TW" altLang="en-US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黃瑞雅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AC83B732-6545-4603-8DCF-163EF9CA0912}"/>
              </a:ext>
            </a:extLst>
          </p:cNvPr>
          <p:cNvSpPr/>
          <p:nvPr/>
        </p:nvSpPr>
        <p:spPr>
          <a:xfrm>
            <a:off x="4646194" y="1550852"/>
            <a:ext cx="5574754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                                                                                             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A32177E7-73CE-4AE4-8650-54D44CBF4B7A}"/>
              </a:ext>
            </a:extLst>
          </p:cNvPr>
          <p:cNvSpPr/>
          <p:nvPr/>
        </p:nvSpPr>
        <p:spPr>
          <a:xfrm>
            <a:off x="4640230" y="3425725"/>
            <a:ext cx="80324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zh-TW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專業成就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：中華民國記帳士公會全國聯合會秘書長</a:t>
            </a:r>
          </a:p>
          <a:p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桃園市記帳士公會第三屆理事長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zh-TW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國家認證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：財政部核定頒發「績優記帳士獎」</a:t>
            </a:r>
          </a:p>
          <a:p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記帳士法「第一屆國家考試及格證照」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zh-TW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民間團體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：牡丹獅子會</a:t>
            </a:r>
            <a:r>
              <a:rPr lang="en-US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15-16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年度會長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zh-TW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跨足學術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：擔任開南大學、龍華科大、健行科大業師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zh-TW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服務母校</a:t>
            </a:r>
            <a:r>
              <a:rPr lang="zh-TW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：中壢高商第六屆校友會理事</a:t>
            </a:r>
            <a:endParaRPr lang="en-US" altLang="zh-TW" sz="22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傑出領域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：專業税務記帳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9C4547A8-92C3-4727-A00D-6F79CE8B1651}"/>
              </a:ext>
            </a:extLst>
          </p:cNvPr>
          <p:cNvSpPr/>
          <p:nvPr/>
        </p:nvSpPr>
        <p:spPr>
          <a:xfrm>
            <a:off x="4646194" y="1558472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68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07CB1D70-BD41-42A7-BCEC-73E760ED0447}"/>
              </a:ext>
            </a:extLst>
          </p:cNvPr>
          <p:cNvSpPr/>
          <p:nvPr/>
        </p:nvSpPr>
        <p:spPr>
          <a:xfrm>
            <a:off x="6393551" y="1554662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會計統計科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金馬奔騰-金馬獎主題曲">
            <a:hlinkClick r:id="" action="ppaction://media"/>
            <a:extLst>
              <a:ext uri="{FF2B5EF4-FFF2-40B4-BE49-F238E27FC236}">
                <a16:creationId xmlns:a16="http://schemas.microsoft.com/office/drawing/2014/main" xmlns="" id="{5E84B21A-AFF7-4633-B710-D2D1B5690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8043956" y="1890029"/>
            <a:ext cx="229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永捷會計稅務記帳士事務所所長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 descr="C:\Users\user\Desktop\108就業組孟儒\第六屆校友會\第六屆第4次理監事會議\開會資料\附件5第十六屆傑出校友推薦\2.黃瑞雅\黃瑞雅照片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4" y="1632156"/>
            <a:ext cx="3136818" cy="36423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7874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-879592" y="3362208"/>
            <a:ext cx="3803528" cy="4598149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629F529D-9672-4346-83C1-8B6F7BA2C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02"/>
          <a:stretch/>
        </p:blipFill>
        <p:spPr>
          <a:xfrm>
            <a:off x="3214254" y="657973"/>
            <a:ext cx="4196133" cy="2945369"/>
          </a:xfrm>
          <a:prstGeom prst="rect">
            <a:avLst/>
          </a:prstGeom>
        </p:spPr>
      </p:pic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1EA1EFE-E43E-4EAC-A4CF-F06219C6F213}"/>
              </a:ext>
            </a:extLst>
          </p:cNvPr>
          <p:cNvSpPr/>
          <p:nvPr/>
        </p:nvSpPr>
        <p:spPr>
          <a:xfrm>
            <a:off x="7744593" y="975360"/>
            <a:ext cx="45720" cy="2627982"/>
          </a:xfrm>
          <a:prstGeom prst="rect">
            <a:avLst/>
          </a:prstGeom>
          <a:solidFill>
            <a:srgbClr val="7B5F27"/>
          </a:solidFill>
          <a:ln>
            <a:solidFill>
              <a:srgbClr val="7B5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712362-82E9-4C42-9A0D-B9373D87CEC5}"/>
              </a:ext>
            </a:extLst>
          </p:cNvPr>
          <p:cNvSpPr/>
          <p:nvPr/>
        </p:nvSpPr>
        <p:spPr>
          <a:xfrm>
            <a:off x="8485275" y="2130657"/>
            <a:ext cx="27238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鄒明賢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64AA9DE4-D4A5-4449-B525-9031B4C7BCD5}"/>
              </a:ext>
            </a:extLst>
          </p:cNvPr>
          <p:cNvSpPr/>
          <p:nvPr/>
        </p:nvSpPr>
        <p:spPr>
          <a:xfrm>
            <a:off x="8485275" y="1338982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傑出校友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323039" y="1146216"/>
            <a:ext cx="4322289" cy="2215992"/>
            <a:chOff x="3445164" y="3362207"/>
            <a:chExt cx="4322289" cy="2215992"/>
          </a:xfrm>
        </p:grpSpPr>
        <p:sp>
          <p:nvSpPr>
            <p:cNvPr id="13" name="文字方塊 12"/>
            <p:cNvSpPr txBox="1"/>
            <p:nvPr/>
          </p:nvSpPr>
          <p:spPr>
            <a:xfrm>
              <a:off x="3445164" y="3362208"/>
              <a:ext cx="237374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800" dirty="0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16</a:t>
              </a:r>
              <a:endParaRPr lang="zh-TW" altLang="en-US" sz="138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5393708" y="3362207"/>
              <a:ext cx="2373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 err="1">
                  <a:gradFill>
                    <a:gsLst>
                      <a:gs pos="0">
                        <a:srgbClr val="A68E63"/>
                      </a:gs>
                      <a:gs pos="100000">
                        <a:srgbClr val="7B5F27"/>
                      </a:gs>
                    </a:gsLst>
                    <a:lin ang="5400000" scaled="1"/>
                  </a:gradFill>
                  <a:latin typeface="Bodoni MT" panose="02070603080606020203" pitchFamily="18" charset="0"/>
                </a:rPr>
                <a:t>th</a:t>
              </a:r>
              <a:endParaRPr lang="zh-TW" altLang="en-US" sz="6600" dirty="0">
                <a:gradFill>
                  <a:gsLst>
                    <a:gs pos="0">
                      <a:srgbClr val="A68E63"/>
                    </a:gs>
                    <a:gs pos="100000">
                      <a:srgbClr val="7B5F27"/>
                    </a:gs>
                  </a:gsLst>
                  <a:lin ang="5400000" scaled="1"/>
                </a:gra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01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:a16="http://schemas.microsoft.com/office/drawing/2014/main" xmlns="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:a16="http://schemas.microsoft.com/office/drawing/2014/main" xmlns="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xmlns="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xmlns="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378C350A-9244-4B6C-87A3-5B555D7DB56D}"/>
              </a:ext>
            </a:extLst>
          </p:cNvPr>
          <p:cNvGrpSpPr/>
          <p:nvPr/>
        </p:nvGrpSpPr>
        <p:grpSpPr>
          <a:xfrm>
            <a:off x="10542823" y="5990856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:a16="http://schemas.microsoft.com/office/drawing/2014/main" xmlns="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:a16="http://schemas.microsoft.com/office/drawing/2014/main" xmlns="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標題 1">
            <a:extLst>
              <a:ext uri="{FF2B5EF4-FFF2-40B4-BE49-F238E27FC236}">
                <a16:creationId xmlns:a16="http://schemas.microsoft.com/office/drawing/2014/main" xmlns="" id="{CCCD188E-C5AC-4CD8-AAD3-1B8C3EB25655}"/>
              </a:ext>
            </a:extLst>
          </p:cNvPr>
          <p:cNvSpPr txBox="1">
            <a:spLocks/>
          </p:cNvSpPr>
          <p:nvPr/>
        </p:nvSpPr>
        <p:spPr>
          <a:xfrm>
            <a:off x="4640230" y="3275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鄒明賢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1E47744D-9575-4265-9781-65541133C6E7}"/>
              </a:ext>
            </a:extLst>
          </p:cNvPr>
          <p:cNvSpPr/>
          <p:nvPr/>
        </p:nvSpPr>
        <p:spPr>
          <a:xfrm>
            <a:off x="4646194" y="1550852"/>
            <a:ext cx="6052286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01C0789E-0697-4F9D-8614-7B715EA618C3}"/>
              </a:ext>
            </a:extLst>
          </p:cNvPr>
          <p:cNvSpPr/>
          <p:nvPr/>
        </p:nvSpPr>
        <p:spPr>
          <a:xfrm>
            <a:off x="4646194" y="1558472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7C6CAB12-767E-4797-B3E5-6BEDAA69BAC6}"/>
              </a:ext>
            </a:extLst>
          </p:cNvPr>
          <p:cNvSpPr/>
          <p:nvPr/>
        </p:nvSpPr>
        <p:spPr>
          <a:xfrm>
            <a:off x="6393551" y="1554662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會計事務科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10442435-9F55-451C-9190-92A6254145D1}"/>
              </a:ext>
            </a:extLst>
          </p:cNvPr>
          <p:cNvSpPr/>
          <p:nvPr/>
        </p:nvSpPr>
        <p:spPr>
          <a:xfrm>
            <a:off x="8404031" y="1918092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龍潭警分局</a:t>
            </a:r>
            <a:endParaRPr lang="en-US" altLang="zh-TW" sz="24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偵查隊小隊長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7BB9695C-AB43-4FC9-AB3C-7FF330D0D424}"/>
              </a:ext>
            </a:extLst>
          </p:cNvPr>
          <p:cNvSpPr/>
          <p:nvPr/>
        </p:nvSpPr>
        <p:spPr>
          <a:xfrm>
            <a:off x="4442853" y="3590568"/>
            <a:ext cx="774914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破案事蹟：</a:t>
            </a: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從警</a:t>
            </a:r>
            <a:r>
              <a:rPr lang="en-US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年來偵破多起毒品工廠、</a:t>
            </a:r>
          </a:p>
          <a:p>
            <a:pPr>
              <a:lnSpc>
                <a:spcPts val="3500"/>
              </a:lnSpc>
              <a:defRPr/>
            </a:pP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兇殺命案、強盜、詐欺等刑事案件               </a:t>
            </a: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媒體報導：</a:t>
            </a: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聯合新聞網、自由時報、中時電子報、</a:t>
            </a:r>
          </a:p>
          <a:p>
            <a:pPr>
              <a:lnSpc>
                <a:spcPts val="3500"/>
              </a:lnSpc>
              <a:defRPr/>
            </a:pP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桃園電子報等</a:t>
            </a: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獲獎榮譽：</a:t>
            </a: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</a:t>
            </a:r>
            <a:r>
              <a:rPr lang="en-US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年刑事楷模績優警員</a:t>
            </a:r>
            <a:endParaRPr lang="en-US" altLang="zh-TW" sz="24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傑出領域：</a:t>
            </a: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警務工作</a:t>
            </a:r>
          </a:p>
        </p:txBody>
      </p:sp>
      <p:pic>
        <p:nvPicPr>
          <p:cNvPr id="18" name="金馬奔騰-金馬獎主題曲">
            <a:hlinkClick r:id="" action="ppaction://media"/>
            <a:extLst>
              <a:ext uri="{FF2B5EF4-FFF2-40B4-BE49-F238E27FC236}">
                <a16:creationId xmlns:a16="http://schemas.microsoft.com/office/drawing/2014/main" xmlns="" id="{EED986C6-1537-4878-80DB-6C3FFF992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  <p:pic>
        <p:nvPicPr>
          <p:cNvPr id="19" name="圖片 18" descr="C:\Users\user\Desktop\phot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18" y="1855951"/>
            <a:ext cx="2885484" cy="359601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8990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713</Words>
  <Application>Microsoft Office PowerPoint</Application>
  <PresentationFormat>自訂</PresentationFormat>
  <Paragraphs>126</Paragraphs>
  <Slides>16</Slides>
  <Notes>0</Notes>
  <HiddenSlides>0</HiddenSlides>
  <MMClips>8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Anthony Tu</dc:creator>
  <cp:lastModifiedBy>user</cp:lastModifiedBy>
  <cp:revision>36</cp:revision>
  <dcterms:created xsi:type="dcterms:W3CDTF">2019-05-17T14:33:03Z</dcterms:created>
  <dcterms:modified xsi:type="dcterms:W3CDTF">2021-11-01T08:21:52Z</dcterms:modified>
</cp:coreProperties>
</file>