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313" r:id="rId3"/>
    <p:sldId id="315" r:id="rId4"/>
    <p:sldId id="317" r:id="rId5"/>
    <p:sldId id="319" r:id="rId6"/>
    <p:sldId id="321" r:id="rId7"/>
    <p:sldId id="323" r:id="rId8"/>
    <p:sldId id="325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87B"/>
    <a:srgbClr val="E3C97E"/>
    <a:srgbClr val="A48C61"/>
    <a:srgbClr val="A68E63"/>
    <a:srgbClr val="A27C28"/>
    <a:srgbClr val="7B5F27"/>
    <a:srgbClr val="BD923C"/>
    <a:srgbClr val="DFC379"/>
    <a:srgbClr val="695530"/>
    <a:srgbClr val="39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6A6C9-DCCC-4288-8E9A-FDB1CB4EB369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C8B2B-2368-42DA-9A12-8F9439E532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381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96A29557-E282-4AC0-9C64-453E4AA4A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C2F130CB-E407-4C61-99C1-A4879A1BC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4B1E5C00-51F4-4294-92CD-C4A8AE4D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62E3C86-B66E-4465-968C-567481A73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70642C44-A996-4D2E-8345-683749B2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53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60B807E-1802-42ED-973B-30CCEA1E2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5DEC1C24-963D-497B-BC1C-2510BB3EC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B521202B-0AC3-489B-864B-61FB4B9A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D24A3392-E6CC-40FD-A110-4AE8D146B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97C1E879-C631-4A86-9063-2CA7129B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725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="" xmlns:a16="http://schemas.microsoft.com/office/drawing/2014/main" id="{167AA282-6920-4084-983A-F7786F6EA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3FD44813-E03C-4951-8462-F49546EFA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F2DDD1D2-58C7-40D3-A912-388A0453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B369DD88-9D51-47A5-9957-796FC7B0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D186E591-963D-45B1-985B-9A354D1F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34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B2F7E58-A170-4ECB-98AE-0AC2E477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8623D9AE-2272-432A-8F15-50FB66042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FBDBE2C2-D6F7-4C89-ABE5-1C7552764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127D6DB8-355D-4261-B2F0-0603C68F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6FB466F8-AF38-4475-A4AC-4792C38F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517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BFDC983-EF94-4E9D-A878-C0B4E4A0F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260D1E1A-092E-446E-9A4E-8880EC484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52F67846-18AA-4029-AF1A-386C8757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755AD74F-24FA-4E19-93E9-303868F2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92E71423-95E0-44AF-A046-9FBC89E6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76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3E39438-F135-4FC5-B04F-5114250E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EE9B907B-ADF7-4C3D-BCAE-95816D00F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447CE418-7772-4119-B83B-764154DD6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02A3720A-BD6E-4FF7-B502-11CFE362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EB6DC63E-F99A-464B-AEFC-3F95792B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40C6D148-92B9-40B5-99A1-D100B38E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384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7EC6B28-AE0A-40E5-ADA9-3EB8ACA9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898CFAA5-3112-422B-867E-E6C80A44F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080FF41F-7AD8-463A-ABA6-5B0251E18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C1E8BE14-14C5-467F-BC90-70C84E7A0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EDDFF05B-5886-4FF7-AC71-F6B10A98C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48B61237-7977-445A-B16F-136F918F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14F845E2-C8C1-4997-B46A-4B08D34E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0909A25D-5A78-428C-93AD-2DB841C5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891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E272B6A-0CCA-4ED3-A135-8B7D3B33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0F559CDC-AA6D-4DF6-87B1-04012F917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1A3A481C-3FB6-49AD-9CB6-E5653B476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9BB8945C-F50F-4F20-B0ED-A478E9E9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021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D9E3762F-9D2E-4A89-A2FC-2C8A43CB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B9713B2D-E127-412F-B1F6-81EB42CA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A9BA77CB-B600-4CC6-92FC-3D858F3A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092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A32A368-D9F1-401F-8A61-BD281125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2CF63551-F41A-4D8F-98EE-8BCDB1C90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7F61E598-0377-4E94-8A12-D74A65FE8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07CF4ED5-4145-4322-84F8-96B08D33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D6A8B3B0-0638-4505-B223-6FDA199B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1D3131BB-C89A-4CEF-961F-9EB57BBEE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89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2D08882-B3C3-4369-951F-729EB511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145CAD32-FD23-4308-BBB6-5D1FB7521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E16475FE-EFA3-4358-90D5-7C3E0371C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053E6C92-D1E3-4DCC-8353-66C27A3E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1970D1CE-5B45-4EF6-8EAC-DFB5CBC06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9C101C01-E554-4DD1-AD60-12105EEA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519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9B29EAB1-AE4B-4468-9DB2-C28C8865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49020C5D-2192-47D5-A4E5-6632777C0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844A0832-F585-41EF-B182-A049A7BE7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1389A-CCF9-4456-8C5B-DDB12C9D47A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72BFF178-0B49-48D7-9B83-B3E0AE5F6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88CF5E0C-590F-4667-85D3-05585E37D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82067-49E1-49A5-8273-277D940A3A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696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1971F9D7-14C6-4BB3-9F6B-F599C64254D0}"/>
              </a:ext>
            </a:extLst>
          </p:cNvPr>
          <p:cNvSpPr/>
          <p:nvPr/>
        </p:nvSpPr>
        <p:spPr>
          <a:xfrm>
            <a:off x="5652383" y="4574717"/>
            <a:ext cx="6378133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TW" altLang="en-US" sz="7600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方圓體W7"/>
              </a:rPr>
              <a:t>傑出校友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="" xmlns:a16="http://schemas.microsoft.com/office/drawing/2014/main" id="{B834573B-A38F-4E31-A902-8A52266619ED}"/>
              </a:ext>
            </a:extLst>
          </p:cNvPr>
          <p:cNvSpPr/>
          <p:nvPr/>
        </p:nvSpPr>
        <p:spPr>
          <a:xfrm>
            <a:off x="7721609" y="6361232"/>
            <a:ext cx="4408181" cy="342786"/>
          </a:xfrm>
          <a:prstGeom prst="rect">
            <a:avLst/>
          </a:prstGeom>
          <a:solidFill>
            <a:srgbClr val="393636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TW" sz="2000" b="1" dirty="0">
                <a:solidFill>
                  <a:srgbClr val="A68E63"/>
                </a:solidFill>
                <a:ea typeface="微軟正黑體" panose="020B0604030504040204" pitchFamily="34" charset="-120"/>
                <a:cs typeface="華康方圓體W7"/>
              </a:rPr>
              <a:t>107</a:t>
            </a:r>
            <a:r>
              <a:rPr lang="zh-TW" altLang="en-US" sz="2000" b="1" dirty="0">
                <a:solidFill>
                  <a:srgbClr val="A68E63"/>
                </a:solidFill>
                <a:ea typeface="微軟正黑體" panose="020B0604030504040204" pitchFamily="34" charset="-120"/>
                <a:cs typeface="華康方圓體W7"/>
              </a:rPr>
              <a:t>商業簡報選手 杜澤浩製作</a:t>
            </a:r>
          </a:p>
        </p:txBody>
      </p:sp>
      <p:sp>
        <p:nvSpPr>
          <p:cNvPr id="43" name="直角三角形 42">
            <a:extLst>
              <a:ext uri="{FF2B5EF4-FFF2-40B4-BE49-F238E27FC236}">
                <a16:creationId xmlns="" xmlns:a16="http://schemas.microsoft.com/office/drawing/2014/main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直角三角形 43">
            <a:extLst>
              <a:ext uri="{FF2B5EF4-FFF2-40B4-BE49-F238E27FC236}">
                <a16:creationId xmlns="" xmlns:a16="http://schemas.microsoft.com/office/drawing/2014/main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等腰三角形 4">
            <a:extLst>
              <a:ext uri="{FF2B5EF4-FFF2-40B4-BE49-F238E27FC236}">
                <a16:creationId xmlns="" xmlns:a16="http://schemas.microsoft.com/office/drawing/2014/main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等腰三角形 39">
            <a:extLst>
              <a:ext uri="{FF2B5EF4-FFF2-40B4-BE49-F238E27FC236}">
                <a16:creationId xmlns="" xmlns:a16="http://schemas.microsoft.com/office/drawing/2014/main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378C350A-9244-4B6C-87A3-5B555D7DB56D}"/>
              </a:ext>
            </a:extLst>
          </p:cNvPr>
          <p:cNvGrpSpPr/>
          <p:nvPr/>
        </p:nvGrpSpPr>
        <p:grpSpPr>
          <a:xfrm>
            <a:off x="3591981" y="4847656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="" xmlns:a16="http://schemas.microsoft.com/office/drawing/2014/main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="" xmlns:a16="http://schemas.microsoft.com/office/drawing/2014/main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629F529D-9672-4346-83C1-8B6F7BA2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855" y="518275"/>
            <a:ext cx="8583912" cy="3351606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="" xmlns:a16="http://schemas.microsoft.com/office/drawing/2014/main" id="{F781C6B1-4A0A-4181-900A-FC81FBBAB23A}"/>
              </a:ext>
            </a:extLst>
          </p:cNvPr>
          <p:cNvSpPr/>
          <p:nvPr/>
        </p:nvSpPr>
        <p:spPr>
          <a:xfrm>
            <a:off x="7957595" y="6386302"/>
            <a:ext cx="104172" cy="317716"/>
          </a:xfrm>
          <a:prstGeom prst="rect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="" xmlns:a16="http://schemas.microsoft.com/office/drawing/2014/main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2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="" xmlns:a16="http://schemas.microsoft.com/office/drawing/2014/main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="" xmlns:a16="http://schemas.microsoft.com/office/drawing/2014/main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="" xmlns:a16="http://schemas.microsoft.com/office/drawing/2014/main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="" xmlns:a16="http://schemas.microsoft.com/office/drawing/2014/main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378C350A-9244-4B6C-87A3-5B555D7DB56D}"/>
              </a:ext>
            </a:extLst>
          </p:cNvPr>
          <p:cNvGrpSpPr/>
          <p:nvPr/>
        </p:nvGrpSpPr>
        <p:grpSpPr>
          <a:xfrm>
            <a:off x="10784182" y="5610704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="" xmlns:a16="http://schemas.microsoft.com/office/drawing/2014/main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="" xmlns:a16="http://schemas.microsoft.com/office/drawing/2014/main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="" xmlns:a16="http://schemas.microsoft.com/office/drawing/2014/main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4">
            <a:extLst>
              <a:ext uri="{FF2B5EF4-FFF2-40B4-BE49-F238E27FC236}">
                <a16:creationId xmlns="" xmlns:a16="http://schemas.microsoft.com/office/drawing/2014/main" id="{AF555E3E-CB2E-42A6-8FD7-6CB429901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37" y="1470523"/>
            <a:ext cx="2864058" cy="3768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標題 1">
            <a:extLst>
              <a:ext uri="{FF2B5EF4-FFF2-40B4-BE49-F238E27FC236}">
                <a16:creationId xmlns="" xmlns:a16="http://schemas.microsoft.com/office/drawing/2014/main" id="{CCCD188E-C5AC-4CD8-AAD3-1B8C3EB25655}"/>
              </a:ext>
            </a:extLst>
          </p:cNvPr>
          <p:cNvSpPr txBox="1">
            <a:spLocks/>
          </p:cNvSpPr>
          <p:nvPr/>
        </p:nvSpPr>
        <p:spPr>
          <a:xfrm>
            <a:off x="4640230" y="327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zh-TW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葉歆妤</a:t>
            </a:r>
            <a:endParaRPr lang="zh-TW" altLang="en-US" b="1" dirty="0">
              <a:solidFill>
                <a:schemeClr val="bg2">
                  <a:lumMod val="9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459294FF-E0D8-493F-8AD7-2AFCBC34E9CD}"/>
              </a:ext>
            </a:extLst>
          </p:cNvPr>
          <p:cNvSpPr/>
          <p:nvPr/>
        </p:nvSpPr>
        <p:spPr>
          <a:xfrm>
            <a:off x="4773644" y="1566568"/>
            <a:ext cx="5383531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信義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房屋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專案經理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76F07A03-CA93-4055-977C-08F10B78596E}"/>
              </a:ext>
            </a:extLst>
          </p:cNvPr>
          <p:cNvSpPr/>
          <p:nvPr/>
        </p:nvSpPr>
        <p:spPr>
          <a:xfrm>
            <a:off x="4773644" y="1595528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A1C078B3-2F00-40A8-B1AE-09DD13A03F90}"/>
              </a:ext>
            </a:extLst>
          </p:cNvPr>
          <p:cNvSpPr/>
          <p:nvPr/>
        </p:nvSpPr>
        <p:spPr>
          <a:xfrm>
            <a:off x="6521001" y="1591718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商經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EDF27682-B3AC-4E87-AD02-00835A487364}"/>
              </a:ext>
            </a:extLst>
          </p:cNvPr>
          <p:cNvSpPr/>
          <p:nvPr/>
        </p:nvSpPr>
        <p:spPr>
          <a:xfrm>
            <a:off x="4503070" y="3590760"/>
            <a:ext cx="78128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銷售業績奪冠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：桃一區業績、成交件數</a:t>
            </a:r>
            <a:r>
              <a:rPr lang="en-US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TOP1</a:t>
            </a:r>
            <a:endParaRPr lang="zh-TW" altLang="zh-TW" sz="2400" b="1" dirty="0">
              <a:solidFill>
                <a:srgbClr val="A68E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</a:t>
            </a:r>
            <a:r>
              <a:rPr lang="zh-TW" altLang="en-US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</a:t>
            </a:r>
            <a:r>
              <a:rPr lang="en-US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全公司年度成交件數</a:t>
            </a:r>
            <a:r>
              <a:rPr lang="en-US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TOP4</a:t>
            </a:r>
            <a:endParaRPr lang="zh-TW" altLang="zh-TW" sz="2400" b="1" dirty="0">
              <a:solidFill>
                <a:srgbClr val="A68E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房仲績優獎章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：年度公司服務品質獎</a:t>
            </a:r>
          </a:p>
          <a:p>
            <a:pPr lvl="0">
              <a:defRPr/>
            </a:pPr>
            <a:r>
              <a:rPr lang="en-US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zh-TW" altLang="en-US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桃園市不動產優良經紀人</a:t>
            </a:r>
          </a:p>
          <a:p>
            <a:pPr marL="457200" lvl="0" indent="-457200"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服務母校經歷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：校友會理事</a:t>
            </a:r>
            <a:r>
              <a:rPr lang="zh-TW" altLang="en-US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、高三職場講座講師</a:t>
            </a:r>
            <a:endParaRPr lang="zh-TW" altLang="zh-TW" sz="2400" b="1" dirty="0">
              <a:solidFill>
                <a:srgbClr val="A68E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lvl="0" indent="-457200"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個人減肥成果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：一年成功減重</a:t>
            </a:r>
            <a:r>
              <a:rPr lang="en-US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公斤</a:t>
            </a:r>
            <a:endParaRPr lang="zh-TW" altLang="en-US" sz="2000" dirty="0">
              <a:solidFill>
                <a:srgbClr val="A68E63"/>
              </a:solidFill>
            </a:endParaRPr>
          </a:p>
        </p:txBody>
      </p:sp>
      <p:pic>
        <p:nvPicPr>
          <p:cNvPr id="22" name="金馬奔騰-金馬獎主題曲">
            <a:hlinkClick r:id="" action="ppaction://media"/>
            <a:extLst>
              <a:ext uri="{FF2B5EF4-FFF2-40B4-BE49-F238E27FC236}">
                <a16:creationId xmlns="" xmlns:a16="http://schemas.microsoft.com/office/drawing/2014/main" id="{705B6E56-333A-47D1-877B-EB37F3F39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3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="" xmlns:a16="http://schemas.microsoft.com/office/drawing/2014/main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="" xmlns:a16="http://schemas.microsoft.com/office/drawing/2014/main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="" xmlns:a16="http://schemas.microsoft.com/office/drawing/2014/main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="" xmlns:a16="http://schemas.microsoft.com/office/drawing/2014/main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378C350A-9244-4B6C-87A3-5B555D7DB56D}"/>
              </a:ext>
            </a:extLst>
          </p:cNvPr>
          <p:cNvGrpSpPr/>
          <p:nvPr/>
        </p:nvGrpSpPr>
        <p:grpSpPr>
          <a:xfrm>
            <a:off x="10466623" y="-536957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="" xmlns:a16="http://schemas.microsoft.com/office/drawing/2014/main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="" xmlns:a16="http://schemas.microsoft.com/office/drawing/2014/main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="" xmlns:a16="http://schemas.microsoft.com/office/drawing/2014/main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標題 1">
            <a:extLst>
              <a:ext uri="{FF2B5EF4-FFF2-40B4-BE49-F238E27FC236}">
                <a16:creationId xmlns="" xmlns:a16="http://schemas.microsoft.com/office/drawing/2014/main" id="{CCCD188E-C5AC-4CD8-AAD3-1B8C3EB25655}"/>
              </a:ext>
            </a:extLst>
          </p:cNvPr>
          <p:cNvSpPr txBox="1">
            <a:spLocks/>
          </p:cNvSpPr>
          <p:nvPr/>
        </p:nvSpPr>
        <p:spPr>
          <a:xfrm>
            <a:off x="4640230" y="327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TW" altLang="en-US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黃秋惠</a:t>
            </a:r>
          </a:p>
        </p:txBody>
      </p:sp>
      <p:pic>
        <p:nvPicPr>
          <p:cNvPr id="22" name="圖片 4">
            <a:extLst>
              <a:ext uri="{FF2B5EF4-FFF2-40B4-BE49-F238E27FC236}">
                <a16:creationId xmlns="" xmlns:a16="http://schemas.microsoft.com/office/drawing/2014/main" id="{E6803307-4001-46C1-BB2C-7B0E0CC85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63" y="1632156"/>
            <a:ext cx="3099508" cy="364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AC83B732-6545-4603-8DCF-163EF9CA0912}"/>
              </a:ext>
            </a:extLst>
          </p:cNvPr>
          <p:cNvSpPr/>
          <p:nvPr/>
        </p:nvSpPr>
        <p:spPr>
          <a:xfrm>
            <a:off x="4646194" y="1550852"/>
            <a:ext cx="5135881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卡內基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課程經理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專業講師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A32177E7-73CE-4AE4-8650-54D44CBF4B7A}"/>
              </a:ext>
            </a:extLst>
          </p:cNvPr>
          <p:cNvSpPr/>
          <p:nvPr/>
        </p:nvSpPr>
        <p:spPr>
          <a:xfrm>
            <a:off x="4124684" y="3327829"/>
            <a:ext cx="803244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ts val="3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電商行銷歷鍊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   曾任手機王網站公關經理，</a:t>
            </a:r>
          </a:p>
          <a:p>
            <a:pPr lvl="0">
              <a:lnSpc>
                <a:spcPts val="3000"/>
              </a:lnSpc>
              <a:defRPr/>
            </a:pP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負責媒體宣傳、記者會等公共關係經營</a:t>
            </a:r>
          </a:p>
          <a:p>
            <a:pPr marL="457200" lvl="0" indent="-457200">
              <a:lnSpc>
                <a:spcPts val="3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電腦專業歷鍊 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  考取國際專案管理師</a:t>
            </a:r>
            <a:r>
              <a:rPr lang="en-US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PMP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</a:t>
            </a:r>
          </a:p>
          <a:p>
            <a:pPr lvl="0">
              <a:lnSpc>
                <a:spcPts val="3000"/>
              </a:lnSpc>
              <a:defRPr/>
            </a:pP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為企業打造骨幹網路及系統整合之建置</a:t>
            </a:r>
          </a:p>
          <a:p>
            <a:pPr marL="457200" lvl="0" indent="-457200">
              <a:lnSpc>
                <a:spcPts val="3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卡內基課程</a:t>
            </a:r>
            <a:r>
              <a:rPr lang="zh-TW" altLang="en-US" sz="22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規劃： </a:t>
            </a:r>
            <a:r>
              <a:rPr lang="zh-TW" altLang="en-US" sz="22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朋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程科技股份有限公司、</a:t>
            </a:r>
            <a:r>
              <a:rPr lang="en-US" altLang="zh-TW" sz="2200" b="1" dirty="0" err="1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Lamigo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桃猿隊、</a:t>
            </a:r>
            <a:endParaRPr lang="en-US" altLang="zh-TW" sz="22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3000"/>
              </a:lnSpc>
              <a:defRPr/>
            </a:pP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</a:t>
            </a:r>
            <a:r>
              <a:rPr lang="zh-TW" altLang="en-US" sz="22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康橋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國際雙語學校等企業規劃專案課程</a:t>
            </a:r>
          </a:p>
          <a:p>
            <a:pPr marL="457200" lvl="0" indent="-457200">
              <a:lnSpc>
                <a:spcPts val="3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公司獲獎記錄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   </a:t>
            </a:r>
            <a:r>
              <a:rPr lang="zh-TW" altLang="en-US" sz="22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影響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最多同事及客戶重視健康的影響力獎</a:t>
            </a:r>
          </a:p>
          <a:p>
            <a:pPr marL="457200" lvl="0" indent="-457200">
              <a:lnSpc>
                <a:spcPts val="30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2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休閒活動成果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   </a:t>
            </a:r>
            <a:r>
              <a:rPr lang="zh-TW" altLang="en-US" sz="22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全程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馬拉松、鐵人三項、鐵馬一日北高、</a:t>
            </a:r>
            <a:endParaRPr lang="en-US" altLang="zh-TW" sz="22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3000"/>
              </a:lnSpc>
              <a:defRPr/>
            </a:pP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</a:t>
            </a:r>
            <a:r>
              <a:rPr lang="zh-TW" altLang="en-US" sz="22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武</a:t>
            </a:r>
            <a:r>
              <a:rPr lang="zh-TW" altLang="en-US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嶺攻頂</a:t>
            </a:r>
            <a:endParaRPr lang="en-US" altLang="zh-TW" sz="22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en-US" altLang="zh-TW" sz="22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</a:t>
            </a:r>
            <a:endParaRPr lang="zh-TW" altLang="en-US" sz="2200" dirty="0">
              <a:solidFill>
                <a:srgbClr val="A48C6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9C4547A8-92C3-4727-A00D-6F79CE8B1651}"/>
              </a:ext>
            </a:extLst>
          </p:cNvPr>
          <p:cNvSpPr/>
          <p:nvPr/>
        </p:nvSpPr>
        <p:spPr>
          <a:xfrm>
            <a:off x="4646194" y="1558472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86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07CB1D70-BD41-42A7-BCEC-73E760ED0447}"/>
              </a:ext>
            </a:extLst>
          </p:cNvPr>
          <p:cNvSpPr/>
          <p:nvPr/>
        </p:nvSpPr>
        <p:spPr>
          <a:xfrm>
            <a:off x="6393551" y="1554662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資料處理科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金馬奔騰-金馬獎主題曲">
            <a:hlinkClick r:id="" action="ppaction://media"/>
            <a:extLst>
              <a:ext uri="{FF2B5EF4-FFF2-40B4-BE49-F238E27FC236}">
                <a16:creationId xmlns="" xmlns:a16="http://schemas.microsoft.com/office/drawing/2014/main" id="{5E84B21A-AFF7-4633-B710-D2D1B5690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4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="" xmlns:a16="http://schemas.microsoft.com/office/drawing/2014/main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="" xmlns:a16="http://schemas.microsoft.com/office/drawing/2014/main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="" xmlns:a16="http://schemas.microsoft.com/office/drawing/2014/main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="" xmlns:a16="http://schemas.microsoft.com/office/drawing/2014/main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378C350A-9244-4B6C-87A3-5B555D7DB56D}"/>
              </a:ext>
            </a:extLst>
          </p:cNvPr>
          <p:cNvGrpSpPr/>
          <p:nvPr/>
        </p:nvGrpSpPr>
        <p:grpSpPr>
          <a:xfrm>
            <a:off x="10542823" y="5990856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="" xmlns:a16="http://schemas.microsoft.com/office/drawing/2014/main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="" xmlns:a16="http://schemas.microsoft.com/office/drawing/2014/main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="" xmlns:a16="http://schemas.microsoft.com/office/drawing/2014/main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標題 1">
            <a:extLst>
              <a:ext uri="{FF2B5EF4-FFF2-40B4-BE49-F238E27FC236}">
                <a16:creationId xmlns="" xmlns:a16="http://schemas.microsoft.com/office/drawing/2014/main" id="{CCCD188E-C5AC-4CD8-AAD3-1B8C3EB25655}"/>
              </a:ext>
            </a:extLst>
          </p:cNvPr>
          <p:cNvSpPr txBox="1">
            <a:spLocks/>
          </p:cNvSpPr>
          <p:nvPr/>
        </p:nvSpPr>
        <p:spPr>
          <a:xfrm>
            <a:off x="4640230" y="327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TW" altLang="en-US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呂慈純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A0A5E28-10FB-425E-9109-BAFB90E99D49}"/>
              </a:ext>
            </a:extLst>
          </p:cNvPr>
          <p:cNvSpPr/>
          <p:nvPr/>
        </p:nvSpPr>
        <p:spPr>
          <a:xfrm>
            <a:off x="4558764" y="1659271"/>
            <a:ext cx="5135881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朝陽科大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資管系主任</a:t>
            </a:r>
            <a:endParaRPr lang="zh-TW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717BD6D1-F871-42A3-9BF3-0F8110054935}"/>
              </a:ext>
            </a:extLst>
          </p:cNvPr>
          <p:cNvSpPr/>
          <p:nvPr/>
        </p:nvSpPr>
        <p:spPr>
          <a:xfrm>
            <a:off x="4558764" y="1666891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84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FE02507B-AC06-4857-8066-A5F7811B7298}"/>
              </a:ext>
            </a:extLst>
          </p:cNvPr>
          <p:cNvSpPr/>
          <p:nvPr/>
        </p:nvSpPr>
        <p:spPr>
          <a:xfrm>
            <a:off x="6306121" y="1663081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資料處理科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6A2DFD63-3A7B-4D1D-8191-560479C3C857}"/>
              </a:ext>
            </a:extLst>
          </p:cNvPr>
          <p:cNvSpPr/>
          <p:nvPr/>
        </p:nvSpPr>
        <p:spPr>
          <a:xfrm>
            <a:off x="4276229" y="3682532"/>
            <a:ext cx="7812855" cy="2672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34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4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學術成就 </a:t>
            </a:r>
            <a:r>
              <a:rPr lang="zh-TW" altLang="en-US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論文</a:t>
            </a:r>
            <a:r>
              <a:rPr lang="zh-TW" altLang="en-US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刊登國際期刊篇數成果</a:t>
            </a:r>
            <a:r>
              <a:rPr lang="zh-TW" altLang="en-US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豐碩</a:t>
            </a:r>
            <a:endParaRPr lang="en-US" altLang="zh-TW" sz="2400" b="1" dirty="0" smtClean="0">
              <a:solidFill>
                <a:srgbClr val="A68E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ts val="3400"/>
              </a:lnSpc>
              <a:defRPr/>
            </a:pPr>
            <a:r>
              <a:rPr lang="zh-TW" altLang="en-US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多</a:t>
            </a:r>
            <a:r>
              <a:rPr lang="zh-TW" altLang="en-US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項科技部、教育部計畫及產學合作計畫</a:t>
            </a:r>
          </a:p>
          <a:p>
            <a:pPr marL="457200" lvl="0" indent="-457200">
              <a:lnSpc>
                <a:spcPts val="34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4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zh-TW" altLang="en-US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成果</a:t>
            </a:r>
            <a:r>
              <a:rPr lang="zh-TW" altLang="en-US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教學</a:t>
            </a:r>
            <a:r>
              <a:rPr lang="zh-TW" altLang="en-US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用心，獲得校級優良教師</a:t>
            </a:r>
          </a:p>
          <a:p>
            <a:pPr marL="457200" lvl="0" indent="-457200">
              <a:lnSpc>
                <a:spcPts val="34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4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比賽</a:t>
            </a:r>
            <a:r>
              <a:rPr lang="zh-TW" altLang="en-US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成果</a:t>
            </a:r>
            <a:r>
              <a:rPr lang="zh-TW" altLang="en-US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熱心指導學生</a:t>
            </a:r>
            <a:r>
              <a:rPr lang="zh-TW" altLang="en-US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競賽榮獲多項獎項</a:t>
            </a:r>
          </a:p>
          <a:p>
            <a:pPr marL="457200" lvl="0" indent="-457200">
              <a:lnSpc>
                <a:spcPts val="3400"/>
              </a:lnSpc>
              <a:buFont typeface="Wingdings" panose="05000000000000000000" pitchFamily="2" charset="2"/>
              <a:buChar char="u"/>
              <a:defRPr/>
            </a:pPr>
            <a:r>
              <a:rPr lang="zh-TW" altLang="en-US" sz="24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  <a:r>
              <a:rPr lang="zh-TW" altLang="en-US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升等</a:t>
            </a:r>
            <a:r>
              <a:rPr lang="zh-TW" altLang="en-US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教學</a:t>
            </a:r>
            <a:r>
              <a:rPr lang="zh-TW" altLang="en-US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、學術服務、研究並重，榮升</a:t>
            </a:r>
            <a:r>
              <a:rPr lang="zh-TW" altLang="en-US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  <a:endParaRPr lang="en-US" altLang="zh-TW" sz="2400" b="1" dirty="0">
              <a:solidFill>
                <a:srgbClr val="A68E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26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</a:t>
            </a:r>
            <a:endParaRPr lang="zh-TW" altLang="en-US" sz="2600" dirty="0">
              <a:solidFill>
                <a:srgbClr val="A68E63"/>
              </a:solidFill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23B59924-BD09-4B0C-AF65-ADDC3DAE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07" y="1851660"/>
            <a:ext cx="2900921" cy="31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金馬奔騰-金馬獎主題曲">
            <a:hlinkClick r:id="" action="ppaction://media"/>
            <a:extLst>
              <a:ext uri="{FF2B5EF4-FFF2-40B4-BE49-F238E27FC236}">
                <a16:creationId xmlns="" xmlns:a16="http://schemas.microsoft.com/office/drawing/2014/main" id="{18C28040-DC5E-47B8-97EB-5E56D3167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="" xmlns:a16="http://schemas.microsoft.com/office/drawing/2014/main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="" xmlns:a16="http://schemas.microsoft.com/office/drawing/2014/main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="" xmlns:a16="http://schemas.microsoft.com/office/drawing/2014/main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="" xmlns:a16="http://schemas.microsoft.com/office/drawing/2014/main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378C350A-9244-4B6C-87A3-5B555D7DB56D}"/>
              </a:ext>
            </a:extLst>
          </p:cNvPr>
          <p:cNvGrpSpPr/>
          <p:nvPr/>
        </p:nvGrpSpPr>
        <p:grpSpPr>
          <a:xfrm>
            <a:off x="10542823" y="5990856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="" xmlns:a16="http://schemas.microsoft.com/office/drawing/2014/main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="" xmlns:a16="http://schemas.microsoft.com/office/drawing/2014/main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="" xmlns:a16="http://schemas.microsoft.com/office/drawing/2014/main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標題 1">
            <a:extLst>
              <a:ext uri="{FF2B5EF4-FFF2-40B4-BE49-F238E27FC236}">
                <a16:creationId xmlns="" xmlns:a16="http://schemas.microsoft.com/office/drawing/2014/main" id="{CCCD188E-C5AC-4CD8-AAD3-1B8C3EB25655}"/>
              </a:ext>
            </a:extLst>
          </p:cNvPr>
          <p:cNvSpPr txBox="1">
            <a:spLocks/>
          </p:cNvSpPr>
          <p:nvPr/>
        </p:nvSpPr>
        <p:spPr>
          <a:xfrm>
            <a:off x="4640230" y="327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solidFill>
                  <a:schemeClr val="bg2">
                    <a:lumMod val="9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簡瑞青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1E47744D-9575-4265-9781-65541133C6E7}"/>
              </a:ext>
            </a:extLst>
          </p:cNvPr>
          <p:cNvSpPr/>
          <p:nvPr/>
        </p:nvSpPr>
        <p:spPr>
          <a:xfrm>
            <a:off x="4646194" y="1550852"/>
            <a:ext cx="6052286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01C0789E-0697-4F9D-8614-7B715EA618C3}"/>
              </a:ext>
            </a:extLst>
          </p:cNvPr>
          <p:cNvSpPr/>
          <p:nvPr/>
        </p:nvSpPr>
        <p:spPr>
          <a:xfrm>
            <a:off x="4646194" y="1558472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78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7C6CAB12-767E-4797-B3E5-6BEDAA69BAC6}"/>
              </a:ext>
            </a:extLst>
          </p:cNvPr>
          <p:cNvSpPr/>
          <p:nvPr/>
        </p:nvSpPr>
        <p:spPr>
          <a:xfrm>
            <a:off x="6393551" y="1554662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商業科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10442435-9F55-451C-9190-92A6254145D1}"/>
              </a:ext>
            </a:extLst>
          </p:cNvPr>
          <p:cNvSpPr/>
          <p:nvPr/>
        </p:nvSpPr>
        <p:spPr>
          <a:xfrm>
            <a:off x="8577085" y="1645980"/>
            <a:ext cx="17235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大慶票券</a:t>
            </a:r>
            <a:endParaRPr lang="en-US" altLang="zh-TW" sz="24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zh-TW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金融公司</a:t>
            </a:r>
            <a:endParaRPr lang="en-US" altLang="zh-TW" sz="24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zh-TW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桃園分公司</a:t>
            </a:r>
            <a:endParaRPr lang="en-US" altLang="zh-TW" sz="24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zh-TW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負責人</a:t>
            </a:r>
            <a:endParaRPr lang="zh-TW" altLang="en-US" sz="24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7BB9695C-AB43-4FC9-AB3C-7FF330D0D424}"/>
              </a:ext>
            </a:extLst>
          </p:cNvPr>
          <p:cNvSpPr/>
          <p:nvPr/>
        </p:nvSpPr>
        <p:spPr>
          <a:xfrm>
            <a:off x="4418282" y="3653960"/>
            <a:ext cx="7749147" cy="233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財經背景豐富</a:t>
            </a:r>
            <a:r>
              <a:rPr lang="zh-TW" altLang="zh-TW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：大慶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票券金融公司桃園分公司負責人</a:t>
            </a:r>
            <a:endParaRPr lang="en-US" altLang="zh-TW" sz="2400" b="1" dirty="0">
              <a:solidFill>
                <a:srgbClr val="A68E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  <a:defRPr/>
            </a:pPr>
            <a:r>
              <a:rPr lang="zh-TW" altLang="en-US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曾</a:t>
            </a:r>
            <a:r>
              <a:rPr lang="zh-TW" altLang="zh-TW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任大眾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票券金融公司交易部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服務母校經歷</a:t>
            </a:r>
            <a:r>
              <a:rPr lang="zh-TW" altLang="zh-TW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：曾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任壢商家長會委員</a:t>
            </a:r>
          </a:p>
          <a:p>
            <a:pPr marL="342900" indent="-342900">
              <a:lnSpc>
                <a:spcPts val="3500"/>
              </a:lnSpc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終身學習體現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：目前攻讀國立中山大學管理</a:t>
            </a:r>
            <a:r>
              <a:rPr lang="zh-TW" altLang="zh-TW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學院</a:t>
            </a:r>
            <a:r>
              <a:rPr lang="en-US" altLang="zh-TW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endParaRPr lang="en-US" altLang="zh-TW" sz="2400" b="1" dirty="0">
              <a:solidFill>
                <a:srgbClr val="A68E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  <a:defRPr/>
            </a:pPr>
            <a:r>
              <a:rPr lang="zh-TW" altLang="en-US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</a:t>
            </a:r>
            <a:r>
              <a:rPr lang="zh-TW" altLang="zh-TW" sz="2400" b="1" dirty="0" smtClean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高階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經營管理碩士</a:t>
            </a:r>
            <a:r>
              <a:rPr lang="en-US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預定</a:t>
            </a:r>
            <a:r>
              <a:rPr lang="en-US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108/6/1</a:t>
            </a:r>
            <a:r>
              <a:rPr lang="zh-TW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畢業</a:t>
            </a:r>
            <a:r>
              <a:rPr lang="en-US" altLang="zh-TW" sz="2400" b="1" dirty="0">
                <a:solidFill>
                  <a:srgbClr val="A68E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TW" sz="2400" b="1" dirty="0">
              <a:solidFill>
                <a:srgbClr val="A68E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7">
            <a:extLst>
              <a:ext uri="{FF2B5EF4-FFF2-40B4-BE49-F238E27FC236}">
                <a16:creationId xmlns="" xmlns:a16="http://schemas.microsoft.com/office/drawing/2014/main" id="{8030EFFB-3A8E-4EFF-B6E0-62D93F1E9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10962" r="8711" b="8715"/>
          <a:stretch/>
        </p:blipFill>
        <p:spPr bwMode="auto">
          <a:xfrm>
            <a:off x="1001020" y="1369845"/>
            <a:ext cx="3133834" cy="36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金馬奔騰-金馬獎主題曲">
            <a:hlinkClick r:id="" action="ppaction://media"/>
            <a:extLst>
              <a:ext uri="{FF2B5EF4-FFF2-40B4-BE49-F238E27FC236}">
                <a16:creationId xmlns="" xmlns:a16="http://schemas.microsoft.com/office/drawing/2014/main" id="{EED986C6-1537-4878-80DB-6C3FFF992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0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="" xmlns:a16="http://schemas.microsoft.com/office/drawing/2014/main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="" xmlns:a16="http://schemas.microsoft.com/office/drawing/2014/main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="" xmlns:a16="http://schemas.microsoft.com/office/drawing/2014/main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="" xmlns:a16="http://schemas.microsoft.com/office/drawing/2014/main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378C350A-9244-4B6C-87A3-5B555D7DB56D}"/>
              </a:ext>
            </a:extLst>
          </p:cNvPr>
          <p:cNvGrpSpPr/>
          <p:nvPr/>
        </p:nvGrpSpPr>
        <p:grpSpPr>
          <a:xfrm>
            <a:off x="10542823" y="5990856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="" xmlns:a16="http://schemas.microsoft.com/office/drawing/2014/main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="" xmlns:a16="http://schemas.microsoft.com/office/drawing/2014/main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="" xmlns:a16="http://schemas.microsoft.com/office/drawing/2014/main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標題 1">
            <a:extLst>
              <a:ext uri="{FF2B5EF4-FFF2-40B4-BE49-F238E27FC236}">
                <a16:creationId xmlns="" xmlns:a16="http://schemas.microsoft.com/office/drawing/2014/main" id="{CCCD188E-C5AC-4CD8-AAD3-1B8C3EB25655}"/>
              </a:ext>
            </a:extLst>
          </p:cNvPr>
          <p:cNvSpPr txBox="1">
            <a:spLocks/>
          </p:cNvSpPr>
          <p:nvPr/>
        </p:nvSpPr>
        <p:spPr>
          <a:xfrm>
            <a:off x="4640230" y="3275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TW" altLang="en-US" b="1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黃文琦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9019C6A1-91D6-4507-98A3-24CDB8013EB5}"/>
              </a:ext>
            </a:extLst>
          </p:cNvPr>
          <p:cNvSpPr/>
          <p:nvPr/>
        </p:nvSpPr>
        <p:spPr>
          <a:xfrm>
            <a:off x="4558764" y="1659271"/>
            <a:ext cx="5881601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</a:t>
            </a:r>
            <a:endParaRPr lang="zh-TW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B337B7E5-B1DD-4D5C-8F60-7EFB6CA6629B}"/>
              </a:ext>
            </a:extLst>
          </p:cNvPr>
          <p:cNvSpPr/>
          <p:nvPr/>
        </p:nvSpPr>
        <p:spPr>
          <a:xfrm>
            <a:off x="4558764" y="1666891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79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FCC20FC9-FF20-4F31-83AA-8DF9EE5196A9}"/>
              </a:ext>
            </a:extLst>
          </p:cNvPr>
          <p:cNvSpPr/>
          <p:nvPr/>
        </p:nvSpPr>
        <p:spPr>
          <a:xfrm>
            <a:off x="6306121" y="1663081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統計科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86BD35FE-87C3-4989-BFAD-445F33EFC42F}"/>
              </a:ext>
            </a:extLst>
          </p:cNvPr>
          <p:cNvSpPr/>
          <p:nvPr/>
        </p:nvSpPr>
        <p:spPr>
          <a:xfrm>
            <a:off x="4379145" y="3670957"/>
            <a:ext cx="7812855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籌辦國際級營隊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：負責籌辦國際青少年網球營隊，</a:t>
            </a:r>
            <a:endParaRPr lang="en-US" altLang="zh-TW" sz="24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</a:t>
            </a:r>
            <a:r>
              <a:rPr lang="zh-TW" altLang="en-US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知名網球球星培育基地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財經專業</a:t>
            </a:r>
            <a:r>
              <a:rPr lang="zh-TW" altLang="zh-TW" sz="24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r>
              <a:rPr lang="zh-TW" altLang="en-US" sz="24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曾任美國外資公司財務長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海外求學歷</a:t>
            </a:r>
            <a:r>
              <a:rPr lang="zh-TW" altLang="zh-TW" sz="24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鍊</a:t>
            </a:r>
            <a:r>
              <a:rPr lang="zh-TW" altLang="en-US" sz="2400" b="1" dirty="0" smtClean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壢商畢業即考取美國波士頓大學，</a:t>
            </a:r>
            <a:endParaRPr lang="en-US" altLang="zh-TW" sz="24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</a:t>
            </a:r>
            <a:r>
              <a:rPr lang="zh-TW" altLang="en-US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zh-TW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完成財務金融碩士學位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</a:t>
            </a:r>
            <a:endParaRPr lang="zh-TW" altLang="en-US" sz="20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05F431F7-45DC-4FF3-BA65-0BDB30DDEEFA}"/>
              </a:ext>
            </a:extLst>
          </p:cNvPr>
          <p:cNvSpPr/>
          <p:nvPr/>
        </p:nvSpPr>
        <p:spPr>
          <a:xfrm>
            <a:off x="8231259" y="1891500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埃弗特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網球度假中心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國際部經理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="" xmlns:a16="http://schemas.microsoft.com/office/drawing/2014/main" id="{C16BC717-6CA1-4E13-BEBF-F09EEE21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18" y="1674363"/>
            <a:ext cx="2692216" cy="350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金馬奔騰-金馬獎主題曲">
            <a:hlinkClick r:id="" action="ppaction://media"/>
            <a:extLst>
              <a:ext uri="{FF2B5EF4-FFF2-40B4-BE49-F238E27FC236}">
                <a16:creationId xmlns="" xmlns:a16="http://schemas.microsoft.com/office/drawing/2014/main" id="{D848BBE8-2E99-44A8-9B53-1B8EF199F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3387" y="613226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直角三角形 42">
            <a:extLst>
              <a:ext uri="{FF2B5EF4-FFF2-40B4-BE49-F238E27FC236}">
                <a16:creationId xmlns="" xmlns:a16="http://schemas.microsoft.com/office/drawing/2014/main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="" xmlns:a16="http://schemas.microsoft.com/office/drawing/2014/main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="" xmlns:a16="http://schemas.microsoft.com/office/drawing/2014/main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="" xmlns:a16="http://schemas.microsoft.com/office/drawing/2014/main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378C350A-9244-4B6C-87A3-5B555D7DB56D}"/>
              </a:ext>
            </a:extLst>
          </p:cNvPr>
          <p:cNvGrpSpPr/>
          <p:nvPr/>
        </p:nvGrpSpPr>
        <p:grpSpPr>
          <a:xfrm>
            <a:off x="10915384" y="-643905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="" xmlns:a16="http://schemas.microsoft.com/office/drawing/2014/main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="" xmlns:a16="http://schemas.microsoft.com/office/drawing/2014/main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="" xmlns:a16="http://schemas.microsoft.com/office/drawing/2014/main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="" xmlns:a16="http://schemas.microsoft.com/office/drawing/2014/main" id="{BEFEA333-B4B6-4025-AFC5-88D9FEDE8871}"/>
              </a:ext>
            </a:extLst>
          </p:cNvPr>
          <p:cNvGrpSpPr/>
          <p:nvPr/>
        </p:nvGrpSpPr>
        <p:grpSpPr>
          <a:xfrm>
            <a:off x="4640230" y="327523"/>
            <a:ext cx="8229600" cy="1147129"/>
            <a:chOff x="4640230" y="327523"/>
            <a:chExt cx="8229600" cy="1147129"/>
          </a:xfrm>
        </p:grpSpPr>
        <p:sp>
          <p:nvSpPr>
            <p:cNvPr id="17" name="標題 1">
              <a:extLst>
                <a:ext uri="{FF2B5EF4-FFF2-40B4-BE49-F238E27FC236}">
                  <a16:creationId xmlns="" xmlns:a16="http://schemas.microsoft.com/office/drawing/2014/main" id="{CCCD188E-C5AC-4CD8-AAD3-1B8C3EB25655}"/>
                </a:ext>
              </a:extLst>
            </p:cNvPr>
            <p:cNvSpPr txBox="1">
              <a:spLocks/>
            </p:cNvSpPr>
            <p:nvPr/>
          </p:nvSpPr>
          <p:spPr>
            <a:xfrm>
              <a:off x="4640230" y="327523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90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邱碧</a:t>
              </a: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="" xmlns:a16="http://schemas.microsoft.com/office/drawing/2014/main" id="{AE108D18-6130-4B58-8B89-01BDB2C1D45C}"/>
                </a:ext>
              </a:extLst>
            </p:cNvPr>
            <p:cNvSpPr txBox="1"/>
            <p:nvPr/>
          </p:nvSpPr>
          <p:spPr>
            <a:xfrm>
              <a:off x="6139938" y="551322"/>
              <a:ext cx="9541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6000" b="1" dirty="0">
                  <a:solidFill>
                    <a:schemeClr val="bg2">
                      <a:lumMod val="9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純</a:t>
              </a: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44EC0077-4278-44AC-89D5-CB974F6B24F4}"/>
              </a:ext>
            </a:extLst>
          </p:cNvPr>
          <p:cNvSpPr/>
          <p:nvPr/>
        </p:nvSpPr>
        <p:spPr>
          <a:xfrm>
            <a:off x="4646194" y="1550852"/>
            <a:ext cx="5087004" cy="1664788"/>
          </a:xfrm>
          <a:prstGeom prst="rect">
            <a:avLst/>
          </a:prstGeom>
          <a:solidFill>
            <a:srgbClr val="7B5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   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1217CE0-0D0A-4C1B-BBD9-060E80B56440}"/>
              </a:ext>
            </a:extLst>
          </p:cNvPr>
          <p:cNvSpPr/>
          <p:nvPr/>
        </p:nvSpPr>
        <p:spPr>
          <a:xfrm>
            <a:off x="4646194" y="1558472"/>
            <a:ext cx="1747357" cy="1664788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67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年畢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="" xmlns:a16="http://schemas.microsoft.com/office/drawing/2014/main" id="{E4377401-C232-4061-BE96-F020BAA969DF}"/>
              </a:ext>
            </a:extLst>
          </p:cNvPr>
          <p:cNvSpPr/>
          <p:nvPr/>
        </p:nvSpPr>
        <p:spPr>
          <a:xfrm>
            <a:off x="6393551" y="1554662"/>
            <a:ext cx="1747357" cy="1664788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統計科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561E7ED7-CFE6-40C8-81F4-97A2241AA166}"/>
              </a:ext>
            </a:extLst>
          </p:cNvPr>
          <p:cNvSpPr/>
          <p:nvPr/>
        </p:nvSpPr>
        <p:spPr>
          <a:xfrm>
            <a:off x="4418246" y="3387090"/>
            <a:ext cx="7749147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財經專業表現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：取得證券高級業務員、期貨業務員、</a:t>
            </a:r>
            <a:endParaRPr lang="en-US" altLang="zh-TW" sz="24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  <a:defRPr/>
            </a:pP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</a:t>
            </a:r>
            <a:r>
              <a:rPr lang="zh-TW" altLang="en-US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財富管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員等多張專業</a:t>
            </a:r>
            <a:r>
              <a:rPr lang="zh-TW" altLang="zh-TW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</a:t>
            </a:r>
            <a:endParaRPr lang="en-US" altLang="zh-TW" sz="24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  <a:defRPr/>
            </a:pP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</a:t>
            </a:r>
            <a:r>
              <a:rPr lang="zh-TW" altLang="en-US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凱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基證券竹東</a:t>
            </a:r>
            <a:r>
              <a:rPr lang="zh-TW" altLang="zh-TW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分公司</a:t>
            </a:r>
            <a:r>
              <a:rPr lang="zh-TW" altLang="en-US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證券業績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連續</a:t>
            </a:r>
            <a:r>
              <a:rPr lang="en-US" altLang="zh-TW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</a:p>
          <a:p>
            <a:pPr>
              <a:lnSpc>
                <a:spcPts val="3200"/>
              </a:lnSpc>
              <a:defRPr/>
            </a:pP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年蟬聯冠軍</a:t>
            </a:r>
            <a:r>
              <a:rPr lang="en-US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</a:t>
            </a:r>
            <a:endParaRPr lang="en-US" altLang="zh-TW" sz="24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  <a:defRPr/>
            </a:pPr>
            <a:r>
              <a:rPr lang="zh-TW" altLang="zh-TW" sz="2400" b="1" dirty="0">
                <a:solidFill>
                  <a:srgbClr val="E2C8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生態保護投入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：退休後投入新竹縣政府農業處生態攝</a:t>
            </a:r>
            <a:endParaRPr lang="en-US" altLang="zh-TW" sz="24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  <a:defRPr/>
            </a:pP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影及環境教育宣導工作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 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sz="24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  <a:defRPr/>
            </a:pPr>
            <a:r>
              <a:rPr lang="en-US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生態宣導在網路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報紙</a:t>
            </a: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電視媒體報</a:t>
            </a:r>
            <a:endParaRPr lang="en-US" altLang="zh-TW" sz="2400" b="1" dirty="0">
              <a:solidFill>
                <a:srgbClr val="A48C6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  <a:defRPr/>
            </a:pPr>
            <a:r>
              <a:rPr lang="zh-TW" altLang="en-US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</a:t>
            </a:r>
            <a:r>
              <a:rPr lang="zh-TW" altLang="zh-TW" sz="2400" b="1" dirty="0" smtClean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導獲</a:t>
            </a:r>
            <a:r>
              <a:rPr lang="zh-TW" altLang="zh-TW" sz="2400" b="1" dirty="0">
                <a:solidFill>
                  <a:srgbClr val="A48C6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肯定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131553BC-8A90-4C16-BA07-B3831AF7AF92}"/>
              </a:ext>
            </a:extLst>
          </p:cNvPr>
          <p:cNvSpPr/>
          <p:nvPr/>
        </p:nvSpPr>
        <p:spPr>
          <a:xfrm>
            <a:off x="8229167" y="1975367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生態攝影</a:t>
            </a:r>
            <a:endParaRPr lang="en-US" altLang="zh-TW" sz="24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40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工作者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="" xmlns:a16="http://schemas.microsoft.com/office/drawing/2014/main" id="{FF09700E-D2F3-42B9-A058-4BF22E05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50" y="1767185"/>
            <a:ext cx="3023026" cy="332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3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1971F9D7-14C6-4BB3-9F6B-F599C64254D0}"/>
              </a:ext>
            </a:extLst>
          </p:cNvPr>
          <p:cNvSpPr/>
          <p:nvPr/>
        </p:nvSpPr>
        <p:spPr>
          <a:xfrm>
            <a:off x="5547167" y="4953508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華康方圓體W7"/>
              </a:rPr>
              <a:t>恭禧獲獎校友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="" xmlns:a16="http://schemas.microsoft.com/office/drawing/2014/main" id="{B834573B-A38F-4E31-A902-8A52266619ED}"/>
              </a:ext>
            </a:extLst>
          </p:cNvPr>
          <p:cNvSpPr/>
          <p:nvPr/>
        </p:nvSpPr>
        <p:spPr>
          <a:xfrm>
            <a:off x="7721609" y="6361232"/>
            <a:ext cx="4408181" cy="342786"/>
          </a:xfrm>
          <a:prstGeom prst="rect">
            <a:avLst/>
          </a:prstGeom>
          <a:solidFill>
            <a:srgbClr val="39363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A68E63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華康方圓體W7"/>
              </a:rPr>
              <a:t>107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68E63"/>
                </a:solidFill>
                <a:effectLst/>
                <a:uLnTx/>
                <a:uFillTx/>
                <a:latin typeface="Calibri" panose="020F0502020204030204"/>
                <a:ea typeface="微軟正黑體" panose="020B0604030504040204" pitchFamily="34" charset="-120"/>
                <a:cs typeface="華康方圓體W7"/>
              </a:rPr>
              <a:t>商業簡報選手 杜澤浩製作</a:t>
            </a:r>
          </a:p>
        </p:txBody>
      </p:sp>
      <p:sp>
        <p:nvSpPr>
          <p:cNvPr id="43" name="直角三角形 42">
            <a:extLst>
              <a:ext uri="{FF2B5EF4-FFF2-40B4-BE49-F238E27FC236}">
                <a16:creationId xmlns="" xmlns:a16="http://schemas.microsoft.com/office/drawing/2014/main" id="{AE56A940-A0B9-49F8-BE7B-5091C721BD05}"/>
              </a:ext>
            </a:extLst>
          </p:cNvPr>
          <p:cNvSpPr/>
          <p:nvPr/>
        </p:nvSpPr>
        <p:spPr>
          <a:xfrm rot="5400000">
            <a:off x="-1581723" y="-593317"/>
            <a:ext cx="2097525" cy="1828800"/>
          </a:xfrm>
          <a:prstGeom prst="rtTriangle">
            <a:avLst/>
          </a:prstGeom>
          <a:solidFill>
            <a:srgbClr val="014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直角三角形 43">
            <a:extLst>
              <a:ext uri="{FF2B5EF4-FFF2-40B4-BE49-F238E27FC236}">
                <a16:creationId xmlns="" xmlns:a16="http://schemas.microsoft.com/office/drawing/2014/main" id="{5790D294-C8B1-4BAE-AF88-4FED6197563E}"/>
              </a:ext>
            </a:extLst>
          </p:cNvPr>
          <p:cNvSpPr/>
          <p:nvPr/>
        </p:nvSpPr>
        <p:spPr>
          <a:xfrm rot="5400000">
            <a:off x="-2212239" y="37198"/>
            <a:ext cx="2097525" cy="567769"/>
          </a:xfrm>
          <a:prstGeom prst="rtTriangle">
            <a:avLst/>
          </a:prstGeom>
          <a:solidFill>
            <a:srgbClr val="01B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="" xmlns:a16="http://schemas.microsoft.com/office/drawing/2014/main" id="{F8A0083C-6BE2-4527-8B13-B5395BB5ED9A}"/>
              </a:ext>
            </a:extLst>
          </p:cNvPr>
          <p:cNvSpPr/>
          <p:nvPr/>
        </p:nvSpPr>
        <p:spPr>
          <a:xfrm rot="5400000">
            <a:off x="314938" y="576385"/>
            <a:ext cx="2297224" cy="1980366"/>
          </a:xfrm>
          <a:prstGeom prst="triangle">
            <a:avLst/>
          </a:prstGeom>
          <a:noFill/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等腰三角形 39">
            <a:extLst>
              <a:ext uri="{FF2B5EF4-FFF2-40B4-BE49-F238E27FC236}">
                <a16:creationId xmlns="" xmlns:a16="http://schemas.microsoft.com/office/drawing/2014/main" id="{FC3B2341-A935-434D-89E7-65E212ACBDCB}"/>
              </a:ext>
            </a:extLst>
          </p:cNvPr>
          <p:cNvSpPr/>
          <p:nvPr/>
        </p:nvSpPr>
        <p:spPr>
          <a:xfrm rot="5400000">
            <a:off x="1078862" y="411501"/>
            <a:ext cx="1311073" cy="1130236"/>
          </a:xfrm>
          <a:prstGeom prst="triangle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solidFill>
              <a:srgbClr val="6955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378C350A-9244-4B6C-87A3-5B555D7DB56D}"/>
              </a:ext>
            </a:extLst>
          </p:cNvPr>
          <p:cNvGrpSpPr/>
          <p:nvPr/>
        </p:nvGrpSpPr>
        <p:grpSpPr>
          <a:xfrm>
            <a:off x="3591981" y="4847656"/>
            <a:ext cx="2504019" cy="3027151"/>
            <a:chOff x="4338735" y="4757372"/>
            <a:chExt cx="1980366" cy="2394098"/>
          </a:xfrm>
        </p:grpSpPr>
        <p:sp>
          <p:nvSpPr>
            <p:cNvPr id="41" name="等腰三角形 40">
              <a:extLst>
                <a:ext uri="{FF2B5EF4-FFF2-40B4-BE49-F238E27FC236}">
                  <a16:creationId xmlns="" xmlns:a16="http://schemas.microsoft.com/office/drawing/2014/main" id="{651089A3-F1C5-4958-93A7-1BA68F295098}"/>
                </a:ext>
              </a:extLst>
            </p:cNvPr>
            <p:cNvSpPr/>
            <p:nvPr/>
          </p:nvSpPr>
          <p:spPr>
            <a:xfrm rot="5400000">
              <a:off x="4180306" y="5012675"/>
              <a:ext cx="2297224" cy="1980366"/>
            </a:xfrm>
            <a:prstGeom prst="triangle">
              <a:avLst/>
            </a:prstGeom>
            <a:noFill/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="" xmlns:a16="http://schemas.microsoft.com/office/drawing/2014/main" id="{BD637040-F4B0-4693-9DCD-A0790795E562}"/>
                </a:ext>
              </a:extLst>
            </p:cNvPr>
            <p:cNvSpPr/>
            <p:nvPr/>
          </p:nvSpPr>
          <p:spPr>
            <a:xfrm rot="5400000">
              <a:off x="4944230" y="4847791"/>
              <a:ext cx="1311073" cy="1130236"/>
            </a:xfrm>
            <a:prstGeom prst="triangle">
              <a:avLst/>
            </a:prstGeom>
            <a:gradFill>
              <a:gsLst>
                <a:gs pos="0">
                  <a:srgbClr val="695530"/>
                </a:gs>
                <a:gs pos="100000">
                  <a:srgbClr val="A68E63"/>
                </a:gs>
              </a:gsLst>
              <a:lin ang="5400000" scaled="1"/>
            </a:gradFill>
            <a:ln>
              <a:solidFill>
                <a:srgbClr val="6955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="" xmlns:a16="http://schemas.microsoft.com/office/drawing/2014/main" id="{629F529D-9672-4346-83C1-8B6F7BA2C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517" y="846220"/>
            <a:ext cx="8583912" cy="3155783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="" xmlns:a16="http://schemas.microsoft.com/office/drawing/2014/main" id="{F781C6B1-4A0A-4181-900A-FC81FBBAB23A}"/>
              </a:ext>
            </a:extLst>
          </p:cNvPr>
          <p:cNvSpPr/>
          <p:nvPr/>
        </p:nvSpPr>
        <p:spPr>
          <a:xfrm>
            <a:off x="7957595" y="6386302"/>
            <a:ext cx="104172" cy="317716"/>
          </a:xfrm>
          <a:prstGeom prst="rect">
            <a:avLst/>
          </a:prstGeom>
          <a:gradFill>
            <a:gsLst>
              <a:gs pos="0">
                <a:srgbClr val="695530"/>
              </a:gs>
              <a:gs pos="100000">
                <a:srgbClr val="A68E6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8" name="Picture 4" descr="ãawardãçåçæå°çµæ">
            <a:extLst>
              <a:ext uri="{FF2B5EF4-FFF2-40B4-BE49-F238E27FC236}">
                <a16:creationId xmlns="" xmlns:a16="http://schemas.microsoft.com/office/drawing/2014/main" id="{4F48E423-0449-4164-91AC-4357DAC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449" y="2424112"/>
            <a:ext cx="3734233" cy="32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3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524</Words>
  <Application>Microsoft Office PowerPoint</Application>
  <PresentationFormat>自訂</PresentationFormat>
  <Paragraphs>82</Paragraphs>
  <Slides>8</Slides>
  <Notes>0</Notes>
  <HiddenSlides>0</HiddenSlides>
  <MMClips>5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9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Anthony Tu</dc:creator>
  <cp:lastModifiedBy>user</cp:lastModifiedBy>
  <cp:revision>26</cp:revision>
  <dcterms:created xsi:type="dcterms:W3CDTF">2019-05-17T14:33:03Z</dcterms:created>
  <dcterms:modified xsi:type="dcterms:W3CDTF">2020-02-24T09:03:27Z</dcterms:modified>
</cp:coreProperties>
</file>