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62" r:id="rId20"/>
    <p:sldId id="263" r:id="rId21"/>
    <p:sldId id="264" r:id="rId22"/>
    <p:sldId id="265" r:id="rId23"/>
    <p:sldId id="266" r:id="rId24"/>
    <p:sldId id="267" r:id="rId25"/>
    <p:sldId id="274" r:id="rId26"/>
    <p:sldId id="276" r:id="rId27"/>
    <p:sldId id="295" r:id="rId28"/>
    <p:sldId id="268" r:id="rId29"/>
    <p:sldId id="292" r:id="rId30"/>
    <p:sldId id="293" r:id="rId31"/>
    <p:sldId id="275" r:id="rId32"/>
    <p:sldId id="291" r:id="rId33"/>
    <p:sldId id="269" r:id="rId34"/>
    <p:sldId id="273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8" autoAdjust="0"/>
    <p:restoredTop sz="94660"/>
  </p:normalViewPr>
  <p:slideViewPr>
    <p:cSldViewPr>
      <p:cViewPr>
        <p:scale>
          <a:sx n="113" d="100"/>
          <a:sy n="113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86D10-B675-4B69-989F-106F3AA1DFEC}" type="datetimeFigureOut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03340-5076-43C6-8CFC-AD1208E37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55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D092-404E-417B-97FD-A09B73F13D44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66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D092-404E-417B-97FD-A09B73F13D44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688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fld id="{550C8A25-61B6-463B-BD8C-900481AD60EB}" type="slidenum">
              <a:rPr lang="ko-KR" altLang="en-US">
                <a:ea typeface="Gulim" pitchFamily="34" charset="-127"/>
              </a:rPr>
              <a:pPr/>
              <a:t>30</a:t>
            </a:fld>
            <a:endParaRPr lang="en-US" altLang="ko-KR">
              <a:ea typeface="Gulim" pitchFamily="34" charset="-127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7BA7-D4D6-466A-A091-C2CA95293FC6}" type="datetime1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51D7-737C-479F-AB24-D58B17C48A54}" type="datetime1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B038-AB92-4798-A29F-507AECC3C1D0}" type="datetime1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4877-F7B7-4D60-96DF-E4EEF8658FFB}" type="datetime1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4DD5-5D80-4B5E-BCA5-A477560E3F22}" type="datetime1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EE9B-2989-4CFA-AC1F-FF4A44DC6D5A}" type="datetime1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C106-491F-434D-B4D7-397D3D9AB3DE}" type="datetime1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92AC-66E7-4880-B9E6-0E032CDF1592}" type="datetime1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42BC-0A2F-4726-9EBA-A11EDA62F024}" type="datetime1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0C74-8828-41B6-A305-086B74EFCE98}" type="datetime1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8621-9D93-43B5-B53E-2B7602E8C152}" type="datetime1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4476E84-135B-4D5A-B7AB-905B77F9E036}" type="datetime1">
              <a:rPr lang="zh-TW" altLang="en-US" smtClean="0"/>
              <a:t>2013/11/15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管理決策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8A0374-10FF-4856-97AF-2DE0AE99A5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20.wm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17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://zh.wikipedia.org/wiki/File:Groupe_Carrefour.svg" TargetMode="External"/><Relationship Id="rId7" Type="http://schemas.openxmlformats.org/officeDocument/2006/relationships/hyperlink" Target="http://203.75.55.130/newweb/index_.php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zh.wikipedia.org/wiki/File:RT_Mart_Logo.png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2800" dirty="0" smtClean="0"/>
              <a:t>萬能科技大學   企管系暨經管所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張耀宗     副教授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1600" dirty="0" smtClean="0"/>
              <a:t>郵址</a:t>
            </a:r>
            <a:r>
              <a:rPr lang="en-US" altLang="zh-TW" sz="1600" dirty="0" smtClean="0"/>
              <a:t>: 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ytchang@vnu.edu.tw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企業管理決策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0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對各準則賦予權數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55963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發展備選方案</a:t>
            </a:r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發展各種可能的備選方案</a:t>
            </a:r>
            <a:r>
              <a:rPr lang="en-US" altLang="zh-TW" dirty="0"/>
              <a:t>(alternative)</a:t>
            </a:r>
          </a:p>
          <a:p>
            <a:pPr lvl="1"/>
            <a:r>
              <a:rPr lang="zh-TW" altLang="en-US" dirty="0"/>
              <a:t>找尋可能的備選方案</a:t>
            </a:r>
          </a:p>
          <a:p>
            <a:pPr lvl="1"/>
            <a:r>
              <a:rPr lang="zh-TW" altLang="en-US" dirty="0"/>
              <a:t>發展新的</a:t>
            </a:r>
            <a:r>
              <a:rPr lang="zh-TW" altLang="en-US" dirty="0" smtClean="0"/>
              <a:t>方案</a:t>
            </a:r>
            <a:endParaRPr lang="en-US" altLang="zh-TW" dirty="0" smtClean="0"/>
          </a:p>
          <a:p>
            <a:pPr lvl="1"/>
            <a:endParaRPr lang="zh-TW" altLang="en-US" dirty="0"/>
          </a:p>
          <a:p>
            <a:r>
              <a:rPr lang="zh-TW" altLang="en-US" dirty="0"/>
              <a:t>發展備選方案同樣會受到知識、經驗和所擁有資訊的多寡而影響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49952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發展備選方案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95225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分析方案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對每一個備選方案在每一個決策準則上加以評比，以了解各方案的</a:t>
            </a:r>
            <a:r>
              <a:rPr lang="zh-TW" altLang="en-US" dirty="0" smtClean="0"/>
              <a:t>優缺點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需要時間、資源與專業知識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20267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分析方案</a:t>
            </a: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191852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選擇備選方案</a:t>
            </a:r>
          </a:p>
        </p:txBody>
      </p:sp>
      <p:sp>
        <p:nvSpPr>
          <p:cNvPr id="58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選擇最高加權總分的</a:t>
            </a:r>
            <a:r>
              <a:rPr lang="zh-TW" altLang="en-US" dirty="0" smtClean="0"/>
              <a:t>方案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可以得到最大的價值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194189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選擇備選方案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4996" name="Oval 4"/>
          <p:cNvSpPr>
            <a:spLocks noChangeArrowheads="1"/>
          </p:cNvSpPr>
          <p:nvPr/>
        </p:nvSpPr>
        <p:spPr bwMode="auto">
          <a:xfrm>
            <a:off x="3429000" y="5334000"/>
            <a:ext cx="9144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0204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執行方案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將決策付諸</a:t>
            </a:r>
            <a:r>
              <a:rPr lang="zh-TW" altLang="en-US" dirty="0" smtClean="0"/>
              <a:t>執行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可能在行時產生</a:t>
            </a:r>
            <a:r>
              <a:rPr lang="zh-TW" altLang="en-US" dirty="0" smtClean="0"/>
              <a:t>變化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執行者是否能忠實的執行</a:t>
            </a:r>
            <a:r>
              <a:rPr lang="zh-TW" altLang="en-US" dirty="0" smtClean="0"/>
              <a:t>決策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執行者是否能有效的執行決策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75154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評估決策的結果</a:t>
            </a:r>
          </a:p>
        </p:txBody>
      </p:sp>
      <p:sp>
        <p:nvSpPr>
          <p:cNvPr id="5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問題是否獲得</a:t>
            </a:r>
            <a:r>
              <a:rPr lang="zh-TW" altLang="en-US" dirty="0" smtClean="0"/>
              <a:t>解決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所選定的方案是否即為最佳的方案 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作為爾後後續決策的參考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941569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一個正確有效的決策需要深人分析的因素很多，其中</a:t>
            </a:r>
            <a:r>
              <a:rPr lang="zh-TW" altLang="en-US" dirty="0" smtClean="0">
                <a:hlinkClick r:id="rId2" action="ppaction://hlinksldjump"/>
              </a:rPr>
              <a:t>決策者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3" action="ppaction://hlinksldjump"/>
              </a:rPr>
              <a:t>組織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4" action="ppaction://hlinksldjump"/>
              </a:rPr>
              <a:t>社會經濟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5" action="ppaction://hlinksldjump"/>
              </a:rPr>
              <a:t>信息</a:t>
            </a:r>
            <a:r>
              <a:rPr lang="zh-TW" altLang="en-US" dirty="0" smtClean="0"/>
              <a:t>四個方面的因素對決策正確性、有效性尤為重要。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管理決策影響因素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1266" name="Picture 2" descr="C:\Program Files\Microsoft Office\MEDIA\CAGCAT10\j019972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1769364" cy="17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istrator\My Documents\Downloads\MC900334308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50264"/>
            <a:ext cx="1662113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7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sldjump"/>
              </a:rPr>
              <a:t>什麼是管理決策</a:t>
            </a:r>
            <a:endParaRPr lang="zh-TW" altLang="en-US" dirty="0" smtClean="0"/>
          </a:p>
          <a:p>
            <a:r>
              <a:rPr lang="zh-TW" altLang="en-US" dirty="0" smtClean="0">
                <a:hlinkClick r:id="rId3" action="ppaction://hlinksldjump"/>
              </a:rPr>
              <a:t>管理決策基本要求</a:t>
            </a:r>
            <a:endParaRPr lang="en-US" altLang="zh-TW" dirty="0" smtClean="0"/>
          </a:p>
          <a:p>
            <a:r>
              <a:rPr lang="zh-TW" altLang="en-US" dirty="0" smtClean="0">
                <a:hlinkClick r:id="rId4" action="ppaction://hlinksldjump"/>
              </a:rPr>
              <a:t>管理決策的程序</a:t>
            </a:r>
            <a:endParaRPr lang="en-US" altLang="zh-TW" dirty="0" smtClean="0"/>
          </a:p>
          <a:p>
            <a:r>
              <a:rPr lang="zh-TW" altLang="en-US" dirty="0" smtClean="0">
                <a:hlinkClick r:id="rId5" action="ppaction://hlinksldjump"/>
              </a:rPr>
              <a:t>管理決策影響因素</a:t>
            </a:r>
            <a:endParaRPr lang="en-US" altLang="zh-TW" dirty="0" smtClean="0"/>
          </a:p>
          <a:p>
            <a:r>
              <a:rPr lang="zh-TW" altLang="en-US" dirty="0" smtClean="0">
                <a:hlinkClick r:id="rId6" action="ppaction://hlinksldjump"/>
              </a:rPr>
              <a:t>企業經營管理決策的程式</a:t>
            </a:r>
            <a:endParaRPr lang="zh-TW" altLang="en-US" dirty="0" smtClean="0"/>
          </a:p>
          <a:p>
            <a:r>
              <a:rPr lang="zh-TW" altLang="en-US" dirty="0" smtClean="0">
                <a:hlinkClick r:id="rId7" action="ppaction://hlinksldjump"/>
              </a:rPr>
              <a:t>如何實現企業管理決策科學化</a:t>
            </a:r>
            <a:endParaRPr lang="en-US" altLang="zh-TW" dirty="0" smtClean="0"/>
          </a:p>
          <a:p>
            <a:r>
              <a:rPr lang="zh-TW" altLang="en-US" dirty="0" smtClean="0">
                <a:hlinkClick r:id="rId8" action="ppaction://hlinksldjump"/>
              </a:rPr>
              <a:t>管理決策的作用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123" name="Picture 3" descr="C:\Documents and Settings\Administrator\My Documents\Downloads\MP90044847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1" y="3789040"/>
            <a:ext cx="2855231" cy="19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2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決策者認知、潛意識、直覺、風險態度、壓力態度等方面，由此形成決策者的不同決策風格。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決策者因素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3074" name="Picture 2" descr="C:\Users\Administrator\AppData\Local\Microsoft\Windows\Temporary Internet Files\Content.IE5\K6ICE7DA\MC9002321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5" y="3813943"/>
            <a:ext cx="2068717" cy="21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istrator\My Documents\Downloads\MP9003826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1832248" cy="130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1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企業決策背景對管理者決策行為可能產生影響的因素，主要影響因素為集體決策、決策氣候和組織的平衡與慣性。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組織因素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2050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2574202" cy="26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2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決策者和決策組織的決策態度要受到社會經濟各種因素的影響，其中社會規範、經濟體制、法律限制等都影響決策的制定與執行。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社會經濟各種因素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10242" name="Picture 2" descr="C:\Users\Administrator\AppData\Local\Microsoft\Windows\Temporary Internet Files\Content.IE5\TXVA2XHG\MC9000268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360312" cy="29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0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207708"/>
            <a:ext cx="7408333" cy="3450696"/>
          </a:xfrm>
        </p:spPr>
        <p:txBody>
          <a:bodyPr/>
          <a:lstStyle/>
          <a:p>
            <a:r>
              <a:rPr lang="zh-TW" altLang="en-US" dirty="0" smtClean="0"/>
              <a:t>信息是決策主體在決策過程中作出正確決策的依據，表現為支持決策的資料、信息和以某種方式加工分析得出的某些結論。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影響管理決策質量的信息因素主要有以下四個。信息的可靠性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/>
              <a:t>信息</a:t>
            </a:r>
            <a:r>
              <a:rPr lang="zh-TW" altLang="en-US" dirty="0"/>
              <a:t>的數量、信息</a:t>
            </a:r>
            <a:r>
              <a:rPr lang="zh-TW" altLang="en-US" dirty="0" smtClean="0"/>
              <a:t>的</a:t>
            </a:r>
            <a:r>
              <a:rPr lang="zh-TW" altLang="en-US" dirty="0"/>
              <a:t>及時性、信息</a:t>
            </a:r>
            <a:r>
              <a:rPr lang="zh-TW" altLang="en-US" dirty="0" smtClean="0"/>
              <a:t>的適用性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信息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8194" name="Picture 2" descr="C:\Program Files\Microsoft Office\MEDIA\CAGCAT10\j009007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75" y="4983368"/>
            <a:ext cx="1510340" cy="18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istrator\My Documents\Downloads\MP900448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48078"/>
            <a:ext cx="1961888" cy="130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1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988840"/>
            <a:ext cx="7772400" cy="4536504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 smtClean="0"/>
              <a:t>進行決策內容</a:t>
            </a:r>
            <a:r>
              <a:rPr lang="zh-TW" altLang="en-US" sz="2400" dirty="0" smtClean="0">
                <a:hlinkClick r:id="rId3" action="ppaction://hlinksldjump"/>
              </a:rPr>
              <a:t>體系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確定</a:t>
            </a:r>
            <a:r>
              <a:rPr lang="zh-TW" altLang="en-US" sz="2400" dirty="0" smtClean="0">
                <a:hlinkClick r:id="rId4" action="ppaction://hlinksldjump"/>
              </a:rPr>
              <a:t>決策分析方法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周密</a:t>
            </a:r>
            <a:r>
              <a:rPr lang="zh-TW" altLang="en-US" sz="2400" dirty="0" smtClean="0">
                <a:hlinkClick r:id="rId5" action="ppaction://hlinksldjump"/>
              </a:rPr>
              <a:t>規劃決策過程</a:t>
            </a:r>
            <a:endParaRPr lang="zh-TW" altLang="en-US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細分決策過程和決策責任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詳盡決策過程記錄分析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完善決策管理制度規範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企業經營管理決策的程式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6148" name="Picture 4" descr="C:\Users\Administrator\AppData\Local\Microsoft\Windows\Temporary Internet Files\Content.IE5\TXVA2XHG\MC90034332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52" y="2488696"/>
            <a:ext cx="1805940" cy="17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6878"/>
            <a:ext cx="17986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0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zh-TW" altLang="en-US" sz="3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組織</a:t>
            </a:r>
            <a:r>
              <a:rPr lang="zh-TW" altLang="en-US" sz="3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如何創造價值</a:t>
            </a:r>
          </a:p>
        </p:txBody>
      </p:sp>
      <p:pic>
        <p:nvPicPr>
          <p:cNvPr id="8437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908050"/>
            <a:ext cx="7127875" cy="59499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7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zh-TW" altLang="en-US" dirty="0"/>
              <a:t>科學的決策方法</a:t>
            </a:r>
          </a:p>
        </p:txBody>
      </p:sp>
      <p:graphicFrame>
        <p:nvGraphicFramePr>
          <p:cNvPr id="70662" name="Object 1030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352550" y="1333500"/>
          <a:ext cx="6754813" cy="516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orelPhotoPaint.Image.9" r:id="rId3" imgW="5202506" imgH="3977311" progId="CorelPhotoPaint.Image.9">
                  <p:embed/>
                </p:oleObj>
              </mc:Choice>
              <mc:Fallback>
                <p:oleObj name="CorelPhotoPaint.Image.9" r:id="rId3" imgW="5202506" imgH="3977311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1333500"/>
                        <a:ext cx="6754813" cy="516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3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37"/>
            <a:ext cx="9144000" cy="42862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規劃決策過程</a:t>
            </a: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1862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419100" y="1231900"/>
          <a:ext cx="8239125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圖片" r:id="rId4" imgW="6286680" imgH="3809880" progId="Word.Picture.8">
                  <p:embed/>
                </p:oleObj>
              </mc:Choice>
              <mc:Fallback>
                <p:oleObj name="圖片" r:id="rId4" imgW="6286680" imgH="38098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31900"/>
                        <a:ext cx="8239125" cy="501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630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2813" y="6264275"/>
            <a:ext cx="450850" cy="180975"/>
          </a:xfrm>
          <a:prstGeom prst="curvedUpArrow">
            <a:avLst>
              <a:gd name="adj1" fmla="val 49825"/>
              <a:gd name="adj2" fmla="val 99649"/>
              <a:gd name="adj3" fmla="val 3333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2631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947025" y="6219825"/>
            <a:ext cx="450850" cy="223838"/>
          </a:xfrm>
          <a:prstGeom prst="curvedDownArrow">
            <a:avLst>
              <a:gd name="adj1" fmla="val 40284"/>
              <a:gd name="adj2" fmla="val 80567"/>
              <a:gd name="adj3" fmla="val 3333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推行</a:t>
            </a:r>
            <a:r>
              <a:rPr lang="zh-TW" altLang="en-US" dirty="0" smtClean="0">
                <a:hlinkClick r:id="rId2" action="ppaction://hlinksldjump"/>
              </a:rPr>
              <a:t>企業管理專業化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hlinkClick r:id="rId3" action="ppaction://hlinksldjump"/>
              </a:rPr>
              <a:t>建立合理的決策組織體制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hlinkClick r:id="rId4" action="ppaction://hlinksldjump"/>
              </a:rPr>
              <a:t>遵循科學的決策程式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hlinkClick r:id="rId5" action="ppaction://hlinksldjump"/>
              </a:rPr>
              <a:t>採用科學的決策方法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如何實現企業管理決策科學化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414587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2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A4FD-998B-4AF9-A8A9-41CF1C7C40C1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企業管理專業化</a:t>
            </a:r>
            <a:endParaRPr lang="zh-TW" altLang="en-US" dirty="0"/>
          </a:p>
        </p:txBody>
      </p:sp>
      <p:graphicFrame>
        <p:nvGraphicFramePr>
          <p:cNvPr id="2191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16013" y="2514600"/>
          <a:ext cx="6911975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Photo Editor 影像 " r:id="rId3" imgW="13161905" imgH="3839111" progId="MSPhotoEd.3">
                  <p:embed/>
                </p:oleObj>
              </mc:Choice>
              <mc:Fallback>
                <p:oleObj name="Photo Editor 影像 " r:id="rId3" imgW="13161905" imgH="383911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252" t="4961" r="13252" b="17064"/>
                      <a:stretch>
                        <a:fillRect/>
                      </a:stretch>
                    </p:blipFill>
                    <p:spPr bwMode="auto">
                      <a:xfrm>
                        <a:off x="1116013" y="2514600"/>
                        <a:ext cx="6911975" cy="213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0" name="AutoShape 4"/>
          <p:cNvSpPr>
            <a:spLocks noChangeArrowheads="1"/>
          </p:cNvSpPr>
          <p:nvPr/>
        </p:nvSpPr>
        <p:spPr bwMode="auto">
          <a:xfrm>
            <a:off x="1547813" y="4868863"/>
            <a:ext cx="1871662" cy="792162"/>
          </a:xfrm>
          <a:prstGeom prst="wedgeRoundRectCallout">
            <a:avLst>
              <a:gd name="adj1" fmla="val -42366"/>
              <a:gd name="adj2" fmla="val -86671"/>
              <a:gd name="adj3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30000"/>
              </a:lnSpc>
              <a:spcBef>
                <a:spcPct val="45000"/>
              </a:spcBef>
            </a:pPr>
            <a:r>
              <a:rPr lang="zh-TW" altLang="en-US" sz="2400">
                <a:solidFill>
                  <a:srgbClr val="3333FF"/>
                </a:solidFill>
                <a:ea typeface="華康中圓體" pitchFamily="49" charset="-120"/>
              </a:rPr>
              <a:t>管理功能</a:t>
            </a:r>
          </a:p>
        </p:txBody>
      </p:sp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4572000" y="1628775"/>
            <a:ext cx="1871663" cy="792163"/>
          </a:xfrm>
          <a:prstGeom prst="wedgeRoundRectCallout">
            <a:avLst>
              <a:gd name="adj1" fmla="val -51782"/>
              <a:gd name="adj2" fmla="val 80259"/>
              <a:gd name="adj3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30000"/>
              </a:lnSpc>
              <a:spcBef>
                <a:spcPct val="45000"/>
              </a:spcBef>
            </a:pPr>
            <a:r>
              <a:rPr lang="zh-TW" altLang="en-US" sz="2400">
                <a:solidFill>
                  <a:srgbClr val="3333FF"/>
                </a:solidFill>
                <a:ea typeface="華康中圓體" pitchFamily="49" charset="-120"/>
              </a:rPr>
              <a:t>企業功能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543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/>
      <p:bldP spid="2191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指組織中的中層管理者為了保證總體戰略目標的實現而作出的、旨在解決組織局部重要問題的決策。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特點：大多涉及組織的局部問題。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什麼是管理決策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4100" name="Picture 4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1195121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724128" y="4897473"/>
            <a:ext cx="2351088" cy="595312"/>
            <a:chOff x="0" y="0"/>
            <a:chExt cx="4219" cy="1158"/>
          </a:xfrm>
        </p:grpSpPr>
        <p:pic>
          <p:nvPicPr>
            <p:cNvPr id="7" name="Picture 3" descr="McDonalds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1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" y="46"/>
              <a:ext cx="1224" cy="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1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70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fld id="{DB299638-2B2F-44A7-AEA9-73E4958BCFA2}" type="slidenum">
              <a:rPr lang="ko-KR" altLang="en-US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pPr/>
              <a:t>30</a:t>
            </a:fld>
            <a:endParaRPr lang="en-US" altLang="ko-KR">
              <a:solidFill>
                <a:schemeClr val="tx2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合理的決策組織</a:t>
            </a:r>
            <a:r>
              <a:rPr lang="zh-TW" altLang="en-US" dirty="0" smtClean="0"/>
              <a:t>體制</a:t>
            </a:r>
            <a:endParaRPr lang="zh-TW" altLang="en-US" sz="1600" b="1" dirty="0" smtClean="0">
              <a:solidFill>
                <a:srgbClr val="B2B2B2"/>
              </a:solidFill>
              <a:latin typeface="Verdana" pitchFamily="34" charset="0"/>
              <a:ea typeface="新細明體" charset="-12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組織行為的三個層次</a:t>
            </a:r>
            <a:endParaRPr lang="en-US" altLang="zh-TW" smtClean="0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25663"/>
            <a:ext cx="705326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4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投影片編號版面配置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6E8-F08C-42B7-8045-9FA2E0470D24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科學的決策程式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1187450" y="1700213"/>
            <a:ext cx="254635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學生分組</a:t>
            </a:r>
            <a:endParaRPr lang="zh-TW" altLang="en-US" sz="2000" b="1">
              <a:solidFill>
                <a:schemeClr val="tx2"/>
              </a:solidFill>
              <a:ea typeface="新細明體" pitchFamily="18" charset="-120"/>
            </a:endParaRP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187450" y="2420938"/>
            <a:ext cx="2547938" cy="420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暫訂主題</a:t>
            </a:r>
            <a:endParaRPr lang="zh-TW" altLang="en-US" sz="2000" b="1">
              <a:solidFill>
                <a:schemeClr val="tx2"/>
              </a:solidFill>
              <a:ea typeface="新細明體" pitchFamily="18" charset="-120"/>
            </a:endParaRP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1187450" y="3068638"/>
            <a:ext cx="2573338" cy="44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擬定專題製作計畫書</a:t>
            </a: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1187450" y="3789363"/>
            <a:ext cx="2560638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文獻蒐集</a:t>
            </a:r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1187450" y="5229225"/>
            <a:ext cx="253682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選擇實施類型</a:t>
            </a:r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1187450" y="4508500"/>
            <a:ext cx="2566988" cy="425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文獻彙整及分析</a:t>
            </a:r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5022850" y="2205038"/>
            <a:ext cx="2538413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進行調查研究</a:t>
            </a:r>
          </a:p>
          <a:p>
            <a:pPr algn="ctr" eaLnBrk="1" hangingPunct="1"/>
            <a:endParaRPr lang="zh-TW" altLang="en-US" sz="2000" b="1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5003800" y="2862263"/>
            <a:ext cx="2552700" cy="422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調查結果分析</a:t>
            </a:r>
          </a:p>
        </p:txBody>
      </p:sp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5008563" y="3511550"/>
            <a:ext cx="2546350" cy="422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報告初稿</a:t>
            </a:r>
          </a:p>
        </p:txBody>
      </p:sp>
      <p:sp>
        <p:nvSpPr>
          <p:cNvPr id="275470" name="Text Box 14"/>
          <p:cNvSpPr txBox="1">
            <a:spLocks noChangeArrowheads="1"/>
          </p:cNvSpPr>
          <p:nvPr/>
        </p:nvSpPr>
        <p:spPr bwMode="auto">
          <a:xfrm>
            <a:off x="5003800" y="4292600"/>
            <a:ext cx="2547938" cy="398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數次修訂</a:t>
            </a:r>
          </a:p>
        </p:txBody>
      </p:sp>
      <p:sp>
        <p:nvSpPr>
          <p:cNvPr id="275471" name="Text Box 15"/>
          <p:cNvSpPr txBox="1">
            <a:spLocks noChangeArrowheads="1"/>
          </p:cNvSpPr>
          <p:nvPr/>
        </p:nvSpPr>
        <p:spPr bwMode="auto">
          <a:xfrm>
            <a:off x="5003800" y="4941888"/>
            <a:ext cx="2546350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書面報告</a:t>
            </a:r>
          </a:p>
        </p:txBody>
      </p:sp>
      <p:sp>
        <p:nvSpPr>
          <p:cNvPr id="275472" name="Text Box 16"/>
          <p:cNvSpPr txBox="1">
            <a:spLocks noChangeArrowheads="1"/>
          </p:cNvSpPr>
          <p:nvPr/>
        </p:nvSpPr>
        <p:spPr bwMode="auto">
          <a:xfrm>
            <a:off x="5003800" y="5516563"/>
            <a:ext cx="2546350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口頭報告</a:t>
            </a:r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6300788" y="3933825"/>
            <a:ext cx="0" cy="35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75" name="Line 19"/>
          <p:cNvSpPr>
            <a:spLocks noChangeShapeType="1"/>
          </p:cNvSpPr>
          <p:nvPr/>
        </p:nvSpPr>
        <p:spPr bwMode="auto">
          <a:xfrm>
            <a:off x="6300788" y="4724400"/>
            <a:ext cx="0" cy="212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76" name="Line 20"/>
          <p:cNvSpPr>
            <a:spLocks noChangeShapeType="1"/>
          </p:cNvSpPr>
          <p:nvPr/>
        </p:nvSpPr>
        <p:spPr bwMode="auto">
          <a:xfrm>
            <a:off x="2411413" y="2133600"/>
            <a:ext cx="0" cy="2873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77" name="Line 21"/>
          <p:cNvSpPr>
            <a:spLocks noChangeShapeType="1"/>
          </p:cNvSpPr>
          <p:nvPr/>
        </p:nvSpPr>
        <p:spPr bwMode="auto">
          <a:xfrm>
            <a:off x="2411413" y="2852738"/>
            <a:ext cx="0" cy="212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78" name="Line 22"/>
          <p:cNvSpPr>
            <a:spLocks noChangeShapeType="1"/>
          </p:cNvSpPr>
          <p:nvPr/>
        </p:nvSpPr>
        <p:spPr bwMode="auto">
          <a:xfrm>
            <a:off x="2411413" y="3500438"/>
            <a:ext cx="0" cy="288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79" name="Line 23"/>
          <p:cNvSpPr>
            <a:spLocks noChangeShapeType="1"/>
          </p:cNvSpPr>
          <p:nvPr/>
        </p:nvSpPr>
        <p:spPr bwMode="auto">
          <a:xfrm>
            <a:off x="2390775" y="4191000"/>
            <a:ext cx="20638" cy="317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80" name="Line 24"/>
          <p:cNvSpPr>
            <a:spLocks noChangeShapeType="1"/>
          </p:cNvSpPr>
          <p:nvPr/>
        </p:nvSpPr>
        <p:spPr bwMode="auto">
          <a:xfrm>
            <a:off x="2411413" y="4941888"/>
            <a:ext cx="0" cy="287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81" name="Line 25"/>
          <p:cNvSpPr>
            <a:spLocks noChangeShapeType="1"/>
          </p:cNvSpPr>
          <p:nvPr/>
        </p:nvSpPr>
        <p:spPr bwMode="auto">
          <a:xfrm>
            <a:off x="6300788" y="2636838"/>
            <a:ext cx="0" cy="215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82" name="Line 26"/>
          <p:cNvSpPr>
            <a:spLocks noChangeShapeType="1"/>
          </p:cNvSpPr>
          <p:nvPr/>
        </p:nvSpPr>
        <p:spPr bwMode="auto">
          <a:xfrm>
            <a:off x="6300788" y="3284538"/>
            <a:ext cx="0" cy="212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83" name="Line 27"/>
          <p:cNvSpPr>
            <a:spLocks noChangeShapeType="1"/>
          </p:cNvSpPr>
          <p:nvPr/>
        </p:nvSpPr>
        <p:spPr bwMode="auto">
          <a:xfrm>
            <a:off x="6300788" y="5300663"/>
            <a:ext cx="0" cy="212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84" name="Line 28"/>
          <p:cNvSpPr>
            <a:spLocks noChangeShapeType="1"/>
          </p:cNvSpPr>
          <p:nvPr/>
        </p:nvSpPr>
        <p:spPr bwMode="auto">
          <a:xfrm>
            <a:off x="6300788" y="1989138"/>
            <a:ext cx="0" cy="212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85" name="Line 29"/>
          <p:cNvSpPr>
            <a:spLocks noChangeShapeType="1"/>
          </p:cNvSpPr>
          <p:nvPr/>
        </p:nvSpPr>
        <p:spPr bwMode="auto">
          <a:xfrm>
            <a:off x="2411413" y="5661025"/>
            <a:ext cx="0" cy="288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86" name="Line 30"/>
          <p:cNvSpPr>
            <a:spLocks noChangeShapeType="1"/>
          </p:cNvSpPr>
          <p:nvPr/>
        </p:nvSpPr>
        <p:spPr bwMode="auto">
          <a:xfrm>
            <a:off x="2411413" y="5949950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87" name="Line 31"/>
          <p:cNvSpPr>
            <a:spLocks noChangeShapeType="1"/>
          </p:cNvSpPr>
          <p:nvPr/>
        </p:nvSpPr>
        <p:spPr bwMode="auto">
          <a:xfrm flipV="1">
            <a:off x="4356100" y="1989138"/>
            <a:ext cx="0" cy="396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5488" name="Line 32"/>
          <p:cNvSpPr>
            <a:spLocks noChangeShapeType="1"/>
          </p:cNvSpPr>
          <p:nvPr/>
        </p:nvSpPr>
        <p:spPr bwMode="auto">
          <a:xfrm>
            <a:off x="4356100" y="1989138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9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0166-D8EC-43F8-B6F0-865696E83C69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科學的決策</a:t>
            </a:r>
            <a:r>
              <a:rPr lang="zh-TW" altLang="en-US" sz="3600" dirty="0" smtClean="0"/>
              <a:t>方法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甘</a:t>
            </a:r>
            <a:r>
              <a:rPr lang="zh-TW" altLang="en-US" sz="3600" dirty="0"/>
              <a:t>特圖 </a:t>
            </a:r>
            <a:endParaRPr lang="en-US" altLang="zh-TW" sz="3600" dirty="0"/>
          </a:p>
        </p:txBody>
      </p:sp>
      <p:graphicFrame>
        <p:nvGraphicFramePr>
          <p:cNvPr id="28672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39750" y="2205038"/>
          <a:ext cx="7954963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圖片" r:id="rId3" imgW="5562720" imgH="2522880" progId="Word.Picture.8">
                  <p:embed/>
                </p:oleObj>
              </mc:Choice>
              <mc:Fallback>
                <p:oleObj name="圖片" r:id="rId3" imgW="5562720" imgH="25228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05038"/>
                        <a:ext cx="7954963" cy="3606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5508625" y="188913"/>
            <a:ext cx="349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1800">
                <a:latin typeface="標楷體" pitchFamily="65" charset="-120"/>
                <a:ea typeface="標楷體" pitchFamily="65" charset="-120"/>
              </a:rPr>
              <a:t>第四節 工作進度表的擬定與控制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4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dirty="0" smtClean="0"/>
              <a:t>管理者實施管理職能的核心工作。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企業合理配置資源並使之產生最大的運轉效益，協調企業各部門活動，調動職工積極性，增強企業凝聚力的重要紐帶和保證。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檢驗企業領導水平的根本標誌。</a:t>
            </a:r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決定企業成敗的關鍵因素。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管理決策的作用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1027" name="Picture 3" descr="C:\Documents and Settings\Administrator\My Documents\Downloads\MP900382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091477" cy="14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35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pic>
        <p:nvPicPr>
          <p:cNvPr id="1027" name="Picture 3" descr="C:\Users\Administrator\AppData\Local\Microsoft\Windows\Temporary Internet Files\Content.IE5\FQ5M0R0W\MC90042889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36820"/>
            <a:ext cx="1725473" cy="17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AppData\Local\Microsoft\Windows\Temporary Internet Files\Content.IE5\K6ICE7DA\MM90035660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1077136" cy="13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AppData\Local\Microsoft\Windows\Temporary Internet Files\Content.IE5\66ADNZF1\MC900124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6992"/>
            <a:ext cx="1753005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1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及時性</a:t>
            </a:r>
            <a:endParaRPr lang="en-US" altLang="zh-TW" dirty="0" smtClean="0"/>
          </a:p>
          <a:p>
            <a:r>
              <a:rPr lang="zh-TW" altLang="en-US" dirty="0" smtClean="0"/>
              <a:t>經濟性</a:t>
            </a:r>
            <a:endParaRPr lang="en-US" altLang="zh-TW" dirty="0" smtClean="0"/>
          </a:p>
          <a:p>
            <a:r>
              <a:rPr lang="zh-TW" altLang="en-US" dirty="0" smtClean="0"/>
              <a:t>系統性</a:t>
            </a:r>
            <a:endParaRPr lang="en-US" altLang="zh-TW" dirty="0" smtClean="0"/>
          </a:p>
          <a:p>
            <a:r>
              <a:rPr lang="zh-TW" altLang="en-US" dirty="0" smtClean="0"/>
              <a:t>靈活性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效能 </a:t>
            </a:r>
            <a:r>
              <a:rPr lang="zh-TW" altLang="en-US" dirty="0"/>
              <a:t>：「所追求的目標本身是否恰當？」，做對的事（</a:t>
            </a:r>
            <a:r>
              <a:rPr lang="en-US" altLang="zh-TW" dirty="0"/>
              <a:t>Do the Right Thing</a:t>
            </a:r>
            <a:r>
              <a:rPr lang="zh-TW" altLang="en-US" dirty="0"/>
              <a:t>）。</a:t>
            </a:r>
          </a:p>
          <a:p>
            <a:r>
              <a:rPr lang="zh-TW" altLang="en-US" dirty="0" smtClean="0"/>
              <a:t>效率：</a:t>
            </a:r>
            <a:r>
              <a:rPr lang="zh-TW" altLang="en-US" dirty="0"/>
              <a:t>「目標追求的成本效益考量」，把事情做對（</a:t>
            </a:r>
            <a:r>
              <a:rPr lang="en-US" altLang="zh-TW" dirty="0"/>
              <a:t>Do the Thing Right</a:t>
            </a:r>
            <a:r>
              <a:rPr lang="zh-TW" altLang="en-US" dirty="0"/>
              <a:t>）。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管理決策基本要求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7170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1830629" cy="11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220072" y="2924944"/>
            <a:ext cx="3068638" cy="760413"/>
            <a:chOff x="0" y="0"/>
            <a:chExt cx="4128" cy="884"/>
          </a:xfrm>
        </p:grpSpPr>
        <p:pic>
          <p:nvPicPr>
            <p:cNvPr id="7" name="Picture 16" descr="Groupe Carrefour.sv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"/>
              <a:ext cx="90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RT Mart 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90"/>
              <a:ext cx="1543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 descr="回首頁">
              <a:hlinkClick r:id="rId7"/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0"/>
              <a:ext cx="1089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00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管理決策的</a:t>
            </a:r>
            <a:r>
              <a:rPr lang="zh-TW" altLang="en-US" dirty="0" smtClean="0"/>
              <a:t>程序</a:t>
            </a:r>
            <a:endParaRPr lang="zh-TW" altLang="en-US" dirty="0"/>
          </a:p>
        </p:txBody>
      </p:sp>
      <p:pic>
        <p:nvPicPr>
          <p:cNvPr id="70660" name="Picture 4" descr="圖一決策過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328863"/>
            <a:ext cx="8459788" cy="3386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33772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64437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確定問題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決策過程開始於一個問題的出現 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問題指現實情況與理想之間的差距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30384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1571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確認決策準則</a:t>
            </a:r>
          </a:p>
        </p:txBody>
      </p:sp>
      <p:sp>
        <p:nvSpPr>
          <p:cNvPr id="552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決策準則指在選擇方案時所必須考慮的因素 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決策準則的認定和決策者的知識、經驗和所擁有的資訊有關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67513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確認決策準則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39993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對各準則賦予權數</a:t>
            </a:r>
          </a:p>
        </p:txBody>
      </p:sp>
      <p:sp>
        <p:nvSpPr>
          <p:cNvPr id="61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各準則的相對重要性可能是不同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endParaRPr lang="zh-TW" altLang="en-US" dirty="0"/>
          </a:p>
          <a:p>
            <a:r>
              <a:rPr lang="zh-TW" altLang="en-US" dirty="0"/>
              <a:t>決策者須對各項決策準則賦予權數 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權數</a:t>
            </a:r>
            <a:r>
              <a:rPr lang="zh-TW" altLang="en-US" dirty="0"/>
              <a:t>越高，代表該準則越重要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0374-10FF-4856-97AF-2DE0AE99A5C7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管理決策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35436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185</TotalTime>
  <Words>888</Words>
  <Application>Microsoft Office PowerPoint</Application>
  <PresentationFormat>如螢幕大小 (4:3)</PresentationFormat>
  <Paragraphs>213</Paragraphs>
  <Slides>34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34</vt:i4>
      </vt:variant>
    </vt:vector>
  </HeadingPairs>
  <TitlesOfParts>
    <vt:vector size="38" baseType="lpstr">
      <vt:lpstr>波形</vt:lpstr>
      <vt:lpstr>CorelPhotoPaint.Image.9</vt:lpstr>
      <vt:lpstr>圖片</vt:lpstr>
      <vt:lpstr>Photo Editor 影像 </vt:lpstr>
      <vt:lpstr>企業管理決策</vt:lpstr>
      <vt:lpstr>目錄</vt:lpstr>
      <vt:lpstr>什麼是管理決策</vt:lpstr>
      <vt:lpstr>管理決策基本要求</vt:lpstr>
      <vt:lpstr>管理決策的程序</vt:lpstr>
      <vt:lpstr>確定問題</vt:lpstr>
      <vt:lpstr>確認決策準則</vt:lpstr>
      <vt:lpstr>確認決策準則</vt:lpstr>
      <vt:lpstr>對各準則賦予權數</vt:lpstr>
      <vt:lpstr>對各準則賦予權數</vt:lpstr>
      <vt:lpstr>發展備選方案</vt:lpstr>
      <vt:lpstr>發展備選方案</vt:lpstr>
      <vt:lpstr>分析方案</vt:lpstr>
      <vt:lpstr>分析方案</vt:lpstr>
      <vt:lpstr>選擇備選方案</vt:lpstr>
      <vt:lpstr>選擇備選方案</vt:lpstr>
      <vt:lpstr>執行方案</vt:lpstr>
      <vt:lpstr>評估決策的結果</vt:lpstr>
      <vt:lpstr>管理決策影響因素</vt:lpstr>
      <vt:lpstr>決策者因素</vt:lpstr>
      <vt:lpstr>組織因素</vt:lpstr>
      <vt:lpstr>社會經濟各種因素</vt:lpstr>
      <vt:lpstr>信息</vt:lpstr>
      <vt:lpstr>企業經營管理決策的程式</vt:lpstr>
      <vt:lpstr>組織如何創造價值</vt:lpstr>
      <vt:lpstr>科學的決策方法</vt:lpstr>
      <vt:lpstr>規劃決策過程</vt:lpstr>
      <vt:lpstr>如何實現企業管理決策科學化</vt:lpstr>
      <vt:lpstr>企業管理專業化</vt:lpstr>
      <vt:lpstr>合理的決策組織體制</vt:lpstr>
      <vt:lpstr>科學的決策程式</vt:lpstr>
      <vt:lpstr>科學的決策方法-甘特圖 </vt:lpstr>
      <vt:lpstr>管理決策的作用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管理決策</dc:title>
  <dc:creator>computer</dc:creator>
  <cp:lastModifiedBy>User</cp:lastModifiedBy>
  <cp:revision>42</cp:revision>
  <dcterms:created xsi:type="dcterms:W3CDTF">2013-11-09T21:18:06Z</dcterms:created>
  <dcterms:modified xsi:type="dcterms:W3CDTF">2013-11-15T07:31:33Z</dcterms:modified>
</cp:coreProperties>
</file>