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752" r:id="rId3"/>
    <p:sldMasterId id="2147483764" r:id="rId4"/>
    <p:sldMasterId id="2147483784" r:id="rId5"/>
  </p:sldMasterIdLst>
  <p:notesMasterIdLst>
    <p:notesMasterId r:id="rId101"/>
  </p:notesMasterIdLst>
  <p:handoutMasterIdLst>
    <p:handoutMasterId r:id="rId102"/>
  </p:handoutMasterIdLst>
  <p:sldIdLst>
    <p:sldId id="256" r:id="rId6"/>
    <p:sldId id="272" r:id="rId7"/>
    <p:sldId id="352" r:id="rId8"/>
    <p:sldId id="408" r:id="rId9"/>
    <p:sldId id="499" r:id="rId10"/>
    <p:sldId id="500" r:id="rId11"/>
    <p:sldId id="501" r:id="rId12"/>
    <p:sldId id="502" r:id="rId13"/>
    <p:sldId id="503" r:id="rId14"/>
    <p:sldId id="504" r:id="rId15"/>
    <p:sldId id="289" r:id="rId16"/>
    <p:sldId id="257" r:id="rId17"/>
    <p:sldId id="393" r:id="rId18"/>
    <p:sldId id="394" r:id="rId19"/>
    <p:sldId id="395" r:id="rId20"/>
    <p:sldId id="396" r:id="rId21"/>
    <p:sldId id="398" r:id="rId22"/>
    <p:sldId id="399" r:id="rId23"/>
    <p:sldId id="456" r:id="rId24"/>
    <p:sldId id="291" r:id="rId25"/>
    <p:sldId id="446" r:id="rId26"/>
    <p:sldId id="447" r:id="rId27"/>
    <p:sldId id="448" r:id="rId28"/>
    <p:sldId id="449" r:id="rId29"/>
    <p:sldId id="450" r:id="rId30"/>
    <p:sldId id="451" r:id="rId31"/>
    <p:sldId id="452" r:id="rId32"/>
    <p:sldId id="505" r:id="rId33"/>
    <p:sldId id="506" r:id="rId34"/>
    <p:sldId id="507" r:id="rId35"/>
    <p:sldId id="508" r:id="rId36"/>
    <p:sldId id="509" r:id="rId37"/>
    <p:sldId id="510" r:id="rId38"/>
    <p:sldId id="511" r:id="rId39"/>
    <p:sldId id="512" r:id="rId40"/>
    <p:sldId id="513" r:id="rId41"/>
    <p:sldId id="514" r:id="rId42"/>
    <p:sldId id="293" r:id="rId43"/>
    <p:sldId id="426" r:id="rId44"/>
    <p:sldId id="443" r:id="rId45"/>
    <p:sldId id="444" r:id="rId46"/>
    <p:sldId id="445" r:id="rId47"/>
    <p:sldId id="294" r:id="rId48"/>
    <p:sldId id="454" r:id="rId49"/>
    <p:sldId id="455" r:id="rId50"/>
    <p:sldId id="260" r:id="rId51"/>
    <p:sldId id="440" r:id="rId52"/>
    <p:sldId id="441" r:id="rId53"/>
    <p:sldId id="442" r:id="rId54"/>
    <p:sldId id="263" r:id="rId55"/>
    <p:sldId id="486" r:id="rId56"/>
    <p:sldId id="487" r:id="rId57"/>
    <p:sldId id="488" r:id="rId58"/>
    <p:sldId id="489" r:id="rId59"/>
    <p:sldId id="490" r:id="rId60"/>
    <p:sldId id="296" r:id="rId61"/>
    <p:sldId id="468" r:id="rId62"/>
    <p:sldId id="469" r:id="rId63"/>
    <p:sldId id="470" r:id="rId64"/>
    <p:sldId id="471" r:id="rId65"/>
    <p:sldId id="472" r:id="rId66"/>
    <p:sldId id="297" r:id="rId67"/>
    <p:sldId id="457" r:id="rId68"/>
    <p:sldId id="458" r:id="rId69"/>
    <p:sldId id="459" r:id="rId70"/>
    <p:sldId id="460" r:id="rId71"/>
    <p:sldId id="461" r:id="rId72"/>
    <p:sldId id="462" r:id="rId73"/>
    <p:sldId id="463" r:id="rId74"/>
    <p:sldId id="464" r:id="rId75"/>
    <p:sldId id="465" r:id="rId76"/>
    <p:sldId id="466" r:id="rId77"/>
    <p:sldId id="467" r:id="rId78"/>
    <p:sldId id="299" r:id="rId79"/>
    <p:sldId id="430" r:id="rId80"/>
    <p:sldId id="329" r:id="rId81"/>
    <p:sldId id="431" r:id="rId82"/>
    <p:sldId id="484" r:id="rId83"/>
    <p:sldId id="483" r:id="rId84"/>
    <p:sldId id="322" r:id="rId85"/>
    <p:sldId id="369" r:id="rId86"/>
    <p:sldId id="370" r:id="rId87"/>
    <p:sldId id="371" r:id="rId88"/>
    <p:sldId id="376" r:id="rId89"/>
    <p:sldId id="375" r:id="rId90"/>
    <p:sldId id="377" r:id="rId91"/>
    <p:sldId id="432" r:id="rId92"/>
    <p:sldId id="433" r:id="rId93"/>
    <p:sldId id="437" r:id="rId94"/>
    <p:sldId id="436" r:id="rId95"/>
    <p:sldId id="435" r:id="rId96"/>
    <p:sldId id="434" r:id="rId97"/>
    <p:sldId id="438" r:id="rId98"/>
    <p:sldId id="323" r:id="rId99"/>
    <p:sldId id="328" r:id="rId100"/>
  </p:sldIdLst>
  <p:sldSz cx="9144000" cy="6858000" type="screen4x3"/>
  <p:notesSz cx="6807200" cy="9939338"/>
  <p:embeddedFontLst>
    <p:embeddedFont>
      <p:font typeface="Candara" panose="020E0502030303020204" pitchFamily="34" charset="0"/>
      <p:regular r:id="rId103"/>
      <p:bold r:id="rId104"/>
      <p:italic r:id="rId105"/>
      <p:boldItalic r:id="rId106"/>
    </p:embeddedFont>
    <p:embeddedFont>
      <p:font typeface="Georgia" panose="02040502050405020303" pitchFamily="18" charset="0"/>
      <p:regular r:id="rId107"/>
      <p:bold r:id="rId108"/>
      <p:italic r:id="rId109"/>
      <p:boldItalic r:id="rId110"/>
    </p:embeddedFont>
    <p:embeddedFont>
      <p:font typeface="華康布丁體W7(P)" panose="040B0700000000000000" pitchFamily="82" charset="-120"/>
      <p:regular r:id="rId111"/>
    </p:embeddedFont>
    <p:embeddedFont>
      <p:font typeface="標楷體" panose="03000509000000000000" pitchFamily="65" charset="-120"/>
      <p:regular r:id="rId112"/>
    </p:embeddedFont>
    <p:embeddedFont>
      <p:font typeface="Garamond" panose="02020404030301010803" pitchFamily="18" charset="0"/>
      <p:regular r:id="rId113"/>
      <p:bold r:id="rId114"/>
      <p:italic r:id="rId115"/>
      <p:boldItalic r:id="rId116"/>
    </p:embeddedFont>
    <p:embeddedFont>
      <p:font typeface="微軟正黑體" panose="020B0604030504040204" pitchFamily="34" charset="-120"/>
      <p:regular r:id="rId117"/>
      <p:bold r:id="rId118"/>
    </p:embeddedFont>
    <p:embeddedFont>
      <p:font typeface="Trebuchet MS" panose="020B0603020202020204" pitchFamily="34" charset="0"/>
      <p:regular r:id="rId119"/>
      <p:bold r:id="rId120"/>
      <p:italic r:id="rId121"/>
      <p:boldItalic r:id="rId122"/>
    </p:embeddedFont>
    <p:embeddedFont>
      <p:font typeface="Verdana" panose="020B0604030504040204" pitchFamily="34" charset="0"/>
      <p:regular r:id="rId123"/>
      <p:bold r:id="rId124"/>
      <p:italic r:id="rId125"/>
      <p:boldItalic r:id="rId126"/>
    </p:embeddedFont>
    <p:embeddedFont>
      <p:font typeface="Calibri" panose="020F0502020204030204" pitchFamily="34" charset="0"/>
      <p:regular r:id="rId127"/>
      <p:bold r:id="rId128"/>
      <p:italic r:id="rId129"/>
      <p:boldItalic r:id="rId130"/>
    </p:embeddedFont>
    <p:embeddedFont>
      <p:font typeface="PMingLiu" panose="02020500000000000000" pitchFamily="18" charset="-120"/>
      <p:regular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g/oIWUX0yuNXI0zhbgUeRwvzj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snapToGrid="0">
      <p:cViewPr varScale="1">
        <p:scale>
          <a:sx n="56" d="100"/>
          <a:sy n="56" d="100"/>
        </p:scale>
        <p:origin x="662"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15.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10.fntdata"/><Relationship Id="rId159"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font" Target="fonts/font5.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handoutMaster" Target="handoutMasters/handoutMaster1.xml"/><Relationship Id="rId123" Type="http://schemas.openxmlformats.org/officeDocument/2006/relationships/font" Target="fonts/font21.fntdata"/><Relationship Id="rId128" Type="http://schemas.openxmlformats.org/officeDocument/2006/relationships/font" Target="fonts/font26.fntdata"/><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font" Target="fonts/font3.fntdata"/><Relationship Id="rId113" Type="http://schemas.openxmlformats.org/officeDocument/2006/relationships/font" Target="fonts/font11.fntdata"/><Relationship Id="rId118" Type="http://schemas.openxmlformats.org/officeDocument/2006/relationships/font" Target="fonts/font16.fntdata"/><Relationship Id="rId126" Type="http://schemas.openxmlformats.org/officeDocument/2006/relationships/font" Target="fonts/font2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1.fntdata"/><Relationship Id="rId108" Type="http://schemas.openxmlformats.org/officeDocument/2006/relationships/font" Target="fonts/font6.fntdata"/><Relationship Id="rId116" Type="http://schemas.openxmlformats.org/officeDocument/2006/relationships/font" Target="fonts/font14.fntdata"/><Relationship Id="rId124" Type="http://schemas.openxmlformats.org/officeDocument/2006/relationships/font" Target="fonts/font22.fntdata"/><Relationship Id="rId129" Type="http://schemas.openxmlformats.org/officeDocument/2006/relationships/font" Target="fonts/font27.fntdata"/><Relationship Id="rId15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4.fntdata"/><Relationship Id="rId114" Type="http://schemas.openxmlformats.org/officeDocument/2006/relationships/font" Target="fonts/font12.fntdata"/><Relationship Id="rId119" Type="http://schemas.openxmlformats.org/officeDocument/2006/relationships/font" Target="fonts/font17.fntdata"/><Relationship Id="rId127" Type="http://schemas.openxmlformats.org/officeDocument/2006/relationships/font" Target="fonts/font2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122" Type="http://schemas.openxmlformats.org/officeDocument/2006/relationships/font" Target="fonts/font20.fntdata"/><Relationship Id="rId130" Type="http://schemas.openxmlformats.org/officeDocument/2006/relationships/font" Target="fonts/font28.fntdata"/><Relationship Id="rId15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7.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font" Target="fonts/font2.fntdata"/><Relationship Id="rId120" Type="http://schemas.openxmlformats.org/officeDocument/2006/relationships/font" Target="fonts/font18.fntdata"/><Relationship Id="rId125" Type="http://schemas.openxmlformats.org/officeDocument/2006/relationships/font" Target="fonts/font2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8.fntdata"/><Relationship Id="rId115" Type="http://schemas.openxmlformats.org/officeDocument/2006/relationships/font" Target="fonts/font13.fntdata"/><Relationship Id="rId131" Type="http://schemas.openxmlformats.org/officeDocument/2006/relationships/font" Target="fonts/font29.fntdata"/><Relationship Id="rId15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043704D-3A89-4ADF-98A2-E626ECD92505}" type="datetimeFigureOut">
              <a:rPr lang="zh-TW" altLang="en-US" smtClean="0"/>
              <a:t>2022/2/10</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0147CB8-9383-44D6-8ED4-DEE66103BD91}" type="slidenum">
              <a:rPr lang="zh-TW" altLang="en-US" smtClean="0"/>
              <a:t>‹#›</a:t>
            </a:fld>
            <a:endParaRPr lang="zh-TW" altLang="en-US"/>
          </a:p>
        </p:txBody>
      </p:sp>
    </p:spTree>
    <p:extLst>
      <p:ext uri="{BB962C8B-B14F-4D97-AF65-F5344CB8AC3E}">
        <p14:creationId xmlns:p14="http://schemas.microsoft.com/office/powerpoint/2010/main" val="251892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69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7" y="0"/>
            <a:ext cx="2949787" cy="49696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0645"/>
            <a:ext cx="2949787" cy="49696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680330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787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BACB93-E1F1-4845-A668-EDBB8D190362}" type="slidenum">
              <a:rPr lang="zh-TW" altLang="en-US" smtClean="0"/>
              <a:t>31</a:t>
            </a:fld>
            <a:endParaRPr lang="zh-TW" altLang="en-US"/>
          </a:p>
        </p:txBody>
      </p:sp>
    </p:spTree>
    <p:extLst>
      <p:ext uri="{BB962C8B-B14F-4D97-AF65-F5344CB8AC3E}">
        <p14:creationId xmlns:p14="http://schemas.microsoft.com/office/powerpoint/2010/main" val="218892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BACB93-E1F1-4845-A668-EDBB8D190362}" type="slidenum">
              <a:rPr lang="zh-TW" altLang="en-US" smtClean="0"/>
              <a:t>32</a:t>
            </a:fld>
            <a:endParaRPr lang="zh-TW" altLang="en-US"/>
          </a:p>
        </p:txBody>
      </p:sp>
    </p:spTree>
    <p:extLst>
      <p:ext uri="{BB962C8B-B14F-4D97-AF65-F5344CB8AC3E}">
        <p14:creationId xmlns:p14="http://schemas.microsoft.com/office/powerpoint/2010/main" val="56860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BACB93-E1F1-4845-A668-EDBB8D190362}" type="slidenum">
              <a:rPr lang="zh-TW" altLang="en-US" smtClean="0"/>
              <a:t>33</a:t>
            </a:fld>
            <a:endParaRPr lang="zh-TW" altLang="en-US"/>
          </a:p>
        </p:txBody>
      </p:sp>
    </p:spTree>
    <p:extLst>
      <p:ext uri="{BB962C8B-B14F-4D97-AF65-F5344CB8AC3E}">
        <p14:creationId xmlns:p14="http://schemas.microsoft.com/office/powerpoint/2010/main" val="156449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ea7fc8363_0_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 name="Google Shape;126;g5ea7fc8363_0_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ea7fc8363_0_9: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itchFamily="18" charset="-120"/>
            </a:endParaRPr>
          </a:p>
        </p:txBody>
      </p:sp>
      <p:sp>
        <p:nvSpPr>
          <p:cNvPr id="81924" name="投影片編號版面配置區 3"/>
          <p:cNvSpPr txBox="1">
            <a:spLocks noGrp="1"/>
          </p:cNvSpPr>
          <p:nvPr/>
        </p:nvSpPr>
        <p:spPr bwMode="auto">
          <a:xfrm>
            <a:off x="3856039" y="9440864"/>
            <a:ext cx="2949575"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lgn="r" eaLnBrk="1" hangingPunct="1">
              <a:spcBef>
                <a:spcPct val="0"/>
              </a:spcBef>
            </a:pPr>
            <a:fld id="{D5618AF1-6A1B-4625-98FE-1A9E8ED2F17A}" type="slidenum">
              <a:rPr kumimoji="0" lang="zh-TW" altLang="en-US">
                <a:solidFill>
                  <a:srgbClr val="000000"/>
                </a:solidFill>
                <a:latin typeface="Arial" charset="0"/>
                <a:ea typeface="華康布丁體W7(P)" pitchFamily="82" charset="-120"/>
              </a:rPr>
              <a:pPr algn="r" eaLnBrk="1" hangingPunct="1">
                <a:spcBef>
                  <a:spcPct val="0"/>
                </a:spcBef>
              </a:pPr>
              <a:t>4</a:t>
            </a:fld>
            <a:endParaRPr kumimoji="0" lang="en-US" altLang="zh-TW">
              <a:solidFill>
                <a:srgbClr val="000000"/>
              </a:solidFill>
              <a:latin typeface="Arial" charset="0"/>
              <a:ea typeface="華康布丁體W7(P)" pitchFamily="82" charset="-120"/>
            </a:endParaRPr>
          </a:p>
        </p:txBody>
      </p:sp>
    </p:spTree>
    <p:extLst>
      <p:ext uri="{BB962C8B-B14F-4D97-AF65-F5344CB8AC3E}">
        <p14:creationId xmlns:p14="http://schemas.microsoft.com/office/powerpoint/2010/main" val="187530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1857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1832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6914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20161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fb6fb070e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5fb6fb070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28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b6fb070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5fb6fb07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897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b6fb070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5fb6fb07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31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b6fb070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5fb6fb07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40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fb6fb070e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5fb6fb070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23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itchFamily="18" charset="-120"/>
            </a:endParaRPr>
          </a:p>
        </p:txBody>
      </p:sp>
      <p:sp>
        <p:nvSpPr>
          <p:cNvPr id="82948" name="投影片編號版面配置區 3"/>
          <p:cNvSpPr txBox="1">
            <a:spLocks noGrp="1"/>
          </p:cNvSpPr>
          <p:nvPr/>
        </p:nvSpPr>
        <p:spPr bwMode="auto">
          <a:xfrm>
            <a:off x="3856039" y="9440864"/>
            <a:ext cx="2949575"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lgn="r" eaLnBrk="1" hangingPunct="1">
              <a:spcBef>
                <a:spcPct val="0"/>
              </a:spcBef>
            </a:pPr>
            <a:fld id="{31CA6C14-8B75-46D3-AD03-9CF08253A9D0}" type="slidenum">
              <a:rPr kumimoji="0" lang="zh-TW" altLang="en-US">
                <a:solidFill>
                  <a:srgbClr val="000000"/>
                </a:solidFill>
                <a:latin typeface="Arial" charset="0"/>
                <a:ea typeface="華康布丁體W7(P)" pitchFamily="82" charset="-120"/>
              </a:rPr>
              <a:pPr algn="r" eaLnBrk="1" hangingPunct="1">
                <a:spcBef>
                  <a:spcPct val="0"/>
                </a:spcBef>
              </a:pPr>
              <a:t>11</a:t>
            </a:fld>
            <a:endParaRPr kumimoji="0" lang="en-US" altLang="zh-TW">
              <a:solidFill>
                <a:srgbClr val="000000"/>
              </a:solidFill>
              <a:latin typeface="Arial" charset="0"/>
              <a:ea typeface="華康布丁體W7(P)" pitchFamily="82"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92110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03480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74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88443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charset="-120"/>
              <a:ea typeface="新細明體" charset="-120"/>
            </a:endParaRPr>
          </a:p>
        </p:txBody>
      </p:sp>
      <p:sp>
        <p:nvSpPr>
          <p:cNvPr id="22532" name="投影片編號版面配置區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新細明體" charset="-120"/>
              </a:defRPr>
            </a:lvl1pPr>
            <a:lvl2pPr marL="742950" indent="-285750">
              <a:spcBef>
                <a:spcPct val="30000"/>
              </a:spcBef>
              <a:defRPr kumimoji="1" sz="1200">
                <a:solidFill>
                  <a:schemeClr val="tx1"/>
                </a:solidFill>
                <a:latin typeface="Calibri" pitchFamily="34" charset="0"/>
                <a:ea typeface="新細明體" charset="-120"/>
              </a:defRPr>
            </a:lvl2pPr>
            <a:lvl3pPr marL="1143000" indent="-228600">
              <a:spcBef>
                <a:spcPct val="30000"/>
              </a:spcBef>
              <a:defRPr kumimoji="1" sz="1200">
                <a:solidFill>
                  <a:schemeClr val="tx1"/>
                </a:solidFill>
                <a:latin typeface="Calibri" pitchFamily="34" charset="0"/>
                <a:ea typeface="新細明體" charset="-120"/>
              </a:defRPr>
            </a:lvl3pPr>
            <a:lvl4pPr marL="1600200" indent="-228600">
              <a:spcBef>
                <a:spcPct val="30000"/>
              </a:spcBef>
              <a:defRPr kumimoji="1" sz="1200">
                <a:solidFill>
                  <a:schemeClr val="tx1"/>
                </a:solidFill>
                <a:latin typeface="Calibri" pitchFamily="34" charset="0"/>
                <a:ea typeface="新細明體" charset="-120"/>
              </a:defRPr>
            </a:lvl4pPr>
            <a:lvl5pPr marL="2057400" indent="-228600">
              <a:spcBef>
                <a:spcPct val="30000"/>
              </a:spcBef>
              <a:defRPr kumimoji="1"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charset="-120"/>
              </a:defRPr>
            </a:lvl9pPr>
          </a:lstStyle>
          <a:p>
            <a:pPr algn="r" eaLnBrk="1" hangingPunct="1">
              <a:spcBef>
                <a:spcPct val="0"/>
              </a:spcBef>
            </a:pPr>
            <a:fld id="{99F39F10-3F74-499F-897C-DDA87B6003EB}" type="slidenum">
              <a:rPr kumimoji="0" lang="zh-TW" altLang="en-US">
                <a:latin typeface="Arial" charset="0"/>
                <a:ea typeface="華康布丁體W7(P)"/>
              </a:rPr>
              <a:pPr algn="r" eaLnBrk="1" hangingPunct="1">
                <a:spcBef>
                  <a:spcPct val="0"/>
                </a:spcBef>
              </a:pPr>
              <a:t>76</a:t>
            </a:fld>
            <a:endParaRPr kumimoji="0" lang="en-US" altLang="zh-TW">
              <a:latin typeface="Arial" charset="0"/>
              <a:ea typeface="華康布丁體W7(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08056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22456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8773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algn="r">
              <a:buSzPts val="1800"/>
            </a:pPr>
            <a:fld id="{00000000-1234-1234-1234-123412341234}" type="slidenum">
              <a:rPr lang="en-US" sz="1800"/>
              <a:pPr algn="r">
                <a:buSzPts val="1800"/>
              </a:pPr>
              <a:t>80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65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12</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219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337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54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975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384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566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266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054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497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82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03968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015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567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algn="r">
              <a:buSzPts val="1800"/>
            </a:pPr>
            <a:fld id="{00000000-1234-1234-1234-123412341234}" type="slidenum">
              <a:rPr lang="en-US" sz="1800"/>
              <a:pPr algn="r">
                <a:buSzPts val="1800"/>
              </a:pPr>
              <a:t>94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3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909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704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072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C9ADC5-DE5D-4664-9DC5-EE7C4AF1ECE3}" type="slidenum">
              <a:rPr kumimoji="0" lang="zh-TW"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zh-TW"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275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9"/>
        <p:cNvGrpSpPr/>
        <p:nvPr/>
      </p:nvGrpSpPr>
      <p:grpSpPr>
        <a:xfrm>
          <a:off x="0" y="0"/>
          <a:ext cx="0" cy="0"/>
          <a:chOff x="0" y="0"/>
          <a:chExt cx="0" cy="0"/>
        </a:xfrm>
      </p:grpSpPr>
      <p:sp>
        <p:nvSpPr>
          <p:cNvPr id="20" name="Google Shape;20;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rgbClr val="00000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77" name="Google Shape;7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78" name="Google Shape;7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79" name="Google Shape;7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80" name="Google Shape;80;p1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86" name="Google Shape;86;p18"/>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87" name="Google Shape;87;p1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93" name="Google Shape;93;p1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856BEC45-C080-4AF5-91D5-01D3D94C2209}"/>
              </a:ext>
            </a:extLst>
          </p:cNvPr>
          <p:cNvSpPr/>
          <p:nvPr userDrawn="1"/>
        </p:nvSpPr>
        <p:spPr>
          <a:xfrm>
            <a:off x="-1216025" y="-76200"/>
            <a:ext cx="9588500" cy="7188200"/>
          </a:xfrm>
          <a:prstGeom prst="rtTriangle">
            <a:avLst/>
          </a:prstGeom>
          <a:noFill/>
          <a:ln>
            <a:solidFill>
              <a:srgbClr val="FE8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 name="直線接點 3">
            <a:extLst>
              <a:ext uri="{FF2B5EF4-FFF2-40B4-BE49-F238E27FC236}">
                <a16:creationId xmlns:a16="http://schemas.microsoft.com/office/drawing/2014/main" id="{D9C4DFA9-A3B6-47C6-AEE0-EBE2E917E9B5}"/>
              </a:ext>
            </a:extLst>
          </p:cNvPr>
          <p:cNvCxnSpPr>
            <a:cxnSpLocks/>
          </p:cNvCxnSpPr>
          <p:nvPr userDrawn="1"/>
        </p:nvCxnSpPr>
        <p:spPr>
          <a:xfrm>
            <a:off x="3359150" y="4022725"/>
            <a:ext cx="3730625" cy="2927350"/>
          </a:xfrm>
          <a:prstGeom prst="line">
            <a:avLst/>
          </a:prstGeom>
          <a:ln>
            <a:solidFill>
              <a:srgbClr val="FE8F00">
                <a:alpha val="70000"/>
              </a:srgbClr>
            </a:solidFill>
          </a:ln>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56B87E4A-690E-4C32-A0FB-2DB181AD597A}"/>
              </a:ext>
            </a:extLst>
          </p:cNvPr>
          <p:cNvCxnSpPr>
            <a:cxnSpLocks/>
          </p:cNvCxnSpPr>
          <p:nvPr userDrawn="1"/>
        </p:nvCxnSpPr>
        <p:spPr>
          <a:xfrm>
            <a:off x="3016250" y="4332288"/>
            <a:ext cx="3730625" cy="2927350"/>
          </a:xfrm>
          <a:prstGeom prst="line">
            <a:avLst/>
          </a:prstGeom>
          <a:ln>
            <a:solidFill>
              <a:srgbClr val="FE8F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62B2D3BA-652F-4072-A0AA-6BCE723612D3}"/>
              </a:ext>
            </a:extLst>
          </p:cNvPr>
          <p:cNvSpPr/>
          <p:nvPr userDrawn="1"/>
        </p:nvSpPr>
        <p:spPr>
          <a:xfrm rot="18930074">
            <a:off x="-654856" y="1569469"/>
            <a:ext cx="3843085" cy="3843085"/>
          </a:xfrm>
          <a:prstGeom prst="rect">
            <a:avLst/>
          </a:prstGeom>
          <a:blipFill dpi="0" rotWithShape="0">
            <a:blip r:embed="rId2" cstate="print">
              <a:extLst>
                <a:ext uri="{28A0092B-C50C-407E-A947-70E740481C1C}">
                  <a14:useLocalDpi xmlns:a14="http://schemas.microsoft.com/office/drawing/2010/main" val="0"/>
                </a:ext>
              </a:extLst>
            </a:blip>
            <a:srcRect/>
            <a:tile tx="1143000" ty="1028700" sx="91000" sy="94000" flip="none" algn="br"/>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7" name="圖片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54975" y="96838"/>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0CB3334D-6FB3-4DB9-818A-DAB9D13FF989}"/>
              </a:ext>
            </a:extLst>
          </p:cNvPr>
          <p:cNvSpPr/>
          <p:nvPr userDrawn="1"/>
        </p:nvSpPr>
        <p:spPr>
          <a:xfrm>
            <a:off x="3721100" y="3000375"/>
            <a:ext cx="5029200" cy="46038"/>
          </a:xfrm>
          <a:prstGeom prst="rect">
            <a:avLst/>
          </a:prstGeom>
          <a:solidFill>
            <a:srgbClr val="F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a:extLst>
              <a:ext uri="{FF2B5EF4-FFF2-40B4-BE49-F238E27FC236}">
                <a16:creationId xmlns:a16="http://schemas.microsoft.com/office/drawing/2014/main" id="{311AB346-9D72-41B5-A9E2-80C1E555F053}"/>
              </a:ext>
            </a:extLst>
          </p:cNvPr>
          <p:cNvSpPr/>
          <p:nvPr userDrawn="1"/>
        </p:nvSpPr>
        <p:spPr>
          <a:xfrm rot="18930074">
            <a:off x="332122" y="5861921"/>
            <a:ext cx="704462" cy="704462"/>
          </a:xfrm>
          <a:prstGeom prst="rect">
            <a:avLst/>
          </a:prstGeom>
          <a:blipFill dpi="0" rotWithShape="0">
            <a:blip r:embed="rId2" cstate="print">
              <a:extLst>
                <a:ext uri="{28A0092B-C50C-407E-A947-70E740481C1C}">
                  <a14:useLocalDpi xmlns:a14="http://schemas.microsoft.com/office/drawing/2010/main" val="0"/>
                </a:ext>
              </a:extLst>
            </a:blip>
            <a:srcRect/>
            <a:tile tx="1143000" ty="50800" sx="91000" sy="94000" flip="none" algn="b"/>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a:extLst>
              <a:ext uri="{FF2B5EF4-FFF2-40B4-BE49-F238E27FC236}">
                <a16:creationId xmlns:a16="http://schemas.microsoft.com/office/drawing/2014/main" id="{83CEAF26-2A5A-4D4B-8EC4-355B13B32CB2}"/>
              </a:ext>
            </a:extLst>
          </p:cNvPr>
          <p:cNvSpPr/>
          <p:nvPr userDrawn="1"/>
        </p:nvSpPr>
        <p:spPr>
          <a:xfrm rot="18930074">
            <a:off x="319991" y="333548"/>
            <a:ext cx="732225" cy="732225"/>
          </a:xfrm>
          <a:prstGeom prst="rect">
            <a:avLst/>
          </a:prstGeom>
          <a:blipFill dpi="0" rotWithShape="0">
            <a:blip r:embed="rId2" cstate="print">
              <a:extLst>
                <a:ext uri="{28A0092B-C50C-407E-A947-70E740481C1C}">
                  <a14:useLocalDpi xmlns:a14="http://schemas.microsoft.com/office/drawing/2010/main" val="0"/>
                </a:ext>
              </a:extLst>
            </a:blip>
            <a:srcRect/>
            <a:tile tx="1143000" ty="2286000" sx="91000" sy="94000" flip="none" algn="r"/>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1" name="矩形 10">
            <a:extLst>
              <a:ext uri="{FF2B5EF4-FFF2-40B4-BE49-F238E27FC236}">
                <a16:creationId xmlns:a16="http://schemas.microsoft.com/office/drawing/2014/main" id="{8FB38A52-CCB8-48BE-BCA3-ADCBEB8F8F15}"/>
              </a:ext>
            </a:extLst>
          </p:cNvPr>
          <p:cNvSpPr/>
          <p:nvPr userDrawn="1"/>
        </p:nvSpPr>
        <p:spPr>
          <a:xfrm rot="18930074">
            <a:off x="8345488" y="5997575"/>
            <a:ext cx="625475" cy="625475"/>
          </a:xfrm>
          <a:prstGeom prst="rect">
            <a:avLst/>
          </a:prstGeom>
          <a:solidFill>
            <a:srgbClr val="FE8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 name="標題 1">
            <a:extLst>
              <a:ext uri="{FF2B5EF4-FFF2-40B4-BE49-F238E27FC236}">
                <a16:creationId xmlns:a16="http://schemas.microsoft.com/office/drawing/2014/main" id="{AB270AF8-DD7E-4817-97DA-213AD5BEDD36}"/>
              </a:ext>
            </a:extLst>
          </p:cNvPr>
          <p:cNvSpPr>
            <a:spLocks noGrp="1"/>
          </p:cNvSpPr>
          <p:nvPr>
            <p:ph type="title"/>
          </p:nvPr>
        </p:nvSpPr>
        <p:spPr>
          <a:xfrm>
            <a:off x="2832575" y="1783453"/>
            <a:ext cx="5829300" cy="1325563"/>
          </a:xfrm>
        </p:spPr>
        <p:txBody>
          <a:bodyPr/>
          <a:lstStyle>
            <a:lvl1pPr algn="r">
              <a:defRPr sz="6600">
                <a:solidFill>
                  <a:srgbClr val="282B4D"/>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12" name="Date Placeholder 3">
            <a:extLst>
              <a:ext uri="{FF2B5EF4-FFF2-40B4-BE49-F238E27FC236}">
                <a16:creationId xmlns:a16="http://schemas.microsoft.com/office/drawing/2014/main" id="{8D35D584-5761-4CBA-B895-EF1D20A6E476}"/>
              </a:ext>
            </a:extLst>
          </p:cNvPr>
          <p:cNvSpPr>
            <a:spLocks noGrp="1"/>
          </p:cNvSpPr>
          <p:nvPr>
            <p:ph type="dt" sz="half" idx="10"/>
          </p:nvPr>
        </p:nvSpPr>
        <p:spPr/>
        <p:txBody>
          <a:bodyPr/>
          <a:lstStyle>
            <a:lvl1pPr>
              <a:defRPr/>
            </a:lvl1pPr>
          </a:lstStyle>
          <a:p>
            <a:pPr>
              <a:defRPr/>
            </a:pPr>
            <a:fld id="{C1C2864C-D605-4328-AA89-042C5FBAA583}" type="datetime1">
              <a:rPr lang="en-US" altLang="zh-TW"/>
              <a:pPr>
                <a:defRPr/>
              </a:pPr>
              <a:t>2/10/2022</a:t>
            </a:fld>
            <a:endParaRPr lang="en-US"/>
          </a:p>
        </p:txBody>
      </p:sp>
      <p:sp>
        <p:nvSpPr>
          <p:cNvPr id="13" name="Footer Placeholder 4">
            <a:extLst>
              <a:ext uri="{FF2B5EF4-FFF2-40B4-BE49-F238E27FC236}">
                <a16:creationId xmlns:a16="http://schemas.microsoft.com/office/drawing/2014/main" id="{1932BA56-F224-48F7-86DD-DA7A08EE9049}"/>
              </a:ext>
            </a:extLst>
          </p:cNvPr>
          <p:cNvSpPr>
            <a:spLocks noGrp="1"/>
          </p:cNvSpPr>
          <p:nvPr>
            <p:ph type="ftr" sz="quarter" idx="11"/>
          </p:nvPr>
        </p:nvSpPr>
        <p:spPr>
          <a:xfrm>
            <a:off x="3028950" y="6346825"/>
            <a:ext cx="3086100" cy="365125"/>
          </a:xfrm>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27F81F5F-0A37-4D72-846B-6CAB9411F7A7}"/>
              </a:ext>
            </a:extLst>
          </p:cNvPr>
          <p:cNvSpPr>
            <a:spLocks noGrp="1"/>
          </p:cNvSpPr>
          <p:nvPr>
            <p:ph type="sldNum" sz="quarter" idx="12"/>
          </p:nvPr>
        </p:nvSpPr>
        <p:spPr>
          <a:xfrm>
            <a:off x="6918325" y="6134100"/>
            <a:ext cx="2057400" cy="365125"/>
          </a:xfrm>
        </p:spPr>
        <p:txBody>
          <a:bodyPr/>
          <a:lstStyle>
            <a:lvl1pPr>
              <a:defRPr sz="1800">
                <a:solidFill>
                  <a:schemeClr val="bg1"/>
                </a:solidFill>
                <a:effectLst>
                  <a:outerShdw blurRad="38100" dist="38100" dir="2700000" algn="tl">
                    <a:srgbClr val="000000">
                      <a:alpha val="43137"/>
                    </a:srgbClr>
                  </a:outerShdw>
                </a:effectLst>
                <a:latin typeface=".蘋方-繁" panose="020B0800000000000000" pitchFamily="34" charset="-120"/>
                <a:ea typeface=".蘋方-繁" panose="020B0800000000000000" pitchFamily="34" charset="-120"/>
              </a:defRPr>
            </a:lvl1pPr>
          </a:lstStyle>
          <a:p>
            <a:pPr>
              <a:defRPr/>
            </a:pPr>
            <a:fld id="{8F0E95B8-125A-4761-99E8-77FCA4F67AF0}" type="slidenum">
              <a:rPr lang="en-US"/>
              <a:pPr>
                <a:defRPr/>
              </a:pPr>
              <a:t>‹#›</a:t>
            </a:fld>
            <a:endParaRPr lang="en-US"/>
          </a:p>
        </p:txBody>
      </p:sp>
    </p:spTree>
    <p:extLst>
      <p:ext uri="{BB962C8B-B14F-4D97-AF65-F5344CB8AC3E}">
        <p14:creationId xmlns:p14="http://schemas.microsoft.com/office/powerpoint/2010/main" val="398414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cs typeface="華康布丁體W7(P)" panose="040B0700000000000000"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endParaRPr>
            </a:p>
          </p:txBody>
        </p:sp>
      </p:grpSp>
      <p:sp>
        <p:nvSpPr>
          <p:cNvPr id="31334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zh-TW" altLang="en-US" noProof="0" smtClean="0"/>
              <a:t>按一下以編輯母片標題樣式</a:t>
            </a:r>
          </a:p>
        </p:txBody>
      </p:sp>
      <p:sp>
        <p:nvSpPr>
          <p:cNvPr id="3133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zh-TW" altLang="en-US" noProof="0" smtClean="0"/>
              <a:t>按一下以編輯母片副標題樣式</a:t>
            </a:r>
          </a:p>
        </p:txBody>
      </p:sp>
      <p:sp>
        <p:nvSpPr>
          <p:cNvPr id="8"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2688B9-CA63-4BEB-97D5-BFF376EA005B}"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9"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10"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E8B5C8-783D-4507-8D5B-D51696A88910}"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0482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4B76E3-354E-4D36-898F-9158C782A384}"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D69C57-32A6-46BA-9784-6C92682F2E14}"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60596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BB1849-B1BA-4CE3-9C9F-93E7462341A0}"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621105-BC5B-49FD-96FD-5EA5347E8DB0}"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76356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E07CD1-F463-4556-8C5B-6B071F27288C}"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9415A5-B69F-431A-9BE1-F1C9793BAF02}"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135344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0232EC8-7385-4538-8FEB-87390D5D5615}"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C64CA6-2254-40E3-AAEA-BD762C983488}"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74650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3F046C-1EFA-4751-9E19-E38EAF3BE908}"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AC8710-E3D7-4539-973A-98433B8D295F}"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03643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09D050E4-32B5-46C8-8F2A-0DB49BE4BBA6}" type="datetimeFigureOut">
              <a:rPr lang="zh-TW" altLang="en-US"/>
              <a:pPr>
                <a:defRPr/>
              </a:pPr>
              <a:t>2022/2/10</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0C19CC-7D9B-4A91-BD77-4AB72C242346}" type="slidenum">
              <a:rPr lang="zh-TW" altLang="en-US"/>
              <a:pPr>
                <a:defRPr/>
              </a:pPr>
              <a:t>‹#›</a:t>
            </a:fld>
            <a:endParaRPr lang="en-US" altLang="zh-TW"/>
          </a:p>
        </p:txBody>
      </p:sp>
    </p:spTree>
    <p:extLst>
      <p:ext uri="{BB962C8B-B14F-4D97-AF65-F5344CB8AC3E}">
        <p14:creationId xmlns:p14="http://schemas.microsoft.com/office/powerpoint/2010/main" val="196285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12A1BD9-DB67-46B9-A0F5-83282CF03CF4}"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E004D9-DBF9-4FB7-A274-AB493EA18E39}"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9538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ECBB774-3DAC-4D36-9CCD-105DEA84C2C6}"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370EB1-B15A-4A8C-8929-F32476BD0428}"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292165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4F4BF7-9D8F-4B1F-A64B-E81366E06ECF}"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177E61-9A28-4848-97DB-0B1EB5F1AE8A}"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6636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033FDCD-8969-48D0-9F34-8581CEF96DA2}"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9344DA-E2CD-43F3-AEA8-D5AE85483FAD}"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201345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D761-C579-43B5-B983-E2EDD0BBE753}"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E9056D-9555-443F-853E-77E04B523EFB}"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547682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Arial" charset="0"/>
                <a:ea typeface="華康布丁體W7(P)" pitchFamily="82" charset="-120"/>
                <a:cs typeface="+mn-cs"/>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Arial" charset="0"/>
                <a:ea typeface="華康布丁體W7(P)" pitchFamily="82" charset="-120"/>
                <a:cs typeface="+mn-cs"/>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Arial" charset="0"/>
                <a:ea typeface="華康布丁體W7(P)" pitchFamily="82" charset="-120"/>
                <a:cs typeface="+mn-cs"/>
              </a:endParaRPr>
            </a:p>
          </p:txBody>
        </p:sp>
      </p:grpSp>
      <p:sp>
        <p:nvSpPr>
          <p:cNvPr id="31334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zh-TW" altLang="en-US" noProof="0" smtClean="0"/>
              <a:t>按一下以編輯母片標題樣式</a:t>
            </a:r>
          </a:p>
        </p:txBody>
      </p:sp>
      <p:sp>
        <p:nvSpPr>
          <p:cNvPr id="3133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zh-TW" altLang="en-US" noProof="0" smtClean="0"/>
              <a:t>按一下以編輯母片副標題樣式</a:t>
            </a:r>
          </a:p>
        </p:txBody>
      </p:sp>
      <p:sp>
        <p:nvSpPr>
          <p:cNvPr id="8"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790CE0D-8BC1-4B1B-A43B-9CB22BC18D3E}"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9"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10"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4221ED-B0E0-4CE0-A6EB-4E6571877226}"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158799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B70B41-5602-46C3-A2D2-681982C1252F}"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6A7815-AB3E-4989-8BD3-F4849755E903}"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47482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7E11EFE-30F8-4885-B05F-B4DEFCF36EBA}"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12B14F-108C-4C9D-B9FC-8D50740A1112}"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2069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F3220EA-D0FB-484C-AACC-A3237A446717}"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BA7BF0-73DB-43F5-B412-218CAF9F615A}"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950415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3A6546E-E45D-494D-BBF0-4DADE964529F}"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E657CB-93AC-447D-977D-CE11B0957F4C}"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207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3"/>
        <p:cNvGrpSpPr/>
        <p:nvPr/>
      </p:nvGrpSpPr>
      <p:grpSpPr>
        <a:xfrm>
          <a:off x="0" y="0"/>
          <a:ext cx="0" cy="0"/>
          <a:chOff x="0" y="0"/>
          <a:chExt cx="0" cy="0"/>
        </a:xfrm>
      </p:grpSpPr>
      <p:sp>
        <p:nvSpPr>
          <p:cNvPr id="34" name="Google Shape;34;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2E2857-8A96-4650-929F-D773E61D1F5A}"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96E65E-0988-41AF-9C2A-975836514F7E}"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07678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7D26F-0B87-4931-8504-55F7DEF1EBA3}"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4058B5-04B3-4DA6-B390-F94014F8CF54}"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88495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692D27-6A13-458B-8340-4926AD86E78A}"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968D1C-D3DB-4882-87A7-1D6E15C2CD5A}"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62968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6C03089-5591-4A1A-93E2-6D06EDE757EF}"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22942B-B836-4FF8-9B0F-8D4E6031940F}"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17278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0DF652-DB79-435A-A0BE-D5396562AE46}"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3C9BBF-0655-43F4-A5BB-405F04DEF1A5}"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154796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67281B-F036-4A9A-A6B9-927E90F591BE}"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F83474-CC2D-4323-BE13-A0CB04A72937}"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257322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
        <p:nvSpPr>
          <p:cNvPr id="7" name="矩形 6"/>
          <p:cNvSpPr/>
          <p:nvPr userDrawn="1"/>
        </p:nvSpPr>
        <p:spPr>
          <a:xfrm>
            <a:off x="5441198" y="5782614"/>
            <a:ext cx="3548415" cy="477054"/>
          </a:xfrm>
          <a:prstGeom prst="rect">
            <a:avLst/>
          </a:prstGeom>
        </p:spPr>
        <p:txBody>
          <a:bodyPr wrap="square">
            <a:spAutoFit/>
          </a:bodyPr>
          <a:lstStyle/>
          <a:p>
            <a:pPr algn="just">
              <a:lnSpc>
                <a:spcPts val="3000"/>
              </a:lnSpc>
            </a:pPr>
            <a:r>
              <a:rPr lang="zh-TW" altLang="en-US" sz="2400" b="1" dirty="0" smtClean="0">
                <a:solidFill>
                  <a:schemeClr val="tx1">
                    <a:lumMod val="95000"/>
                    <a:lumOff val="5000"/>
                  </a:schemeClr>
                </a:solidFill>
              </a:rPr>
              <a:t>報告人：學務處 陳柏臻</a:t>
            </a:r>
          </a:p>
        </p:txBody>
      </p:sp>
      <p:grpSp>
        <p:nvGrpSpPr>
          <p:cNvPr id="10" name="群組 9"/>
          <p:cNvGrpSpPr/>
          <p:nvPr userDrawn="1"/>
        </p:nvGrpSpPr>
        <p:grpSpPr>
          <a:xfrm>
            <a:off x="-2758005" y="-1173147"/>
            <a:ext cx="5900216" cy="8879334"/>
            <a:chOff x="-2758005" y="-1173147"/>
            <a:chExt cx="5900216" cy="8879334"/>
          </a:xfrm>
        </p:grpSpPr>
        <p:sp>
          <p:nvSpPr>
            <p:cNvPr id="4" name="菱形 3"/>
            <p:cNvSpPr/>
            <p:nvPr userDrawn="1"/>
          </p:nvSpPr>
          <p:spPr>
            <a:xfrm>
              <a:off x="-2758005" y="430980"/>
              <a:ext cx="5614174" cy="5614174"/>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3" name="菱形 12"/>
            <p:cNvSpPr/>
            <p:nvPr userDrawn="1"/>
          </p:nvSpPr>
          <p:spPr>
            <a:xfrm flipV="1">
              <a:off x="191280" y="4755256"/>
              <a:ext cx="2950931" cy="295093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4" name="菱形 13"/>
            <p:cNvSpPr/>
            <p:nvPr userDrawn="1"/>
          </p:nvSpPr>
          <p:spPr>
            <a:xfrm flipV="1">
              <a:off x="191280" y="-1173147"/>
              <a:ext cx="2950931" cy="295093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grpSp>
      <p:grpSp>
        <p:nvGrpSpPr>
          <p:cNvPr id="11" name="群組 10"/>
          <p:cNvGrpSpPr/>
          <p:nvPr userDrawn="1"/>
        </p:nvGrpSpPr>
        <p:grpSpPr>
          <a:xfrm>
            <a:off x="3172742" y="1700808"/>
            <a:ext cx="6188913" cy="3344187"/>
            <a:chOff x="1017181" y="3114111"/>
            <a:chExt cx="6188913" cy="2208011"/>
          </a:xfrm>
        </p:grpSpPr>
        <p:sp>
          <p:nvSpPr>
            <p:cNvPr id="12" name="文字方塊 11"/>
            <p:cNvSpPr txBox="1"/>
            <p:nvPr/>
          </p:nvSpPr>
          <p:spPr>
            <a:xfrm>
              <a:off x="1017181" y="3114111"/>
              <a:ext cx="6188913" cy="938720"/>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altLang="zh-TW" sz="44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110</a:t>
              </a:r>
              <a:r>
                <a:rPr kumimoji="0" lang="zh-TW" altLang="en-US" sz="44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學年度第</a:t>
              </a:r>
              <a:r>
                <a:rPr kumimoji="0" lang="en-US" altLang="zh-TW" sz="44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2</a:t>
              </a:r>
              <a:r>
                <a:rPr kumimoji="0" lang="zh-TW" altLang="en-US" sz="44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學期</a:t>
              </a:r>
              <a:r>
                <a:rPr kumimoji="0" lang="en-US" altLang="zh-TW" sz="60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
              </a:r>
              <a:br>
                <a:rPr kumimoji="0" lang="en-US" altLang="zh-TW" sz="60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br>
              <a:r>
                <a:rPr kumimoji="0" lang="zh-TW" altLang="en-US" sz="6000" b="1" i="0" u="none" strike="noStrike" kern="1200" cap="none" spc="0" normalizeH="0" baseline="0" noProof="0" dirty="0" smtClean="0">
                  <a:ln>
                    <a:noFill/>
                  </a:ln>
                  <a:solidFill>
                    <a:srgbClr val="216C80">
                      <a:lumMod val="75000"/>
                    </a:srgbClr>
                  </a:solidFill>
                  <a:effectLst/>
                  <a:uLnTx/>
                  <a:uFillTx/>
                  <a:latin typeface="Calibri"/>
                  <a:ea typeface="微軟正黑體"/>
                  <a:cs typeface="+mn-cs"/>
                </a:rPr>
                <a:t>期初校務會議</a:t>
              </a:r>
              <a:endParaRPr kumimoji="0" lang="zh-TW" altLang="en-US" sz="6000" b="1" i="0" u="none" strike="noStrike" kern="1200" cap="none" spc="0" normalizeH="0" baseline="0" noProof="0" dirty="0">
                <a:ln>
                  <a:noFill/>
                </a:ln>
                <a:solidFill>
                  <a:srgbClr val="216C80">
                    <a:lumMod val="75000"/>
                  </a:srgbClr>
                </a:solidFill>
                <a:effectLst/>
                <a:uLnTx/>
                <a:uFillTx/>
                <a:latin typeface="Calibri"/>
                <a:ea typeface="微軟正黑體"/>
                <a:cs typeface="+mn-cs"/>
              </a:endParaRPr>
            </a:p>
          </p:txBody>
        </p:sp>
        <p:sp>
          <p:nvSpPr>
            <p:cNvPr id="15" name="矩形 14"/>
            <p:cNvSpPr/>
            <p:nvPr userDrawn="1"/>
          </p:nvSpPr>
          <p:spPr>
            <a:xfrm>
              <a:off x="1017181" y="4159164"/>
              <a:ext cx="1546285" cy="1158362"/>
            </a:xfrm>
            <a:prstGeom prst="rect">
              <a:avLst/>
            </a:prstGeom>
            <a:solidFill>
              <a:srgbClr val="316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smtClean="0">
                  <a:ln>
                    <a:noFill/>
                  </a:ln>
                  <a:solidFill>
                    <a:prstClr val="white"/>
                  </a:solidFill>
                  <a:effectLst/>
                  <a:uLnTx/>
                  <a:uFillTx/>
                  <a:latin typeface="Calibri"/>
                  <a:ea typeface="微軟正黑體"/>
                  <a:cs typeface="+mn-cs"/>
                </a:rPr>
                <a:t>學</a:t>
              </a:r>
              <a:endParaRPr kumimoji="0" lang="zh-TW" altLang="en-US" sz="9600" b="1" i="0" u="none" strike="noStrike" kern="1200" cap="none" spc="0" normalizeH="0" baseline="0" noProof="0" dirty="0">
                <a:ln>
                  <a:noFill/>
                </a:ln>
                <a:solidFill>
                  <a:prstClr val="white"/>
                </a:solidFill>
                <a:effectLst/>
                <a:uLnTx/>
                <a:uFillTx/>
                <a:latin typeface="Calibri"/>
                <a:ea typeface="微軟正黑體"/>
                <a:cs typeface="+mn-cs"/>
              </a:endParaRPr>
            </a:p>
          </p:txBody>
        </p:sp>
        <p:sp>
          <p:nvSpPr>
            <p:cNvPr id="17" name="矩形 16"/>
            <p:cNvSpPr/>
            <p:nvPr userDrawn="1"/>
          </p:nvSpPr>
          <p:spPr>
            <a:xfrm>
              <a:off x="2871632" y="4159164"/>
              <a:ext cx="1546285" cy="1158362"/>
            </a:xfrm>
            <a:prstGeom prst="rect">
              <a:avLst/>
            </a:prstGeom>
            <a:solidFill>
              <a:srgbClr val="316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smtClean="0">
                  <a:ln>
                    <a:noFill/>
                  </a:ln>
                  <a:solidFill>
                    <a:prstClr val="white"/>
                  </a:solidFill>
                  <a:effectLst/>
                  <a:uLnTx/>
                  <a:uFillTx/>
                  <a:latin typeface="Calibri"/>
                  <a:ea typeface="微軟正黑體"/>
                  <a:cs typeface="+mn-cs"/>
                </a:rPr>
                <a:t>務</a:t>
              </a:r>
              <a:endParaRPr kumimoji="0" lang="zh-TW" altLang="en-US" sz="9600" b="1" i="0" u="none" strike="noStrike" kern="1200" cap="none" spc="0" normalizeH="0" baseline="0" noProof="0" dirty="0">
                <a:ln>
                  <a:noFill/>
                </a:ln>
                <a:solidFill>
                  <a:prstClr val="white"/>
                </a:solidFill>
                <a:effectLst/>
                <a:uLnTx/>
                <a:uFillTx/>
                <a:latin typeface="Calibri"/>
                <a:ea typeface="微軟正黑體"/>
                <a:cs typeface="+mn-cs"/>
              </a:endParaRPr>
            </a:p>
          </p:txBody>
        </p:sp>
        <p:sp>
          <p:nvSpPr>
            <p:cNvPr id="18" name="矩形 17"/>
            <p:cNvSpPr/>
            <p:nvPr userDrawn="1"/>
          </p:nvSpPr>
          <p:spPr>
            <a:xfrm>
              <a:off x="4751597" y="4159164"/>
              <a:ext cx="1546285" cy="1162958"/>
            </a:xfrm>
            <a:prstGeom prst="rect">
              <a:avLst/>
            </a:prstGeom>
            <a:solidFill>
              <a:srgbClr val="316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smtClean="0">
                  <a:ln>
                    <a:noFill/>
                  </a:ln>
                  <a:solidFill>
                    <a:prstClr val="white"/>
                  </a:solidFill>
                  <a:effectLst/>
                  <a:uLnTx/>
                  <a:uFillTx/>
                  <a:latin typeface="Calibri"/>
                  <a:ea typeface="微軟正黑體"/>
                  <a:cs typeface="+mn-cs"/>
                </a:rPr>
                <a:t>處</a:t>
              </a:r>
              <a:endParaRPr kumimoji="0" lang="zh-TW" altLang="en-US" sz="9600" b="1" i="0" u="none" strike="noStrike" kern="1200" cap="none" spc="0" normalizeH="0" baseline="0" noProof="0" dirty="0">
                <a:ln>
                  <a:noFill/>
                </a:ln>
                <a:solidFill>
                  <a:prstClr val="white"/>
                </a:solidFill>
                <a:effectLst/>
                <a:uLnTx/>
                <a:uFillTx/>
                <a:latin typeface="Calibri"/>
                <a:ea typeface="微軟正黑體"/>
                <a:cs typeface="+mn-cs"/>
              </a:endParaRPr>
            </a:p>
          </p:txBody>
        </p:sp>
      </p:grpSp>
    </p:spTree>
    <p:extLst>
      <p:ext uri="{BB962C8B-B14F-4D97-AF65-F5344CB8AC3E}">
        <p14:creationId xmlns:p14="http://schemas.microsoft.com/office/powerpoint/2010/main" val="694088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共同抗疫</a:t>
            </a:r>
            <a:endParaRPr lang="zh-TW" altLang="en-US" sz="4400" b="1" dirty="0">
              <a:solidFill>
                <a:schemeClr val="accent4">
                  <a:lumMod val="50000"/>
                </a:schemeClr>
              </a:solidFill>
              <a:latin typeface="+mn-ea"/>
              <a:ea typeface="+mn-ea"/>
            </a:endParaRPr>
          </a:p>
        </p:txBody>
      </p:sp>
      <p:sp>
        <p:nvSpPr>
          <p:cNvPr id="7"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4724330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5763375"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落實點名</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33177061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開學防疫</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2184995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0" name="Google Shape;40;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開學防疫</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2955667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開學防疫</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19449700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開學防疫</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36892662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14" name="矩形 13"/>
          <p:cNvSpPr/>
          <p:nvPr userDrawn="1"/>
        </p:nvSpPr>
        <p:spPr>
          <a:xfrm>
            <a:off x="0" y="0"/>
            <a:ext cx="368496"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sz="3200" b="1" dirty="0"/>
          </a:p>
        </p:txBody>
      </p:sp>
      <p:sp>
        <p:nvSpPr>
          <p:cNvPr id="15" name="矩形 14"/>
          <p:cNvSpPr/>
          <p:nvPr userDrawn="1"/>
        </p:nvSpPr>
        <p:spPr>
          <a:xfrm flipH="1">
            <a:off x="495000" y="0"/>
            <a:ext cx="132795" cy="859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28" name="Rectangle 13"/>
          <p:cNvSpPr>
            <a:spLocks noChangeArrowheads="1"/>
          </p:cNvSpPr>
          <p:nvPr userDrawn="1"/>
        </p:nvSpPr>
        <p:spPr bwMode="auto">
          <a:xfrm>
            <a:off x="608825" y="0"/>
            <a:ext cx="4899279" cy="8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eaLnBrk="0" hangingPunct="0">
              <a:defRPr kumimoji="1" sz="4000">
                <a:solidFill>
                  <a:schemeClr val="tx1"/>
                </a:solidFill>
                <a:latin typeface="Arial" charset="0"/>
                <a:ea typeface="新細明體" pitchFamily="18" charset="-120"/>
              </a:defRPr>
            </a:lvl1pPr>
            <a:lvl2pPr marL="742950" indent="-285750" eaLnBrk="0" hangingPunct="0">
              <a:defRPr kumimoji="1" sz="4000">
                <a:solidFill>
                  <a:schemeClr val="tx1"/>
                </a:solidFill>
                <a:latin typeface="Arial" charset="0"/>
                <a:ea typeface="新細明體" pitchFamily="18" charset="-120"/>
              </a:defRPr>
            </a:lvl2pPr>
            <a:lvl3pPr marL="1143000" indent="-228600" eaLnBrk="0" hangingPunct="0">
              <a:defRPr kumimoji="1" sz="4000">
                <a:solidFill>
                  <a:schemeClr val="tx1"/>
                </a:solidFill>
                <a:latin typeface="Arial" charset="0"/>
                <a:ea typeface="新細明體" pitchFamily="18" charset="-120"/>
              </a:defRPr>
            </a:lvl3pPr>
            <a:lvl4pPr marL="1600200" indent="-228600" eaLnBrk="0" hangingPunct="0">
              <a:defRPr kumimoji="1" sz="4000">
                <a:solidFill>
                  <a:schemeClr val="tx1"/>
                </a:solidFill>
                <a:latin typeface="Arial" charset="0"/>
                <a:ea typeface="新細明體" pitchFamily="18" charset="-120"/>
              </a:defRPr>
            </a:lvl4pPr>
            <a:lvl5pPr marL="2057400" indent="-228600" eaLnBrk="0" hangingPunct="0">
              <a:defRPr kumimoji="1" sz="4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4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4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4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4000">
                <a:solidFill>
                  <a:schemeClr val="tx1"/>
                </a:solidFill>
                <a:latin typeface="Arial" charset="0"/>
                <a:ea typeface="新細明體" pitchFamily="18" charset="-120"/>
              </a:defRPr>
            </a:lvl9pPr>
          </a:lstStyle>
          <a:p>
            <a:pPr marL="180000" algn="l" eaLnBrk="1" hangingPunct="1"/>
            <a:r>
              <a:rPr lang="zh-TW" altLang="en-US" sz="4400" b="1" dirty="0" smtClean="0">
                <a:solidFill>
                  <a:schemeClr val="accent4">
                    <a:lumMod val="50000"/>
                  </a:schemeClr>
                </a:solidFill>
                <a:latin typeface="+mn-ea"/>
                <a:ea typeface="+mn-ea"/>
              </a:rPr>
              <a:t>開學防疫</a:t>
            </a:r>
            <a:endParaRPr lang="zh-TW" altLang="en-US" sz="4400" b="1" dirty="0">
              <a:solidFill>
                <a:schemeClr val="accent4">
                  <a:lumMod val="50000"/>
                </a:schemeClr>
              </a:solidFill>
              <a:latin typeface="+mn-ea"/>
              <a:ea typeface="+mn-ea"/>
            </a:endParaRPr>
          </a:p>
        </p:txBody>
      </p:sp>
      <p:sp>
        <p:nvSpPr>
          <p:cNvPr id="29" name="投影片編號版面配置區 5"/>
          <p:cNvSpPr>
            <a:spLocks noGrp="1"/>
          </p:cNvSpPr>
          <p:nvPr>
            <p:ph type="sldNum" sz="quarter" idx="12"/>
          </p:nvPr>
        </p:nvSpPr>
        <p:spPr>
          <a:xfrm>
            <a:off x="8641080" y="6355080"/>
            <a:ext cx="502920" cy="502920"/>
          </a:xfrm>
          <a:solidFill>
            <a:schemeClr val="accent4">
              <a:lumMod val="75000"/>
            </a:schemeClr>
          </a:solidFill>
        </p:spPr>
        <p:txBody>
          <a:bodyPr wrap="none"/>
          <a:lstStyle>
            <a:lvl1pPr algn="ctr">
              <a:defRPr sz="2000" b="1">
                <a:solidFill>
                  <a:schemeClr val="bg1"/>
                </a:solidFill>
              </a:defRPr>
            </a:lvl1pPr>
          </a:lstStyle>
          <a:p>
            <a:fld id="{94E4456A-7C7D-439D-8869-85A6B2C8BD37}" type="slidenum">
              <a:rPr lang="zh-TW" altLang="en-US" smtClean="0"/>
              <a:pPr/>
              <a:t>‹#›</a:t>
            </a:fld>
            <a:endParaRPr lang="zh-TW" altLang="en-US" dirty="0"/>
          </a:p>
        </p:txBody>
      </p:sp>
    </p:spTree>
    <p:extLst>
      <p:ext uri="{BB962C8B-B14F-4D97-AF65-F5344CB8AC3E}">
        <p14:creationId xmlns:p14="http://schemas.microsoft.com/office/powerpoint/2010/main" val="7285974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sp>
        <p:nvSpPr>
          <p:cNvPr id="16" name="矩形 15"/>
          <p:cNvSpPr/>
          <p:nvPr userDrawn="1"/>
        </p:nvSpPr>
        <p:spPr>
          <a:xfrm>
            <a:off x="3213166" y="1628800"/>
            <a:ext cx="5184576" cy="3416320"/>
          </a:xfrm>
          <a:prstGeom prst="rect">
            <a:avLst/>
          </a:prstGeom>
        </p:spPr>
        <p:txBody>
          <a:bodyPr wrap="square">
            <a:spAutoFit/>
          </a:bodyPr>
          <a:lstStyle/>
          <a:p>
            <a:r>
              <a:rPr lang="zh-TW" altLang="en-US" sz="7200" b="1" dirty="0" smtClean="0">
                <a:solidFill>
                  <a:schemeClr val="accent4">
                    <a:lumMod val="50000"/>
                  </a:schemeClr>
                </a:solidFill>
              </a:rPr>
              <a:t>謝謝大家，</a:t>
            </a:r>
            <a:endParaRPr lang="en-US" altLang="zh-TW" sz="7200" b="1" dirty="0" smtClean="0">
              <a:solidFill>
                <a:schemeClr val="accent4">
                  <a:lumMod val="50000"/>
                </a:schemeClr>
              </a:solidFill>
            </a:endParaRPr>
          </a:p>
          <a:p>
            <a:r>
              <a:rPr lang="zh-TW" altLang="en-US" sz="7200" b="1" dirty="0" smtClean="0">
                <a:solidFill>
                  <a:schemeClr val="accent4">
                    <a:lumMod val="50000"/>
                  </a:schemeClr>
                </a:solidFill>
              </a:rPr>
              <a:t>請繼續支持</a:t>
            </a:r>
            <a:endParaRPr lang="en-US" altLang="zh-TW" sz="7200" b="1" dirty="0" smtClean="0">
              <a:solidFill>
                <a:schemeClr val="accent4">
                  <a:lumMod val="50000"/>
                </a:schemeClr>
              </a:solidFill>
            </a:endParaRPr>
          </a:p>
          <a:p>
            <a:r>
              <a:rPr lang="zh-TW" altLang="en-US" sz="7200" b="1" dirty="0" smtClean="0">
                <a:solidFill>
                  <a:schemeClr val="accent4">
                    <a:lumMod val="50000"/>
                  </a:schemeClr>
                </a:solidFill>
              </a:rPr>
              <a:t>學務處！</a:t>
            </a:r>
            <a:endParaRPr lang="zh-TW" altLang="en-US" sz="7200" b="1" dirty="0">
              <a:solidFill>
                <a:schemeClr val="accent4">
                  <a:lumMod val="50000"/>
                </a:schemeClr>
              </a:solidFill>
            </a:endParaRPr>
          </a:p>
        </p:txBody>
      </p:sp>
      <p:grpSp>
        <p:nvGrpSpPr>
          <p:cNvPr id="32" name="群組 31"/>
          <p:cNvGrpSpPr/>
          <p:nvPr userDrawn="1"/>
        </p:nvGrpSpPr>
        <p:grpSpPr>
          <a:xfrm>
            <a:off x="-2758005" y="-1173147"/>
            <a:ext cx="5900216" cy="8879334"/>
            <a:chOff x="-2758005" y="-1173147"/>
            <a:chExt cx="5900216" cy="8879334"/>
          </a:xfrm>
        </p:grpSpPr>
        <p:sp>
          <p:nvSpPr>
            <p:cNvPr id="33" name="菱形 32"/>
            <p:cNvSpPr/>
            <p:nvPr userDrawn="1"/>
          </p:nvSpPr>
          <p:spPr>
            <a:xfrm>
              <a:off x="-2758005" y="430980"/>
              <a:ext cx="5614174" cy="5614174"/>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34" name="菱形 33"/>
            <p:cNvSpPr/>
            <p:nvPr userDrawn="1"/>
          </p:nvSpPr>
          <p:spPr>
            <a:xfrm flipV="1">
              <a:off x="191280" y="4755256"/>
              <a:ext cx="2950931" cy="295093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35" name="菱形 34"/>
            <p:cNvSpPr/>
            <p:nvPr userDrawn="1"/>
          </p:nvSpPr>
          <p:spPr>
            <a:xfrm flipV="1">
              <a:off x="191280" y="-1173147"/>
              <a:ext cx="2950931" cy="295093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grpSp>
    </p:spTree>
    <p:extLst>
      <p:ext uri="{BB962C8B-B14F-4D97-AF65-F5344CB8AC3E}">
        <p14:creationId xmlns:p14="http://schemas.microsoft.com/office/powerpoint/2010/main" val="58286299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DFED1-3D8E-4543-A4AB-0C6C37E4AA97}"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9158506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0A04-C482-4EEC-8CF8-1265C806E121}"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0881026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F9F54-5BE4-4D49-8525-7F7B0380D79D}"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357677763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62953-058B-4C8E-9CD5-EB0D726553C8}"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69122931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F3183-1E38-4B78-AEB1-E4E4636196A6}"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1391354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6" name="Google Shape;46;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B31D-7C0C-4466-BF1B-CEEDFB78C629}"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330038242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AAAC-15CC-40AB-A174-9800B3FD605A}"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39276885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DAEE7-BD23-42BE-B63E-0FECBC71D950}"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88638248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CCEC3-3B90-4660-A6D2-DB2F1B9D90E6}"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extLst>
      <p:ext uri="{BB962C8B-B14F-4D97-AF65-F5344CB8AC3E}">
        <p14:creationId xmlns:p14="http://schemas.microsoft.com/office/powerpoint/2010/main" val="267348441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A0985-52F1-48CA-AA42-7959E25DC1C4}"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4643226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1D0A8-1F9D-4E53-9CA5-F1FBD3C28CCB}"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1204124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2" name="Google Shape;52;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2"/>
              </a:buClr>
              <a:buSzPts val="2400"/>
              <a:buFont typeface="Noto Sans Symbols"/>
              <a:buNone/>
              <a:defRPr sz="3200">
                <a:solidFill>
                  <a:schemeClr val="dk1"/>
                </a:solidFill>
                <a:latin typeface="Verdana"/>
                <a:ea typeface="Verdana"/>
                <a:cs typeface="Verdana"/>
                <a:sym typeface="Verdana"/>
              </a:defRPr>
            </a:lvl1pPr>
            <a:lvl2pPr marR="0" lvl="1" algn="l" rtl="0">
              <a:spcBef>
                <a:spcPts val="560"/>
              </a:spcBef>
              <a:spcAft>
                <a:spcPts val="0"/>
              </a:spcAft>
              <a:buClr>
                <a:schemeClr val="dk2"/>
              </a:buClr>
              <a:buSzPts val="21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l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58" name="Google Shape;5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59" name="Google Shape;59;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65" name="Google Shape;65;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6" name="Google Shape;66;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4.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1" name="Google Shape;11;p7"/>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12" name="Google Shape;12;p7"/>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7"/>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15" name="Google Shape;15;p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6" name="Google Shape;16;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25" name="Google Shape;25;p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26" name="Google Shape;26;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9" name="Google Shape;29;p9"/>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0" name="Google Shape;30;p9"/>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31" name="Google Shape;31;p9"/>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Google Shape;32;p9"/>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7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232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latin typeface="+mn-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C76E2A-7FF4-4DA1-A680-1401431AF5B8}"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123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1232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a:latin typeface="Verdana" panose="020B0604030504040204" pitchFamily="34" charset="0"/>
                <a:ea typeface="新細明體" panose="02020500000000000000" pitchFamily="18" charset="-12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A27033-6BC6-4C61-A4D8-5CB30DFE040A}"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3079"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
        <p:nvSpPr>
          <p:cNvPr id="3080"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smtClean="0">
              <a:ln>
                <a:noFill/>
              </a:ln>
              <a:solidFill>
                <a:srgbClr val="000000"/>
              </a:solidFill>
              <a:effectLst/>
              <a:uLnTx/>
              <a:uFillTx/>
              <a:latin typeface="Arial" panose="020B0604020202020204" pitchFamily="34" charset="0"/>
              <a:ea typeface="華康布丁體W7(P)" panose="040B0700000000000000" pitchFamily="82" charset="-120"/>
            </a:endParaRPr>
          </a:p>
        </p:txBody>
      </p:sp>
      <p:sp>
        <p:nvSpPr>
          <p:cNvPr id="3081"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
        <p:nvSpPr>
          <p:cNvPr id="3082"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279084525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2pPr>
      <a:lvl3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3pPr>
      <a:lvl4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4pPr>
      <a:lvl5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5pPr>
      <a:lvl6pPr marL="457200" algn="l" rtl="0" fontAlgn="base">
        <a:spcBef>
          <a:spcPct val="0"/>
        </a:spcBef>
        <a:spcAft>
          <a:spcPct val="0"/>
        </a:spcAft>
        <a:defRPr kumimoji="1" sz="44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4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4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4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標楷體" panose="03000509000000000000" pitchFamily="65" charset="-120"/>
          <a:ea typeface="標楷體" panose="03000509000000000000" pitchFamily="65" charset="-120"/>
          <a:cs typeface="標楷體" panose="03000509000000000000" pitchFamily="65" charset="-120"/>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標楷體" panose="03000509000000000000" pitchFamily="65" charset="-120"/>
          <a:ea typeface="標楷體" panose="03000509000000000000" pitchFamily="65" charset="-120"/>
          <a:cs typeface="標楷體" panose="03000509000000000000" pitchFamily="65" charset="-120"/>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標楷體" panose="03000509000000000000" pitchFamily="65" charset="-120"/>
          <a:ea typeface="標楷體" panose="03000509000000000000" pitchFamily="65" charset="-120"/>
          <a:cs typeface="標楷體" panose="03000509000000000000" pitchFamily="65" charset="-12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cs typeface="標楷體" panose="03000509000000000000" pitchFamily="65" charset="-120"/>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cs typeface="標楷體" panose="03000509000000000000" pitchFamily="65" charset="-120"/>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232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latin typeface="+mn-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34DF34-93D5-4234-8136-EE55B704D104}" type="datetimeFigureOut">
              <a:rPr kumimoji="0" lang="zh-TW" altLang="en-US" sz="1000" b="0" i="0" u="none" strike="noStrike" kern="1200" cap="none" spc="0" normalizeH="0" baseline="0" noProof="0">
                <a:ln>
                  <a:noFill/>
                </a:ln>
                <a:solidFill>
                  <a:srgbClr val="000000"/>
                </a:solidFill>
                <a:effectLst/>
                <a:uLnTx/>
                <a:uFillTx/>
                <a:latin typeface="Verdana"/>
                <a:ea typeface="新細明體"/>
                <a:cs typeface="+mn-cs"/>
              </a:rPr>
              <a:pPr marL="0" marR="0" lvl="0" indent="0" algn="l" defTabSz="914400" rtl="0" eaLnBrk="1" fontAlgn="base" latinLnBrk="0" hangingPunct="1">
                <a:lnSpc>
                  <a:spcPct val="100000"/>
                </a:lnSpc>
                <a:spcBef>
                  <a:spcPct val="0"/>
                </a:spcBef>
                <a:spcAft>
                  <a:spcPct val="0"/>
                </a:spcAft>
                <a:buClrTx/>
                <a:buSzTx/>
                <a:buFontTx/>
                <a:buNone/>
                <a:tabLst/>
                <a:defRPr/>
              </a:pPr>
              <a:t>2022/2/10</a:t>
            </a:fld>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123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000" b="0" i="0" u="none" strike="noStrike" kern="1200" cap="none" spc="0" normalizeH="0" baseline="0" noProof="0">
              <a:ln>
                <a:noFill/>
              </a:ln>
              <a:solidFill>
                <a:srgbClr val="000000"/>
              </a:solidFill>
              <a:effectLst/>
              <a:uLnTx/>
              <a:uFillTx/>
              <a:latin typeface="Verdana"/>
              <a:ea typeface="新細明體"/>
              <a:cs typeface="+mn-cs"/>
            </a:endParaRPr>
          </a:p>
        </p:txBody>
      </p:sp>
      <p:sp>
        <p:nvSpPr>
          <p:cNvPr id="31232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a:latin typeface="Verdana" panose="020B0604030504040204" pitchFamily="34" charset="0"/>
                <a:ea typeface="新細明體" panose="02020500000000000000"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7645D2-B992-4188-BD68-8BB94C1A3631}" type="slidenum">
              <a:rPr kumimoji="0" lang="zh-TW" altLang="en-US"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TW" sz="100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3079"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
        <p:nvSpPr>
          <p:cNvPr id="3080"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smtClean="0">
              <a:ln>
                <a:noFill/>
              </a:ln>
              <a:solidFill>
                <a:srgbClr val="000000"/>
              </a:solidFill>
              <a:effectLst/>
              <a:uLnTx/>
              <a:uFillTx/>
              <a:latin typeface="Arial" panose="020B0604020202020204" pitchFamily="34" charset="0"/>
              <a:ea typeface="華康布丁體W7(P)" panose="040B0700000000000000" pitchFamily="82" charset="-120"/>
              <a:cs typeface="+mn-cs"/>
            </a:endParaRPr>
          </a:p>
        </p:txBody>
      </p:sp>
      <p:sp>
        <p:nvSpPr>
          <p:cNvPr id="3081"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
        <p:nvSpPr>
          <p:cNvPr id="3082"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華康布丁體W7(P)" pitchFamily="82" charset="-120"/>
              </a:defRPr>
            </a:lvl1pPr>
            <a:lvl2pPr marL="742950" indent="-285750">
              <a:defRPr>
                <a:solidFill>
                  <a:schemeClr val="tx1"/>
                </a:solidFill>
                <a:latin typeface="Arial" charset="0"/>
                <a:ea typeface="華康布丁體W7(P)" pitchFamily="82" charset="-120"/>
              </a:defRPr>
            </a:lvl2pPr>
            <a:lvl3pPr marL="1143000" indent="-228600">
              <a:defRPr>
                <a:solidFill>
                  <a:schemeClr val="tx1"/>
                </a:solidFill>
                <a:latin typeface="Arial" charset="0"/>
                <a:ea typeface="華康布丁體W7(P)" pitchFamily="82" charset="-120"/>
              </a:defRPr>
            </a:lvl3pPr>
            <a:lvl4pPr marL="1600200" indent="-228600">
              <a:defRPr>
                <a:solidFill>
                  <a:schemeClr val="tx1"/>
                </a:solidFill>
                <a:latin typeface="Arial" charset="0"/>
                <a:ea typeface="華康布丁體W7(P)" pitchFamily="82" charset="-120"/>
              </a:defRPr>
            </a:lvl4pPr>
            <a:lvl5pPr marL="2057400" indent="-228600">
              <a:defRPr>
                <a:solidFill>
                  <a:schemeClr val="tx1"/>
                </a:solidFill>
                <a:latin typeface="Arial" charset="0"/>
                <a:ea typeface="華康布丁體W7(P)" pitchFamily="82" charset="-120"/>
              </a:defRPr>
            </a:lvl5pPr>
            <a:lvl6pPr marL="2514600" indent="-228600" eaLnBrk="0" fontAlgn="base" hangingPunct="0">
              <a:spcBef>
                <a:spcPct val="0"/>
              </a:spcBef>
              <a:spcAft>
                <a:spcPct val="0"/>
              </a:spcAft>
              <a:defRPr>
                <a:solidFill>
                  <a:schemeClr val="tx1"/>
                </a:solidFill>
                <a:latin typeface="Arial" charset="0"/>
                <a:ea typeface="華康布丁體W7(P)" pitchFamily="82" charset="-120"/>
              </a:defRPr>
            </a:lvl6pPr>
            <a:lvl7pPr marL="2971800" indent="-228600" eaLnBrk="0" fontAlgn="base" hangingPunct="0">
              <a:spcBef>
                <a:spcPct val="0"/>
              </a:spcBef>
              <a:spcAft>
                <a:spcPct val="0"/>
              </a:spcAft>
              <a:defRPr>
                <a:solidFill>
                  <a:schemeClr val="tx1"/>
                </a:solidFill>
                <a:latin typeface="Arial" charset="0"/>
                <a:ea typeface="華康布丁體W7(P)" pitchFamily="82" charset="-120"/>
              </a:defRPr>
            </a:lvl7pPr>
            <a:lvl8pPr marL="3429000" indent="-228600" eaLnBrk="0" fontAlgn="base" hangingPunct="0">
              <a:spcBef>
                <a:spcPct val="0"/>
              </a:spcBef>
              <a:spcAft>
                <a:spcPct val="0"/>
              </a:spcAft>
              <a:defRPr>
                <a:solidFill>
                  <a:schemeClr val="tx1"/>
                </a:solidFill>
                <a:latin typeface="Arial" charset="0"/>
                <a:ea typeface="華康布丁體W7(P)" pitchFamily="82" charset="-120"/>
              </a:defRPr>
            </a:lvl8pPr>
            <a:lvl9pPr marL="3886200" indent="-228600" eaLnBrk="0" fontAlgn="base" hangingPunct="0">
              <a:spcBef>
                <a:spcPct val="0"/>
              </a:spcBef>
              <a:spcAft>
                <a:spcPct val="0"/>
              </a:spcAft>
              <a:defRPr>
                <a:solidFill>
                  <a:schemeClr val="tx1"/>
                </a:solidFill>
                <a:latin typeface="Arial" charset="0"/>
                <a:ea typeface="華康布丁體W7(P)" pitchFamily="82"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2400" b="0" i="0" u="none" strike="noStrike" kern="1200" cap="none" spc="0" normalizeH="0" baseline="0" noProof="0">
              <a:ln>
                <a:noFill/>
              </a:ln>
              <a:solidFill>
                <a:srgbClr val="000000"/>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4089905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7" r:id="rId12"/>
    <p:sldLayoutId id="2147483778" r:id="rId13"/>
    <p:sldLayoutId id="2147483782" r:id="rId14"/>
    <p:sldLayoutId id="2147483796" r:id="rId15"/>
    <p:sldLayoutId id="2147483797" r:id="rId16"/>
    <p:sldLayoutId id="2147483798" r:id="rId17"/>
    <p:sldLayoutId id="2147483799" r:id="rId18"/>
    <p:sldLayoutId id="2147483800" r:id="rId19"/>
    <p:sldLayoutId id="2147483801" r:id="rId20"/>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2pPr>
      <a:lvl3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3pPr>
      <a:lvl4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4pPr>
      <a:lvl5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5pPr>
      <a:lvl6pPr marL="457200" algn="l" rtl="0" fontAlgn="base">
        <a:spcBef>
          <a:spcPct val="0"/>
        </a:spcBef>
        <a:spcAft>
          <a:spcPct val="0"/>
        </a:spcAft>
        <a:defRPr kumimoji="1" sz="44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4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4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4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標楷體" panose="03000509000000000000" pitchFamily="65" charset="-120"/>
          <a:ea typeface="標楷體" panose="03000509000000000000" pitchFamily="65" charset="-120"/>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標楷體" panose="03000509000000000000" pitchFamily="65" charset="-120"/>
          <a:ea typeface="標楷體" panose="03000509000000000000" pitchFamily="65" charset="-12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73052A-2EA4-4894-B244-06528E76727B}"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2022/2/10</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41869218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2" Type="http://schemas.openxmlformats.org/officeDocument/2006/relationships/hyperlink" Target="https://youtu.be/GNLLnzPSnD8"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1241171" y="998664"/>
            <a:ext cx="7200900" cy="777875"/>
          </a:xfrm>
          <a:prstGeom prst="rect">
            <a:avLst/>
          </a:prstGeom>
          <a:noFill/>
          <a:ln>
            <a:noFill/>
          </a:ln>
        </p:spPr>
        <p:txBody>
          <a:bodyPr spcFirstLastPara="1" wrap="square" lIns="91425" tIns="45700" rIns="91425" bIns="45700" anchor="ctr" anchorCtr="0">
            <a:noAutofit/>
          </a:bodyPr>
          <a:lstStyle/>
          <a:p>
            <a:pPr algn="ctr">
              <a:buClr>
                <a:srgbClr val="0000FF"/>
              </a:buClr>
              <a:buSzPts val="6000"/>
            </a:pPr>
            <a:r>
              <a:rPr lang="en-US" sz="6000" b="1" i="1" u="none" strike="noStrike" cap="none" dirty="0" smtClean="0">
                <a:solidFill>
                  <a:srgbClr val="0000FF"/>
                </a:solidFill>
                <a:latin typeface="PMingLiu"/>
                <a:ea typeface="PMingLiu"/>
                <a:cs typeface="PMingLiu"/>
                <a:sym typeface="PMingLiu"/>
              </a:rPr>
              <a:t>   </a:t>
            </a:r>
            <a:br>
              <a:rPr lang="en-US" sz="6000" b="1" i="1" u="none" strike="noStrike" cap="none" dirty="0" smtClean="0">
                <a:solidFill>
                  <a:srgbClr val="0000FF"/>
                </a:solidFill>
                <a:latin typeface="PMingLiu"/>
                <a:ea typeface="PMingLiu"/>
                <a:cs typeface="PMingLiu"/>
                <a:sym typeface="PMingLiu"/>
              </a:rPr>
            </a:br>
            <a:r>
              <a:rPr lang="zh-TW" altLang="en-US" sz="4800" b="1" dirty="0">
                <a:solidFill>
                  <a:srgbClr val="0000FF"/>
                </a:solidFill>
                <a:latin typeface="標楷體" panose="03000509000000000000" pitchFamily="65" charset="-120"/>
                <a:ea typeface="標楷體" panose="03000509000000000000" pitchFamily="65" charset="-120"/>
                <a:cs typeface="PMingLiu"/>
                <a:sym typeface="PMingLiu"/>
              </a:rPr>
              <a:t>桃園市立中壢商業</a:t>
            </a:r>
            <a:br>
              <a:rPr lang="zh-TW" altLang="en-US" sz="4800" b="1" dirty="0">
                <a:solidFill>
                  <a:srgbClr val="0000FF"/>
                </a:solidFill>
                <a:latin typeface="標楷體" panose="03000509000000000000" pitchFamily="65" charset="-120"/>
                <a:ea typeface="標楷體" panose="03000509000000000000" pitchFamily="65" charset="-120"/>
                <a:cs typeface="PMingLiu"/>
                <a:sym typeface="PMingLiu"/>
              </a:rPr>
            </a:br>
            <a:r>
              <a:rPr lang="zh-TW" altLang="en-US" sz="4800" b="1" dirty="0">
                <a:solidFill>
                  <a:srgbClr val="0000FF"/>
                </a:solidFill>
                <a:latin typeface="標楷體" panose="03000509000000000000" pitchFamily="65" charset="-120"/>
                <a:ea typeface="標楷體" panose="03000509000000000000" pitchFamily="65" charset="-120"/>
                <a:cs typeface="PMingLiu"/>
                <a:sym typeface="PMingLiu"/>
              </a:rPr>
              <a:t>高級中等學校</a:t>
            </a:r>
            <a:r>
              <a:rPr lang="zh-TW" altLang="en-US" sz="6000" dirty="0"/>
              <a:t/>
            </a:r>
            <a:br>
              <a:rPr lang="zh-TW" altLang="en-US" sz="6000" dirty="0"/>
            </a:br>
            <a:r>
              <a:rPr lang="en-US" sz="6000" b="1" i="1" u="none" strike="noStrike" cap="none" dirty="0" smtClean="0">
                <a:solidFill>
                  <a:srgbClr val="0000FF"/>
                </a:solidFill>
                <a:latin typeface="PMingLiu"/>
                <a:ea typeface="PMingLiu"/>
                <a:cs typeface="PMingLiu"/>
                <a:sym typeface="PMingLiu"/>
              </a:rPr>
              <a:t>  </a:t>
            </a:r>
            <a:endParaRPr sz="4800" dirty="0"/>
          </a:p>
        </p:txBody>
      </p:sp>
      <p:sp>
        <p:nvSpPr>
          <p:cNvPr id="101" name="Google Shape;101;p1"/>
          <p:cNvSpPr txBox="1">
            <a:spLocks noGrp="1"/>
          </p:cNvSpPr>
          <p:nvPr>
            <p:ph type="subTitle" idx="4294967295"/>
          </p:nvPr>
        </p:nvSpPr>
        <p:spPr>
          <a:xfrm>
            <a:off x="755650" y="2924175"/>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4350"/>
              <a:buFont typeface="Noto Sans Symbols"/>
              <a:buNone/>
            </a:pPr>
            <a:r>
              <a:rPr lang="en-US" sz="5800" b="1" i="0" u="none" strike="noStrike" cap="none" dirty="0" smtClean="0">
                <a:solidFill>
                  <a:srgbClr val="0033CC"/>
                </a:solidFill>
                <a:latin typeface="Arial"/>
                <a:ea typeface="Arial"/>
                <a:cs typeface="Arial"/>
                <a:sym typeface="Arial"/>
              </a:rPr>
              <a:t>1</a:t>
            </a:r>
            <a:r>
              <a:rPr lang="en-US" altLang="zh-TW" sz="5800" b="1" i="0" u="none" strike="noStrike" cap="none" dirty="0" smtClean="0">
                <a:solidFill>
                  <a:srgbClr val="0033CC"/>
                </a:solidFill>
                <a:latin typeface="Arial"/>
                <a:ea typeface="Arial"/>
                <a:cs typeface="Arial"/>
                <a:sym typeface="Arial"/>
              </a:rPr>
              <a:t>1</a:t>
            </a:r>
            <a:r>
              <a:rPr lang="en-US" sz="5800" b="1" i="0" u="none" strike="noStrike" cap="none" dirty="0" smtClean="0">
                <a:solidFill>
                  <a:srgbClr val="0033CC"/>
                </a:solidFill>
                <a:latin typeface="Arial"/>
                <a:ea typeface="Arial"/>
                <a:cs typeface="Arial"/>
                <a:sym typeface="Arial"/>
              </a:rPr>
              <a:t>0學年度第</a:t>
            </a:r>
            <a:r>
              <a:rPr lang="en-US" altLang="zh-TW" sz="5800" b="1" i="0" u="none" strike="noStrike" cap="none" dirty="0" smtClean="0">
                <a:solidFill>
                  <a:srgbClr val="0033CC"/>
                </a:solidFill>
                <a:latin typeface="Arial"/>
                <a:ea typeface="Arial"/>
                <a:cs typeface="Arial"/>
                <a:sym typeface="Arial"/>
              </a:rPr>
              <a:t>2</a:t>
            </a:r>
            <a:r>
              <a:rPr lang="en-US" sz="5800" b="1" i="0" u="none" strike="noStrike" cap="none" dirty="0" smtClean="0">
                <a:solidFill>
                  <a:srgbClr val="0033CC"/>
                </a:solidFill>
                <a:latin typeface="Arial"/>
                <a:ea typeface="Arial"/>
                <a:cs typeface="Arial"/>
                <a:sym typeface="Arial"/>
              </a:rPr>
              <a:t>學期</a:t>
            </a:r>
            <a:endParaRPr dirty="0"/>
          </a:p>
          <a:p>
            <a:pPr marL="0" marR="0" lvl="0" indent="0" algn="ctr" rtl="0">
              <a:lnSpc>
                <a:spcPct val="80000"/>
              </a:lnSpc>
              <a:spcBef>
                <a:spcPts val="1180"/>
              </a:spcBef>
              <a:spcAft>
                <a:spcPts val="0"/>
              </a:spcAft>
              <a:buClr>
                <a:schemeClr val="lt2"/>
              </a:buClr>
              <a:buSzPts val="4350"/>
              <a:buFont typeface="Noto Sans Symbols"/>
              <a:buNone/>
            </a:pPr>
            <a:r>
              <a:rPr lang="en-US" sz="5800" b="1" i="0" u="none" strike="noStrike" cap="none" dirty="0" err="1">
                <a:solidFill>
                  <a:srgbClr val="0033CC"/>
                </a:solidFill>
                <a:latin typeface="Arial"/>
                <a:ea typeface="Arial"/>
                <a:cs typeface="Arial"/>
                <a:sym typeface="Arial"/>
              </a:rPr>
              <a:t>期</a:t>
            </a:r>
            <a:r>
              <a:rPr lang="en-US" sz="5800" b="1" dirty="0" err="1">
                <a:solidFill>
                  <a:srgbClr val="0033CC"/>
                </a:solidFill>
                <a:latin typeface="Arial"/>
                <a:ea typeface="Arial"/>
                <a:cs typeface="Arial"/>
                <a:sym typeface="Arial"/>
              </a:rPr>
              <a:t>初</a:t>
            </a:r>
            <a:r>
              <a:rPr lang="en-US" sz="5800" b="1" i="0" u="none" strike="noStrike" cap="none" dirty="0" err="1">
                <a:solidFill>
                  <a:srgbClr val="0033CC"/>
                </a:solidFill>
                <a:latin typeface="Arial"/>
                <a:ea typeface="Arial"/>
                <a:cs typeface="Arial"/>
                <a:sym typeface="Arial"/>
              </a:rPr>
              <a:t>校</a:t>
            </a:r>
            <a:r>
              <a:rPr lang="en-US" sz="5900" b="1" i="0" u="none" strike="noStrike" cap="none" dirty="0" err="1">
                <a:solidFill>
                  <a:srgbClr val="0033CC"/>
                </a:solidFill>
                <a:latin typeface="Arial"/>
                <a:ea typeface="Arial"/>
                <a:cs typeface="Arial"/>
                <a:sym typeface="Arial"/>
              </a:rPr>
              <a:t>務會議</a:t>
            </a:r>
            <a:endParaRPr dirty="0"/>
          </a:p>
          <a:p>
            <a:pPr marL="342900" marR="0" lvl="0" indent="-61912" algn="l" rtl="0">
              <a:spcBef>
                <a:spcPts val="1180"/>
              </a:spcBef>
              <a:spcAft>
                <a:spcPts val="0"/>
              </a:spcAft>
              <a:buClr>
                <a:schemeClr val="lt2"/>
              </a:buClr>
              <a:buSzPts val="4425"/>
              <a:buFont typeface="Noto Sans Symbols"/>
              <a:buNone/>
            </a:pPr>
            <a:endParaRPr sz="5900" b="1" i="0" u="none" dirty="0">
              <a:solidFill>
                <a:srgbClr val="0033CC"/>
              </a:solidFill>
              <a:latin typeface="Arial"/>
              <a:ea typeface="Arial"/>
              <a:cs typeface="Arial"/>
              <a:sym typeface="Arial"/>
            </a:endParaRPr>
          </a:p>
        </p:txBody>
      </p:sp>
      <p:sp>
        <p:nvSpPr>
          <p:cNvPr id="102" name="Google Shape;102;p1"/>
          <p:cNvSpPr txBox="1"/>
          <p:nvPr/>
        </p:nvSpPr>
        <p:spPr>
          <a:xfrm>
            <a:off x="1080293" y="5646738"/>
            <a:ext cx="7200900" cy="10080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3CC"/>
              </a:buClr>
              <a:buSzPts val="4700"/>
              <a:buFont typeface="Arial"/>
              <a:buNone/>
            </a:pPr>
            <a:r>
              <a:rPr lang="en-US" sz="3200" b="1" i="0" u="none" dirty="0" smtClean="0">
                <a:solidFill>
                  <a:srgbClr val="0033CC"/>
                </a:solidFill>
                <a:sym typeface="Arial"/>
              </a:rPr>
              <a:t>1</a:t>
            </a:r>
            <a:r>
              <a:rPr lang="en-US" altLang="zh-TW" sz="3200" b="1" i="0" u="none" dirty="0" smtClean="0">
                <a:solidFill>
                  <a:srgbClr val="0033CC"/>
                </a:solidFill>
                <a:sym typeface="Arial"/>
              </a:rPr>
              <a:t>11</a:t>
            </a:r>
            <a:r>
              <a:rPr lang="zh-TW" altLang="en-US" sz="3200" b="1" i="0" u="none" dirty="0" smtClean="0">
                <a:solidFill>
                  <a:srgbClr val="0033CC"/>
                </a:solidFill>
                <a:sym typeface="Arial"/>
              </a:rPr>
              <a:t>年</a:t>
            </a:r>
            <a:r>
              <a:rPr lang="en-US" altLang="zh-TW" sz="3200" b="1" i="0" u="none" dirty="0" smtClean="0">
                <a:solidFill>
                  <a:srgbClr val="0033CC"/>
                </a:solidFill>
                <a:sym typeface="Arial"/>
              </a:rPr>
              <a:t>2</a:t>
            </a:r>
            <a:r>
              <a:rPr lang="zh-TW" altLang="en-US" sz="3200" b="1" i="0" u="none" dirty="0" smtClean="0">
                <a:solidFill>
                  <a:srgbClr val="0033CC"/>
                </a:solidFill>
                <a:sym typeface="Arial"/>
              </a:rPr>
              <a:t>月</a:t>
            </a:r>
            <a:r>
              <a:rPr lang="en-US" altLang="zh-TW" sz="3200" b="1" i="0" u="none" dirty="0" smtClean="0">
                <a:solidFill>
                  <a:srgbClr val="0033CC"/>
                </a:solidFill>
                <a:sym typeface="Arial"/>
              </a:rPr>
              <a:t>10</a:t>
            </a:r>
            <a:r>
              <a:rPr lang="zh-TW" altLang="en-US" sz="3200" b="1" i="0" u="none" dirty="0" smtClean="0">
                <a:solidFill>
                  <a:srgbClr val="0033CC"/>
                </a:solidFill>
                <a:sym typeface="Arial"/>
              </a:rPr>
              <a:t>日</a:t>
            </a:r>
            <a:r>
              <a:rPr lang="en-US" sz="3200" b="1" i="0" u="none" dirty="0" smtClean="0">
                <a:solidFill>
                  <a:srgbClr val="0033CC"/>
                </a:solidFill>
                <a:sym typeface="Arial"/>
              </a:rPr>
              <a:t>(</a:t>
            </a:r>
            <a:r>
              <a:rPr lang="zh-TW" altLang="en-US" sz="3200" b="1" i="0" u="none" dirty="0" smtClean="0">
                <a:solidFill>
                  <a:srgbClr val="0033CC"/>
                </a:solidFill>
                <a:sym typeface="Arial"/>
              </a:rPr>
              <a:t>四</a:t>
            </a:r>
            <a:r>
              <a:rPr lang="en-US" sz="3200" b="1" i="0" u="none" dirty="0" smtClean="0">
                <a:solidFill>
                  <a:srgbClr val="0033CC"/>
                </a:solidFill>
                <a:sym typeface="Arial"/>
              </a:rPr>
              <a:t>)</a:t>
            </a:r>
            <a:r>
              <a:rPr lang="zh-TW" altLang="en-US" sz="3200" b="1" i="0" u="none" dirty="0" smtClean="0">
                <a:solidFill>
                  <a:srgbClr val="FF0000"/>
                </a:solidFill>
                <a:sym typeface="Arial"/>
              </a:rPr>
              <a:t>上</a:t>
            </a:r>
            <a:r>
              <a:rPr lang="en-US" sz="3200" b="1" i="0" u="none" dirty="0" smtClean="0">
                <a:solidFill>
                  <a:srgbClr val="FF0000"/>
                </a:solidFill>
                <a:sym typeface="Arial"/>
              </a:rPr>
              <a:t>午</a:t>
            </a:r>
            <a:r>
              <a:rPr lang="en-US" altLang="zh-TW" sz="3200" b="1" i="0" u="none" dirty="0" smtClean="0">
                <a:solidFill>
                  <a:srgbClr val="FF0000"/>
                </a:solidFill>
                <a:sym typeface="Arial"/>
              </a:rPr>
              <a:t>10</a:t>
            </a:r>
            <a:r>
              <a:rPr lang="zh-TW" altLang="en-US" sz="3200" b="1" i="0" u="none" dirty="0" smtClean="0">
                <a:solidFill>
                  <a:srgbClr val="FF0000"/>
                </a:solidFill>
                <a:sym typeface="Arial"/>
              </a:rPr>
              <a:t>時</a:t>
            </a:r>
            <a:endParaRPr sz="3200" dirty="0"/>
          </a:p>
          <a:p>
            <a:pPr marL="0" marR="0" lvl="0" indent="0" algn="l" rtl="0">
              <a:lnSpc>
                <a:spcPct val="100000"/>
              </a:lnSpc>
              <a:spcBef>
                <a:spcPts val="0"/>
              </a:spcBef>
              <a:spcAft>
                <a:spcPts val="0"/>
              </a:spcAft>
              <a:buNone/>
            </a:pPr>
            <a:endParaRPr sz="4700" b="1" i="0" u="none" dirty="0">
              <a:solidFill>
                <a:srgbClr val="FF0000"/>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a:stretch/>
        </p:blipFill>
        <p:spPr>
          <a:xfrm>
            <a:off x="539750" y="293687"/>
            <a:ext cx="1655762" cy="16557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教學場域</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改造</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796137"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6" name="群組 5"/>
          <p:cNvGrpSpPr/>
          <p:nvPr/>
        </p:nvGrpSpPr>
        <p:grpSpPr>
          <a:xfrm>
            <a:off x="617072" y="1718228"/>
            <a:ext cx="333018" cy="339410"/>
            <a:chOff x="617072" y="1718228"/>
            <a:chExt cx="333018" cy="339410"/>
          </a:xfrm>
        </p:grpSpPr>
        <p:sp>
          <p:nvSpPr>
            <p:cNvPr id="15" name="流程圖: 接點 14"/>
            <p:cNvSpPr/>
            <p:nvPr/>
          </p:nvSpPr>
          <p:spPr>
            <a:xfrm>
              <a:off x="667571" y="1769123"/>
              <a:ext cx="232021" cy="237620"/>
            </a:xfrm>
            <a:prstGeom prst="flowChartConnector">
              <a:avLst/>
            </a:prstGeom>
            <a:solidFill>
              <a:schemeClr val="accent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617072" y="1718228"/>
              <a:ext cx="333018" cy="339410"/>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971599" y="1683309"/>
            <a:ext cx="7802945"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全</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校廁所隔</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門</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板改善</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工程</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和平</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樓後方擋土牆</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工程</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志道地下一樓停車場變電站設備汰</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換</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志道雙拼電梯修繕</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工程</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游</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藝館電梯工程</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無障礙工程</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志道 </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702 </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電腦教室整修工程、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忠孝一樓 </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學務處及教官室</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及仁愛一樓</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健康中心</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校舍整修工程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行政四樓 </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401 </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教室樑柱裂縫及行政、仁愛樓伸縮縫修繕工程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F0000"/>
                </a:solidFill>
                <a:effectLst/>
                <a:uLnTx/>
                <a:uFillTx/>
                <a:latin typeface="Trebuchet MS"/>
                <a:ea typeface="微軟正黑體" panose="020B0604030504040204" pitchFamily="34" charset="-120"/>
                <a:cs typeface="+mn-cs"/>
              </a:rPr>
              <a:t>生物化學</a:t>
            </a:r>
            <a:r>
              <a:rPr kumimoji="0" lang="zh-TW" altLang="en-US" sz="2400" b="1" i="0" u="none" strike="noStrike" kern="1200" cap="none" spc="0" normalizeH="0" baseline="0" noProof="0" dirty="0">
                <a:ln>
                  <a:noFill/>
                </a:ln>
                <a:solidFill>
                  <a:srgbClr val="FF0000"/>
                </a:solidFill>
                <a:effectLst/>
                <a:uLnTx/>
                <a:uFillTx/>
                <a:latin typeface="Trebuchet MS"/>
                <a:ea typeface="微軟正黑體" panose="020B0604030504040204" pitchFamily="34" charset="-120"/>
                <a:cs typeface="+mn-cs"/>
              </a:rPr>
              <a:t>實驗室改造工程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F0000"/>
                </a:solidFill>
                <a:effectLst/>
                <a:uLnTx/>
                <a:uFillTx/>
                <a:latin typeface="Trebuchet MS"/>
                <a:ea typeface="微軟正黑體" panose="020B0604030504040204" pitchFamily="34" charset="-120"/>
                <a:cs typeface="+mn-cs"/>
              </a:rPr>
              <a:t>輔導</a:t>
            </a:r>
            <a:r>
              <a:rPr kumimoji="0" lang="zh-TW" altLang="en-US" sz="2400" b="1" i="0" u="none" strike="noStrike" kern="1200" cap="none" spc="0" normalizeH="0" baseline="0" noProof="0" dirty="0">
                <a:ln>
                  <a:noFill/>
                </a:ln>
                <a:solidFill>
                  <a:srgbClr val="FF0000"/>
                </a:solidFill>
                <a:effectLst/>
                <a:uLnTx/>
                <a:uFillTx/>
                <a:latin typeface="Trebuchet MS"/>
                <a:ea typeface="微軟正黑體" panose="020B0604030504040204" pitchFamily="34" charset="-120"/>
                <a:cs typeface="+mn-cs"/>
              </a:rPr>
              <a:t>諮商教室整修工程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F0000"/>
                </a:solidFill>
                <a:effectLst/>
                <a:uLnTx/>
                <a:uFillTx/>
                <a:latin typeface="Trebuchet MS"/>
                <a:ea typeface="微軟正黑體" panose="020B0604030504040204" pitchFamily="34" charset="-120"/>
                <a:cs typeface="+mn-cs"/>
              </a:rPr>
              <a:t>創</a:t>
            </a:r>
            <a:r>
              <a:rPr kumimoji="0" lang="zh-TW" altLang="en-US" sz="2400" b="1" i="0" u="none" strike="noStrike" kern="1200" cap="none" spc="0" normalizeH="0" baseline="0" noProof="0" dirty="0">
                <a:ln>
                  <a:noFill/>
                </a:ln>
                <a:solidFill>
                  <a:srgbClr val="FF0000"/>
                </a:solidFill>
                <a:effectLst/>
                <a:uLnTx/>
                <a:uFillTx/>
                <a:latin typeface="Trebuchet MS"/>
                <a:ea typeface="微軟正黑體" panose="020B0604030504040204" pitchFamily="34" charset="-120"/>
                <a:cs typeface="+mn-cs"/>
              </a:rPr>
              <a:t>客</a:t>
            </a:r>
            <a:r>
              <a:rPr kumimoji="0" lang="zh-TW" altLang="en-US" sz="2400" b="1" i="0" u="none" strike="noStrike" kern="1200" cap="none" spc="0" normalizeH="0" baseline="0" noProof="0" dirty="0" smtClean="0">
                <a:ln>
                  <a:noFill/>
                </a:ln>
                <a:solidFill>
                  <a:srgbClr val="FF0000"/>
                </a:solidFill>
                <a:effectLst/>
                <a:uLnTx/>
                <a:uFillTx/>
                <a:latin typeface="Trebuchet MS"/>
                <a:ea typeface="微軟正黑體" panose="020B0604030504040204" pitchFamily="34" charset="-120"/>
                <a:cs typeface="+mn-cs"/>
              </a:rPr>
              <a:t>教室建置</a:t>
            </a:r>
            <a:endParaRPr kumimoji="0" lang="zh-TW" altLang="en-US" sz="2400" b="1" i="0" u="none" strike="noStrike" kern="1200" cap="none" spc="0" normalizeH="0" baseline="0" noProof="0" dirty="0">
              <a:ln>
                <a:noFill/>
              </a:ln>
              <a:solidFill>
                <a:srgbClr val="FF0000"/>
              </a:solidFill>
              <a:effectLst/>
              <a:uLnTx/>
              <a:uFillTx/>
              <a:latin typeface="Trebuchet MS"/>
              <a:ea typeface="微軟正黑體" panose="020B0604030504040204" pitchFamily="34" charset="-120"/>
              <a:cs typeface="+mn-cs"/>
            </a:endParaRPr>
          </a:p>
        </p:txBody>
      </p:sp>
      <p:pic>
        <p:nvPicPr>
          <p:cNvPr id="11" name="圖片 10"/>
          <p:cNvPicPr>
            <a:picLocks noChangeAspect="1"/>
          </p:cNvPicPr>
          <p:nvPr/>
        </p:nvPicPr>
        <p:blipFill>
          <a:blip r:embed="rId2"/>
          <a:stretch>
            <a:fillRect/>
          </a:stretch>
        </p:blipFill>
        <p:spPr>
          <a:xfrm>
            <a:off x="616574" y="6170010"/>
            <a:ext cx="353599" cy="359695"/>
          </a:xfrm>
          <a:prstGeom prst="rect">
            <a:avLst/>
          </a:prstGeom>
        </p:spPr>
      </p:pic>
      <p:pic>
        <p:nvPicPr>
          <p:cNvPr id="12" name="圖片 11"/>
          <p:cNvPicPr>
            <a:picLocks noChangeAspect="1"/>
          </p:cNvPicPr>
          <p:nvPr/>
        </p:nvPicPr>
        <p:blipFill>
          <a:blip r:embed="rId2"/>
          <a:stretch>
            <a:fillRect/>
          </a:stretch>
        </p:blipFill>
        <p:spPr>
          <a:xfrm>
            <a:off x="629310" y="5785475"/>
            <a:ext cx="353599" cy="359695"/>
          </a:xfrm>
          <a:prstGeom prst="rect">
            <a:avLst/>
          </a:prstGeom>
        </p:spPr>
      </p:pic>
      <p:pic>
        <p:nvPicPr>
          <p:cNvPr id="32" name="圖片 31"/>
          <p:cNvPicPr>
            <a:picLocks noChangeAspect="1"/>
          </p:cNvPicPr>
          <p:nvPr/>
        </p:nvPicPr>
        <p:blipFill>
          <a:blip r:embed="rId2"/>
          <a:stretch>
            <a:fillRect/>
          </a:stretch>
        </p:blipFill>
        <p:spPr>
          <a:xfrm>
            <a:off x="637510" y="5396766"/>
            <a:ext cx="353599" cy="359695"/>
          </a:xfrm>
          <a:prstGeom prst="rect">
            <a:avLst/>
          </a:prstGeom>
        </p:spPr>
      </p:pic>
      <p:pic>
        <p:nvPicPr>
          <p:cNvPr id="33" name="圖片 32"/>
          <p:cNvPicPr>
            <a:picLocks noChangeAspect="1"/>
          </p:cNvPicPr>
          <p:nvPr/>
        </p:nvPicPr>
        <p:blipFill>
          <a:blip r:embed="rId2"/>
          <a:stretch>
            <a:fillRect/>
          </a:stretch>
        </p:blipFill>
        <p:spPr>
          <a:xfrm>
            <a:off x="643385" y="4668930"/>
            <a:ext cx="353599" cy="359695"/>
          </a:xfrm>
          <a:prstGeom prst="rect">
            <a:avLst/>
          </a:prstGeom>
        </p:spPr>
      </p:pic>
      <p:pic>
        <p:nvPicPr>
          <p:cNvPr id="34" name="圖片 33"/>
          <p:cNvPicPr>
            <a:picLocks noChangeAspect="1"/>
          </p:cNvPicPr>
          <p:nvPr/>
        </p:nvPicPr>
        <p:blipFill>
          <a:blip r:embed="rId2"/>
          <a:stretch>
            <a:fillRect/>
          </a:stretch>
        </p:blipFill>
        <p:spPr>
          <a:xfrm>
            <a:off x="617072" y="3965934"/>
            <a:ext cx="353599" cy="359695"/>
          </a:xfrm>
          <a:prstGeom prst="rect">
            <a:avLst/>
          </a:prstGeom>
        </p:spPr>
      </p:pic>
      <p:pic>
        <p:nvPicPr>
          <p:cNvPr id="35" name="圖片 34"/>
          <p:cNvPicPr>
            <a:picLocks noChangeAspect="1"/>
          </p:cNvPicPr>
          <p:nvPr/>
        </p:nvPicPr>
        <p:blipFill>
          <a:blip r:embed="rId2"/>
          <a:stretch>
            <a:fillRect/>
          </a:stretch>
        </p:blipFill>
        <p:spPr>
          <a:xfrm>
            <a:off x="618001" y="3581399"/>
            <a:ext cx="353599" cy="359695"/>
          </a:xfrm>
          <a:prstGeom prst="rect">
            <a:avLst/>
          </a:prstGeom>
        </p:spPr>
      </p:pic>
      <p:pic>
        <p:nvPicPr>
          <p:cNvPr id="36" name="圖片 35"/>
          <p:cNvPicPr>
            <a:picLocks noChangeAspect="1"/>
          </p:cNvPicPr>
          <p:nvPr/>
        </p:nvPicPr>
        <p:blipFill>
          <a:blip r:embed="rId2"/>
          <a:stretch>
            <a:fillRect/>
          </a:stretch>
        </p:blipFill>
        <p:spPr>
          <a:xfrm>
            <a:off x="606219" y="3204709"/>
            <a:ext cx="353599" cy="359695"/>
          </a:xfrm>
          <a:prstGeom prst="rect">
            <a:avLst/>
          </a:prstGeom>
        </p:spPr>
      </p:pic>
      <p:pic>
        <p:nvPicPr>
          <p:cNvPr id="37" name="圖片 36"/>
          <p:cNvPicPr>
            <a:picLocks noChangeAspect="1"/>
          </p:cNvPicPr>
          <p:nvPr/>
        </p:nvPicPr>
        <p:blipFill>
          <a:blip r:embed="rId2"/>
          <a:stretch>
            <a:fillRect/>
          </a:stretch>
        </p:blipFill>
        <p:spPr>
          <a:xfrm>
            <a:off x="606219" y="2827851"/>
            <a:ext cx="353599" cy="359695"/>
          </a:xfrm>
          <a:prstGeom prst="rect">
            <a:avLst/>
          </a:prstGeom>
        </p:spPr>
      </p:pic>
      <p:pic>
        <p:nvPicPr>
          <p:cNvPr id="38" name="圖片 37"/>
          <p:cNvPicPr>
            <a:picLocks noChangeAspect="1"/>
          </p:cNvPicPr>
          <p:nvPr/>
        </p:nvPicPr>
        <p:blipFill>
          <a:blip r:embed="rId2"/>
          <a:stretch>
            <a:fillRect/>
          </a:stretch>
        </p:blipFill>
        <p:spPr>
          <a:xfrm>
            <a:off x="594437" y="2468156"/>
            <a:ext cx="353599" cy="359695"/>
          </a:xfrm>
          <a:prstGeom prst="rect">
            <a:avLst/>
          </a:prstGeom>
        </p:spPr>
      </p:pic>
      <p:pic>
        <p:nvPicPr>
          <p:cNvPr id="39" name="圖片 38"/>
          <p:cNvPicPr>
            <a:picLocks noChangeAspect="1"/>
          </p:cNvPicPr>
          <p:nvPr/>
        </p:nvPicPr>
        <p:blipFill>
          <a:blip r:embed="rId2"/>
          <a:stretch>
            <a:fillRect/>
          </a:stretch>
        </p:blipFill>
        <p:spPr>
          <a:xfrm>
            <a:off x="594437" y="2108461"/>
            <a:ext cx="353599" cy="359695"/>
          </a:xfrm>
          <a:prstGeom prst="rect">
            <a:avLst/>
          </a:prstGeom>
        </p:spPr>
      </p:pic>
    </p:spTree>
    <p:extLst>
      <p:ext uri="{BB962C8B-B14F-4D97-AF65-F5344CB8AC3E}">
        <p14:creationId xmlns:p14="http://schemas.microsoft.com/office/powerpoint/2010/main" val="3033982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zh-TW" altLang="en-US" sz="6000" b="1" dirty="0" smtClean="0">
                <a:solidFill>
                  <a:srgbClr val="0000FF"/>
                </a:solidFill>
                <a:effectLst>
                  <a:outerShdw blurRad="38100" dist="38100" dir="2700000" algn="tl">
                    <a:srgbClr val="C0C0C0"/>
                  </a:outerShdw>
                </a:effectLst>
                <a:latin typeface="新細明體" panose="02020300000000000000" pitchFamily="18" charset="-120"/>
              </a:rPr>
              <a:t>壢商校務會議</a:t>
            </a:r>
            <a:endParaRPr lang="en-US" altLang="zh-TW" sz="6000" b="1" dirty="0" smtClean="0">
              <a:solidFill>
                <a:srgbClr val="0000FF"/>
              </a:solidFill>
              <a:effectLst>
                <a:outerShdw blurRad="38100" dist="38100" dir="2700000" algn="tl">
                  <a:srgbClr val="C0C0C0"/>
                </a:outerShdw>
              </a:effectLst>
              <a:latin typeface="新細明體" panose="02020300000000000000" pitchFamily="18" charset="-120"/>
            </a:endParaRPr>
          </a:p>
        </p:txBody>
      </p:sp>
      <p:sp>
        <p:nvSpPr>
          <p:cNvPr id="5123" name="副標題 2"/>
          <p:cNvSpPr>
            <a:spLocks noGrp="1"/>
          </p:cNvSpPr>
          <p:nvPr>
            <p:ph type="subTitle" idx="4294967295"/>
          </p:nvPr>
        </p:nvSpPr>
        <p:spPr>
          <a:xfrm>
            <a:off x="900113" y="2997200"/>
            <a:ext cx="7850187" cy="1747838"/>
          </a:xfrm>
        </p:spPr>
        <p:txBody>
          <a:bodyPr/>
          <a:lstStyle/>
          <a:p>
            <a:pPr marL="0" indent="0" algn="ctr" eaLnBrk="1" hangingPunct="1">
              <a:lnSpc>
                <a:spcPct val="80000"/>
              </a:lnSpc>
              <a:buFont typeface="Wingdings" pitchFamily="2" charset="2"/>
              <a:buNone/>
              <a:defRPr/>
            </a:pPr>
            <a:r>
              <a:rPr lang="zh-TW" altLang="en-US" sz="72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家長會</a:t>
            </a:r>
            <a:r>
              <a:rPr lang="zh-TW" altLang="en-US" sz="72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報告</a:t>
            </a:r>
          </a:p>
        </p:txBody>
      </p:sp>
      <p:pic>
        <p:nvPicPr>
          <p:cNvPr id="39940" name="Picture 2" descr="C:\Documents and Settings\user\My Documents\My Pictures\壢商校徽圖.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18605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08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秘</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書</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室</a:t>
            </a:r>
            <a:endParaRPr lang="en-US" altLang="zh-TW"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endParaRP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0229" y="2693084"/>
            <a:ext cx="7326560" cy="163121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1" lang="en-US" altLang="zh-TW" sz="5000" b="1" i="0" u="none" strike="noStrike" kern="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cs typeface="Arial"/>
                <a:sym typeface="Arial"/>
              </a:rPr>
              <a:t>110-1</a:t>
            </a:r>
            <a:r>
              <a:rPr kumimoji="1" lang="zh-TW" altLang="en-US" sz="5000" b="1" i="0" u="none" strike="noStrike" kern="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cs typeface="Arial"/>
                <a:sym typeface="Arial"/>
              </a:rPr>
              <a:t>期初校務會議</a:t>
            </a:r>
            <a:endParaRPr kumimoji="1" lang="en-US" altLang="zh-TW" sz="5000" b="1" i="0" u="none" strike="noStrike" kern="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cs typeface="Arial"/>
              <a:sym typeface="Arial"/>
            </a:endParaRPr>
          </a:p>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1" lang="zh-TW" altLang="en-US" sz="5000" b="1" i="0" u="none" strike="noStrike" kern="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cs typeface="Arial"/>
                <a:sym typeface="Arial"/>
              </a:rPr>
              <a:t>決議</a:t>
            </a:r>
            <a:r>
              <a:rPr kumimoji="1" lang="zh-TW" altLang="en-US" sz="50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Arial"/>
                <a:sym typeface="Arial"/>
              </a:rPr>
              <a:t>事項追蹤管制</a:t>
            </a:r>
            <a:r>
              <a:rPr kumimoji="1" lang="zh-TW" altLang="en-US" sz="5000" b="1" i="0" u="none" strike="noStrike" kern="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cs typeface="Arial"/>
                <a:sym typeface="Arial"/>
              </a:rPr>
              <a:t>情形</a:t>
            </a:r>
            <a:endParaRPr kumimoji="1" lang="zh-TW" altLang="en-US" sz="50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Arial"/>
              <a:sym typeface="Arial"/>
            </a:endParaRPr>
          </a:p>
        </p:txBody>
      </p:sp>
      <p:sp>
        <p:nvSpPr>
          <p:cNvPr id="3" name="矩形 2"/>
          <p:cNvSpPr/>
          <p:nvPr/>
        </p:nvSpPr>
        <p:spPr>
          <a:xfrm>
            <a:off x="673193" y="386302"/>
            <a:ext cx="7326560" cy="86177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1" lang="zh-TW" altLang="en-US" sz="5000" b="1" i="0" u="none" strike="noStrike" kern="0" cap="none" spc="0" normalizeH="0" baseline="0" noProof="0" dirty="0" smtClean="0">
                <a:ln>
                  <a:noFill/>
                </a:ln>
                <a:solidFill>
                  <a:srgbClr val="0066FF"/>
                </a:solidFill>
                <a:effectLst/>
                <a:uLnTx/>
                <a:uFillTx/>
                <a:latin typeface="標楷體" panose="03000509000000000000" pitchFamily="65" charset="-120"/>
                <a:ea typeface="標楷體" panose="03000509000000000000" pitchFamily="65" charset="-120"/>
                <a:cs typeface="Arial"/>
                <a:sym typeface="Arial"/>
              </a:rPr>
              <a:t>秘書室報告</a:t>
            </a:r>
            <a:endParaRPr kumimoji="1" lang="zh-TW" altLang="en-US" sz="5000" b="1" i="0" u="none" strike="noStrike" kern="0" cap="none" spc="0" normalizeH="0" baseline="0" noProof="0" dirty="0">
              <a:ln>
                <a:noFill/>
              </a:ln>
              <a:solidFill>
                <a:srgbClr val="0066FF"/>
              </a:solidFill>
              <a:effectLst/>
              <a:uLnTx/>
              <a:uFillTx/>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290163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14</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00B050"/>
                </a:solidFill>
                <a:effectLst/>
                <a:uLnTx/>
                <a:uFillTx/>
                <a:latin typeface="Arial"/>
                <a:cs typeface="Arial"/>
                <a:sym typeface="Arial"/>
              </a:rPr>
              <a:t>（一）提案討論</a:t>
            </a:r>
            <a:r>
              <a:rPr kumimoji="0" lang="en-US" altLang="zh-TW" sz="3600" b="1" i="0" u="none" strike="noStrike" kern="0" cap="none" spc="0" normalizeH="0" baseline="0" noProof="0" dirty="0">
                <a:ln>
                  <a:noFill/>
                </a:ln>
                <a:solidFill>
                  <a:srgbClr val="00B050"/>
                </a:solidFill>
                <a:effectLst/>
                <a:uLnTx/>
                <a:uFillTx/>
                <a:latin typeface="Arial"/>
                <a:cs typeface="Arial"/>
                <a:sym typeface="Arial"/>
              </a:rPr>
              <a:t>:</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2" name="矩形 1"/>
          <p:cNvSpPr/>
          <p:nvPr/>
        </p:nvSpPr>
        <p:spPr>
          <a:xfrm>
            <a:off x="327009" y="1054157"/>
            <a:ext cx="8705826" cy="6478697"/>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600"/>
              </a:spcAft>
              <a:buClr>
                <a:srgbClr val="000000"/>
              </a:buClr>
              <a:buSzTx/>
              <a:buFont typeface="Arial"/>
              <a:buNone/>
              <a:tabLst/>
              <a:defRPr/>
            </a:pPr>
            <a:endParaRPr kumimoji="0" lang="en-US" altLang="zh-TW" sz="1400" b="1" i="0" u="none" strike="noStrike" kern="0" cap="none" spc="0" normalizeH="0" baseline="0" noProof="0" dirty="0" smtClean="0">
              <a:ln>
                <a:noFill/>
              </a:ln>
              <a:solidFill>
                <a:srgbClr val="000000">
                  <a:lumMod val="50000"/>
                </a:srgbClr>
              </a:solidFill>
              <a:effectLst/>
              <a:uLnTx/>
              <a:uFillTx/>
              <a:latin typeface="Arial"/>
              <a:cs typeface="Arial"/>
              <a:sym typeface="Arial"/>
            </a:endParaRPr>
          </a:p>
          <a:p>
            <a:pPr lvl="0">
              <a:lnSpc>
                <a:spcPts val="3000"/>
              </a:lnSpc>
              <a:spcAft>
                <a:spcPts val="600"/>
              </a:spcAft>
              <a:defRPr/>
            </a:pPr>
            <a:r>
              <a:rPr lang="zh-TW" altLang="en-US" sz="2400" b="1" dirty="0">
                <a:solidFill>
                  <a:srgbClr val="000000">
                    <a:lumMod val="50000"/>
                  </a:srgbClr>
                </a:solidFill>
              </a:rPr>
              <a:t>案由一：訂定本校 </a:t>
            </a:r>
            <a:r>
              <a:rPr lang="en-US" altLang="zh-TW" sz="2400" b="1" dirty="0">
                <a:solidFill>
                  <a:srgbClr val="000000">
                    <a:lumMod val="50000"/>
                  </a:srgbClr>
                </a:solidFill>
              </a:rPr>
              <a:t>110 </a:t>
            </a:r>
            <a:r>
              <a:rPr lang="zh-TW" altLang="en-US" sz="2400" b="1" dirty="0">
                <a:solidFill>
                  <a:srgbClr val="000000">
                    <a:lumMod val="50000"/>
                  </a:srgbClr>
                </a:solidFill>
              </a:rPr>
              <a:t>學年度第 </a:t>
            </a:r>
            <a:r>
              <a:rPr lang="en-US" altLang="zh-TW" sz="2400" b="1" dirty="0">
                <a:solidFill>
                  <a:srgbClr val="000000">
                    <a:lumMod val="50000"/>
                  </a:srgbClr>
                </a:solidFill>
              </a:rPr>
              <a:t>1 </a:t>
            </a:r>
            <a:r>
              <a:rPr lang="zh-TW" altLang="en-US" sz="2400" b="1" dirty="0">
                <a:solidFill>
                  <a:srgbClr val="000000">
                    <a:lumMod val="50000"/>
                  </a:srgbClr>
                </a:solidFill>
              </a:rPr>
              <a:t>學期及寒假行事曆</a:t>
            </a:r>
            <a:r>
              <a:rPr lang="en-US" altLang="zh-TW" sz="2400" b="1" dirty="0">
                <a:solidFill>
                  <a:srgbClr val="000000">
                    <a:lumMod val="50000"/>
                  </a:srgbClr>
                </a:solidFill>
              </a:rPr>
              <a:t>(</a:t>
            </a:r>
            <a:r>
              <a:rPr lang="zh-TW" altLang="en-US" sz="2400" b="1" dirty="0">
                <a:solidFill>
                  <a:srgbClr val="000000">
                    <a:lumMod val="50000"/>
                  </a:srgbClr>
                </a:solidFill>
              </a:rPr>
              <a:t>草案</a:t>
            </a:r>
            <a:r>
              <a:rPr lang="en-US" altLang="zh-TW" sz="2400" b="1" dirty="0">
                <a:solidFill>
                  <a:srgbClr val="000000">
                    <a:lumMod val="50000"/>
                  </a:srgbClr>
                </a:solidFill>
              </a:rPr>
              <a:t>)</a:t>
            </a:r>
            <a:r>
              <a:rPr lang="zh-TW" altLang="en-US" sz="2400" b="1" dirty="0" smtClean="0">
                <a:solidFill>
                  <a:srgbClr val="000000">
                    <a:lumMod val="50000"/>
                  </a:srgbClr>
                </a:solidFill>
              </a:rPr>
              <a:t>，</a:t>
            </a:r>
            <a:endParaRPr lang="en-US" altLang="zh-TW" sz="2400" b="1" dirty="0" smtClean="0">
              <a:solidFill>
                <a:srgbClr val="000000">
                  <a:lumMod val="50000"/>
                </a:srgbClr>
              </a:solidFill>
            </a:endParaRPr>
          </a:p>
          <a:p>
            <a:pPr lvl="0">
              <a:lnSpc>
                <a:spcPts val="3000"/>
              </a:lnSpc>
              <a:spcAft>
                <a:spcPts val="600"/>
              </a:spcAft>
              <a:defRPr/>
            </a:pPr>
            <a:r>
              <a:rPr lang="zh-TW" altLang="en-US" sz="2400" b="1" dirty="0">
                <a:solidFill>
                  <a:srgbClr val="000000">
                    <a:lumMod val="50000"/>
                  </a:srgbClr>
                </a:solidFill>
              </a:rPr>
              <a:t> </a:t>
            </a:r>
            <a:r>
              <a:rPr lang="zh-TW" altLang="en-US" sz="2400" b="1" dirty="0" smtClean="0">
                <a:solidFill>
                  <a:srgbClr val="000000">
                    <a:lumMod val="50000"/>
                  </a:srgbClr>
                </a:solidFill>
              </a:rPr>
              <a:t>             提請</a:t>
            </a:r>
            <a:r>
              <a:rPr lang="zh-TW" altLang="en-US" sz="2400" b="1" dirty="0">
                <a:solidFill>
                  <a:srgbClr val="000000">
                    <a:lumMod val="50000"/>
                  </a:srgbClr>
                </a:solidFill>
              </a:rPr>
              <a:t>討論。</a:t>
            </a:r>
            <a:r>
              <a:rPr lang="en-US" altLang="zh-TW" sz="2400" b="1" dirty="0">
                <a:solidFill>
                  <a:srgbClr val="000000">
                    <a:lumMod val="50000"/>
                  </a:srgbClr>
                </a:solidFill>
              </a:rPr>
              <a:t>(</a:t>
            </a:r>
            <a:r>
              <a:rPr lang="zh-TW" altLang="en-US" sz="2400" b="1" dirty="0">
                <a:solidFill>
                  <a:srgbClr val="000000">
                    <a:lumMod val="50000"/>
                  </a:srgbClr>
                </a:solidFill>
              </a:rPr>
              <a:t>提案單位：總務處</a:t>
            </a:r>
            <a:r>
              <a:rPr lang="en-US" altLang="zh-TW"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000"/>
              </a:lnSpc>
              <a:spcAft>
                <a:spcPts val="600"/>
              </a:spcAft>
              <a:defRPr/>
            </a:pPr>
            <a:r>
              <a:rPr lang="zh-TW" altLang="en-US" sz="2400" b="1" dirty="0">
                <a:solidFill>
                  <a:schemeClr val="tx1"/>
                </a:solidFill>
              </a:rPr>
              <a:t>決  議：照案通過。</a:t>
            </a:r>
          </a:p>
          <a:p>
            <a:pPr lvl="0">
              <a:lnSpc>
                <a:spcPts val="3000"/>
              </a:lnSpc>
              <a:spcAft>
                <a:spcPts val="600"/>
              </a:spcAft>
              <a:defRPr/>
            </a:pPr>
            <a:r>
              <a:rPr lang="zh-TW" altLang="en-US" sz="2400" b="1" dirty="0">
                <a:solidFill>
                  <a:srgbClr val="FF0000"/>
                </a:solidFill>
              </a:rPr>
              <a:t>執行情形：已辦理。</a:t>
            </a:r>
          </a:p>
          <a:p>
            <a:pPr lvl="0">
              <a:lnSpc>
                <a:spcPts val="3000"/>
              </a:lnSpc>
              <a:spcAft>
                <a:spcPts val="600"/>
              </a:spcAft>
              <a:defRPr/>
            </a:pPr>
            <a:r>
              <a:rPr lang="zh-TW" altLang="en-US" sz="2400" b="1" dirty="0">
                <a:solidFill>
                  <a:srgbClr val="000000">
                    <a:lumMod val="50000"/>
                  </a:srgbClr>
                </a:solidFill>
              </a:rPr>
              <a:t>案由二：修訂「桃園市立中壢商業高級中等學校向學生收取</a:t>
            </a:r>
            <a:r>
              <a:rPr lang="zh-TW" altLang="en-US" sz="2400" b="1" dirty="0" smtClean="0">
                <a:solidFill>
                  <a:srgbClr val="000000">
                    <a:lumMod val="50000"/>
                  </a:srgbClr>
                </a:solidFill>
              </a:rPr>
              <a:t>費</a:t>
            </a:r>
            <a:endParaRPr lang="en-US" altLang="zh-TW" sz="2400" b="1" dirty="0" smtClean="0">
              <a:solidFill>
                <a:srgbClr val="000000">
                  <a:lumMod val="50000"/>
                </a:srgbClr>
              </a:solidFill>
            </a:endParaRPr>
          </a:p>
          <a:p>
            <a:pPr lvl="0">
              <a:lnSpc>
                <a:spcPts val="3000"/>
              </a:lnSpc>
              <a:spcAft>
                <a:spcPts val="600"/>
              </a:spcAft>
              <a:defRPr/>
            </a:pPr>
            <a:r>
              <a:rPr lang="zh-TW" altLang="en-US" sz="2400" b="1" dirty="0">
                <a:solidFill>
                  <a:srgbClr val="000000">
                    <a:lumMod val="50000"/>
                  </a:srgbClr>
                </a:solidFill>
              </a:rPr>
              <a:t> </a:t>
            </a:r>
            <a:r>
              <a:rPr lang="zh-TW" altLang="en-US" sz="2400" b="1" dirty="0" smtClean="0">
                <a:solidFill>
                  <a:srgbClr val="000000">
                    <a:lumMod val="50000"/>
                  </a:srgbClr>
                </a:solidFill>
              </a:rPr>
              <a:t>             用</a:t>
            </a:r>
            <a:r>
              <a:rPr lang="zh-TW" altLang="en-US" sz="2400" b="1" dirty="0">
                <a:solidFill>
                  <a:srgbClr val="000000">
                    <a:lumMod val="50000"/>
                  </a:srgbClr>
                </a:solidFill>
              </a:rPr>
              <a:t>審議委員會組織章程」</a:t>
            </a:r>
            <a:r>
              <a:rPr lang="en-US" altLang="zh-TW" sz="2400" b="1" dirty="0">
                <a:solidFill>
                  <a:srgbClr val="000000">
                    <a:lumMod val="50000"/>
                  </a:srgbClr>
                </a:solidFill>
              </a:rPr>
              <a:t>(</a:t>
            </a:r>
            <a:r>
              <a:rPr lang="zh-TW" altLang="en-US" sz="2400" b="1" dirty="0">
                <a:solidFill>
                  <a:srgbClr val="000000">
                    <a:lumMod val="50000"/>
                  </a:srgbClr>
                </a:solidFill>
              </a:rPr>
              <a:t>草案</a:t>
            </a:r>
            <a:r>
              <a:rPr lang="en-US" altLang="zh-TW" sz="2400" b="1" dirty="0">
                <a:solidFill>
                  <a:srgbClr val="000000">
                    <a:lumMod val="50000"/>
                  </a:srgbClr>
                </a:solidFill>
              </a:rPr>
              <a:t>)</a:t>
            </a:r>
            <a:r>
              <a:rPr lang="zh-TW" altLang="en-US" sz="2400" b="1" dirty="0">
                <a:solidFill>
                  <a:srgbClr val="000000">
                    <a:lumMod val="50000"/>
                  </a:srgbClr>
                </a:solidFill>
              </a:rPr>
              <a:t>，提請討論。</a:t>
            </a:r>
            <a:r>
              <a:rPr lang="en-US" altLang="zh-TW" sz="2400" b="1" dirty="0">
                <a:solidFill>
                  <a:srgbClr val="000000">
                    <a:lumMod val="50000"/>
                  </a:srgbClr>
                </a:solidFill>
              </a:rPr>
              <a:t>(</a:t>
            </a:r>
            <a:r>
              <a:rPr lang="zh-TW" altLang="en-US" sz="2400" b="1" dirty="0">
                <a:solidFill>
                  <a:srgbClr val="000000">
                    <a:lumMod val="50000"/>
                  </a:srgbClr>
                </a:solidFill>
              </a:rPr>
              <a:t>提案</a:t>
            </a:r>
            <a:r>
              <a:rPr lang="zh-TW" altLang="en-US" sz="2400" b="1" dirty="0" smtClean="0">
                <a:solidFill>
                  <a:srgbClr val="000000">
                    <a:lumMod val="50000"/>
                  </a:srgbClr>
                </a:solidFill>
              </a:rPr>
              <a:t>單位</a:t>
            </a:r>
            <a:endParaRPr lang="en-US" altLang="zh-TW" sz="2400" b="1" dirty="0" smtClean="0">
              <a:solidFill>
                <a:srgbClr val="000000">
                  <a:lumMod val="50000"/>
                </a:srgbClr>
              </a:solidFill>
            </a:endParaRPr>
          </a:p>
          <a:p>
            <a:pPr lvl="0">
              <a:lnSpc>
                <a:spcPts val="3000"/>
              </a:lnSpc>
              <a:spcAft>
                <a:spcPts val="600"/>
              </a:spcAft>
              <a:defRPr/>
            </a:pPr>
            <a:r>
              <a:rPr lang="zh-TW" altLang="en-US" sz="2400" b="1" dirty="0">
                <a:solidFill>
                  <a:srgbClr val="000000">
                    <a:lumMod val="50000"/>
                  </a:srgbClr>
                </a:solidFill>
              </a:rPr>
              <a:t> </a:t>
            </a:r>
            <a:r>
              <a:rPr lang="zh-TW" altLang="en-US" sz="2400" b="1" dirty="0" smtClean="0">
                <a:solidFill>
                  <a:srgbClr val="000000">
                    <a:lumMod val="50000"/>
                  </a:srgbClr>
                </a:solidFill>
              </a:rPr>
              <a:t>            ：</a:t>
            </a:r>
            <a:r>
              <a:rPr lang="zh-TW" altLang="en-US" sz="2400" b="1" dirty="0">
                <a:solidFill>
                  <a:srgbClr val="000000">
                    <a:lumMod val="50000"/>
                  </a:srgbClr>
                </a:solidFill>
              </a:rPr>
              <a:t>教務處</a:t>
            </a:r>
            <a:r>
              <a:rPr lang="en-US" altLang="zh-TW"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000"/>
              </a:lnSpc>
              <a:spcAft>
                <a:spcPts val="600"/>
              </a:spcAft>
              <a:defRPr/>
            </a:pPr>
            <a:r>
              <a:rPr lang="zh-TW" altLang="en-US" sz="2400" b="1" dirty="0">
                <a:solidFill>
                  <a:schemeClr val="tx1"/>
                </a:solidFill>
              </a:rPr>
              <a:t>決  議：照案通過</a:t>
            </a:r>
            <a:r>
              <a:rPr lang="zh-TW" altLang="en-US" sz="2400" b="1" dirty="0" smtClean="0">
                <a:solidFill>
                  <a:schemeClr val="tx1"/>
                </a:solidFill>
              </a:rPr>
              <a:t>。</a:t>
            </a:r>
            <a:endParaRPr lang="en-US" altLang="zh-TW" sz="2400" b="1" dirty="0" smtClean="0">
              <a:solidFill>
                <a:schemeClr val="tx1"/>
              </a:solidFill>
            </a:endParaRPr>
          </a:p>
          <a:p>
            <a:pPr lvl="0">
              <a:lnSpc>
                <a:spcPts val="3000"/>
              </a:lnSpc>
              <a:spcAft>
                <a:spcPts val="600"/>
              </a:spcAft>
              <a:defRPr/>
            </a:pPr>
            <a:r>
              <a:rPr lang="zh-TW" altLang="en-US" sz="2400" b="1" dirty="0" smtClean="0">
                <a:solidFill>
                  <a:srgbClr val="FF0000"/>
                </a:solidFill>
              </a:rPr>
              <a:t>執</a:t>
            </a:r>
            <a:r>
              <a:rPr lang="zh-TW" altLang="en-US" sz="2400" b="1" dirty="0">
                <a:solidFill>
                  <a:srgbClr val="FF0000"/>
                </a:solidFill>
              </a:rPr>
              <a:t>行情形：已辦理</a:t>
            </a:r>
            <a:r>
              <a:rPr lang="zh-TW" altLang="en-US" sz="2400" b="1" dirty="0" smtClean="0">
                <a:solidFill>
                  <a:srgbClr val="FF0000"/>
                </a:solidFill>
              </a:rPr>
              <a:t>。</a:t>
            </a:r>
            <a:endParaRPr lang="en-US" altLang="zh-TW" sz="2400" b="1" dirty="0" smtClean="0">
              <a:solidFill>
                <a:schemeClr val="tx1"/>
              </a:solidFill>
            </a:endParaRPr>
          </a:p>
          <a:p>
            <a:pPr lvl="0">
              <a:lnSpc>
                <a:spcPts val="3000"/>
              </a:lnSpc>
              <a:spcAft>
                <a:spcPts val="600"/>
              </a:spcAft>
              <a:defRPr/>
            </a:pPr>
            <a:endParaRPr lang="zh-TW" altLang="en-US" sz="2400" b="1" dirty="0">
              <a:solidFill>
                <a:schemeClr val="tx1"/>
              </a:solidFill>
            </a:endParaRPr>
          </a:p>
          <a:p>
            <a:pPr marL="0" marR="0" lvl="0" indent="0" algn="l" defTabSz="914400" rtl="0" eaLnBrk="1" fontAlgn="auto" latinLnBrk="0" hangingPunct="1">
              <a:lnSpc>
                <a:spcPts val="3000"/>
              </a:lnSpc>
              <a:spcBef>
                <a:spcPts val="0"/>
              </a:spcBef>
              <a:spcAft>
                <a:spcPts val="600"/>
              </a:spcAft>
              <a:buClr>
                <a:srgbClr val="000000"/>
              </a:buClr>
              <a:buSzTx/>
              <a:buFont typeface="Arial"/>
              <a:buNone/>
              <a:tabLst/>
              <a:defRPr/>
            </a:pPr>
            <a:endParaRPr kumimoji="0" lang="zh-TW" altLang="en-US" sz="1400" b="1" i="0" u="none" strike="noStrike" kern="0" cap="none" spc="0" normalizeH="0" baseline="0" noProof="0" dirty="0" smtClean="0">
              <a:ln>
                <a:noFill/>
              </a:ln>
              <a:solidFill>
                <a:srgbClr val="000000">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3822606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15</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00B050"/>
                </a:solidFill>
                <a:effectLst/>
                <a:uLnTx/>
                <a:uFillTx/>
                <a:latin typeface="Arial"/>
                <a:cs typeface="Arial"/>
                <a:sym typeface="Arial"/>
              </a:rPr>
              <a:t>（一）提案討論</a:t>
            </a:r>
            <a:r>
              <a:rPr kumimoji="0" lang="en-US" altLang="zh-TW" sz="3600" b="1" i="0" u="none" strike="noStrike" kern="0" cap="none" spc="0" normalizeH="0" baseline="0" noProof="0" dirty="0">
                <a:ln>
                  <a:noFill/>
                </a:ln>
                <a:solidFill>
                  <a:srgbClr val="00B050"/>
                </a:solidFill>
                <a:effectLst/>
                <a:uLnTx/>
                <a:uFillTx/>
                <a:latin typeface="Arial"/>
                <a:cs typeface="Arial"/>
                <a:sym typeface="Arial"/>
              </a:rPr>
              <a:t>:</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2" name="矩形 1"/>
          <p:cNvSpPr/>
          <p:nvPr/>
        </p:nvSpPr>
        <p:spPr>
          <a:xfrm>
            <a:off x="333087" y="1513600"/>
            <a:ext cx="8705826" cy="5555367"/>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600"/>
              </a:spcAft>
              <a:buClr>
                <a:srgbClr val="000000"/>
              </a:buClr>
              <a:buSzTx/>
              <a:buFont typeface="Arial"/>
              <a:buNone/>
              <a:tabLst/>
              <a:defRPr/>
            </a:pPr>
            <a:endParaRPr kumimoji="0" lang="en-US" altLang="zh-TW" sz="1400" b="1" i="0" u="none" strike="noStrike" kern="0" cap="none" spc="0" normalizeH="0" baseline="0" noProof="0" dirty="0" smtClean="0">
              <a:ln>
                <a:noFill/>
              </a:ln>
              <a:solidFill>
                <a:srgbClr val="000000">
                  <a:lumMod val="50000"/>
                </a:srgbClr>
              </a:solidFill>
              <a:effectLst/>
              <a:uLnTx/>
              <a:uFillTx/>
              <a:latin typeface="Arial"/>
              <a:cs typeface="Arial"/>
              <a:sym typeface="Arial"/>
            </a:endParaRPr>
          </a:p>
          <a:p>
            <a:pPr lvl="0">
              <a:lnSpc>
                <a:spcPts val="3000"/>
              </a:lnSpc>
              <a:spcAft>
                <a:spcPts val="600"/>
              </a:spcAft>
              <a:defRPr/>
            </a:pPr>
            <a:r>
              <a:rPr lang="zh-TW" altLang="en-US" sz="2400" b="1" dirty="0">
                <a:solidFill>
                  <a:srgbClr val="000000">
                    <a:lumMod val="50000"/>
                  </a:srgbClr>
                </a:solidFill>
              </a:rPr>
              <a:t>案由三：請推舉本校 </a:t>
            </a:r>
            <a:r>
              <a:rPr lang="en-US" altLang="zh-TW" sz="2400" b="1" dirty="0">
                <a:solidFill>
                  <a:srgbClr val="000000">
                    <a:lumMod val="50000"/>
                  </a:srgbClr>
                </a:solidFill>
              </a:rPr>
              <a:t>110 </a:t>
            </a:r>
            <a:r>
              <a:rPr lang="zh-TW" altLang="en-US" sz="2400" b="1" dirty="0">
                <a:solidFill>
                  <a:srgbClr val="000000">
                    <a:lumMod val="50000"/>
                  </a:srgbClr>
                </a:solidFill>
              </a:rPr>
              <a:t>學年度教師評審委員會選舉委員 </a:t>
            </a:r>
            <a:r>
              <a:rPr lang="en-US" altLang="zh-TW" sz="2400" b="1" dirty="0">
                <a:solidFill>
                  <a:srgbClr val="000000">
                    <a:lumMod val="50000"/>
                  </a:srgbClr>
                </a:solidFill>
              </a:rPr>
              <a:t>16 </a:t>
            </a:r>
            <a:r>
              <a:rPr lang="zh-TW" altLang="en-US" sz="2400" b="1" dirty="0" smtClean="0">
                <a:solidFill>
                  <a:srgbClr val="000000">
                    <a:lumMod val="50000"/>
                  </a:srgbClr>
                </a:solidFill>
              </a:rPr>
              <a:t>人</a:t>
            </a:r>
            <a:endParaRPr lang="en-US" altLang="zh-TW" sz="2400" b="1" dirty="0" smtClean="0">
              <a:solidFill>
                <a:srgbClr val="000000">
                  <a:lumMod val="50000"/>
                </a:srgbClr>
              </a:solidFill>
            </a:endParaRPr>
          </a:p>
          <a:p>
            <a:pPr lvl="0">
              <a:lnSpc>
                <a:spcPts val="3000"/>
              </a:lnSpc>
              <a:spcAft>
                <a:spcPts val="600"/>
              </a:spcAft>
              <a:defRPr/>
            </a:pPr>
            <a:r>
              <a:rPr lang="zh-TW" altLang="en-US" sz="2400" b="1" dirty="0">
                <a:solidFill>
                  <a:srgbClr val="000000">
                    <a:lumMod val="50000"/>
                  </a:srgbClr>
                </a:solidFill>
              </a:rPr>
              <a:t> </a:t>
            </a:r>
            <a:r>
              <a:rPr lang="zh-TW" altLang="en-US" sz="2400" b="1" dirty="0" smtClean="0">
                <a:solidFill>
                  <a:srgbClr val="000000">
                    <a:lumMod val="50000"/>
                  </a:srgbClr>
                </a:solidFill>
              </a:rPr>
              <a:t>          ，</a:t>
            </a:r>
            <a:r>
              <a:rPr lang="zh-TW" altLang="en-US" sz="2400" b="1" dirty="0">
                <a:solidFill>
                  <a:srgbClr val="000000">
                    <a:lumMod val="50000"/>
                  </a:srgbClr>
                </a:solidFill>
              </a:rPr>
              <a:t>提請討論。</a:t>
            </a:r>
            <a:r>
              <a:rPr lang="en-US" altLang="zh-TW" sz="2400" b="1" dirty="0">
                <a:solidFill>
                  <a:srgbClr val="000000">
                    <a:lumMod val="50000"/>
                  </a:srgbClr>
                </a:solidFill>
              </a:rPr>
              <a:t>(</a:t>
            </a:r>
            <a:r>
              <a:rPr lang="zh-TW" altLang="en-US" sz="2400" b="1" dirty="0">
                <a:solidFill>
                  <a:srgbClr val="000000">
                    <a:lumMod val="50000"/>
                  </a:srgbClr>
                </a:solidFill>
              </a:rPr>
              <a:t>提案單位：人事室</a:t>
            </a:r>
            <a:r>
              <a:rPr lang="en-US" altLang="zh-TW"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決  議：照案通過。</a:t>
            </a:r>
          </a:p>
          <a:p>
            <a:pPr lvl="0">
              <a:lnSpc>
                <a:spcPts val="3000"/>
              </a:lnSpc>
              <a:spcAft>
                <a:spcPts val="600"/>
              </a:spcAft>
              <a:defRPr/>
            </a:pPr>
            <a:r>
              <a:rPr lang="zh-TW" altLang="en-US" sz="2400" b="1" dirty="0">
                <a:solidFill>
                  <a:srgbClr val="FF0000"/>
                </a:solidFill>
              </a:rPr>
              <a:t>執行情形：已辦理。</a:t>
            </a:r>
          </a:p>
          <a:p>
            <a:pPr lvl="0">
              <a:lnSpc>
                <a:spcPts val="3000"/>
              </a:lnSpc>
              <a:spcAft>
                <a:spcPts val="600"/>
              </a:spcAft>
              <a:defRPr/>
            </a:pPr>
            <a:r>
              <a:rPr lang="zh-TW" altLang="en-US" sz="2400" b="1" dirty="0">
                <a:solidFill>
                  <a:srgbClr val="000000">
                    <a:lumMod val="50000"/>
                  </a:srgbClr>
                </a:solidFill>
              </a:rPr>
              <a:t>案由四：修訂本校 </a:t>
            </a:r>
            <a:r>
              <a:rPr lang="en-US" altLang="zh-TW" sz="2400" b="1" dirty="0">
                <a:solidFill>
                  <a:srgbClr val="000000">
                    <a:lumMod val="50000"/>
                  </a:srgbClr>
                </a:solidFill>
              </a:rPr>
              <a:t>109-112 </a:t>
            </a:r>
            <a:r>
              <a:rPr lang="zh-TW" altLang="en-US" sz="2400" b="1" dirty="0">
                <a:solidFill>
                  <a:srgbClr val="000000">
                    <a:lumMod val="50000"/>
                  </a:srgbClr>
                </a:solidFill>
              </a:rPr>
              <a:t>年度中長程教育發展計畫，提請</a:t>
            </a:r>
            <a:r>
              <a:rPr lang="zh-TW" altLang="en-US" sz="2400" b="1" dirty="0" smtClean="0">
                <a:solidFill>
                  <a:srgbClr val="000000">
                    <a:lumMod val="50000"/>
                  </a:srgbClr>
                </a:solidFill>
              </a:rPr>
              <a:t>討</a:t>
            </a:r>
            <a:endParaRPr lang="en-US" altLang="zh-TW" sz="2400" b="1" dirty="0" smtClean="0">
              <a:solidFill>
                <a:srgbClr val="000000">
                  <a:lumMod val="50000"/>
                </a:srgbClr>
              </a:solidFill>
            </a:endParaRPr>
          </a:p>
          <a:p>
            <a:pPr lvl="0">
              <a:lnSpc>
                <a:spcPts val="3000"/>
              </a:lnSpc>
              <a:spcAft>
                <a:spcPts val="600"/>
              </a:spcAft>
              <a:defRPr/>
            </a:pPr>
            <a:r>
              <a:rPr lang="zh-TW" altLang="en-US" sz="2400" b="1" dirty="0">
                <a:solidFill>
                  <a:srgbClr val="000000">
                    <a:lumMod val="50000"/>
                  </a:srgbClr>
                </a:solidFill>
              </a:rPr>
              <a:t> </a:t>
            </a:r>
            <a:r>
              <a:rPr lang="zh-TW" altLang="en-US" sz="2400" b="1" dirty="0" smtClean="0">
                <a:solidFill>
                  <a:srgbClr val="000000">
                    <a:lumMod val="50000"/>
                  </a:srgbClr>
                </a:solidFill>
              </a:rPr>
              <a:t>              論</a:t>
            </a:r>
            <a:r>
              <a:rPr lang="zh-TW" altLang="en-US" sz="2400" b="1" dirty="0">
                <a:solidFill>
                  <a:srgbClr val="000000">
                    <a:lumMod val="50000"/>
                  </a:srgbClr>
                </a:solidFill>
              </a:rPr>
              <a:t>。</a:t>
            </a:r>
            <a:r>
              <a:rPr lang="en-US" altLang="zh-TW" sz="2400" b="1" dirty="0">
                <a:solidFill>
                  <a:srgbClr val="000000">
                    <a:lumMod val="50000"/>
                  </a:srgbClr>
                </a:solidFill>
              </a:rPr>
              <a:t>(</a:t>
            </a:r>
            <a:r>
              <a:rPr lang="zh-TW" altLang="en-US" sz="2400" b="1" dirty="0">
                <a:solidFill>
                  <a:srgbClr val="000000">
                    <a:lumMod val="50000"/>
                  </a:srgbClr>
                </a:solidFill>
              </a:rPr>
              <a:t>提案單位：秘書室</a:t>
            </a:r>
            <a:r>
              <a:rPr lang="en-US" altLang="zh-TW"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000"/>
              </a:lnSpc>
              <a:spcAft>
                <a:spcPts val="600"/>
              </a:spcAft>
              <a:defRPr/>
            </a:pPr>
            <a:r>
              <a:rPr lang="zh-TW" altLang="en-US" sz="2400" b="1" dirty="0">
                <a:solidFill>
                  <a:srgbClr val="000000">
                    <a:lumMod val="50000"/>
                  </a:srgbClr>
                </a:solidFill>
              </a:rPr>
              <a:t>決  議：照案通過。</a:t>
            </a:r>
          </a:p>
          <a:p>
            <a:pPr lvl="0">
              <a:lnSpc>
                <a:spcPts val="3000"/>
              </a:lnSpc>
              <a:spcAft>
                <a:spcPts val="600"/>
              </a:spcAft>
              <a:defRPr/>
            </a:pPr>
            <a:r>
              <a:rPr lang="zh-TW" altLang="en-US" sz="2400" b="1" dirty="0">
                <a:solidFill>
                  <a:srgbClr val="FF0000"/>
                </a:solidFill>
              </a:rPr>
              <a:t>執行情形：依期程辦理中。</a:t>
            </a:r>
          </a:p>
          <a:p>
            <a:pPr marL="0" marR="0" lvl="0" indent="0" algn="l" defTabSz="914400" rtl="0" eaLnBrk="1" fontAlgn="auto" latinLnBrk="0" hangingPunct="1">
              <a:lnSpc>
                <a:spcPts val="3000"/>
              </a:lnSpc>
              <a:spcBef>
                <a:spcPts val="0"/>
              </a:spcBef>
              <a:spcAft>
                <a:spcPts val="600"/>
              </a:spcAft>
              <a:buClr>
                <a:srgbClr val="000000"/>
              </a:buClr>
              <a:buSzTx/>
              <a:buFont typeface="Arial"/>
              <a:buNone/>
              <a:tabLst/>
              <a:defRPr/>
            </a:pPr>
            <a:endParaRPr kumimoji="0" lang="zh-TW" altLang="en-US" sz="1400" b="1" i="0" u="none" strike="noStrike" kern="0" cap="none" spc="0" normalizeH="0" baseline="0" noProof="0" dirty="0" smtClean="0">
              <a:ln>
                <a:noFill/>
              </a:ln>
              <a:solidFill>
                <a:srgbClr val="000000">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1073890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16</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00B050"/>
                </a:solidFill>
                <a:effectLst/>
                <a:uLnTx/>
                <a:uFillTx/>
                <a:latin typeface="Arial"/>
                <a:cs typeface="Arial"/>
                <a:sym typeface="Arial"/>
              </a:rPr>
              <a:t>（一）提案討論</a:t>
            </a:r>
            <a:r>
              <a:rPr kumimoji="0" lang="en-US" altLang="zh-TW" sz="3600" b="1" i="0" u="none" strike="noStrike" kern="0" cap="none" spc="0" normalizeH="0" baseline="0" noProof="0" dirty="0">
                <a:ln>
                  <a:noFill/>
                </a:ln>
                <a:solidFill>
                  <a:srgbClr val="00B050"/>
                </a:solidFill>
                <a:effectLst/>
                <a:uLnTx/>
                <a:uFillTx/>
                <a:latin typeface="Arial"/>
                <a:cs typeface="Arial"/>
                <a:sym typeface="Arial"/>
              </a:rPr>
              <a:t>:</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2" name="矩形 1"/>
          <p:cNvSpPr/>
          <p:nvPr/>
        </p:nvSpPr>
        <p:spPr>
          <a:xfrm>
            <a:off x="387927" y="1625600"/>
            <a:ext cx="8416586" cy="4708981"/>
          </a:xfrm>
          <a:prstGeom prst="rect">
            <a:avLst/>
          </a:prstGeom>
        </p:spPr>
        <p:txBody>
          <a:bodyPr wrap="square">
            <a:spAutoFit/>
          </a:bodyPr>
          <a:lstStyle/>
          <a:p>
            <a:pPr lvl="0">
              <a:lnSpc>
                <a:spcPts val="3600"/>
              </a:lnSpc>
              <a:defRPr/>
            </a:pPr>
            <a:r>
              <a:rPr lang="zh-TW" altLang="en-US" sz="2400" b="1" dirty="0">
                <a:solidFill>
                  <a:srgbClr val="000000">
                    <a:lumMod val="50000"/>
                  </a:srgbClr>
                </a:solidFill>
              </a:rPr>
              <a:t>案由五：修訂本校學生騎機車通學實施辦法</a:t>
            </a:r>
            <a:r>
              <a:rPr lang="en-US" altLang="zh-TW" sz="2400" b="1" dirty="0">
                <a:solidFill>
                  <a:srgbClr val="000000">
                    <a:lumMod val="50000"/>
                  </a:srgbClr>
                </a:solidFill>
              </a:rPr>
              <a:t>(</a:t>
            </a:r>
            <a:r>
              <a:rPr lang="zh-TW" altLang="en-US" sz="2400" b="1" dirty="0">
                <a:solidFill>
                  <a:srgbClr val="000000">
                    <a:lumMod val="50000"/>
                  </a:srgbClr>
                </a:solidFill>
              </a:rPr>
              <a:t>草案</a:t>
            </a:r>
            <a:r>
              <a:rPr lang="en-US" altLang="zh-TW" sz="2400" b="1" dirty="0">
                <a:solidFill>
                  <a:srgbClr val="000000">
                    <a:lumMod val="50000"/>
                  </a:srgbClr>
                </a:solidFill>
              </a:rPr>
              <a:t>)</a:t>
            </a:r>
            <a:r>
              <a:rPr lang="zh-TW" altLang="en-US" sz="2400" b="1" dirty="0">
                <a:solidFill>
                  <a:srgbClr val="000000">
                    <a:lumMod val="50000"/>
                  </a:srgbClr>
                </a:solidFill>
              </a:rPr>
              <a:t>，提請討論</a:t>
            </a:r>
            <a:r>
              <a:rPr lang="zh-TW" altLang="en-US" sz="2400" b="1" dirty="0" smtClean="0">
                <a:solidFill>
                  <a:srgbClr val="000000">
                    <a:lumMod val="50000"/>
                  </a:srgbClr>
                </a:solidFill>
              </a:rPr>
              <a:t>。</a:t>
            </a:r>
            <a:endParaRPr lang="en-US" altLang="zh-TW" sz="2400" b="1" dirty="0" smtClean="0">
              <a:solidFill>
                <a:srgbClr val="000000">
                  <a:lumMod val="50000"/>
                </a:srgbClr>
              </a:solidFill>
            </a:endParaRPr>
          </a:p>
          <a:p>
            <a:pPr lvl="0">
              <a:lnSpc>
                <a:spcPts val="3600"/>
              </a:lnSpc>
              <a:defRPr/>
            </a:pPr>
            <a:r>
              <a:rPr lang="zh-TW" altLang="en-US" sz="2400" b="1" dirty="0">
                <a:solidFill>
                  <a:srgbClr val="000000">
                    <a:lumMod val="50000"/>
                  </a:srgbClr>
                </a:solidFill>
              </a:rPr>
              <a:t> </a:t>
            </a:r>
            <a:r>
              <a:rPr lang="zh-TW" altLang="en-US" sz="2400" b="1" dirty="0" smtClean="0">
                <a:solidFill>
                  <a:srgbClr val="000000">
                    <a:lumMod val="50000"/>
                  </a:srgbClr>
                </a:solidFill>
              </a:rPr>
              <a:t>            （</a:t>
            </a:r>
            <a:r>
              <a:rPr lang="zh-TW" altLang="en-US" sz="2400" b="1" dirty="0">
                <a:solidFill>
                  <a:srgbClr val="000000">
                    <a:lumMod val="50000"/>
                  </a:srgbClr>
                </a:solidFill>
              </a:rPr>
              <a:t>提案單位：學務處）</a:t>
            </a:r>
          </a:p>
          <a:p>
            <a:pPr lvl="0">
              <a:lnSpc>
                <a:spcPts val="3600"/>
              </a:lnSpc>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600"/>
              </a:lnSpc>
              <a:defRPr/>
            </a:pPr>
            <a:r>
              <a:rPr lang="zh-TW" altLang="en-US" sz="2400" b="1" dirty="0">
                <a:solidFill>
                  <a:srgbClr val="000000">
                    <a:lumMod val="50000"/>
                  </a:srgbClr>
                </a:solidFill>
              </a:rPr>
              <a:t>決  議：照案通過。</a:t>
            </a:r>
          </a:p>
          <a:p>
            <a:pPr lvl="0">
              <a:lnSpc>
                <a:spcPts val="3600"/>
              </a:lnSpc>
              <a:defRPr/>
            </a:pPr>
            <a:r>
              <a:rPr lang="zh-TW" altLang="en-US" sz="2400" b="1" dirty="0">
                <a:solidFill>
                  <a:srgbClr val="FF0000"/>
                </a:solidFill>
              </a:rPr>
              <a:t>執行情形：已辦理。</a:t>
            </a:r>
          </a:p>
          <a:p>
            <a:pPr lvl="0">
              <a:lnSpc>
                <a:spcPts val="3600"/>
              </a:lnSpc>
              <a:defRPr/>
            </a:pPr>
            <a:r>
              <a:rPr lang="zh-TW" altLang="en-US" sz="2400" b="1" dirty="0">
                <a:solidFill>
                  <a:srgbClr val="000000">
                    <a:lumMod val="50000"/>
                  </a:srgbClr>
                </a:solidFill>
              </a:rPr>
              <a:t>案由六：修訂本校學生請假及外出規定</a:t>
            </a:r>
            <a:r>
              <a:rPr lang="en-US" altLang="zh-TW" sz="2400" b="1" dirty="0">
                <a:solidFill>
                  <a:srgbClr val="000000">
                    <a:lumMod val="50000"/>
                  </a:srgbClr>
                </a:solidFill>
              </a:rPr>
              <a:t>(</a:t>
            </a:r>
            <a:r>
              <a:rPr lang="zh-TW" altLang="en-US" sz="2400" b="1" dirty="0">
                <a:solidFill>
                  <a:srgbClr val="000000">
                    <a:lumMod val="50000"/>
                  </a:srgbClr>
                </a:solidFill>
              </a:rPr>
              <a:t>草案</a:t>
            </a:r>
            <a:r>
              <a:rPr lang="en-US" altLang="zh-TW" sz="2400" b="1" dirty="0">
                <a:solidFill>
                  <a:srgbClr val="000000">
                    <a:lumMod val="50000"/>
                  </a:srgbClr>
                </a:solidFill>
              </a:rPr>
              <a:t>)</a:t>
            </a:r>
            <a:r>
              <a:rPr lang="zh-TW" altLang="en-US" sz="2400" b="1" dirty="0">
                <a:solidFill>
                  <a:srgbClr val="000000">
                    <a:lumMod val="50000"/>
                  </a:srgbClr>
                </a:solidFill>
              </a:rPr>
              <a:t>，提請討論</a:t>
            </a:r>
            <a:r>
              <a:rPr lang="zh-TW" altLang="en-US" sz="2400" b="1" dirty="0" smtClean="0">
                <a:solidFill>
                  <a:srgbClr val="000000">
                    <a:lumMod val="50000"/>
                  </a:srgbClr>
                </a:solidFill>
              </a:rPr>
              <a:t>。</a:t>
            </a:r>
            <a:endParaRPr lang="en-US" altLang="zh-TW" sz="2400" b="1" dirty="0" smtClean="0">
              <a:solidFill>
                <a:srgbClr val="000000">
                  <a:lumMod val="50000"/>
                </a:srgbClr>
              </a:solidFill>
            </a:endParaRPr>
          </a:p>
          <a:p>
            <a:pPr lvl="0">
              <a:lnSpc>
                <a:spcPts val="3600"/>
              </a:lnSpc>
              <a:defRPr/>
            </a:pPr>
            <a:r>
              <a:rPr lang="zh-TW" altLang="en-US" sz="2400" b="1" dirty="0">
                <a:solidFill>
                  <a:srgbClr val="000000">
                    <a:lumMod val="50000"/>
                  </a:srgbClr>
                </a:solidFill>
              </a:rPr>
              <a:t> </a:t>
            </a:r>
            <a:r>
              <a:rPr lang="zh-TW" altLang="en-US" sz="2400" b="1" dirty="0" smtClean="0">
                <a:solidFill>
                  <a:srgbClr val="000000">
                    <a:lumMod val="50000"/>
                  </a:srgbClr>
                </a:solidFill>
              </a:rPr>
              <a:t>            （</a:t>
            </a:r>
            <a:r>
              <a:rPr lang="zh-TW" altLang="en-US" sz="2400" b="1" dirty="0">
                <a:solidFill>
                  <a:srgbClr val="000000">
                    <a:lumMod val="50000"/>
                  </a:srgbClr>
                </a:solidFill>
              </a:rPr>
              <a:t>提案單位：學務處）</a:t>
            </a:r>
          </a:p>
          <a:p>
            <a:pPr lvl="0">
              <a:lnSpc>
                <a:spcPts val="3600"/>
              </a:lnSpc>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600"/>
              </a:lnSpc>
              <a:defRPr/>
            </a:pPr>
            <a:r>
              <a:rPr lang="zh-TW" altLang="en-US" sz="2400" b="1" dirty="0">
                <a:solidFill>
                  <a:srgbClr val="000000">
                    <a:lumMod val="50000"/>
                  </a:srgbClr>
                </a:solidFill>
              </a:rPr>
              <a:t>決  議：照案通過。</a:t>
            </a:r>
          </a:p>
          <a:p>
            <a:pPr lvl="0">
              <a:lnSpc>
                <a:spcPts val="3600"/>
              </a:lnSpc>
              <a:defRPr/>
            </a:pPr>
            <a:r>
              <a:rPr lang="zh-TW" altLang="en-US" sz="2400" b="1" dirty="0">
                <a:solidFill>
                  <a:srgbClr val="FF0000"/>
                </a:solidFill>
              </a:rPr>
              <a:t>執行情形：已辦理。</a:t>
            </a:r>
          </a:p>
        </p:txBody>
      </p:sp>
    </p:spTree>
    <p:extLst>
      <p:ext uri="{BB962C8B-B14F-4D97-AF65-F5344CB8AC3E}">
        <p14:creationId xmlns:p14="http://schemas.microsoft.com/office/powerpoint/2010/main" val="56802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17</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4163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smtClean="0">
                <a:ln>
                  <a:noFill/>
                </a:ln>
                <a:solidFill>
                  <a:srgbClr val="00B050"/>
                </a:solidFill>
                <a:effectLst/>
                <a:uLnTx/>
                <a:uFillTx/>
                <a:latin typeface="Arial"/>
                <a:cs typeface="Arial"/>
                <a:sym typeface="Arial"/>
              </a:rPr>
              <a:t>（二）臨時動議</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5" name="矩形 4"/>
          <p:cNvSpPr/>
          <p:nvPr/>
        </p:nvSpPr>
        <p:spPr>
          <a:xfrm>
            <a:off x="434109" y="1584303"/>
            <a:ext cx="8151091" cy="5632311"/>
          </a:xfrm>
          <a:prstGeom prst="rect">
            <a:avLst/>
          </a:prstGeom>
        </p:spPr>
        <p:txBody>
          <a:bodyPr wrap="square">
            <a:spAutoFit/>
          </a:bodyPr>
          <a:lstStyle/>
          <a:p>
            <a:pPr lvl="0">
              <a:lnSpc>
                <a:spcPts val="3600"/>
              </a:lnSpc>
              <a:defRPr/>
            </a:pPr>
            <a:r>
              <a:rPr lang="zh-TW" altLang="en-US" sz="2400" b="1" dirty="0">
                <a:solidFill>
                  <a:srgbClr val="000000">
                    <a:lumMod val="50000"/>
                  </a:srgbClr>
                </a:solidFill>
              </a:rPr>
              <a:t>案由一：本校申請桃園市教育局健康促進學校補助計畫，</a:t>
            </a:r>
            <a:r>
              <a:rPr lang="zh-TW" altLang="en-US" sz="2400" b="1" dirty="0" smtClean="0">
                <a:solidFill>
                  <a:srgbClr val="000000">
                    <a:lumMod val="50000"/>
                  </a:srgbClr>
                </a:solidFill>
              </a:rPr>
              <a:t>提</a:t>
            </a:r>
            <a:endParaRPr lang="en-US" altLang="zh-TW" sz="2400" b="1" dirty="0" smtClean="0">
              <a:solidFill>
                <a:srgbClr val="000000">
                  <a:lumMod val="50000"/>
                </a:srgbClr>
              </a:solidFill>
            </a:endParaRPr>
          </a:p>
          <a:p>
            <a:pPr lvl="0">
              <a:lnSpc>
                <a:spcPts val="3600"/>
              </a:lnSpc>
              <a:defRPr/>
            </a:pPr>
            <a:r>
              <a:rPr lang="zh-TW" altLang="en-US" sz="2400" b="1" dirty="0">
                <a:solidFill>
                  <a:srgbClr val="000000">
                    <a:lumMod val="50000"/>
                  </a:srgbClr>
                </a:solidFill>
              </a:rPr>
              <a:t> </a:t>
            </a:r>
            <a:r>
              <a:rPr lang="zh-TW" altLang="en-US" sz="2400" b="1" dirty="0" smtClean="0">
                <a:solidFill>
                  <a:srgbClr val="000000">
                    <a:lumMod val="50000"/>
                  </a:srgbClr>
                </a:solidFill>
              </a:rPr>
              <a:t>             請</a:t>
            </a:r>
            <a:r>
              <a:rPr lang="zh-TW" altLang="en-US" sz="2400" b="1" dirty="0">
                <a:solidFill>
                  <a:srgbClr val="000000">
                    <a:lumMod val="50000"/>
                  </a:srgbClr>
                </a:solidFill>
              </a:rPr>
              <a:t>討論。（提案單位：學務處）</a:t>
            </a:r>
          </a:p>
          <a:p>
            <a:pPr lvl="0">
              <a:lnSpc>
                <a:spcPts val="3600"/>
              </a:lnSpc>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600"/>
              </a:lnSpc>
              <a:defRPr/>
            </a:pPr>
            <a:r>
              <a:rPr lang="zh-TW" altLang="en-US" sz="2400" b="1" dirty="0">
                <a:solidFill>
                  <a:schemeClr val="tx1"/>
                </a:solidFill>
              </a:rPr>
              <a:t>決  議：照案通過。</a:t>
            </a:r>
          </a:p>
          <a:p>
            <a:pPr lvl="0">
              <a:lnSpc>
                <a:spcPts val="3600"/>
              </a:lnSpc>
              <a:defRPr/>
            </a:pPr>
            <a:r>
              <a:rPr lang="zh-TW" altLang="en-US" sz="2400" b="1" dirty="0">
                <a:solidFill>
                  <a:srgbClr val="FF0000"/>
                </a:solidFill>
              </a:rPr>
              <a:t>執行情形：執行中。</a:t>
            </a:r>
          </a:p>
          <a:p>
            <a:pPr lvl="0">
              <a:lnSpc>
                <a:spcPts val="3600"/>
              </a:lnSpc>
              <a:defRPr/>
            </a:pPr>
            <a:r>
              <a:rPr lang="zh-TW" altLang="en-US" sz="2400" b="1" dirty="0">
                <a:solidFill>
                  <a:srgbClr val="000000">
                    <a:lumMod val="50000"/>
                  </a:srgbClr>
                </a:solidFill>
              </a:rPr>
              <a:t>案由二：有關 </a:t>
            </a:r>
            <a:r>
              <a:rPr lang="en-US" altLang="zh-TW" sz="2400" b="1" dirty="0">
                <a:solidFill>
                  <a:srgbClr val="000000">
                    <a:lumMod val="50000"/>
                  </a:srgbClr>
                </a:solidFill>
              </a:rPr>
              <a:t>109-2 </a:t>
            </a:r>
            <a:r>
              <a:rPr lang="zh-TW" altLang="en-US" sz="2400" b="1" dirty="0">
                <a:solidFill>
                  <a:srgbClr val="000000">
                    <a:lumMod val="50000"/>
                  </a:srgbClr>
                </a:solidFill>
              </a:rPr>
              <a:t>學期學生因缺、曠課受「學生請假及</a:t>
            </a:r>
            <a:r>
              <a:rPr lang="zh-TW" altLang="en-US" sz="2400" b="1" dirty="0" smtClean="0">
                <a:solidFill>
                  <a:srgbClr val="000000">
                    <a:lumMod val="50000"/>
                  </a:srgbClr>
                </a:solidFill>
              </a:rPr>
              <a:t>外</a:t>
            </a:r>
            <a:endParaRPr lang="en-US" altLang="zh-TW" sz="2400" b="1" dirty="0" smtClean="0">
              <a:solidFill>
                <a:srgbClr val="000000">
                  <a:lumMod val="50000"/>
                </a:srgbClr>
              </a:solidFill>
            </a:endParaRPr>
          </a:p>
          <a:p>
            <a:pPr lvl="0">
              <a:lnSpc>
                <a:spcPts val="3600"/>
              </a:lnSpc>
              <a:defRPr/>
            </a:pPr>
            <a:r>
              <a:rPr lang="zh-TW" altLang="en-US" sz="2400" b="1" dirty="0">
                <a:solidFill>
                  <a:srgbClr val="000000">
                    <a:lumMod val="50000"/>
                  </a:srgbClr>
                </a:solidFill>
              </a:rPr>
              <a:t> </a:t>
            </a:r>
            <a:r>
              <a:rPr lang="zh-TW" altLang="en-US" sz="2400" b="1" dirty="0" smtClean="0">
                <a:solidFill>
                  <a:srgbClr val="000000">
                    <a:lumMod val="50000"/>
                  </a:srgbClr>
                </a:solidFill>
              </a:rPr>
              <a:t>             出</a:t>
            </a:r>
            <a:r>
              <a:rPr lang="zh-TW" altLang="en-US" sz="2400" b="1" dirty="0">
                <a:solidFill>
                  <a:srgbClr val="000000">
                    <a:lumMod val="50000"/>
                  </a:srgbClr>
                </a:solidFill>
              </a:rPr>
              <a:t>規定」核予之懲處建議予以撤銷案，提請討論</a:t>
            </a:r>
            <a:r>
              <a:rPr lang="zh-TW" altLang="en-US" sz="2400" b="1" dirty="0" smtClean="0">
                <a:solidFill>
                  <a:srgbClr val="000000">
                    <a:lumMod val="50000"/>
                  </a:srgbClr>
                </a:solidFill>
              </a:rPr>
              <a:t>。</a:t>
            </a:r>
            <a:endParaRPr lang="en-US" altLang="zh-TW" sz="2400" b="1" dirty="0" smtClean="0">
              <a:solidFill>
                <a:srgbClr val="000000">
                  <a:lumMod val="50000"/>
                </a:srgbClr>
              </a:solidFill>
            </a:endParaRPr>
          </a:p>
          <a:p>
            <a:pPr lvl="0">
              <a:lnSpc>
                <a:spcPts val="3600"/>
              </a:lnSpc>
              <a:defRPr/>
            </a:pPr>
            <a:r>
              <a:rPr lang="zh-TW" altLang="en-US" sz="2400" b="1" dirty="0">
                <a:solidFill>
                  <a:srgbClr val="000000">
                    <a:lumMod val="50000"/>
                  </a:srgbClr>
                </a:solidFill>
              </a:rPr>
              <a:t> </a:t>
            </a:r>
            <a:r>
              <a:rPr lang="zh-TW" altLang="en-US" sz="2400" b="1" dirty="0" smtClean="0">
                <a:solidFill>
                  <a:srgbClr val="000000">
                    <a:lumMod val="50000"/>
                  </a:srgbClr>
                </a:solidFill>
              </a:rPr>
              <a:t>           （</a:t>
            </a:r>
            <a:r>
              <a:rPr lang="zh-TW" altLang="en-US" sz="2400" b="1" dirty="0">
                <a:solidFill>
                  <a:srgbClr val="000000">
                    <a:lumMod val="50000"/>
                  </a:srgbClr>
                </a:solidFill>
              </a:rPr>
              <a:t>提案單位：學務處）</a:t>
            </a:r>
          </a:p>
          <a:p>
            <a:pPr lvl="0">
              <a:lnSpc>
                <a:spcPts val="3600"/>
              </a:lnSpc>
              <a:defRPr/>
            </a:pPr>
            <a:r>
              <a:rPr lang="zh-TW" altLang="en-US" sz="2400" b="1" dirty="0">
                <a:solidFill>
                  <a:srgbClr val="000000">
                    <a:lumMod val="50000"/>
                  </a:srgbClr>
                </a:solidFill>
              </a:rPr>
              <a:t>說  明：</a:t>
            </a:r>
            <a:r>
              <a:rPr lang="en-US" altLang="zh-TW" sz="2400" b="1" dirty="0">
                <a:solidFill>
                  <a:srgbClr val="000000">
                    <a:lumMod val="50000"/>
                  </a:srgbClr>
                </a:solidFill>
              </a:rPr>
              <a:t>(</a:t>
            </a:r>
            <a:r>
              <a:rPr lang="zh-TW" altLang="en-US" sz="2400" b="1" dirty="0">
                <a:solidFill>
                  <a:srgbClr val="000000">
                    <a:lumMod val="50000"/>
                  </a:srgbClr>
                </a:solidFill>
              </a:rPr>
              <a:t>略</a:t>
            </a:r>
            <a:r>
              <a:rPr lang="en-US" altLang="zh-TW" sz="2400" b="1" dirty="0">
                <a:solidFill>
                  <a:srgbClr val="000000">
                    <a:lumMod val="50000"/>
                  </a:srgbClr>
                </a:solidFill>
              </a:rPr>
              <a:t>)</a:t>
            </a:r>
            <a:r>
              <a:rPr lang="zh-TW" altLang="en-US" sz="2400" b="1" dirty="0">
                <a:solidFill>
                  <a:srgbClr val="000000">
                    <a:lumMod val="50000"/>
                  </a:srgbClr>
                </a:solidFill>
              </a:rPr>
              <a:t>。</a:t>
            </a:r>
          </a:p>
          <a:p>
            <a:pPr lvl="0">
              <a:lnSpc>
                <a:spcPts val="3600"/>
              </a:lnSpc>
              <a:defRPr/>
            </a:pPr>
            <a:r>
              <a:rPr lang="zh-TW" altLang="en-US" sz="2400" b="1" dirty="0">
                <a:solidFill>
                  <a:schemeClr val="tx1"/>
                </a:solidFill>
              </a:rPr>
              <a:t>決  議：照案通過</a:t>
            </a:r>
            <a:r>
              <a:rPr lang="zh-TW" altLang="en-US" sz="2400" b="1" dirty="0" smtClean="0">
                <a:solidFill>
                  <a:schemeClr val="tx1"/>
                </a:solidFill>
              </a:rPr>
              <a:t>。</a:t>
            </a:r>
            <a:endParaRPr lang="en-US" altLang="zh-TW" sz="2400" b="1" dirty="0" smtClean="0">
              <a:solidFill>
                <a:schemeClr val="tx1"/>
              </a:solidFill>
            </a:endParaRPr>
          </a:p>
          <a:p>
            <a:pPr lvl="0">
              <a:lnSpc>
                <a:spcPts val="3600"/>
              </a:lnSpc>
              <a:defRPr/>
            </a:pPr>
            <a:r>
              <a:rPr lang="zh-TW" altLang="en-US" sz="2400" b="1" dirty="0" smtClean="0">
                <a:solidFill>
                  <a:srgbClr val="FF0000"/>
                </a:solidFill>
              </a:rPr>
              <a:t>執</a:t>
            </a:r>
            <a:r>
              <a:rPr lang="zh-TW" altLang="en-US" sz="2400" b="1" dirty="0">
                <a:solidFill>
                  <a:srgbClr val="FF0000"/>
                </a:solidFill>
              </a:rPr>
              <a:t>行情形：已辦理。</a:t>
            </a:r>
          </a:p>
          <a:p>
            <a:pPr lvl="0">
              <a:lnSpc>
                <a:spcPts val="3600"/>
              </a:lnSpc>
              <a:defRPr/>
            </a:pPr>
            <a:endParaRPr lang="zh-TW" altLang="en-US" sz="2400" b="1" dirty="0">
              <a:solidFill>
                <a:srgbClr val="FF0000"/>
              </a:solidFill>
            </a:endParaRPr>
          </a:p>
        </p:txBody>
      </p:sp>
    </p:spTree>
    <p:extLst>
      <p:ext uri="{BB962C8B-B14F-4D97-AF65-F5344CB8AC3E}">
        <p14:creationId xmlns:p14="http://schemas.microsoft.com/office/powerpoint/2010/main" val="2124043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18</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49808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3600" b="1" i="0" u="none" strike="noStrike" kern="0" cap="none" spc="0" normalizeH="0" baseline="0" noProof="0" dirty="0" smtClean="0">
                <a:ln>
                  <a:noFill/>
                </a:ln>
                <a:solidFill>
                  <a:srgbClr val="00B050"/>
                </a:solidFill>
                <a:effectLst/>
                <a:uLnTx/>
                <a:uFillTx/>
                <a:latin typeface="Arial"/>
                <a:cs typeface="Arial"/>
                <a:sym typeface="Arial"/>
              </a:rPr>
              <a:t>110-2</a:t>
            </a:r>
            <a:r>
              <a:rPr kumimoji="0" lang="zh-TW" altLang="en-US" sz="3600" b="1" i="0" u="none" strike="noStrike" kern="0" cap="none" spc="0" normalizeH="0" baseline="0" noProof="0" dirty="0" smtClean="0">
                <a:ln>
                  <a:noFill/>
                </a:ln>
                <a:solidFill>
                  <a:srgbClr val="00B050"/>
                </a:solidFill>
                <a:effectLst/>
                <a:uLnTx/>
                <a:uFillTx/>
                <a:latin typeface="Arial"/>
                <a:cs typeface="Arial"/>
                <a:sym typeface="Arial"/>
              </a:rPr>
              <a:t>   秘書室工作報告</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2" name="矩形 1"/>
          <p:cNvSpPr/>
          <p:nvPr/>
        </p:nvSpPr>
        <p:spPr>
          <a:xfrm>
            <a:off x="643188" y="1785219"/>
            <a:ext cx="7636418" cy="4124206"/>
          </a:xfrm>
          <a:prstGeom prst="rect">
            <a:avLst/>
          </a:prstGeom>
        </p:spPr>
        <p:txBody>
          <a:bodyPr wrap="square">
            <a:spAutoFit/>
          </a:bodyPr>
          <a:lstStyle/>
          <a:p>
            <a:pPr marL="457200" indent="-457200" algn="just">
              <a:spcBef>
                <a:spcPts val="600"/>
              </a:spcBef>
              <a:buFont typeface="Wingdings" panose="05000000000000000000" pitchFamily="2" charset="2"/>
              <a:buChar char="l"/>
            </a:pPr>
            <a:r>
              <a:rPr lang="zh-TW" altLang="zh-TW" sz="2800" b="1" dirty="0" smtClean="0">
                <a:latin typeface="標楷體" panose="03000509000000000000" pitchFamily="65" charset="-120"/>
                <a:ea typeface="標楷體" panose="03000509000000000000" pitchFamily="65" charset="-120"/>
                <a:cs typeface="DFKaiShu-SB-Estd-BF"/>
              </a:rPr>
              <a:t>持續</a:t>
            </a:r>
            <a:r>
              <a:rPr lang="zh-TW" altLang="zh-TW" sz="2800" b="1" dirty="0">
                <a:latin typeface="標楷體" panose="03000509000000000000" pitchFamily="65" charset="-120"/>
                <a:ea typeface="標楷體" panose="03000509000000000000" pitchFamily="65" charset="-120"/>
                <a:cs typeface="DFKaiShu-SB-Estd-BF"/>
              </a:rPr>
              <a:t>辦理廣源文教基金會、林善慶老師、邱鳳亭校友及徐盛雄校友等獎助學金申請及核發，幫助學生安心就學。</a:t>
            </a:r>
            <a:endParaRPr lang="zh-TW" altLang="zh-TW" sz="2800" b="1" kern="1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algn="just">
              <a:spcBef>
                <a:spcPts val="600"/>
              </a:spcBef>
              <a:buFont typeface="Wingdings" panose="05000000000000000000" pitchFamily="2" charset="2"/>
              <a:buChar char="l"/>
            </a:pPr>
            <a:r>
              <a:rPr lang="zh-TW" altLang="en-US" sz="2800" b="1" dirty="0">
                <a:latin typeface="標楷體" panose="03000509000000000000" pitchFamily="65" charset="-120"/>
                <a:ea typeface="標楷體" panose="03000509000000000000" pitchFamily="65" charset="-120"/>
                <a:cs typeface="DFKaiShu-SB-Estd-BF"/>
              </a:rPr>
              <a:t>統籌推動</a:t>
            </a:r>
            <a:r>
              <a:rPr lang="en-US" altLang="zh-TW" sz="2800" b="1" dirty="0" smtClean="0">
                <a:latin typeface="標楷體" panose="03000509000000000000" pitchFamily="65" charset="-120"/>
                <a:ea typeface="標楷體" panose="03000509000000000000" pitchFamily="65" charset="-120"/>
                <a:cs typeface="DFKaiShu-SB-Estd-BF"/>
              </a:rPr>
              <a:t>110</a:t>
            </a:r>
            <a:r>
              <a:rPr lang="zh-TW" altLang="zh-TW" sz="2800" b="1" dirty="0" smtClean="0">
                <a:latin typeface="標楷體" panose="03000509000000000000" pitchFamily="65" charset="-120"/>
                <a:ea typeface="標楷體" panose="03000509000000000000" pitchFamily="65" charset="-120"/>
                <a:cs typeface="DFKaiShu-SB-Estd-BF"/>
              </a:rPr>
              <a:t>學年</a:t>
            </a:r>
            <a:r>
              <a:rPr lang="zh-TW" altLang="zh-TW" sz="2800" b="1" dirty="0">
                <a:latin typeface="標楷體" panose="03000509000000000000" pitchFamily="65" charset="-120"/>
                <a:ea typeface="標楷體" panose="03000509000000000000" pitchFamily="65" charset="-120"/>
                <a:cs typeface="DFKaiShu-SB-Estd-BF"/>
              </a:rPr>
              <a:t>度第</a:t>
            </a:r>
            <a:r>
              <a:rPr lang="en-US" altLang="zh-TW" sz="2800" b="1" dirty="0">
                <a:latin typeface="標楷體" panose="03000509000000000000" pitchFamily="65" charset="-120"/>
                <a:ea typeface="標楷體" panose="03000509000000000000" pitchFamily="65" charset="-120"/>
                <a:cs typeface="DFKaiShu-SB-Estd-BF"/>
              </a:rPr>
              <a:t>2</a:t>
            </a:r>
            <a:r>
              <a:rPr lang="zh-TW" altLang="zh-TW" sz="2800" b="1" dirty="0">
                <a:latin typeface="標楷體" panose="03000509000000000000" pitchFamily="65" charset="-120"/>
                <a:ea typeface="標楷體" panose="03000509000000000000" pitchFamily="65" charset="-120"/>
                <a:cs typeface="DFKaiShu-SB-Estd-BF"/>
              </a:rPr>
              <a:t>學期高職優質化各子計畫（核定經費</a:t>
            </a:r>
            <a:r>
              <a:rPr lang="en-US" altLang="zh-TW" sz="2800" b="1" dirty="0">
                <a:latin typeface="標楷體" panose="03000509000000000000" pitchFamily="65" charset="-120"/>
                <a:ea typeface="標楷體" panose="03000509000000000000" pitchFamily="65" charset="-120"/>
                <a:cs typeface="DFKaiShu-SB-Estd-BF"/>
              </a:rPr>
              <a:t>275</a:t>
            </a:r>
            <a:r>
              <a:rPr lang="zh-TW" altLang="zh-TW" sz="2800" b="1" dirty="0">
                <a:latin typeface="標楷體" panose="03000509000000000000" pitchFamily="65" charset="-120"/>
                <a:ea typeface="標楷體" panose="03000509000000000000" pitchFamily="65" charset="-120"/>
                <a:cs typeface="DFKaiShu-SB-Estd-BF"/>
              </a:rPr>
              <a:t>萬元）及辦理新課綱區域聯盟會議，為優質壢商各項活動之推動爭取財源。</a:t>
            </a:r>
            <a:endParaRPr lang="zh-TW" altLang="zh-TW" sz="2800" b="1" kern="100" dirty="0">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algn="just">
              <a:spcBef>
                <a:spcPts val="600"/>
              </a:spcBef>
              <a:buFont typeface="Wingdings" panose="05000000000000000000" pitchFamily="2" charset="2"/>
              <a:buChar char="l"/>
            </a:pPr>
            <a:r>
              <a:rPr lang="zh-TW" altLang="zh-TW" sz="2800" b="1" dirty="0">
                <a:latin typeface="標楷體" panose="03000509000000000000" pitchFamily="65" charset="-120"/>
                <a:ea typeface="標楷體" panose="03000509000000000000" pitchFamily="65" charset="-120"/>
                <a:cs typeface="DFKaiShu-SB-Estd-BF"/>
              </a:rPr>
              <a:t>積極推動本校</a:t>
            </a:r>
            <a:r>
              <a:rPr lang="en-US" altLang="zh-TW" sz="2800" b="1" dirty="0">
                <a:latin typeface="標楷體" panose="03000509000000000000" pitchFamily="65" charset="-120"/>
                <a:ea typeface="標楷體" panose="03000509000000000000" pitchFamily="65" charset="-120"/>
                <a:cs typeface="DFKaiShu-SB-Estd-BF"/>
              </a:rPr>
              <a:t>109-112</a:t>
            </a:r>
            <a:r>
              <a:rPr lang="zh-TW" altLang="zh-TW" sz="2800" b="1" dirty="0">
                <a:latin typeface="標楷體" panose="03000509000000000000" pitchFamily="65" charset="-120"/>
                <a:ea typeface="標楷體" panose="03000509000000000000" pitchFamily="65" charset="-120"/>
                <a:cs typeface="DFKaiShu-SB-Estd-BF"/>
              </a:rPr>
              <a:t>年度中長程教育發展計畫。</a:t>
            </a:r>
            <a:endPar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6022131F-D4B3-4563-9580-15C144939DB6}"/>
              </a:ext>
            </a:extLst>
          </p:cNvPr>
          <p:cNvSpPr/>
          <p:nvPr/>
        </p:nvSpPr>
        <p:spPr>
          <a:xfrm>
            <a:off x="7428091" y="407825"/>
            <a:ext cx="8515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3600" b="1" dirty="0" smtClean="0">
                <a:solidFill>
                  <a:srgbClr val="00B050"/>
                </a:solidFill>
              </a:rPr>
              <a:t>1-2</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Tree>
    <p:extLst>
      <p:ext uri="{BB962C8B-B14F-4D97-AF65-F5344CB8AC3E}">
        <p14:creationId xmlns:p14="http://schemas.microsoft.com/office/powerpoint/2010/main" val="260530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fld id="{888602C1-DB97-4DB3-A1E4-6B4E8B381F1A}" type="slidenum">
              <a:rPr kumimoji="0" lang="zh-TW" altLang="en-US" sz="1000" b="0" i="0" u="none" strike="noStrike" kern="0" cap="none" spc="0" normalizeH="0" baseline="0" noProof="0" smtClean="0">
                <a:ln>
                  <a:noFill/>
                </a:ln>
                <a:solidFill>
                  <a:srgbClr val="000000"/>
                </a:solidFill>
                <a:effectLst/>
                <a:uLnTx/>
                <a:uFillTx/>
                <a:latin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000"/>
                <a:buFont typeface="Verdana"/>
                <a:buNone/>
                <a:tabLst/>
                <a:defRPr/>
              </a:pPr>
              <a:t>19</a:t>
            </a:fld>
            <a:endParaRPr kumimoji="0" lang="zh-TW" altLang="en-US" sz="1000" b="0" i="0" u="none" strike="noStrike" kern="0" cap="none" spc="0" normalizeH="0" baseline="0" noProof="0" dirty="0">
              <a:ln>
                <a:noFill/>
              </a:ln>
              <a:solidFill>
                <a:srgbClr val="000000"/>
              </a:solidFill>
              <a:effectLst/>
              <a:uLnTx/>
              <a:uFillTx/>
              <a:latin typeface="Verdana"/>
              <a:sym typeface="Verdana"/>
            </a:endParaRPr>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49808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3600" b="1" i="0" u="none" strike="noStrike" kern="0" cap="none" spc="0" normalizeH="0" baseline="0" noProof="0" dirty="0" smtClean="0">
                <a:ln>
                  <a:noFill/>
                </a:ln>
                <a:solidFill>
                  <a:srgbClr val="00B050"/>
                </a:solidFill>
                <a:effectLst/>
                <a:uLnTx/>
                <a:uFillTx/>
                <a:latin typeface="Arial"/>
                <a:cs typeface="Arial"/>
                <a:sym typeface="Arial"/>
              </a:rPr>
              <a:t>110-2</a:t>
            </a:r>
            <a:r>
              <a:rPr kumimoji="0" lang="zh-TW" altLang="en-US" sz="3600" b="1" i="0" u="none" strike="noStrike" kern="0" cap="none" spc="0" normalizeH="0" baseline="0" noProof="0" dirty="0" smtClean="0">
                <a:ln>
                  <a:noFill/>
                </a:ln>
                <a:solidFill>
                  <a:srgbClr val="00B050"/>
                </a:solidFill>
                <a:effectLst/>
                <a:uLnTx/>
                <a:uFillTx/>
                <a:latin typeface="Arial"/>
                <a:cs typeface="Arial"/>
                <a:sym typeface="Arial"/>
              </a:rPr>
              <a:t>   秘書室工作報告</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
        <p:nvSpPr>
          <p:cNvPr id="2" name="矩形 1"/>
          <p:cNvSpPr/>
          <p:nvPr/>
        </p:nvSpPr>
        <p:spPr>
          <a:xfrm>
            <a:off x="643188" y="1785219"/>
            <a:ext cx="7636418" cy="4124206"/>
          </a:xfrm>
          <a:prstGeom prst="rect">
            <a:avLst/>
          </a:prstGeom>
        </p:spPr>
        <p:txBody>
          <a:bodyPr wrap="square">
            <a:spAutoFit/>
          </a:bodyPr>
          <a:lstStyle/>
          <a:p>
            <a:pPr marL="457200" indent="-457200" algn="just">
              <a:spcBef>
                <a:spcPts val="600"/>
              </a:spcBef>
              <a:buFont typeface="Wingdings" panose="05000000000000000000" pitchFamily="2" charset="2"/>
              <a:buChar char="l"/>
            </a:pPr>
            <a:r>
              <a:rPr lang="zh-TW" altLang="en-US" sz="2800" b="1" dirty="0" smtClean="0">
                <a:latin typeface="標楷體" panose="03000509000000000000" pitchFamily="65" charset="-120"/>
                <a:ea typeface="標楷體" panose="03000509000000000000" pitchFamily="65" charset="-120"/>
                <a:cs typeface="DFKaiShu-SB-Estd-BF"/>
              </a:rPr>
              <a:t>持續</a:t>
            </a:r>
            <a:r>
              <a:rPr lang="zh-TW" altLang="en-US" sz="2800" b="1" dirty="0">
                <a:latin typeface="標楷體" panose="03000509000000000000" pitchFamily="65" charset="-120"/>
                <a:ea typeface="標楷體" panose="03000509000000000000" pitchFamily="65" charset="-120"/>
                <a:cs typeface="DFKaiShu-SB-Estd-BF"/>
              </a:rPr>
              <a:t>發行「壢商風采」季刊，彙整本校學生學習及競賽成果，除發給本校師生外，另寄送至桃園市各國中及本校生讀人數較多之科大，行銷本校辦學成效。</a:t>
            </a:r>
          </a:p>
          <a:p>
            <a:pPr marL="457200" indent="-457200" algn="just">
              <a:spcBef>
                <a:spcPts val="600"/>
              </a:spcBef>
              <a:buFont typeface="Wingdings" panose="05000000000000000000" pitchFamily="2" charset="2"/>
              <a:buChar char="l"/>
            </a:pPr>
            <a:r>
              <a:rPr lang="zh-TW" altLang="en-US" sz="2800" b="1" dirty="0" smtClean="0">
                <a:latin typeface="標楷體" panose="03000509000000000000" pitchFamily="65" charset="-120"/>
                <a:ea typeface="標楷體" panose="03000509000000000000" pitchFamily="65" charset="-120"/>
                <a:cs typeface="DFKaiShu-SB-Estd-BF"/>
              </a:rPr>
              <a:t>持續</a:t>
            </a:r>
            <a:r>
              <a:rPr lang="zh-TW" altLang="en-US" sz="2800" b="1" dirty="0">
                <a:latin typeface="標楷體" panose="03000509000000000000" pitchFamily="65" charset="-120"/>
                <a:ea typeface="標楷體" panose="03000509000000000000" pitchFamily="65" charset="-120"/>
                <a:cs typeface="DFKaiShu-SB-Estd-BF"/>
              </a:rPr>
              <a:t>新聞稿及學校</a:t>
            </a:r>
            <a:r>
              <a:rPr lang="en-US" altLang="zh-TW" sz="2800" b="1" dirty="0">
                <a:latin typeface="標楷體" panose="03000509000000000000" pitchFamily="65" charset="-120"/>
                <a:ea typeface="標楷體" panose="03000509000000000000" pitchFamily="65" charset="-120"/>
                <a:cs typeface="DFKaiShu-SB-Estd-BF"/>
              </a:rPr>
              <a:t>FB</a:t>
            </a:r>
            <a:r>
              <a:rPr lang="zh-TW" altLang="en-US" sz="2800" b="1" dirty="0">
                <a:latin typeface="標楷體" panose="03000509000000000000" pitchFamily="65" charset="-120"/>
                <a:ea typeface="標楷體" panose="03000509000000000000" pitchFamily="65" charset="-120"/>
                <a:cs typeface="DFKaiShu-SB-Estd-BF"/>
              </a:rPr>
              <a:t>撰寫及發稿</a:t>
            </a:r>
            <a:r>
              <a:rPr lang="en-US" altLang="zh-TW" sz="2800" b="1" dirty="0">
                <a:latin typeface="標楷體" panose="03000509000000000000" pitchFamily="65" charset="-120"/>
                <a:ea typeface="標楷體" panose="03000509000000000000" pitchFamily="65" charset="-120"/>
                <a:cs typeface="DFKaiShu-SB-Estd-BF"/>
              </a:rPr>
              <a:t>(</a:t>
            </a:r>
            <a:r>
              <a:rPr lang="zh-TW" altLang="en-US" sz="2800" b="1" dirty="0">
                <a:latin typeface="標楷體" panose="03000509000000000000" pitchFamily="65" charset="-120"/>
                <a:ea typeface="標楷體" panose="03000509000000000000" pitchFamily="65" charset="-120"/>
                <a:cs typeface="DFKaiShu-SB-Estd-BF"/>
              </a:rPr>
              <a:t>文</a:t>
            </a:r>
            <a:r>
              <a:rPr lang="en-US" altLang="zh-TW" sz="2800" b="1" dirty="0">
                <a:latin typeface="標楷體" panose="03000509000000000000" pitchFamily="65" charset="-120"/>
                <a:ea typeface="標楷體" panose="03000509000000000000" pitchFamily="65" charset="-120"/>
                <a:cs typeface="DFKaiShu-SB-Estd-BF"/>
              </a:rPr>
              <a:t>)</a:t>
            </a:r>
            <a:r>
              <a:rPr lang="zh-TW" altLang="en-US" sz="2800" b="1" dirty="0">
                <a:latin typeface="標楷體" panose="03000509000000000000" pitchFamily="65" charset="-120"/>
                <a:ea typeface="標楷體" panose="03000509000000000000" pitchFamily="65" charset="-120"/>
                <a:cs typeface="DFKaiShu-SB-Estd-BF"/>
              </a:rPr>
              <a:t>，以提升本校辦學曝光度。</a:t>
            </a:r>
          </a:p>
          <a:p>
            <a:pPr marL="457200" indent="-457200" algn="just">
              <a:spcBef>
                <a:spcPts val="600"/>
              </a:spcBef>
              <a:buFont typeface="Wingdings" panose="05000000000000000000" pitchFamily="2" charset="2"/>
              <a:buChar char="l"/>
            </a:pPr>
            <a:r>
              <a:rPr lang="en-US" altLang="zh-TW" sz="2800" b="1" dirty="0" smtClean="0">
                <a:latin typeface="標楷體" panose="03000509000000000000" pitchFamily="65" charset="-120"/>
                <a:ea typeface="標楷體" panose="03000509000000000000" pitchFamily="65" charset="-120"/>
                <a:cs typeface="DFKaiShu-SB-Estd-BF"/>
              </a:rPr>
              <a:t>111</a:t>
            </a:r>
            <a:r>
              <a:rPr lang="zh-TW" altLang="en-US" sz="2800" b="1" dirty="0">
                <a:latin typeface="標楷體" panose="03000509000000000000" pitchFamily="65" charset="-120"/>
                <a:ea typeface="標楷體" panose="03000509000000000000" pitchFamily="65" charset="-120"/>
                <a:cs typeface="DFKaiShu-SB-Estd-BF"/>
              </a:rPr>
              <a:t>年</a:t>
            </a:r>
            <a:r>
              <a:rPr lang="en-US" altLang="zh-TW" sz="2800" b="1" dirty="0">
                <a:latin typeface="標楷體" panose="03000509000000000000" pitchFamily="65" charset="-120"/>
                <a:ea typeface="標楷體" panose="03000509000000000000" pitchFamily="65" charset="-120"/>
                <a:cs typeface="DFKaiShu-SB-Estd-BF"/>
              </a:rPr>
              <a:t>6</a:t>
            </a:r>
            <a:r>
              <a:rPr lang="zh-TW" altLang="en-US" sz="2800" b="1" dirty="0">
                <a:latin typeface="標楷體" panose="03000509000000000000" pitchFamily="65" charset="-120"/>
                <a:ea typeface="標楷體" panose="03000509000000000000" pitchFamily="65" charset="-120"/>
                <a:cs typeface="DFKaiShu-SB-Estd-BF"/>
              </a:rPr>
              <a:t>月</a:t>
            </a:r>
            <a:r>
              <a:rPr lang="en-US" altLang="zh-TW" sz="2800" b="1" dirty="0">
                <a:latin typeface="標楷體" panose="03000509000000000000" pitchFamily="65" charset="-120"/>
                <a:ea typeface="標楷體" panose="03000509000000000000" pitchFamily="65" charset="-120"/>
                <a:cs typeface="DFKaiShu-SB-Estd-BF"/>
              </a:rPr>
              <a:t>4</a:t>
            </a:r>
            <a:r>
              <a:rPr lang="zh-TW" altLang="en-US" sz="2800" b="1" dirty="0">
                <a:latin typeface="標楷體" panose="03000509000000000000" pitchFamily="65" charset="-120"/>
                <a:ea typeface="標楷體" panose="03000509000000000000" pitchFamily="65" charset="-120"/>
                <a:cs typeface="DFKaiShu-SB-Estd-BF"/>
              </a:rPr>
              <a:t>日</a:t>
            </a:r>
            <a:r>
              <a:rPr lang="en-US" altLang="zh-TW" sz="2800" b="1" dirty="0">
                <a:latin typeface="標楷體" panose="03000509000000000000" pitchFamily="65" charset="-120"/>
                <a:ea typeface="標楷體" panose="03000509000000000000" pitchFamily="65" charset="-120"/>
                <a:cs typeface="DFKaiShu-SB-Estd-BF"/>
              </a:rPr>
              <a:t>(</a:t>
            </a:r>
            <a:r>
              <a:rPr lang="zh-TW" altLang="en-US" sz="2800" b="1" dirty="0">
                <a:latin typeface="標楷體" panose="03000509000000000000" pitchFamily="65" charset="-120"/>
                <a:ea typeface="標楷體" panose="03000509000000000000" pitchFamily="65" charset="-120"/>
                <a:cs typeface="DFKaiShu-SB-Estd-BF"/>
              </a:rPr>
              <a:t>六</a:t>
            </a:r>
            <a:r>
              <a:rPr lang="en-US" altLang="zh-TW" sz="2800" b="1" dirty="0">
                <a:latin typeface="標楷體" panose="03000509000000000000" pitchFamily="65" charset="-120"/>
                <a:ea typeface="標楷體" panose="03000509000000000000" pitchFamily="65" charset="-120"/>
                <a:cs typeface="DFKaiShu-SB-Estd-BF"/>
              </a:rPr>
              <a:t>)</a:t>
            </a:r>
            <a:r>
              <a:rPr lang="zh-TW" altLang="en-US" sz="2800" b="1" dirty="0">
                <a:latin typeface="標楷體" panose="03000509000000000000" pitchFamily="65" charset="-120"/>
                <a:ea typeface="標楷體" panose="03000509000000000000" pitchFamily="65" charset="-120"/>
                <a:cs typeface="DFKaiShu-SB-Estd-BF"/>
              </a:rPr>
              <a:t>辦理教育部</a:t>
            </a:r>
            <a:r>
              <a:rPr lang="en-US" altLang="zh-TW" sz="2800" b="1" dirty="0">
                <a:latin typeface="標楷體" panose="03000509000000000000" pitchFamily="65" charset="-120"/>
                <a:ea typeface="標楷體" panose="03000509000000000000" pitchFamily="65" charset="-120"/>
                <a:cs typeface="DFKaiShu-SB-Estd-BF"/>
              </a:rPr>
              <a:t>111</a:t>
            </a:r>
            <a:r>
              <a:rPr lang="zh-TW" altLang="en-US" sz="2800" b="1" dirty="0">
                <a:latin typeface="標楷體" panose="03000509000000000000" pitchFamily="65" charset="-120"/>
                <a:ea typeface="標楷體" panose="03000509000000000000" pitchFamily="65" charset="-120"/>
                <a:cs typeface="DFKaiShu-SB-Estd-BF"/>
              </a:rPr>
              <a:t>年度教師資格考試，請同仁預留時間協助試務及監考工作。</a:t>
            </a:r>
          </a:p>
        </p:txBody>
      </p:sp>
      <p:sp>
        <p:nvSpPr>
          <p:cNvPr id="5" name="矩形 4">
            <a:extLst>
              <a:ext uri="{FF2B5EF4-FFF2-40B4-BE49-F238E27FC236}">
                <a16:creationId xmlns:a16="http://schemas.microsoft.com/office/drawing/2014/main" id="{6022131F-D4B3-4563-9580-15C144939DB6}"/>
              </a:ext>
            </a:extLst>
          </p:cNvPr>
          <p:cNvSpPr/>
          <p:nvPr/>
        </p:nvSpPr>
        <p:spPr>
          <a:xfrm>
            <a:off x="7428091" y="407825"/>
            <a:ext cx="8515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3600" b="1" dirty="0" smtClean="0">
                <a:solidFill>
                  <a:srgbClr val="00B050"/>
                </a:solidFill>
              </a:rPr>
              <a:t>2-2</a:t>
            </a:r>
            <a:endParaRPr kumimoji="0" lang="zh-TW" altLang="en-US" sz="3600" b="1" i="0" u="none" strike="noStrike" kern="0" cap="none" spc="0" normalizeH="0" baseline="0" noProof="0" dirty="0">
              <a:ln>
                <a:noFill/>
              </a:ln>
              <a:solidFill>
                <a:srgbClr val="00B050"/>
              </a:solidFill>
              <a:effectLst/>
              <a:uLnTx/>
              <a:uFillTx/>
              <a:latin typeface="Arial"/>
              <a:cs typeface="Arial"/>
              <a:sym typeface="Arial"/>
            </a:endParaRPr>
          </a:p>
        </p:txBody>
      </p:sp>
    </p:spTree>
    <p:extLst>
      <p:ext uri="{BB962C8B-B14F-4D97-AF65-F5344CB8AC3E}">
        <p14:creationId xmlns:p14="http://schemas.microsoft.com/office/powerpoint/2010/main" val="98661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457200" y="1699723"/>
            <a:ext cx="7945766" cy="4824412"/>
          </a:xfrm>
        </p:spPr>
        <p:txBody>
          <a:bodyPr/>
          <a:lstStyle/>
          <a:p>
            <a:pPr eaLnBrk="1" hangingPunct="1">
              <a:buFont typeface="Wingdings" pitchFamily="2" charset="2"/>
              <a:buNone/>
              <a:defRPr/>
            </a:pP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介紹</a:t>
            </a:r>
            <a:endPar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新進</a:t>
            </a:r>
            <a:r>
              <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代理</a:t>
            </a: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教師</a:t>
            </a:r>
            <a:endPar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endParaRPr lang="en-US" altLang="zh-TW"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endPar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16420" name="Rectangle 4"/>
          <p:cNvSpPr>
            <a:spLocks noGrp="1" noChangeArrowheads="1"/>
          </p:cNvSpPr>
          <p:nvPr>
            <p:ph type="title"/>
          </p:nvPr>
        </p:nvSpPr>
        <p:spPr/>
        <p:txBody>
          <a:bodyPr/>
          <a:lstStyle/>
          <a:p>
            <a:pPr eaLnBrk="1" hangingPunct="1">
              <a:defRPr/>
            </a:pPr>
            <a:r>
              <a:rPr lang="zh-TW" altLang="en-US" b="1" dirty="0" smtClean="0">
                <a:solidFill>
                  <a:schemeClr val="accent5">
                    <a:lumMod val="50000"/>
                  </a:schemeClr>
                </a:solidFill>
                <a:effectLst>
                  <a:outerShdw blurRad="38100" dist="38100" dir="2700000" algn="tl">
                    <a:srgbClr val="C0C0C0"/>
                  </a:outerShdw>
                </a:effectLst>
              </a:rPr>
              <a:t>桃園市立中壢高商</a:t>
            </a:r>
          </a:p>
        </p:txBody>
      </p:sp>
    </p:spTree>
    <p:extLst>
      <p:ext uri="{BB962C8B-B14F-4D97-AF65-F5344CB8AC3E}">
        <p14:creationId xmlns:p14="http://schemas.microsoft.com/office/powerpoint/2010/main" val="280609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10" name="Google Shape;110;p2"/>
          <p:cNvSpPr txBox="1">
            <a:spLocks noGrp="1"/>
          </p:cNvSpPr>
          <p:nvPr>
            <p:ph type="subTitle" idx="4294967295"/>
          </p:nvPr>
        </p:nvSpPr>
        <p:spPr>
          <a:xfrm>
            <a:off x="900112" y="3308921"/>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教</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務</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處</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3748948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1-6</a:t>
            </a:r>
            <a:endParaRPr lang="zh-TW" altLang="en-US" sz="6000" dirty="0">
              <a:solidFill>
                <a:srgbClr val="0033CC"/>
              </a:solidFill>
            </a:endParaRPr>
          </a:p>
        </p:txBody>
      </p:sp>
      <p:sp>
        <p:nvSpPr>
          <p:cNvPr id="21507" name="內容版面配置區 2"/>
          <p:cNvSpPr>
            <a:spLocks noGrp="1"/>
          </p:cNvSpPr>
          <p:nvPr>
            <p:ph idx="1"/>
          </p:nvPr>
        </p:nvSpPr>
        <p:spPr>
          <a:xfrm>
            <a:off x="457200" y="1476375"/>
            <a:ext cx="8229600" cy="5257800"/>
          </a:xfrm>
        </p:spPr>
        <p:txBody>
          <a:bodyPr/>
          <a:lstStyle/>
          <a:p>
            <a:pPr>
              <a:defRPr/>
            </a:pPr>
            <a:r>
              <a:rPr lang="zh-TW" altLang="en-US" dirty="0" smtClean="0"/>
              <a:t>重要日程、工作報告</a:t>
            </a:r>
            <a:r>
              <a:rPr lang="zh-TW" altLang="en-US" dirty="0"/>
              <a:t>及宣導事項</a:t>
            </a:r>
            <a:endParaRPr lang="en-US" altLang="zh-TW" dirty="0" smtClean="0"/>
          </a:p>
          <a:p>
            <a:pPr lvl="1">
              <a:defRPr/>
            </a:pPr>
            <a:r>
              <a:rPr lang="zh-TW" altLang="zh-TW" sz="2800" dirty="0">
                <a:latin typeface="Times New Roman" panose="02020603050405020304" pitchFamily="18" charset="0"/>
                <a:cs typeface="Times New Roman" panose="02020603050405020304" pitchFamily="18" charset="0"/>
              </a:rPr>
              <a:t>因疫情關係，補考時程暫定調整如下</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1)2/10(</a:t>
            </a:r>
            <a:r>
              <a:rPr lang="zh-TW" altLang="zh-TW" sz="2800" dirty="0">
                <a:latin typeface="Times New Roman" panose="02020603050405020304" pitchFamily="18" charset="0"/>
                <a:cs typeface="Times New Roman" panose="02020603050405020304" pitchFamily="18" charset="0"/>
              </a:rPr>
              <a:t>四</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公告補考名單</a:t>
            </a:r>
            <a:r>
              <a:rPr lang="zh-TW"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2)2/19(</a:t>
            </a:r>
            <a:r>
              <a:rPr lang="zh-TW" altLang="zh-TW" sz="2800" dirty="0">
                <a:latin typeface="Times New Roman" panose="02020603050405020304" pitchFamily="18" charset="0"/>
                <a:cs typeface="Times New Roman" panose="02020603050405020304" pitchFamily="18" charset="0"/>
              </a:rPr>
              <a:t>六</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補考</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3)2/22(</a:t>
            </a:r>
            <a:r>
              <a:rPr lang="zh-TW" altLang="zh-TW" sz="2800" dirty="0">
                <a:latin typeface="Times New Roman" panose="02020603050405020304" pitchFamily="18" charset="0"/>
                <a:cs typeface="Times New Roman" panose="02020603050405020304" pitchFamily="18" charset="0"/>
              </a:rPr>
              <a:t>二</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前補考成績繳回</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4)2/24(</a:t>
            </a:r>
            <a:r>
              <a:rPr lang="zh-TW" altLang="zh-TW" sz="2800" dirty="0">
                <a:latin typeface="Times New Roman" panose="02020603050405020304" pitchFamily="18" charset="0"/>
                <a:cs typeface="Times New Roman" panose="02020603050405020304" pitchFamily="18" charset="0"/>
              </a:rPr>
              <a:t>四</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公告補考成績。</a:t>
            </a:r>
            <a:endParaRPr lang="en-US" altLang="zh-TW" sz="2800" b="1" dirty="0" smtClean="0">
              <a:solidFill>
                <a:srgbClr val="0000FF"/>
              </a:solidFill>
              <a:latin typeface="Times New Roman" panose="02020603050405020304" pitchFamily="18" charset="0"/>
              <a:cs typeface="Times New Roman" panose="02020603050405020304" pitchFamily="18" charset="0"/>
            </a:endParaRPr>
          </a:p>
          <a:p>
            <a:pPr lvl="1">
              <a:defRPr/>
            </a:pPr>
            <a:r>
              <a:rPr lang="en-US" altLang="zh-TW" sz="2800" b="1" dirty="0">
                <a:solidFill>
                  <a:srgbClr val="0000FF"/>
                </a:solidFill>
                <a:latin typeface="Times New Roman" panose="02020603050405020304" pitchFamily="18" charset="0"/>
                <a:cs typeface="Times New Roman" panose="02020603050405020304" pitchFamily="18" charset="0"/>
              </a:rPr>
              <a:t>2/10(</a:t>
            </a:r>
            <a:r>
              <a:rPr lang="zh-TW" altLang="zh-TW" sz="2800" b="1" dirty="0">
                <a:solidFill>
                  <a:srgbClr val="0000FF"/>
                </a:solidFill>
                <a:latin typeface="Times New Roman" panose="02020603050405020304" pitchFamily="18" charset="0"/>
                <a:cs typeface="Times New Roman" panose="02020603050405020304" pitchFamily="18" charset="0"/>
              </a:rPr>
              <a:t>四</a:t>
            </a:r>
            <a:r>
              <a:rPr lang="en-US" altLang="zh-TW" sz="2800" b="1" dirty="0">
                <a:solidFill>
                  <a:srgbClr val="0000FF"/>
                </a:solidFill>
                <a:latin typeface="Times New Roman" panose="02020603050405020304" pitchFamily="18" charset="0"/>
                <a:cs typeface="Times New Roman" panose="02020603050405020304" pitchFamily="18" charset="0"/>
              </a:rPr>
              <a:t>)</a:t>
            </a:r>
            <a:r>
              <a:rPr lang="zh-TW" altLang="zh-TW" sz="2800" b="1" dirty="0">
                <a:solidFill>
                  <a:srgbClr val="0000FF"/>
                </a:solidFill>
                <a:latin typeface="Times New Roman" panose="02020603050405020304" pitchFamily="18" charset="0"/>
                <a:cs typeface="Times New Roman" panose="02020603050405020304" pitchFamily="18" charset="0"/>
              </a:rPr>
              <a:t>下午</a:t>
            </a:r>
            <a:r>
              <a:rPr lang="en-US" altLang="zh-TW" sz="2800" b="1" dirty="0">
                <a:solidFill>
                  <a:srgbClr val="0000FF"/>
                </a:solidFill>
                <a:latin typeface="Times New Roman" panose="02020603050405020304" pitchFamily="18" charset="0"/>
                <a:cs typeface="Times New Roman" panose="02020603050405020304" pitchFamily="18" charset="0"/>
              </a:rPr>
              <a:t>14</a:t>
            </a:r>
            <a:r>
              <a:rPr lang="zh-TW" altLang="zh-TW" sz="2800" b="1" dirty="0">
                <a:solidFill>
                  <a:srgbClr val="0000FF"/>
                </a:solidFill>
                <a:latin typeface="Times New Roman" panose="02020603050405020304" pitchFamily="18" charset="0"/>
                <a:cs typeface="Times New Roman" panose="02020603050405020304" pitchFamily="18" charset="0"/>
              </a:rPr>
              <a:t>時</a:t>
            </a:r>
            <a:r>
              <a:rPr lang="zh-TW" altLang="zh-TW" sz="2800" dirty="0" smtClean="0">
                <a:latin typeface="Times New Roman" panose="02020603050405020304" pitchFamily="18" charset="0"/>
                <a:cs typeface="Times New Roman" panose="02020603050405020304" pitchFamily="18" charset="0"/>
              </a:rPr>
              <a:t>辦理</a:t>
            </a:r>
            <a:r>
              <a:rPr lang="zh-TW" altLang="en-US" sz="2800" dirty="0">
                <a:latin typeface="Times New Roman" panose="02020603050405020304" pitchFamily="18" charset="0"/>
                <a:cs typeface="Times New Roman" panose="02020603050405020304" pitchFamily="18" charset="0"/>
              </a:rPr>
              <a:t>線上</a:t>
            </a:r>
            <a:r>
              <a:rPr lang="zh-TW" altLang="zh-TW" sz="2800" dirty="0" smtClean="0">
                <a:latin typeface="Times New Roman" panose="02020603050405020304" pitchFamily="18" charset="0"/>
                <a:cs typeface="Times New Roman" panose="02020603050405020304" pitchFamily="18" charset="0"/>
              </a:rPr>
              <a:t>教師</a:t>
            </a:r>
            <a:r>
              <a:rPr lang="zh-TW" altLang="zh-TW" sz="2800" dirty="0">
                <a:latin typeface="Times New Roman" panose="02020603050405020304" pitchFamily="18" charset="0"/>
                <a:cs typeface="Times New Roman" panose="02020603050405020304" pitchFamily="18" charset="0"/>
              </a:rPr>
              <a:t>研習，講題為「學習歷程在大學選才上扮演的角色</a:t>
            </a:r>
            <a:r>
              <a:rPr lang="zh-TW"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a:t>
            </a:r>
            <a:r>
              <a:rPr lang="zh-TW" altLang="zh-TW" sz="2800" dirty="0" smtClean="0">
                <a:latin typeface="Times New Roman" panose="02020603050405020304" pitchFamily="18" charset="0"/>
                <a:cs typeface="Times New Roman" panose="02020603050405020304" pitchFamily="18" charset="0"/>
              </a:rPr>
              <a:t>請</a:t>
            </a:r>
            <a:r>
              <a:rPr lang="zh-TW" altLang="zh-TW" sz="2800" dirty="0">
                <a:latin typeface="Times New Roman" panose="02020603050405020304" pitchFamily="18" charset="0"/>
                <a:cs typeface="Times New Roman" panose="02020603050405020304" pitchFamily="18" charset="0"/>
              </a:rPr>
              <a:t>老師務必參加。</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endParaRPr lang="en-US" altLang="zh-TW" sz="2800" dirty="0" smtClean="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smtClean="0"/>
          </a:p>
        </p:txBody>
      </p:sp>
    </p:spTree>
    <p:extLst>
      <p:ext uri="{BB962C8B-B14F-4D97-AF65-F5344CB8AC3E}">
        <p14:creationId xmlns:p14="http://schemas.microsoft.com/office/powerpoint/2010/main" val="358610268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2-6</a:t>
            </a:r>
            <a:endParaRPr lang="zh-TW" altLang="en-US" sz="6000" dirty="0">
              <a:solidFill>
                <a:srgbClr val="0033CC"/>
              </a:solidFill>
            </a:endParaRPr>
          </a:p>
        </p:txBody>
      </p:sp>
      <p:sp>
        <p:nvSpPr>
          <p:cNvPr id="21507" name="內容版面配置區 2"/>
          <p:cNvSpPr>
            <a:spLocks noGrp="1"/>
          </p:cNvSpPr>
          <p:nvPr>
            <p:ph idx="1"/>
          </p:nvPr>
        </p:nvSpPr>
        <p:spPr>
          <a:xfrm>
            <a:off x="457200" y="1476375"/>
            <a:ext cx="8229600" cy="5257800"/>
          </a:xfrm>
        </p:spPr>
        <p:txBody>
          <a:bodyPr/>
          <a:lstStyle/>
          <a:p>
            <a:pPr>
              <a:defRPr/>
            </a:pPr>
            <a:r>
              <a:rPr lang="zh-TW" altLang="en-US" dirty="0" smtClean="0"/>
              <a:t>重要日程、工作報告</a:t>
            </a:r>
            <a:r>
              <a:rPr lang="zh-TW" altLang="en-US" dirty="0"/>
              <a:t>及宣導事項</a:t>
            </a:r>
            <a:endParaRPr lang="en-US" altLang="zh-TW" dirty="0" smtClean="0"/>
          </a:p>
          <a:p>
            <a:pPr lvl="1">
              <a:defRPr/>
            </a:pPr>
            <a:r>
              <a:rPr lang="en-US" altLang="zh-TW" sz="2800" dirty="0">
                <a:latin typeface="Times New Roman" panose="02020603050405020304" pitchFamily="18" charset="0"/>
                <a:cs typeface="Times New Roman" panose="02020603050405020304" pitchFamily="18" charset="0"/>
              </a:rPr>
              <a:t>2/11(</a:t>
            </a:r>
            <a:r>
              <a:rPr lang="zh-TW" altLang="zh-TW" sz="2800" dirty="0">
                <a:latin typeface="Times New Roman" panose="02020603050405020304" pitchFamily="18" charset="0"/>
                <a:cs typeface="Times New Roman" panose="02020603050405020304" pitchFamily="18" charset="0"/>
              </a:rPr>
              <a:t>五</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上午開學、註冊、領書，</a:t>
            </a:r>
            <a:r>
              <a:rPr lang="zh-TW" altLang="zh-TW" sz="2800" b="1" dirty="0">
                <a:solidFill>
                  <a:srgbClr val="0000FF"/>
                </a:solidFill>
                <a:latin typeface="Times New Roman" panose="02020603050405020304" pitchFamily="18" charset="0"/>
                <a:cs typeface="Times New Roman" panose="02020603050405020304" pitchFamily="18" charset="0"/>
              </a:rPr>
              <a:t>下午全校正常上課</a:t>
            </a:r>
            <a:r>
              <a:rPr lang="zh-TW" altLang="zh-TW" sz="2800" dirty="0">
                <a:latin typeface="Times New Roman" panose="02020603050405020304" pitchFamily="18" charset="0"/>
                <a:cs typeface="Times New Roman" panose="02020603050405020304" pitchFamily="18" charset="0"/>
              </a:rPr>
              <a:t>。</a:t>
            </a:r>
            <a:endParaRPr lang="en-US" altLang="zh-TW" sz="2800" b="1" dirty="0" smtClean="0">
              <a:solidFill>
                <a:srgbClr val="0000FF"/>
              </a:solidFill>
              <a:latin typeface="Times New Roman" panose="02020603050405020304" pitchFamily="18" charset="0"/>
              <a:cs typeface="Times New Roman" panose="02020603050405020304" pitchFamily="18" charset="0"/>
            </a:endParaRPr>
          </a:p>
          <a:p>
            <a:pPr lvl="1">
              <a:defRPr/>
            </a:pPr>
            <a:r>
              <a:rPr lang="en-US" altLang="zh-TW" sz="2800" b="1" dirty="0">
                <a:solidFill>
                  <a:srgbClr val="0000FF"/>
                </a:solidFill>
                <a:latin typeface="Times New Roman" panose="02020603050405020304" pitchFamily="18" charset="0"/>
                <a:cs typeface="Times New Roman" panose="02020603050405020304" pitchFamily="18" charset="0"/>
              </a:rPr>
              <a:t>2/14(</a:t>
            </a:r>
            <a:r>
              <a:rPr lang="zh-TW" altLang="zh-TW" sz="2800" b="1" dirty="0">
                <a:solidFill>
                  <a:srgbClr val="0000FF"/>
                </a:solidFill>
                <a:latin typeface="Times New Roman" panose="02020603050405020304" pitchFamily="18" charset="0"/>
                <a:cs typeface="Times New Roman" panose="02020603050405020304" pitchFamily="18" charset="0"/>
              </a:rPr>
              <a:t>一</a:t>
            </a:r>
            <a:r>
              <a:rPr lang="en-US" altLang="zh-TW" sz="2800" b="1" dirty="0">
                <a:solidFill>
                  <a:srgbClr val="0000FF"/>
                </a:solidFill>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高一、高二基礎考，請當日有課的教師提前至教務處領取試卷，詳細考程表請參閱校網公告。高三及綜職科正常上課</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lvl="1">
              <a:defRPr/>
            </a:pPr>
            <a:r>
              <a:rPr lang="en-US" altLang="zh-TW" sz="2800" dirty="0">
                <a:latin typeface="Times New Roman" panose="02020603050405020304" pitchFamily="18" charset="0"/>
                <a:cs typeface="Times New Roman" panose="02020603050405020304" pitchFamily="18" charset="0"/>
              </a:rPr>
              <a:t>110</a:t>
            </a:r>
            <a:r>
              <a:rPr lang="zh-TW" altLang="zh-TW" sz="2800" dirty="0">
                <a:latin typeface="Times New Roman" panose="02020603050405020304" pitchFamily="18" charset="0"/>
                <a:cs typeface="Times New Roman" panose="02020603050405020304" pitchFamily="18" charset="0"/>
              </a:rPr>
              <a:t>學年度第一學期「課程學習成果」教師認證截止日為</a:t>
            </a:r>
            <a:r>
              <a:rPr lang="en-US" altLang="zh-TW" sz="2800" b="1" dirty="0">
                <a:solidFill>
                  <a:srgbClr val="0000FF"/>
                </a:solidFill>
                <a:latin typeface="Times New Roman" panose="02020603050405020304" pitchFamily="18" charset="0"/>
                <a:cs typeface="Times New Roman" panose="02020603050405020304" pitchFamily="18" charset="0"/>
              </a:rPr>
              <a:t>2/24(</a:t>
            </a:r>
            <a:r>
              <a:rPr lang="zh-TW" altLang="zh-TW" sz="2800" b="1" dirty="0">
                <a:solidFill>
                  <a:srgbClr val="0000FF"/>
                </a:solidFill>
                <a:latin typeface="Times New Roman" panose="02020603050405020304" pitchFamily="18" charset="0"/>
                <a:cs typeface="Times New Roman" panose="02020603050405020304" pitchFamily="18" charset="0"/>
              </a:rPr>
              <a:t>四</a:t>
            </a:r>
            <a:r>
              <a:rPr lang="en-US" altLang="zh-TW" sz="2800" b="1" dirty="0">
                <a:solidFill>
                  <a:srgbClr val="0000FF"/>
                </a:solidFill>
                <a:latin typeface="Times New Roman" panose="02020603050405020304" pitchFamily="18" charset="0"/>
                <a:cs typeface="Times New Roman" panose="02020603050405020304" pitchFamily="18" charset="0"/>
              </a:rPr>
              <a:t>)23:59</a:t>
            </a:r>
            <a:r>
              <a:rPr lang="zh-TW" altLang="zh-TW" sz="2800" dirty="0">
                <a:latin typeface="Times New Roman" panose="02020603050405020304" pitchFamily="18" charset="0"/>
                <a:cs typeface="Times New Roman" panose="02020603050405020304" pitchFamily="18" charset="0"/>
              </a:rPr>
              <a:t>，煩請老師協助辦理</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lvl="1">
              <a:defRPr/>
            </a:pPr>
            <a:r>
              <a:rPr lang="en-US" altLang="zh-TW" sz="2800" dirty="0">
                <a:latin typeface="Times New Roman" panose="02020603050405020304" pitchFamily="18" charset="0"/>
                <a:cs typeface="Times New Roman" panose="02020603050405020304" pitchFamily="18" charset="0"/>
              </a:rPr>
              <a:t>111</a:t>
            </a:r>
            <a:r>
              <a:rPr lang="zh-TW" altLang="zh-TW" sz="2800" dirty="0">
                <a:latin typeface="Times New Roman" panose="02020603050405020304" pitchFamily="18" charset="0"/>
                <a:cs typeface="Times New Roman" panose="02020603050405020304" pitchFamily="18" charset="0"/>
              </a:rPr>
              <a:t>年國中教育會考，本校擔任第二特殊考場，屆時請老師協助監考試務工作。</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endParaRPr lang="en-US" altLang="zh-TW" sz="2800" dirty="0" smtClean="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smtClean="0"/>
          </a:p>
        </p:txBody>
      </p:sp>
    </p:spTree>
    <p:extLst>
      <p:ext uri="{BB962C8B-B14F-4D97-AF65-F5344CB8AC3E}">
        <p14:creationId xmlns:p14="http://schemas.microsoft.com/office/powerpoint/2010/main" val="5639834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3-6</a:t>
            </a:r>
            <a:endParaRPr lang="zh-TW" altLang="en-US" sz="6000" dirty="0">
              <a:solidFill>
                <a:srgbClr val="0033CC"/>
              </a:solidFill>
            </a:endParaRPr>
          </a:p>
        </p:txBody>
      </p:sp>
      <p:sp>
        <p:nvSpPr>
          <p:cNvPr id="21507" name="內容版面配置區 2"/>
          <p:cNvSpPr>
            <a:spLocks noGrp="1"/>
          </p:cNvSpPr>
          <p:nvPr>
            <p:ph idx="1"/>
          </p:nvPr>
        </p:nvSpPr>
        <p:spPr>
          <a:xfrm>
            <a:off x="457200" y="1476375"/>
            <a:ext cx="8229600" cy="5257800"/>
          </a:xfrm>
        </p:spPr>
        <p:txBody>
          <a:bodyPr/>
          <a:lstStyle/>
          <a:p>
            <a:pPr>
              <a:defRPr/>
            </a:pPr>
            <a:r>
              <a:rPr lang="zh-TW" altLang="en-US" dirty="0" smtClean="0"/>
              <a:t>重要日程、工作報告</a:t>
            </a:r>
            <a:r>
              <a:rPr lang="zh-TW" altLang="en-US" dirty="0"/>
              <a:t>及宣導事項</a:t>
            </a:r>
            <a:endParaRPr lang="en-US" altLang="zh-TW" dirty="0" smtClean="0"/>
          </a:p>
          <a:p>
            <a:pPr lvl="1">
              <a:defRPr/>
            </a:pPr>
            <a:r>
              <a:rPr lang="zh-TW" altLang="zh-TW" sz="2800" dirty="0">
                <a:latin typeface="Times New Roman" panose="02020603050405020304" pitchFamily="18" charset="0"/>
                <a:cs typeface="Times New Roman" panose="02020603050405020304" pitchFamily="18" charset="0"/>
              </a:rPr>
              <a:t>本學期課表因授課教師及課程調整而有變動，若需申請學期課表調課，請於</a:t>
            </a:r>
            <a:r>
              <a:rPr lang="en-US" altLang="zh-TW" sz="2800" b="1" dirty="0">
                <a:solidFill>
                  <a:srgbClr val="0000FF"/>
                </a:solidFill>
                <a:latin typeface="Times New Roman" panose="02020603050405020304" pitchFamily="18" charset="0"/>
                <a:cs typeface="Times New Roman" panose="02020603050405020304" pitchFamily="18" charset="0"/>
              </a:rPr>
              <a:t>2/17(</a:t>
            </a:r>
            <a:r>
              <a:rPr lang="zh-TW" altLang="zh-TW" sz="2800" b="1" dirty="0">
                <a:solidFill>
                  <a:srgbClr val="0000FF"/>
                </a:solidFill>
                <a:latin typeface="Times New Roman" panose="02020603050405020304" pitchFamily="18" charset="0"/>
                <a:cs typeface="Times New Roman" panose="02020603050405020304" pitchFamily="18" charset="0"/>
              </a:rPr>
              <a:t>四</a:t>
            </a:r>
            <a:r>
              <a:rPr lang="en-US" altLang="zh-TW" sz="2800" b="1" dirty="0">
                <a:solidFill>
                  <a:srgbClr val="0000FF"/>
                </a:solidFill>
                <a:latin typeface="Times New Roman" panose="02020603050405020304" pitchFamily="18" charset="0"/>
                <a:cs typeface="Times New Roman" panose="02020603050405020304" pitchFamily="18" charset="0"/>
              </a:rPr>
              <a:t>)</a:t>
            </a:r>
            <a:r>
              <a:rPr lang="zh-TW" altLang="zh-TW" sz="2800" b="1" dirty="0">
                <a:solidFill>
                  <a:srgbClr val="0000FF"/>
                </a:solidFill>
                <a:latin typeface="Times New Roman" panose="02020603050405020304" pitchFamily="18" charset="0"/>
                <a:cs typeface="Times New Roman" panose="02020603050405020304" pitchFamily="18" charset="0"/>
              </a:rPr>
              <a:t>中午前</a:t>
            </a:r>
            <a:r>
              <a:rPr lang="zh-TW" altLang="zh-TW" sz="2800" dirty="0">
                <a:latin typeface="Times New Roman" panose="02020603050405020304" pitchFamily="18" charset="0"/>
                <a:cs typeface="Times New Roman" panose="02020603050405020304" pitchFamily="18" charset="0"/>
              </a:rPr>
              <a:t>完成，</a:t>
            </a:r>
            <a:r>
              <a:rPr lang="en-US" altLang="zh-TW" sz="2800" b="1" dirty="0">
                <a:solidFill>
                  <a:srgbClr val="0000FF"/>
                </a:solidFill>
                <a:latin typeface="Times New Roman" panose="02020603050405020304" pitchFamily="18" charset="0"/>
                <a:cs typeface="Times New Roman" panose="02020603050405020304" pitchFamily="18" charset="0"/>
              </a:rPr>
              <a:t>2/21(</a:t>
            </a:r>
            <a:r>
              <a:rPr lang="zh-TW" altLang="zh-TW" sz="2800" b="1" dirty="0">
                <a:solidFill>
                  <a:srgbClr val="0000FF"/>
                </a:solidFill>
                <a:latin typeface="Times New Roman" panose="02020603050405020304" pitchFamily="18" charset="0"/>
                <a:cs typeface="Times New Roman" panose="02020603050405020304" pitchFamily="18" charset="0"/>
              </a:rPr>
              <a:t>一</a:t>
            </a:r>
            <a:r>
              <a:rPr lang="en-US" altLang="zh-TW" sz="2800" b="1" dirty="0">
                <a:solidFill>
                  <a:srgbClr val="0000FF"/>
                </a:solidFill>
                <a:latin typeface="Times New Roman" panose="02020603050405020304" pitchFamily="18" charset="0"/>
                <a:cs typeface="Times New Roman" panose="02020603050405020304" pitchFamily="18" charset="0"/>
              </a:rPr>
              <a:t>)</a:t>
            </a:r>
            <a:r>
              <a:rPr lang="zh-TW" altLang="zh-TW" sz="2800" b="1" dirty="0">
                <a:solidFill>
                  <a:srgbClr val="0000FF"/>
                </a:solidFill>
                <a:latin typeface="Times New Roman" panose="02020603050405020304" pitchFamily="18" charset="0"/>
                <a:cs typeface="Times New Roman" panose="02020603050405020304" pitchFamily="18" charset="0"/>
              </a:rPr>
              <a:t>按正式課表上課</a:t>
            </a:r>
            <a:r>
              <a:rPr lang="zh-TW" altLang="zh-TW" sz="2800" dirty="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lvl="1">
              <a:defRPr/>
            </a:pPr>
            <a:r>
              <a:rPr lang="zh-TW" altLang="zh-TW" sz="2800" dirty="0" smtClean="0">
                <a:latin typeface="Times New Roman" panose="02020603050405020304" pitchFamily="18" charset="0"/>
                <a:cs typeface="Times New Roman" panose="02020603050405020304" pitchFamily="18" charset="0"/>
              </a:rPr>
              <a:t>任教</a:t>
            </a:r>
            <a:r>
              <a:rPr lang="zh-TW" altLang="zh-TW" sz="2800" dirty="0">
                <a:latin typeface="Times New Roman" panose="02020603050405020304" pitchFamily="18" charset="0"/>
                <a:cs typeface="Times New Roman" panose="02020603050405020304" pitchFamily="18" charset="0"/>
              </a:rPr>
              <a:t>高三的老師請注意，高三期末考成績輸入只有</a:t>
            </a:r>
            <a:r>
              <a:rPr lang="en-US" altLang="zh-TW" sz="2800" b="1" dirty="0">
                <a:solidFill>
                  <a:srgbClr val="0000FF"/>
                </a:solidFill>
                <a:latin typeface="Times New Roman" panose="02020603050405020304" pitchFamily="18" charset="0"/>
                <a:cs typeface="Times New Roman" panose="02020603050405020304" pitchFamily="18" charset="0"/>
              </a:rPr>
              <a:t>2</a:t>
            </a:r>
            <a:r>
              <a:rPr lang="zh-TW" altLang="zh-TW" sz="2800" b="1" dirty="0">
                <a:solidFill>
                  <a:srgbClr val="0000FF"/>
                </a:solidFill>
                <a:latin typeface="Times New Roman" panose="02020603050405020304" pitchFamily="18" charset="0"/>
                <a:cs typeface="Times New Roman" panose="02020603050405020304" pitchFamily="18" charset="0"/>
              </a:rPr>
              <a:t>天</a:t>
            </a:r>
            <a:r>
              <a:rPr lang="zh-TW" altLang="zh-TW" sz="2800" dirty="0">
                <a:latin typeface="Times New Roman" panose="02020603050405020304" pitchFamily="18" charset="0"/>
                <a:cs typeface="Times New Roman" panose="02020603050405020304" pitchFamily="18" charset="0"/>
              </a:rPr>
              <a:t>，請大家配合。</a:t>
            </a:r>
            <a:endParaRPr lang="en-US" altLang="zh-TW" sz="2800" b="1" dirty="0" smtClean="0">
              <a:solidFill>
                <a:srgbClr val="0000FF"/>
              </a:solidFill>
              <a:latin typeface="Times New Roman" panose="02020603050405020304" pitchFamily="18" charset="0"/>
              <a:cs typeface="Times New Roman" panose="02020603050405020304" pitchFamily="18" charset="0"/>
            </a:endParaRPr>
          </a:p>
          <a:p>
            <a:pPr lvl="1">
              <a:defRPr/>
            </a:pPr>
            <a:r>
              <a:rPr lang="zh-TW" altLang="zh-TW" sz="2800" dirty="0">
                <a:latin typeface="Times New Roman" panose="02020603050405020304" pitchFamily="18" charset="0"/>
                <a:cs typeface="Times New Roman" panose="02020603050405020304" pitchFamily="18" charset="0"/>
              </a:rPr>
              <a:t>新冠肺炎疫情持續至今，已經有</a:t>
            </a:r>
            <a:r>
              <a:rPr lang="en-US" altLang="zh-TW" sz="2800" dirty="0">
                <a:latin typeface="Times New Roman" panose="02020603050405020304" pitchFamily="18" charset="0"/>
                <a:cs typeface="Times New Roman" panose="02020603050405020304" pitchFamily="18" charset="0"/>
              </a:rPr>
              <a:t>2</a:t>
            </a:r>
            <a:r>
              <a:rPr lang="zh-TW" altLang="zh-TW" sz="2800" dirty="0">
                <a:latin typeface="Times New Roman" panose="02020603050405020304" pitchFamily="18" charset="0"/>
                <a:cs typeface="Times New Roman" panose="02020603050405020304" pitchFamily="18" charset="0"/>
              </a:rPr>
              <a:t>年了，期間歷經</a:t>
            </a:r>
            <a:r>
              <a:rPr lang="en-US" altLang="zh-TW" sz="2800" dirty="0">
                <a:latin typeface="Times New Roman" panose="02020603050405020304" pitchFamily="18" charset="0"/>
                <a:cs typeface="Times New Roman" panose="02020603050405020304" pitchFamily="18" charset="0"/>
              </a:rPr>
              <a:t>2</a:t>
            </a:r>
            <a:r>
              <a:rPr lang="zh-TW" altLang="zh-TW" sz="2800" dirty="0">
                <a:latin typeface="Times New Roman" panose="02020603050405020304" pitchFamily="18" charset="0"/>
                <a:cs typeface="Times New Roman" panose="02020603050405020304" pitchFamily="18" charset="0"/>
              </a:rPr>
              <a:t>次的停課，請老師平時就要進行線上教學與多元評量的準備。</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endParaRPr lang="en-US" altLang="zh-TW" sz="2800" dirty="0" smtClean="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smtClean="0"/>
          </a:p>
        </p:txBody>
      </p:sp>
    </p:spTree>
    <p:extLst>
      <p:ext uri="{BB962C8B-B14F-4D97-AF65-F5344CB8AC3E}">
        <p14:creationId xmlns:p14="http://schemas.microsoft.com/office/powerpoint/2010/main" val="282788055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4-6</a:t>
            </a:r>
            <a:endParaRPr lang="zh-TW" altLang="en-US" sz="6000" dirty="0">
              <a:solidFill>
                <a:srgbClr val="0033CC"/>
              </a:solidFill>
            </a:endParaRPr>
          </a:p>
        </p:txBody>
      </p:sp>
      <p:sp>
        <p:nvSpPr>
          <p:cNvPr id="12291" name="內容版面配置區 2"/>
          <p:cNvSpPr>
            <a:spLocks noGrp="1"/>
          </p:cNvSpPr>
          <p:nvPr>
            <p:ph idx="1"/>
          </p:nvPr>
        </p:nvSpPr>
        <p:spPr>
          <a:xfrm>
            <a:off x="457200" y="1484313"/>
            <a:ext cx="8229600" cy="5257800"/>
          </a:xfrm>
        </p:spPr>
        <p:txBody>
          <a:bodyPr/>
          <a:lstStyle/>
          <a:p>
            <a:r>
              <a:rPr lang="zh-TW" altLang="en-US" smtClean="0"/>
              <a:t>重要日程、工作報告及宣導事項</a:t>
            </a:r>
            <a:endParaRPr lang="en-US" altLang="zh-TW" smtClean="0"/>
          </a:p>
          <a:p>
            <a:pPr lvl="1"/>
            <a:r>
              <a:rPr lang="zh-TW" altLang="en-US" sz="2800" smtClean="0"/>
              <a:t>因應課程評鑑，期末時教師要填寫「教師教學實施自我檢核表」，並上傳多元評量尺規</a:t>
            </a:r>
            <a:r>
              <a:rPr lang="en-US" altLang="zh-TW" sz="2800" smtClean="0"/>
              <a:t>(</a:t>
            </a:r>
            <a:r>
              <a:rPr lang="zh-TW" altLang="en-US" sz="2800" smtClean="0"/>
              <a:t>非紙筆測驗的給分標準</a:t>
            </a:r>
            <a:r>
              <a:rPr lang="en-US" altLang="zh-TW" sz="2800" smtClean="0"/>
              <a:t>)(</a:t>
            </a:r>
            <a:r>
              <a:rPr lang="zh-TW" altLang="en-US" sz="2800" smtClean="0"/>
              <a:t>檔名：教師姓名</a:t>
            </a:r>
            <a:r>
              <a:rPr lang="en-US" altLang="zh-TW" sz="2800" smtClean="0"/>
              <a:t>-</a:t>
            </a:r>
            <a:r>
              <a:rPr lang="zh-TW" altLang="en-US" sz="2800" smtClean="0"/>
              <a:t>課程名稱</a:t>
            </a:r>
            <a:r>
              <a:rPr lang="en-US" altLang="zh-TW" sz="2800" smtClean="0"/>
              <a:t>-</a:t>
            </a:r>
            <a:r>
              <a:rPr lang="zh-TW" altLang="en-US" sz="2800" smtClean="0"/>
              <a:t>多元評量尺規</a:t>
            </a:r>
            <a:r>
              <a:rPr lang="en-US" altLang="zh-TW" sz="2800" smtClean="0"/>
              <a:t>)</a:t>
            </a:r>
            <a:r>
              <a:rPr lang="zh-TW" altLang="en-US" sz="2800" smtClean="0"/>
              <a:t>。</a:t>
            </a:r>
            <a:endParaRPr lang="en-US" altLang="zh-TW" sz="2800" smtClean="0"/>
          </a:p>
          <a:p>
            <a:pPr lvl="1"/>
            <a:r>
              <a:rPr lang="zh-TW" altLang="en-US" sz="2800" smtClean="0"/>
              <a:t>校訂選修</a:t>
            </a:r>
            <a:r>
              <a:rPr lang="en-US" altLang="zh-TW" sz="2800" smtClean="0"/>
              <a:t>(</a:t>
            </a:r>
            <a:r>
              <a:rPr lang="zh-TW" altLang="en-US" sz="2800" smtClean="0"/>
              <a:t>跨班跨學程</a:t>
            </a:r>
            <a:r>
              <a:rPr lang="en-US" altLang="zh-TW" sz="2800" smtClean="0"/>
              <a:t>)</a:t>
            </a:r>
            <a:r>
              <a:rPr lang="zh-TW" altLang="en-US" sz="2800" smtClean="0"/>
              <a:t>授課老師，請在學期末繳交「教學活動成果」</a:t>
            </a:r>
            <a:r>
              <a:rPr lang="en-US" altLang="zh-TW" sz="2800" smtClean="0"/>
              <a:t>(</a:t>
            </a:r>
            <a:r>
              <a:rPr lang="zh-TW" altLang="en-US" sz="2800" smtClean="0"/>
              <a:t>檔名：教師姓名</a:t>
            </a:r>
            <a:r>
              <a:rPr lang="en-US" altLang="zh-TW" sz="2800" smtClean="0"/>
              <a:t>-</a:t>
            </a:r>
            <a:r>
              <a:rPr lang="zh-TW" altLang="en-US" sz="2800" smtClean="0"/>
              <a:t>課程名稱</a:t>
            </a:r>
            <a:r>
              <a:rPr lang="en-US" altLang="zh-TW" sz="2800" smtClean="0"/>
              <a:t>-</a:t>
            </a:r>
            <a:r>
              <a:rPr lang="zh-TW" altLang="en-US" sz="2800" smtClean="0"/>
              <a:t>教學活動成果</a:t>
            </a:r>
            <a:r>
              <a:rPr lang="en-US" altLang="zh-TW" sz="2800" smtClean="0"/>
              <a:t>)</a:t>
            </a:r>
            <a:r>
              <a:rPr lang="zh-TW" altLang="en-US" sz="2800" smtClean="0"/>
              <a:t>。</a:t>
            </a:r>
            <a:endParaRPr lang="en-US" altLang="zh-TW" smtClean="0"/>
          </a:p>
          <a:p>
            <a:pPr lvl="1"/>
            <a:endParaRPr lang="en-US" altLang="zh-TW" smtClean="0"/>
          </a:p>
          <a:p>
            <a:pPr lvl="1"/>
            <a:endParaRPr lang="en-US" altLang="zh-TW" smtClean="0"/>
          </a:p>
          <a:p>
            <a:pPr lvl="1"/>
            <a:endParaRPr lang="en-US" altLang="zh-TW" smtClean="0"/>
          </a:p>
          <a:p>
            <a:pPr lvl="1"/>
            <a:endParaRPr lang="en-US" altLang="zh-TW" smtClean="0"/>
          </a:p>
          <a:p>
            <a:pPr lvl="1"/>
            <a:endParaRPr lang="en-US" altLang="zh-TW" smtClean="0"/>
          </a:p>
          <a:p>
            <a:pPr lvl="1"/>
            <a:endParaRPr lang="en-US" altLang="zh-TW" smtClean="0"/>
          </a:p>
          <a:p>
            <a:pPr lvl="1"/>
            <a:endParaRPr lang="en-US" altLang="zh-TW" smtClean="0"/>
          </a:p>
          <a:p>
            <a:pPr lvl="1"/>
            <a:endParaRPr lang="en-US" altLang="zh-TW" smtClean="0"/>
          </a:p>
        </p:txBody>
      </p:sp>
    </p:spTree>
    <p:extLst>
      <p:ext uri="{BB962C8B-B14F-4D97-AF65-F5344CB8AC3E}">
        <p14:creationId xmlns:p14="http://schemas.microsoft.com/office/powerpoint/2010/main" val="418132709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5-6</a:t>
            </a:r>
            <a:endParaRPr lang="zh-TW" altLang="en-US" sz="6000" dirty="0">
              <a:solidFill>
                <a:srgbClr val="0033CC"/>
              </a:solidFill>
            </a:endParaRPr>
          </a:p>
        </p:txBody>
      </p:sp>
      <p:sp>
        <p:nvSpPr>
          <p:cNvPr id="21507" name="內容版面配置區 2"/>
          <p:cNvSpPr>
            <a:spLocks noGrp="1"/>
          </p:cNvSpPr>
          <p:nvPr>
            <p:ph idx="1"/>
          </p:nvPr>
        </p:nvSpPr>
        <p:spPr>
          <a:xfrm>
            <a:off x="457200" y="1476375"/>
            <a:ext cx="8229600" cy="5257800"/>
          </a:xfrm>
        </p:spPr>
        <p:txBody>
          <a:bodyPr/>
          <a:lstStyle/>
          <a:p>
            <a:pPr>
              <a:defRPr/>
            </a:pPr>
            <a:r>
              <a:rPr lang="zh-TW" altLang="en-US" dirty="0" smtClean="0"/>
              <a:t>重要日程、工作報告</a:t>
            </a:r>
            <a:r>
              <a:rPr lang="zh-TW" altLang="en-US" dirty="0"/>
              <a:t>及宣導事項</a:t>
            </a:r>
            <a:endParaRPr lang="en-US" altLang="zh-TW" dirty="0" smtClean="0"/>
          </a:p>
          <a:p>
            <a:pPr lvl="1">
              <a:defRPr/>
            </a:pPr>
            <a:r>
              <a:rPr lang="zh-TW" altLang="zh-TW" sz="2800" dirty="0"/>
              <a:t>「本土語文</a:t>
            </a:r>
            <a:r>
              <a:rPr lang="en-US" altLang="zh-TW" sz="2800" dirty="0"/>
              <a:t>/</a:t>
            </a:r>
            <a:r>
              <a:rPr lang="zh-TW" altLang="zh-TW" sz="2800" dirty="0"/>
              <a:t>台灣手語」將於</a:t>
            </a:r>
            <a:r>
              <a:rPr lang="en-US" altLang="zh-TW" sz="2800" dirty="0"/>
              <a:t>111</a:t>
            </a:r>
            <a:r>
              <a:rPr lang="zh-TW" altLang="zh-TW" sz="2800" dirty="0"/>
              <a:t>學年度起納入課程計畫中，本校將開設於高一，相關課務事宜將配合主管機關規定配合辦理。</a:t>
            </a:r>
            <a:endParaRPr lang="en-US" altLang="zh-TW" sz="2800" b="1" dirty="0" smtClean="0">
              <a:solidFill>
                <a:srgbClr val="0000FF"/>
              </a:solidFill>
              <a:latin typeface="Times New Roman" panose="02020603050405020304" pitchFamily="18" charset="0"/>
              <a:cs typeface="Times New Roman" panose="02020603050405020304" pitchFamily="18" charset="0"/>
            </a:endParaRPr>
          </a:p>
          <a:p>
            <a:pPr lvl="1">
              <a:defRPr/>
            </a:pPr>
            <a:r>
              <a:rPr lang="zh-TW" altLang="zh-TW" sz="2800" dirty="0"/>
              <a:t>鼓勵老師參加「本土語文</a:t>
            </a:r>
            <a:r>
              <a:rPr lang="en-US" altLang="zh-TW" sz="2800" dirty="0"/>
              <a:t>/</a:t>
            </a:r>
            <a:r>
              <a:rPr lang="zh-TW" altLang="zh-TW" sz="2800" dirty="0"/>
              <a:t>台灣手語」師資培訓課程。</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r>
              <a:rPr lang="zh-TW" altLang="zh-TW" sz="2800" dirty="0"/>
              <a:t>持續推動開辦技高一、技高二輔導課，以提升同學基本能力與檢定成效，增進同學學科成績與多元表現內容，以利未來升學所需，請各科協助辦理</a:t>
            </a:r>
            <a:r>
              <a:rPr lang="zh-TW" altLang="zh-TW" sz="2800" dirty="0" smtClean="0"/>
              <a:t>。</a:t>
            </a:r>
            <a:endParaRPr lang="en-US" altLang="zh-TW" sz="2800" dirty="0" smtClean="0"/>
          </a:p>
          <a:p>
            <a:pPr lvl="1">
              <a:defRPr/>
            </a:pPr>
            <a:r>
              <a:rPr lang="zh-TW" altLang="zh-TW" sz="2800" dirty="0"/>
              <a:t>鼓勵各科發展社群，共同規劃課程相關事宜。</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endParaRPr lang="en-US" altLang="zh-TW" sz="2800" dirty="0" smtClean="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smtClean="0"/>
          </a:p>
        </p:txBody>
      </p:sp>
    </p:spTree>
    <p:extLst>
      <p:ext uri="{BB962C8B-B14F-4D97-AF65-F5344CB8AC3E}">
        <p14:creationId xmlns:p14="http://schemas.microsoft.com/office/powerpoint/2010/main" val="227878914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rPr>
              <a:t>教務處           </a:t>
            </a:r>
            <a:r>
              <a:rPr lang="en-US" altLang="zh-TW" sz="6000" b="1" dirty="0" smtClean="0">
                <a:solidFill>
                  <a:srgbClr val="0033CC"/>
                </a:solidFill>
                <a:effectLst>
                  <a:outerShdw blurRad="38100" dist="38100" dir="2700000" algn="tl">
                    <a:srgbClr val="C0C0C0"/>
                  </a:outerShdw>
                </a:effectLst>
              </a:rPr>
              <a:t>6-6</a:t>
            </a:r>
            <a:endParaRPr lang="zh-TW" altLang="en-US" sz="6000" dirty="0">
              <a:solidFill>
                <a:srgbClr val="0033CC"/>
              </a:solidFill>
            </a:endParaRPr>
          </a:p>
        </p:txBody>
      </p:sp>
      <p:sp>
        <p:nvSpPr>
          <p:cNvPr id="21507" name="內容版面配置區 2"/>
          <p:cNvSpPr>
            <a:spLocks noGrp="1"/>
          </p:cNvSpPr>
          <p:nvPr>
            <p:ph idx="1"/>
          </p:nvPr>
        </p:nvSpPr>
        <p:spPr>
          <a:xfrm>
            <a:off x="457200" y="1476375"/>
            <a:ext cx="8229600" cy="5257800"/>
          </a:xfrm>
        </p:spPr>
        <p:txBody>
          <a:bodyPr/>
          <a:lstStyle/>
          <a:p>
            <a:pPr>
              <a:defRPr/>
            </a:pPr>
            <a:r>
              <a:rPr lang="zh-TW" altLang="en-US" dirty="0" smtClean="0"/>
              <a:t>重要日程、工作報告</a:t>
            </a:r>
            <a:r>
              <a:rPr lang="zh-TW" altLang="en-US" dirty="0"/>
              <a:t>及宣導事項</a:t>
            </a:r>
            <a:endParaRPr lang="en-US" altLang="zh-TW" dirty="0" smtClean="0"/>
          </a:p>
          <a:p>
            <a:pPr lvl="1">
              <a:defRPr/>
            </a:pPr>
            <a:r>
              <a:rPr lang="zh-TW" altLang="zh-TW" sz="2800" dirty="0">
                <a:latin typeface="Times New Roman" panose="02020603050405020304" pitchFamily="18" charset="0"/>
                <a:cs typeface="Times New Roman" panose="02020603050405020304" pitchFamily="18" charset="0"/>
              </a:rPr>
              <a:t>教務處持續推動雙語教育，感謝英文科的協助。</a:t>
            </a:r>
            <a:endParaRPr lang="en-US" altLang="zh-TW" sz="2800" b="1" dirty="0" smtClean="0">
              <a:solidFill>
                <a:srgbClr val="0000FF"/>
              </a:solidFill>
              <a:latin typeface="Times New Roman" panose="02020603050405020304" pitchFamily="18" charset="0"/>
              <a:cs typeface="Times New Roman" panose="02020603050405020304" pitchFamily="18" charset="0"/>
            </a:endParaRPr>
          </a:p>
          <a:p>
            <a:pPr lvl="1">
              <a:defRPr/>
            </a:pPr>
            <a:r>
              <a:rPr lang="zh-TW" altLang="zh-TW" sz="2800" dirty="0">
                <a:latin typeface="Times New Roman" panose="02020603050405020304" pitchFamily="18" charset="0"/>
                <a:cs typeface="Times New Roman" panose="02020603050405020304" pitchFamily="18" charset="0"/>
              </a:rPr>
              <a:t>教學資源有限，請老師能衡量同學書寫作業情況來調整油印的數量，避免不必要的浪費。</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r>
              <a:rPr lang="zh-TW" altLang="zh-TW" sz="2800" dirty="0">
                <a:latin typeface="Times New Roman" panose="02020603050405020304" pitchFamily="18" charset="0"/>
                <a:cs typeface="Times New Roman" panose="02020603050405020304" pitchFamily="18" charset="0"/>
              </a:rPr>
              <a:t>同學上課使用手機或趴睡情形，請老師多加留意同學上課的狀況，謝謝</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lvl="1">
              <a:defRPr/>
            </a:pPr>
            <a:r>
              <a:rPr lang="zh-TW" altLang="zh-TW" sz="2800" dirty="0">
                <a:latin typeface="Times New Roman" panose="02020603050405020304" pitchFamily="18" charset="0"/>
                <a:cs typeface="Times New Roman" panose="02020603050405020304" pitchFamily="18" charset="0"/>
              </a:rPr>
              <a:t>再次宣導教師監考時，請務必認真監考並清點收回之答案卷</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卡</a:t>
            </a:r>
            <a:r>
              <a:rPr lang="en-US" altLang="zh-TW" sz="2800" dirty="0">
                <a:latin typeface="Times New Roman" panose="02020603050405020304" pitchFamily="18" charset="0"/>
                <a:cs typeface="Times New Roman" panose="02020603050405020304" pitchFamily="18" charset="0"/>
              </a:rPr>
              <a:t>)</a:t>
            </a:r>
            <a:r>
              <a:rPr lang="zh-TW" altLang="zh-TW" sz="2800" dirty="0">
                <a:latin typeface="Times New Roman" panose="02020603050405020304" pitchFamily="18" charset="0"/>
                <a:cs typeface="Times New Roman" panose="02020603050405020304" pitchFamily="18" charset="0"/>
              </a:rPr>
              <a:t>張數，勿讓心存僥倖的同學有機可乘。</a:t>
            </a: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sz="2800" dirty="0" smtClean="0">
              <a:solidFill>
                <a:srgbClr val="000000"/>
              </a:solidFill>
              <a:latin typeface="Times New Roman" panose="02020603050405020304" pitchFamily="18" charset="0"/>
              <a:cs typeface="Times New Roman" panose="02020603050405020304" pitchFamily="18" charset="0"/>
            </a:endParaRPr>
          </a:p>
          <a:p>
            <a:pPr lvl="1">
              <a:defRPr/>
            </a:pPr>
            <a:endParaRPr lang="en-US" altLang="zh-TW" sz="2800" dirty="0" smtClean="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a:p>
          <a:p>
            <a:pPr lvl="1">
              <a:defRPr/>
            </a:pPr>
            <a:endParaRPr lang="en-US" altLang="zh-TW" dirty="0" smtClean="0"/>
          </a:p>
          <a:p>
            <a:pPr lvl="1">
              <a:defRPr/>
            </a:pPr>
            <a:endParaRPr lang="en-US" altLang="zh-TW" dirty="0" smtClean="0"/>
          </a:p>
          <a:p>
            <a:pPr lvl="1">
              <a:defRPr/>
            </a:pPr>
            <a:endParaRPr lang="en-US" altLang="zh-TW" dirty="0" smtClean="0"/>
          </a:p>
          <a:p>
            <a:pPr lvl="1">
              <a:defRPr/>
            </a:pPr>
            <a:endParaRPr lang="en-US" altLang="zh-TW" dirty="0" smtClean="0"/>
          </a:p>
        </p:txBody>
      </p:sp>
    </p:spTree>
    <p:extLst>
      <p:ext uri="{BB962C8B-B14F-4D97-AF65-F5344CB8AC3E}">
        <p14:creationId xmlns:p14="http://schemas.microsoft.com/office/powerpoint/2010/main" val="232181123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539750" y="333375"/>
            <a:ext cx="8229600" cy="1139825"/>
          </a:xfrm>
        </p:spPr>
        <p:txBody>
          <a:bodyPr/>
          <a:lstStyle/>
          <a:p>
            <a:r>
              <a:rPr lang="zh-TW" altLang="en-US" sz="6000" b="1" dirty="0" smtClean="0">
                <a:solidFill>
                  <a:srgbClr val="0033CC"/>
                </a:solidFill>
                <a:effectLst>
                  <a:outerShdw blurRad="38100" dist="38100" dir="2700000" algn="tl">
                    <a:srgbClr val="C0C0C0"/>
                  </a:outerShdw>
                </a:effectLst>
              </a:rPr>
              <a:t>教務處</a:t>
            </a:r>
            <a:endParaRPr lang="zh-TW" altLang="en-US" sz="6000" dirty="0" smtClean="0">
              <a:solidFill>
                <a:srgbClr val="0033CC"/>
              </a:solidFill>
            </a:endParaRPr>
          </a:p>
        </p:txBody>
      </p:sp>
      <p:sp>
        <p:nvSpPr>
          <p:cNvPr id="15363" name="內容版面配置區 2"/>
          <p:cNvSpPr>
            <a:spLocks noGrp="1"/>
          </p:cNvSpPr>
          <p:nvPr>
            <p:ph idx="1"/>
          </p:nvPr>
        </p:nvSpPr>
        <p:spPr>
          <a:xfrm>
            <a:off x="457200" y="1600200"/>
            <a:ext cx="8229600" cy="4060825"/>
          </a:xfrm>
        </p:spPr>
        <p:txBody>
          <a:bodyPr anchor="ctr"/>
          <a:lstStyle/>
          <a:p>
            <a:pPr marL="0" indent="0" algn="ctr">
              <a:buFont typeface="Wingdings" panose="05000000000000000000" pitchFamily="2" charset="2"/>
              <a:buNone/>
            </a:pPr>
            <a:endParaRPr lang="en-US" altLang="zh-TW" sz="3600" dirty="0" smtClean="0"/>
          </a:p>
          <a:p>
            <a:pPr marL="0" indent="0" algn="ctr">
              <a:buFont typeface="Wingdings" panose="05000000000000000000" pitchFamily="2" charset="2"/>
              <a:buNone/>
            </a:pPr>
            <a:r>
              <a:rPr lang="zh-TW" altLang="zh-TW" sz="3200" b="1" dirty="0" smtClean="0">
                <a:solidFill>
                  <a:srgbClr val="0000FF"/>
                </a:solidFill>
              </a:rPr>
              <a:t>當前有疫情及新課綱的挑戰，感謝全體教師對於教務處工作的協助與配合。</a:t>
            </a:r>
          </a:p>
          <a:p>
            <a:pPr marL="0" indent="0" algn="ctr">
              <a:buFont typeface="Wingdings" panose="05000000000000000000" pitchFamily="2" charset="2"/>
              <a:buNone/>
            </a:pPr>
            <a:endParaRPr lang="en-US" altLang="zh-TW" sz="3200" dirty="0" smtClean="0"/>
          </a:p>
          <a:p>
            <a:pPr marL="0" indent="0" algn="ctr">
              <a:buFont typeface="Wingdings" panose="05000000000000000000" pitchFamily="2" charset="2"/>
              <a:buNone/>
            </a:pPr>
            <a:r>
              <a:rPr lang="zh-TW" altLang="zh-TW" sz="3200" b="1" dirty="0" smtClean="0">
                <a:solidFill>
                  <a:srgbClr val="0000FF"/>
                </a:solidFill>
              </a:rPr>
              <a:t>提醒老師注意個人身體狀況，</a:t>
            </a:r>
            <a:endParaRPr lang="en-US" altLang="zh-TW" sz="3200" b="1" dirty="0" smtClean="0">
              <a:solidFill>
                <a:srgbClr val="0000FF"/>
              </a:solidFill>
            </a:endParaRPr>
          </a:p>
          <a:p>
            <a:pPr marL="0" indent="0" algn="ctr">
              <a:buFont typeface="Wingdings" panose="05000000000000000000" pitchFamily="2" charset="2"/>
              <a:buNone/>
            </a:pPr>
            <a:r>
              <a:rPr lang="zh-TW" altLang="zh-TW" sz="3200" b="1" dirty="0" smtClean="0">
                <a:solidFill>
                  <a:srgbClr val="0000FF"/>
                </a:solidFill>
              </a:rPr>
              <a:t>遵守防疫相關規範。</a:t>
            </a:r>
            <a:endParaRPr lang="en-US" altLang="zh-TW" sz="3200" b="1" dirty="0" smtClean="0">
              <a:solidFill>
                <a:srgbClr val="0000FF"/>
              </a:solidFill>
            </a:endParaRPr>
          </a:p>
          <a:p>
            <a:pPr marL="0" indent="0" algn="ctr">
              <a:buFont typeface="Wingdings" panose="05000000000000000000" pitchFamily="2" charset="2"/>
              <a:buNone/>
            </a:pPr>
            <a:r>
              <a:rPr lang="zh-TW" altLang="en-US" sz="4800" dirty="0" smtClean="0"/>
              <a:t>感謝聆聽</a:t>
            </a:r>
            <a:endParaRPr lang="en-US" altLang="zh-TW" sz="4800" dirty="0" smtClean="0"/>
          </a:p>
        </p:txBody>
      </p:sp>
    </p:spTree>
    <p:extLst>
      <p:ext uri="{BB962C8B-B14F-4D97-AF65-F5344CB8AC3E}">
        <p14:creationId xmlns:p14="http://schemas.microsoft.com/office/powerpoint/2010/main" val="3263028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223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2348880"/>
            <a:ext cx="5007844" cy="113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sz="4000" b="1" dirty="0" smtClean="0">
              <a:solidFill>
                <a:schemeClr val="accent4">
                  <a:lumMod val="50000"/>
                </a:schemeClr>
              </a:solidFill>
            </a:endParaRPr>
          </a:p>
        </p:txBody>
      </p:sp>
      <p:sp>
        <p:nvSpPr>
          <p:cNvPr id="5" name="矩形 4"/>
          <p:cNvSpPr/>
          <p:nvPr/>
        </p:nvSpPr>
        <p:spPr>
          <a:xfrm>
            <a:off x="467544" y="1340768"/>
            <a:ext cx="8173536"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3600" b="1" dirty="0" smtClean="0">
                <a:solidFill>
                  <a:schemeClr val="accent4">
                    <a:lumMod val="50000"/>
                  </a:schemeClr>
                </a:solidFill>
              </a:rPr>
              <a:t>一、</a:t>
            </a:r>
            <a:r>
              <a:rPr lang="zh-TW" altLang="en-US" sz="3600" b="1" dirty="0" smtClean="0">
                <a:solidFill>
                  <a:srgbClr val="FF0000"/>
                </a:solidFill>
              </a:rPr>
              <a:t>謝謝全</a:t>
            </a:r>
            <a:r>
              <a:rPr lang="zh-TW" altLang="en-US" sz="3600" b="1" dirty="0">
                <a:solidFill>
                  <a:srgbClr val="FF0000"/>
                </a:solidFill>
              </a:rPr>
              <a:t>校師生</a:t>
            </a:r>
            <a:r>
              <a:rPr lang="zh-TW" altLang="en-US" sz="3600" b="1" dirty="0">
                <a:solidFill>
                  <a:schemeClr val="accent4">
                    <a:lumMod val="50000"/>
                  </a:schemeClr>
                </a:solidFill>
              </a:rPr>
              <a:t>共體時艱，合力配合</a:t>
            </a:r>
            <a:r>
              <a:rPr lang="zh-TW" altLang="en-US" sz="3600" b="1" dirty="0" smtClean="0">
                <a:solidFill>
                  <a:schemeClr val="accent4">
                    <a:lumMod val="50000"/>
                  </a:schemeClr>
                </a:solidFill>
              </a:rPr>
              <a:t>，</a:t>
            </a:r>
            <a:r>
              <a:rPr lang="en-US" altLang="zh-TW" sz="3600" b="1" dirty="0" smtClean="0">
                <a:solidFill>
                  <a:schemeClr val="accent4">
                    <a:lumMod val="50000"/>
                  </a:schemeClr>
                </a:solidFill>
              </a:rPr>
              <a:t/>
            </a:r>
            <a:br>
              <a:rPr lang="en-US" altLang="zh-TW" sz="3600" b="1" dirty="0" smtClean="0">
                <a:solidFill>
                  <a:schemeClr val="accent4">
                    <a:lumMod val="50000"/>
                  </a:schemeClr>
                </a:solidFill>
              </a:rPr>
            </a:br>
            <a:r>
              <a:rPr lang="zh-TW" altLang="en-US" sz="3600" b="1" dirty="0" smtClean="0">
                <a:solidFill>
                  <a:schemeClr val="accent4">
                    <a:lumMod val="50000"/>
                  </a:schemeClr>
                </a:solidFill>
              </a:rPr>
              <a:t>　　共同抗疫，一起</a:t>
            </a:r>
            <a:r>
              <a:rPr lang="zh-TW" altLang="en-US" sz="3600" b="1" dirty="0">
                <a:solidFill>
                  <a:schemeClr val="accent4">
                    <a:lumMod val="50000"/>
                  </a:schemeClr>
                </a:solidFill>
              </a:rPr>
              <a:t>築</a:t>
            </a:r>
            <a:r>
              <a:rPr lang="zh-TW" altLang="en-US" sz="3600" b="1" dirty="0" smtClean="0">
                <a:solidFill>
                  <a:schemeClr val="accent4">
                    <a:lumMod val="50000"/>
                  </a:schemeClr>
                </a:solidFill>
              </a:rPr>
              <a:t>起了防火牆。</a:t>
            </a:r>
            <a:endParaRPr lang="en-US" altLang="zh-TW" sz="3600" b="1" dirty="0" smtClean="0">
              <a:solidFill>
                <a:schemeClr val="accent4">
                  <a:lumMod val="50000"/>
                </a:schemeClr>
              </a:solidFill>
            </a:endParaRPr>
          </a:p>
          <a:p>
            <a:endParaRPr lang="en-US" altLang="zh-TW" sz="3600" b="1" dirty="0" smtClean="0">
              <a:solidFill>
                <a:schemeClr val="accent4">
                  <a:lumMod val="50000"/>
                </a:schemeClr>
              </a:solidFill>
            </a:endParaRPr>
          </a:p>
          <a:p>
            <a:r>
              <a:rPr lang="zh-TW" altLang="en-US" sz="3600" b="1" dirty="0" smtClean="0">
                <a:solidFill>
                  <a:schemeClr val="accent4">
                    <a:lumMod val="50000"/>
                  </a:schemeClr>
                </a:solidFill>
              </a:rPr>
              <a:t>二、</a:t>
            </a:r>
            <a:r>
              <a:rPr lang="zh-TW" altLang="en-US" sz="3600" b="1" dirty="0" smtClean="0">
                <a:solidFill>
                  <a:srgbClr val="FF0000"/>
                </a:solidFill>
              </a:rPr>
              <a:t>特別</a:t>
            </a:r>
            <a:r>
              <a:rPr lang="zh-TW" altLang="en-US" sz="3600" b="1" dirty="0">
                <a:solidFill>
                  <a:srgbClr val="FF0000"/>
                </a:solidFill>
              </a:rPr>
              <a:t>感謝學務處同仁</a:t>
            </a:r>
            <a:r>
              <a:rPr lang="zh-TW" altLang="en-US" sz="3600" b="1" dirty="0">
                <a:solidFill>
                  <a:schemeClr val="accent4">
                    <a:lumMod val="50000"/>
                  </a:schemeClr>
                </a:solidFill>
              </a:rPr>
              <a:t>在這段</a:t>
            </a:r>
            <a:r>
              <a:rPr lang="zh-TW" altLang="en-US" sz="3600" b="1" dirty="0" smtClean="0">
                <a:solidFill>
                  <a:schemeClr val="accent4">
                    <a:lumMod val="50000"/>
                  </a:schemeClr>
                </a:solidFill>
              </a:rPr>
              <a:t>期間</a:t>
            </a:r>
            <a:endParaRPr lang="en-US" altLang="zh-TW" sz="3600" b="1" dirty="0" smtClean="0">
              <a:solidFill>
                <a:schemeClr val="accent4">
                  <a:lumMod val="50000"/>
                </a:schemeClr>
              </a:solidFill>
            </a:endParaRPr>
          </a:p>
          <a:p>
            <a:r>
              <a:rPr lang="zh-TW" altLang="en-US" sz="3600" b="1" dirty="0">
                <a:solidFill>
                  <a:schemeClr val="accent4">
                    <a:lumMod val="50000"/>
                  </a:schemeClr>
                </a:solidFill>
              </a:rPr>
              <a:t>　</a:t>
            </a:r>
            <a:r>
              <a:rPr lang="zh-TW" altLang="en-US" sz="3600" b="1" dirty="0" smtClean="0">
                <a:solidFill>
                  <a:schemeClr val="accent4">
                    <a:lumMod val="50000"/>
                  </a:schemeClr>
                </a:solidFill>
              </a:rPr>
              <a:t>　不</a:t>
            </a:r>
            <a:r>
              <a:rPr lang="zh-TW" altLang="en-US" sz="3600" b="1" dirty="0">
                <a:solidFill>
                  <a:schemeClr val="accent4">
                    <a:lumMod val="50000"/>
                  </a:schemeClr>
                </a:solidFill>
              </a:rPr>
              <a:t>眠</a:t>
            </a:r>
            <a:r>
              <a:rPr lang="zh-TW" altLang="en-US" sz="3600" b="1" dirty="0" smtClean="0">
                <a:solidFill>
                  <a:schemeClr val="accent4">
                    <a:lumMod val="50000"/>
                  </a:schemeClr>
                </a:solidFill>
              </a:rPr>
              <a:t>不休、</a:t>
            </a:r>
            <a:r>
              <a:rPr lang="en-US" altLang="zh-TW" sz="3600" b="1" dirty="0" smtClean="0">
                <a:solidFill>
                  <a:schemeClr val="accent4">
                    <a:lumMod val="50000"/>
                  </a:schemeClr>
                </a:solidFill>
              </a:rPr>
              <a:t>24</a:t>
            </a:r>
            <a:r>
              <a:rPr lang="zh-TW" altLang="en-US" sz="3600" b="1" dirty="0" smtClean="0">
                <a:solidFill>
                  <a:schemeClr val="accent4">
                    <a:lumMod val="50000"/>
                  </a:schemeClr>
                </a:solidFill>
              </a:rPr>
              <a:t>小時隨時待命</a:t>
            </a:r>
            <a:r>
              <a:rPr lang="en-US" altLang="zh-TW" sz="3600" b="1" dirty="0" smtClean="0">
                <a:solidFill>
                  <a:schemeClr val="accent4">
                    <a:lumMod val="50000"/>
                  </a:schemeClr>
                </a:solidFill>
              </a:rPr>
              <a:t/>
            </a:r>
            <a:br>
              <a:rPr lang="en-US" altLang="zh-TW" sz="3600" b="1" dirty="0" smtClean="0">
                <a:solidFill>
                  <a:schemeClr val="accent4">
                    <a:lumMod val="50000"/>
                  </a:schemeClr>
                </a:solidFill>
              </a:rPr>
            </a:br>
            <a:r>
              <a:rPr lang="zh-TW" altLang="en-US" sz="3600" b="1" dirty="0" smtClean="0">
                <a:solidFill>
                  <a:schemeClr val="accent4">
                    <a:lumMod val="50000"/>
                  </a:schemeClr>
                </a:solidFill>
              </a:rPr>
              <a:t>　　處理</a:t>
            </a:r>
            <a:r>
              <a:rPr lang="zh-TW" altLang="en-US" sz="3600" b="1" dirty="0">
                <a:solidFill>
                  <a:schemeClr val="accent4">
                    <a:lumMod val="50000"/>
                  </a:schemeClr>
                </a:solidFill>
              </a:rPr>
              <a:t>危機，謝謝他們</a:t>
            </a:r>
            <a:r>
              <a:rPr lang="zh-TW" altLang="en-US" sz="3600" b="1" dirty="0" smtClean="0">
                <a:solidFill>
                  <a:schemeClr val="accent4">
                    <a:lumMod val="50000"/>
                  </a:schemeClr>
                </a:solidFill>
              </a:rPr>
              <a:t>。</a:t>
            </a:r>
          </a:p>
        </p:txBody>
      </p:sp>
      <p:sp>
        <p:nvSpPr>
          <p:cNvPr id="6" name="投影片編號版面配置區 5"/>
          <p:cNvSpPr>
            <a:spLocks noGrp="1"/>
          </p:cNvSpPr>
          <p:nvPr>
            <p:ph type="sldNum" sz="quarter" idx="12"/>
          </p:nvPr>
        </p:nvSpPr>
        <p:spPr/>
        <p:txBody>
          <a:bodyPr/>
          <a:lstStyle/>
          <a:p>
            <a:fld id="{94E4456A-7C7D-439D-8869-85A6B2C8BD37}" type="slidenum">
              <a:rPr lang="zh-TW" altLang="en-US" smtClean="0"/>
              <a:pPr/>
              <a:t>29</a:t>
            </a:fld>
            <a:endParaRPr lang="zh-TW" altLang="en-US" dirty="0"/>
          </a:p>
        </p:txBody>
      </p:sp>
    </p:spTree>
    <p:extLst>
      <p:ext uri="{BB962C8B-B14F-4D97-AF65-F5344CB8AC3E}">
        <p14:creationId xmlns:p14="http://schemas.microsoft.com/office/powerpoint/2010/main" val="258109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323273" y="1901102"/>
            <a:ext cx="8646730" cy="4530725"/>
          </a:xfrm>
        </p:spPr>
        <p:txBody>
          <a:bodyPr/>
          <a:lstStyle/>
          <a:p>
            <a:pPr marL="0" lvl="0" indent="0">
              <a:lnSpc>
                <a:spcPts val="3840"/>
              </a:lnSpc>
              <a:spcBef>
                <a:spcPts val="0"/>
              </a:spcBef>
              <a:buClr>
                <a:srgbClr val="000000"/>
              </a:buClr>
              <a:buSzTx/>
              <a:buNone/>
            </a:pPr>
            <a:r>
              <a:rPr lang="en-US" altLang="zh-TW" sz="3200" b="1" dirty="0">
                <a:solidFill>
                  <a:srgbClr val="0000FF"/>
                </a:solidFill>
                <a:latin typeface="標楷體" panose="03000509000000000000" pitchFamily="65" charset="-120"/>
                <a:ea typeface="標楷體" panose="03000509000000000000" pitchFamily="65" charset="-120"/>
                <a:cs typeface="Arial"/>
                <a:sym typeface="Arial"/>
              </a:rPr>
              <a:t>1</a:t>
            </a:r>
            <a:r>
              <a:rPr lang="en-US" altLang="zh-TW" sz="32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3200" b="1" dirty="0" smtClean="0">
                <a:solidFill>
                  <a:srgbClr val="0000FF"/>
                </a:solidFill>
                <a:latin typeface="標楷體" panose="03000509000000000000" pitchFamily="65" charset="-120"/>
                <a:ea typeface="標楷體" panose="03000509000000000000" pitchFamily="65" charset="-120"/>
                <a:cs typeface="Arial"/>
                <a:sym typeface="Arial"/>
              </a:rPr>
              <a:t>蕭郁蒨 教師</a:t>
            </a:r>
            <a:endParaRPr lang="en-US" altLang="zh-TW" sz="3200" b="1" dirty="0" smtClean="0">
              <a:solidFill>
                <a:srgbClr val="0000FF"/>
              </a:solidFill>
              <a:latin typeface="標楷體" panose="03000509000000000000" pitchFamily="65" charset="-120"/>
              <a:ea typeface="標楷體" panose="03000509000000000000" pitchFamily="65" charset="-120"/>
              <a:cs typeface="Arial"/>
              <a:sym typeface="Arial"/>
            </a:endParaRPr>
          </a:p>
          <a:p>
            <a:pPr marL="0" lvl="0" indent="0">
              <a:lnSpc>
                <a:spcPts val="3840"/>
              </a:lnSpc>
              <a:spcBef>
                <a:spcPts val="0"/>
              </a:spcBef>
              <a:buClr>
                <a:srgbClr val="000000"/>
              </a:buClr>
              <a:buSzTx/>
              <a:buNone/>
            </a:pP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   </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商業經營科</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國立彰化師範大學學士</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p>
          <a:p>
            <a:pPr marL="0" lvl="0" indent="0">
              <a:lnSpc>
                <a:spcPts val="3840"/>
              </a:lnSpc>
              <a:spcBef>
                <a:spcPts val="0"/>
              </a:spcBef>
              <a:buClr>
                <a:srgbClr val="000000"/>
              </a:buClr>
              <a:buSzTx/>
              <a:buNone/>
            </a:pPr>
            <a:endParaRPr lang="en-US" altLang="zh-TW" sz="2400" b="1" dirty="0">
              <a:solidFill>
                <a:srgbClr val="0000FF"/>
              </a:solidFill>
              <a:latin typeface="標楷體" panose="03000509000000000000" pitchFamily="65" charset="-120"/>
              <a:ea typeface="標楷體" panose="03000509000000000000" pitchFamily="65" charset="-120"/>
              <a:cs typeface="Arial"/>
              <a:sym typeface="Arial"/>
            </a:endParaRPr>
          </a:p>
          <a:p>
            <a:pPr marL="0" indent="0">
              <a:lnSpc>
                <a:spcPts val="3840"/>
              </a:lnSpc>
              <a:spcBef>
                <a:spcPts val="0"/>
              </a:spcBef>
              <a:buClr>
                <a:srgbClr val="000000"/>
              </a:buClr>
              <a:buSzTx/>
              <a:buNone/>
            </a:pPr>
            <a:r>
              <a:rPr lang="en-US" altLang="zh-TW" sz="3200" b="1" dirty="0">
                <a:solidFill>
                  <a:srgbClr val="0000FF"/>
                </a:solidFill>
                <a:latin typeface="標楷體" panose="03000509000000000000" pitchFamily="65" charset="-120"/>
                <a:ea typeface="標楷體" panose="03000509000000000000" pitchFamily="65" charset="-120"/>
                <a:cs typeface="Arial"/>
                <a:sym typeface="Arial"/>
              </a:rPr>
              <a:t>2</a:t>
            </a:r>
            <a:r>
              <a:rPr lang="en-US" altLang="zh-TW" sz="32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3200" b="1" dirty="0" smtClean="0">
                <a:solidFill>
                  <a:srgbClr val="0000FF"/>
                </a:solidFill>
                <a:latin typeface="標楷體" panose="03000509000000000000" pitchFamily="65" charset="-120"/>
                <a:ea typeface="標楷體" panose="03000509000000000000" pitchFamily="65" charset="-120"/>
                <a:cs typeface="Arial"/>
                <a:sym typeface="Arial"/>
              </a:rPr>
              <a:t>徐珮玲 教師</a:t>
            </a:r>
            <a:endParaRPr lang="en-US" altLang="zh-TW" sz="3200" b="1" dirty="0">
              <a:solidFill>
                <a:srgbClr val="0000FF"/>
              </a:solidFill>
              <a:latin typeface="標楷體" panose="03000509000000000000" pitchFamily="65" charset="-120"/>
              <a:ea typeface="標楷體" panose="03000509000000000000" pitchFamily="65" charset="-120"/>
              <a:cs typeface="Arial"/>
              <a:sym typeface="Arial"/>
            </a:endParaRPr>
          </a:p>
          <a:p>
            <a:pPr marL="0" lvl="0" indent="0">
              <a:lnSpc>
                <a:spcPts val="3840"/>
              </a:lnSpc>
              <a:spcBef>
                <a:spcPts val="0"/>
              </a:spcBef>
              <a:buClr>
                <a:srgbClr val="000000"/>
              </a:buClr>
              <a:buSzTx/>
              <a:buNone/>
            </a:pPr>
            <a:r>
              <a:rPr lang="zh-TW" altLang="en-US" sz="3200" b="1" dirty="0" smtClean="0">
                <a:solidFill>
                  <a:srgbClr val="0000FF"/>
                </a:solidFill>
                <a:latin typeface="標楷體" panose="03000509000000000000" pitchFamily="65" charset="-120"/>
                <a:ea typeface="標楷體" panose="03000509000000000000" pitchFamily="65" charset="-120"/>
                <a:cs typeface="Arial"/>
                <a:sym typeface="Arial"/>
              </a:rPr>
              <a:t>  </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美術科</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a:solidFill>
                  <a:srgbClr val="0000FF"/>
                </a:solidFill>
                <a:latin typeface="標楷體" panose="03000509000000000000" pitchFamily="65" charset="-120"/>
                <a:ea typeface="標楷體" panose="03000509000000000000" pitchFamily="65" charset="-120"/>
                <a:cs typeface="Arial"/>
                <a:sym typeface="Arial"/>
              </a:rPr>
              <a:t>文化</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大學美術學系學士</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p>
          <a:p>
            <a:pPr marL="0" lvl="0" indent="0">
              <a:lnSpc>
                <a:spcPts val="3840"/>
              </a:lnSpc>
              <a:spcBef>
                <a:spcPts val="0"/>
              </a:spcBef>
              <a:buClr>
                <a:srgbClr val="000000"/>
              </a:buClr>
              <a:buSzTx/>
              <a:buNone/>
            </a:pPr>
            <a:endPar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endParaRPr>
          </a:p>
          <a:p>
            <a:pPr marL="0" lvl="0" indent="0">
              <a:lnSpc>
                <a:spcPts val="3840"/>
              </a:lnSpc>
              <a:spcBef>
                <a:spcPts val="0"/>
              </a:spcBef>
              <a:buClr>
                <a:srgbClr val="000000"/>
              </a:buClr>
              <a:buSzTx/>
              <a:buNone/>
            </a:pPr>
            <a:r>
              <a:rPr lang="en-US" altLang="zh-TW" sz="3200" b="1" dirty="0" smtClean="0">
                <a:solidFill>
                  <a:srgbClr val="0000FF"/>
                </a:solidFill>
                <a:latin typeface="標楷體" panose="03000509000000000000" pitchFamily="65" charset="-120"/>
                <a:ea typeface="標楷體" panose="03000509000000000000" pitchFamily="65" charset="-120"/>
                <a:cs typeface="Arial"/>
                <a:sym typeface="Arial"/>
              </a:rPr>
              <a:t>3.</a:t>
            </a:r>
            <a:r>
              <a:rPr lang="zh-TW" altLang="en-US" sz="3200" b="1" dirty="0" smtClean="0">
                <a:solidFill>
                  <a:srgbClr val="0000FF"/>
                </a:solidFill>
                <a:latin typeface="標楷體" panose="03000509000000000000" pitchFamily="65" charset="-120"/>
                <a:ea typeface="標楷體" panose="03000509000000000000" pitchFamily="65" charset="-120"/>
                <a:cs typeface="Arial"/>
                <a:sym typeface="Arial"/>
              </a:rPr>
              <a:t>劉維揚 教師</a:t>
            </a:r>
            <a:endParaRPr lang="en-US" altLang="zh-TW" sz="3200" b="1" dirty="0" smtClean="0">
              <a:solidFill>
                <a:srgbClr val="0000FF"/>
              </a:solidFill>
              <a:latin typeface="標楷體" panose="03000509000000000000" pitchFamily="65" charset="-120"/>
              <a:ea typeface="標楷體" panose="03000509000000000000" pitchFamily="65" charset="-120"/>
              <a:cs typeface="Arial"/>
              <a:sym typeface="Arial"/>
            </a:endParaRPr>
          </a:p>
          <a:p>
            <a:pPr marL="0" lvl="0" indent="0">
              <a:lnSpc>
                <a:spcPts val="3840"/>
              </a:lnSpc>
              <a:spcBef>
                <a:spcPts val="0"/>
              </a:spcBef>
              <a:buClr>
                <a:srgbClr val="000000"/>
              </a:buClr>
              <a:buSzTx/>
              <a:buNone/>
            </a:pP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   </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進修</a:t>
            </a:r>
            <a:r>
              <a:rPr lang="zh-TW" altLang="en-US" sz="2400" b="1" dirty="0">
                <a:solidFill>
                  <a:srgbClr val="0000FF"/>
                </a:solidFill>
                <a:latin typeface="標楷體" panose="03000509000000000000" pitchFamily="65" charset="-120"/>
                <a:ea typeface="標楷體" panose="03000509000000000000" pitchFamily="65" charset="-120"/>
                <a:cs typeface="Arial"/>
                <a:sym typeface="Arial"/>
              </a:rPr>
              <a:t>部</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輔導科</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r>
              <a:rPr lang="zh-TW" altLang="en-US" sz="2400" b="1" dirty="0">
                <a:solidFill>
                  <a:srgbClr val="0000FF"/>
                </a:solidFill>
                <a:latin typeface="標楷體" panose="03000509000000000000" pitchFamily="65" charset="-120"/>
                <a:ea typeface="標楷體" panose="03000509000000000000" pitchFamily="65" charset="-120"/>
                <a:cs typeface="Arial"/>
                <a:sym typeface="Arial"/>
              </a:rPr>
              <a:t>國立臺灣師範大學教育學</a:t>
            </a:r>
            <a:r>
              <a:rPr lang="zh-TW" altLang="en-US" sz="2400" b="1" dirty="0" smtClean="0">
                <a:solidFill>
                  <a:srgbClr val="0000FF"/>
                </a:solidFill>
                <a:latin typeface="標楷體" panose="03000509000000000000" pitchFamily="65" charset="-120"/>
                <a:ea typeface="標楷體" panose="03000509000000000000" pitchFamily="65" charset="-120"/>
                <a:cs typeface="Arial"/>
                <a:sym typeface="Arial"/>
              </a:rPr>
              <a:t>系學士</a:t>
            </a:r>
            <a:r>
              <a:rPr lang="en-US" altLang="zh-TW" sz="2400" b="1" dirty="0" smtClean="0">
                <a:solidFill>
                  <a:srgbClr val="0000FF"/>
                </a:solidFill>
                <a:latin typeface="標楷體" panose="03000509000000000000" pitchFamily="65" charset="-120"/>
                <a:ea typeface="標楷體" panose="03000509000000000000" pitchFamily="65" charset="-120"/>
                <a:cs typeface="Arial"/>
                <a:sym typeface="Arial"/>
              </a:rPr>
              <a:t>)</a:t>
            </a:r>
            <a:endParaRPr lang="en-US" altLang="zh-TW" sz="2400" b="1" dirty="0">
              <a:solidFill>
                <a:srgbClr val="0000FF"/>
              </a:solidFill>
              <a:latin typeface="標楷體" panose="03000509000000000000" pitchFamily="65" charset="-120"/>
              <a:ea typeface="標楷體" panose="03000509000000000000" pitchFamily="65" charset="-120"/>
              <a:cs typeface="Arial"/>
              <a:sym typeface="Arial"/>
            </a:endParaRPr>
          </a:p>
        </p:txBody>
      </p:sp>
      <p:sp>
        <p:nvSpPr>
          <p:cNvPr id="315396" name="Rectangle 4"/>
          <p:cNvSpPr>
            <a:spLocks noGrp="1" noChangeArrowheads="1"/>
          </p:cNvSpPr>
          <p:nvPr>
            <p:ph type="title"/>
          </p:nvPr>
        </p:nvSpPr>
        <p:spPr/>
        <p:txBody>
          <a:bodyPr/>
          <a:lstStyle/>
          <a:p>
            <a:pPr marL="342900" indent="-342900" eaLnBrk="1" hangingPunct="1">
              <a:lnSpc>
                <a:spcPct val="80000"/>
              </a:lnSpc>
              <a:spcBef>
                <a:spcPct val="20000"/>
              </a:spcBef>
              <a:defRPr/>
            </a:pPr>
            <a:r>
              <a:rPr lang="en-US" altLang="zh-TW" sz="4000" b="1" dirty="0" smtClean="0">
                <a:solidFill>
                  <a:srgbClr val="FF0000"/>
                </a:solidFill>
                <a:latin typeface="標楷體" pitchFamily="65" charset="-120"/>
                <a:ea typeface="標楷體" pitchFamily="65" charset="-120"/>
                <a:cs typeface="+mn-cs"/>
              </a:rPr>
              <a:t>110</a:t>
            </a:r>
            <a:r>
              <a:rPr lang="zh-TW" altLang="en-US" sz="4000" b="1" dirty="0" smtClean="0">
                <a:solidFill>
                  <a:srgbClr val="FF0000"/>
                </a:solidFill>
                <a:latin typeface="標楷體" pitchFamily="65" charset="-120"/>
                <a:ea typeface="標楷體" pitchFamily="65" charset="-120"/>
                <a:cs typeface="+mn-cs"/>
              </a:rPr>
              <a:t>學年度新進</a:t>
            </a:r>
            <a:r>
              <a:rPr lang="zh-TW" altLang="en-US" sz="4000" b="1" dirty="0">
                <a:solidFill>
                  <a:srgbClr val="FF0000"/>
                </a:solidFill>
                <a:latin typeface="標楷體" pitchFamily="65" charset="-120"/>
                <a:ea typeface="標楷體" pitchFamily="65" charset="-120"/>
                <a:cs typeface="+mn-cs"/>
              </a:rPr>
              <a:t>代理</a:t>
            </a:r>
            <a:r>
              <a:rPr lang="zh-TW" altLang="en-US" sz="4000" b="1" dirty="0" smtClean="0">
                <a:solidFill>
                  <a:srgbClr val="FF0000"/>
                </a:solidFill>
                <a:latin typeface="標楷體" pitchFamily="65" charset="-120"/>
                <a:ea typeface="標楷體" pitchFamily="65" charset="-120"/>
                <a:cs typeface="+mn-cs"/>
              </a:rPr>
              <a:t>教師      </a:t>
            </a:r>
            <a:r>
              <a:rPr lang="en-US" altLang="zh-TW" sz="4000" b="1" dirty="0" smtClean="0">
                <a:solidFill>
                  <a:srgbClr val="FF0000"/>
                </a:solidFill>
                <a:latin typeface="標楷體" pitchFamily="65" charset="-120"/>
                <a:ea typeface="標楷體" pitchFamily="65" charset="-120"/>
                <a:cs typeface="+mn-cs"/>
              </a:rPr>
              <a:t>1-1</a:t>
            </a:r>
            <a:endParaRPr lang="zh-TW" altLang="en-US" sz="4000" b="1" i="1" dirty="0" smtClean="0">
              <a:solidFill>
                <a:schemeClr val="accent5">
                  <a:lumMod val="5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296947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6"/>
          <p:cNvSpPr/>
          <p:nvPr/>
        </p:nvSpPr>
        <p:spPr>
          <a:xfrm>
            <a:off x="1015077" y="1772816"/>
            <a:ext cx="2976560" cy="297656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5400" b="1" dirty="0" smtClean="0"/>
              <a:t>接種疫苗</a:t>
            </a:r>
            <a:endParaRPr lang="zh-TW" altLang="en-US" sz="5400" b="1" dirty="0"/>
          </a:p>
        </p:txBody>
      </p:sp>
      <p:sp>
        <p:nvSpPr>
          <p:cNvPr id="8" name="橢圓 7"/>
          <p:cNvSpPr/>
          <p:nvPr/>
        </p:nvSpPr>
        <p:spPr>
          <a:xfrm>
            <a:off x="5152363" y="1772816"/>
            <a:ext cx="2976560" cy="297656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5400" b="1" dirty="0" smtClean="0"/>
              <a:t>防疫措施</a:t>
            </a:r>
            <a:endParaRPr lang="zh-TW" altLang="en-US" sz="5400" b="1" dirty="0"/>
          </a:p>
        </p:txBody>
      </p:sp>
      <p:sp>
        <p:nvSpPr>
          <p:cNvPr id="10" name="矩形 9"/>
          <p:cNvSpPr/>
          <p:nvPr/>
        </p:nvSpPr>
        <p:spPr>
          <a:xfrm>
            <a:off x="3353577" y="1484784"/>
            <a:ext cx="2441694" cy="769441"/>
          </a:xfrm>
          <a:prstGeom prst="rect">
            <a:avLst/>
          </a:prstGeom>
        </p:spPr>
        <p:txBody>
          <a:bodyPr wrap="none">
            <a:spAutoFit/>
          </a:bodyPr>
          <a:lstStyle/>
          <a:p>
            <a:r>
              <a:rPr lang="zh-TW" altLang="en-US" sz="4400" b="1" dirty="0" smtClean="0">
                <a:solidFill>
                  <a:srgbClr val="FF0000"/>
                </a:solidFill>
              </a:rPr>
              <a:t>同等重要</a:t>
            </a:r>
            <a:endParaRPr lang="zh-TW" altLang="en-US" sz="4400" b="1" dirty="0">
              <a:solidFill>
                <a:srgbClr val="FF0000"/>
              </a:solidFill>
            </a:endParaRPr>
          </a:p>
        </p:txBody>
      </p:sp>
      <p:sp>
        <p:nvSpPr>
          <p:cNvPr id="11" name="投影片編號版面配置區 10"/>
          <p:cNvSpPr>
            <a:spLocks noGrp="1"/>
          </p:cNvSpPr>
          <p:nvPr>
            <p:ph type="sldNum" sz="quarter" idx="12"/>
          </p:nvPr>
        </p:nvSpPr>
        <p:spPr/>
        <p:txBody>
          <a:bodyPr/>
          <a:lstStyle/>
          <a:p>
            <a:fld id="{94E4456A-7C7D-439D-8869-85A6B2C8BD37}" type="slidenum">
              <a:rPr lang="zh-TW" altLang="en-US" smtClean="0"/>
              <a:pPr/>
              <a:t>30</a:t>
            </a:fld>
            <a:endParaRPr lang="zh-TW" altLang="en-US" dirty="0"/>
          </a:p>
        </p:txBody>
      </p:sp>
      <p:sp>
        <p:nvSpPr>
          <p:cNvPr id="6" name="矩形 5"/>
          <p:cNvSpPr/>
          <p:nvPr/>
        </p:nvSpPr>
        <p:spPr>
          <a:xfrm>
            <a:off x="899592" y="4773651"/>
            <a:ext cx="3430263" cy="954107"/>
          </a:xfrm>
          <a:prstGeom prst="rect">
            <a:avLst/>
          </a:prstGeom>
        </p:spPr>
        <p:txBody>
          <a:bodyPr wrap="square">
            <a:spAutoFit/>
          </a:bodyPr>
          <a:lstStyle/>
          <a:p>
            <a:pPr algn="ctr"/>
            <a:r>
              <a:rPr lang="zh-TW" altLang="en-US" sz="2800" b="1" dirty="0" smtClean="0">
                <a:solidFill>
                  <a:schemeClr val="tx2"/>
                </a:solidFill>
              </a:rPr>
              <a:t>預防感染</a:t>
            </a:r>
            <a:endParaRPr lang="en-US" altLang="zh-TW" sz="2800" b="1" dirty="0" smtClean="0">
              <a:solidFill>
                <a:schemeClr val="tx2"/>
              </a:solidFill>
            </a:endParaRPr>
          </a:p>
          <a:p>
            <a:pPr algn="ctr"/>
            <a:r>
              <a:rPr lang="zh-TW" altLang="en-US" sz="2800" b="1" dirty="0" smtClean="0">
                <a:solidFill>
                  <a:schemeClr val="tx2"/>
                </a:solidFill>
              </a:rPr>
              <a:t>減少重症、死亡風險</a:t>
            </a:r>
            <a:endParaRPr lang="zh-TW" altLang="en-US" sz="2800" b="1" dirty="0">
              <a:solidFill>
                <a:schemeClr val="tx2"/>
              </a:solidFill>
            </a:endParaRPr>
          </a:p>
        </p:txBody>
      </p:sp>
      <p:sp>
        <p:nvSpPr>
          <p:cNvPr id="9" name="矩形 8"/>
          <p:cNvSpPr/>
          <p:nvPr/>
        </p:nvSpPr>
        <p:spPr>
          <a:xfrm>
            <a:off x="5355987" y="4808713"/>
            <a:ext cx="2772936" cy="954107"/>
          </a:xfrm>
          <a:prstGeom prst="rect">
            <a:avLst/>
          </a:prstGeom>
        </p:spPr>
        <p:txBody>
          <a:bodyPr wrap="square">
            <a:spAutoFit/>
          </a:bodyPr>
          <a:lstStyle/>
          <a:p>
            <a:pPr algn="ctr"/>
            <a:r>
              <a:rPr lang="zh-TW" altLang="en-US" sz="2800" b="1" dirty="0" smtClean="0">
                <a:solidFill>
                  <a:schemeClr val="tx2"/>
                </a:solidFill>
              </a:rPr>
              <a:t>戴口罩</a:t>
            </a:r>
            <a:endParaRPr lang="en-US" altLang="zh-TW" sz="2800" b="1" dirty="0" smtClean="0">
              <a:solidFill>
                <a:schemeClr val="tx2"/>
              </a:solidFill>
            </a:endParaRPr>
          </a:p>
          <a:p>
            <a:pPr algn="ctr"/>
            <a:r>
              <a:rPr lang="zh-TW" altLang="en-US" sz="2800" b="1" dirty="0" smtClean="0">
                <a:solidFill>
                  <a:schemeClr val="tx2"/>
                </a:solidFill>
              </a:rPr>
              <a:t>量體溫、勤洗手</a:t>
            </a:r>
            <a:endParaRPr lang="zh-TW" altLang="en-US" sz="2800" b="1" dirty="0">
              <a:solidFill>
                <a:schemeClr val="tx2"/>
              </a:solidFill>
            </a:endParaRPr>
          </a:p>
        </p:txBody>
      </p:sp>
    </p:spTree>
    <p:extLst>
      <p:ext uri="{BB962C8B-B14F-4D97-AF65-F5344CB8AC3E}">
        <p14:creationId xmlns:p14="http://schemas.microsoft.com/office/powerpoint/2010/main" val="2043322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3648" y="1646562"/>
            <a:ext cx="7452320" cy="384721"/>
          </a:xfrm>
          <a:prstGeom prst="rect">
            <a:avLst/>
          </a:prstGeom>
        </p:spPr>
        <p:txBody>
          <a:bodyPr wrap="square" lIns="0" tIns="0" rIns="0" bIns="0" anchor="ctr">
            <a:spAutoFit/>
          </a:bodyPr>
          <a:lstStyle/>
          <a:p>
            <a:pPr>
              <a:lnSpc>
                <a:spcPts val="3000"/>
              </a:lnSpc>
            </a:pPr>
            <a:r>
              <a:rPr lang="zh-TW" altLang="en-US" sz="3600" b="1" dirty="0">
                <a:solidFill>
                  <a:schemeClr val="tx1">
                    <a:lumMod val="95000"/>
                    <a:lumOff val="5000"/>
                  </a:schemeClr>
                </a:solidFill>
              </a:rPr>
              <a:t>請全校教職員工儘速完成</a:t>
            </a:r>
            <a:r>
              <a:rPr lang="zh-TW" altLang="en-US" sz="3600" b="1" dirty="0">
                <a:solidFill>
                  <a:srgbClr val="FF0000"/>
                </a:solidFill>
              </a:rPr>
              <a:t>第三</a:t>
            </a:r>
            <a:r>
              <a:rPr lang="zh-TW" altLang="en-US" sz="3600" b="1" dirty="0" smtClean="0">
                <a:solidFill>
                  <a:srgbClr val="FF0000"/>
                </a:solidFill>
              </a:rPr>
              <a:t>劑接種</a:t>
            </a:r>
            <a:r>
              <a:rPr lang="zh-TW" altLang="en-US" sz="3600" b="1" dirty="0" smtClean="0">
                <a:solidFill>
                  <a:schemeClr val="tx1">
                    <a:lumMod val="95000"/>
                    <a:lumOff val="5000"/>
                  </a:schemeClr>
                </a:solidFill>
              </a:rPr>
              <a:t>。</a:t>
            </a:r>
            <a:endParaRPr lang="zh-TW" altLang="en-US" sz="3600" b="1" dirty="0">
              <a:solidFill>
                <a:schemeClr val="tx1">
                  <a:lumMod val="95000"/>
                  <a:lumOff val="5000"/>
                </a:schemeClr>
              </a:solidFill>
            </a:endParaRPr>
          </a:p>
        </p:txBody>
      </p:sp>
      <p:grpSp>
        <p:nvGrpSpPr>
          <p:cNvPr id="4" name="群組 3"/>
          <p:cNvGrpSpPr/>
          <p:nvPr/>
        </p:nvGrpSpPr>
        <p:grpSpPr>
          <a:xfrm>
            <a:off x="611560" y="1268760"/>
            <a:ext cx="644825" cy="923330"/>
            <a:chOff x="913077" y="1331893"/>
            <a:chExt cx="731303" cy="1609034"/>
          </a:xfrm>
        </p:grpSpPr>
        <p:sp>
          <p:nvSpPr>
            <p:cNvPr id="2" name="文字方塊 1"/>
            <p:cNvSpPr txBox="1"/>
            <p:nvPr/>
          </p:nvSpPr>
          <p:spPr>
            <a:xfrm>
              <a:off x="913077" y="1331893"/>
              <a:ext cx="607570" cy="1609034"/>
            </a:xfrm>
            <a:prstGeom prst="rect">
              <a:avLst/>
            </a:prstGeom>
            <a:noFill/>
          </p:spPr>
          <p:txBody>
            <a:bodyPr wrap="none" rtlCol="0">
              <a:spAutoFit/>
            </a:bodyPr>
            <a:lstStyle/>
            <a:p>
              <a:r>
                <a:rPr lang="en-US" altLang="zh-TW" sz="5400" b="1" dirty="0" smtClean="0">
                  <a:solidFill>
                    <a:schemeClr val="accent1">
                      <a:lumMod val="75000"/>
                    </a:schemeClr>
                  </a:solidFill>
                </a:rPr>
                <a:t>1</a:t>
              </a:r>
              <a:endParaRPr lang="zh-TW" altLang="en-US" sz="5400" b="1" dirty="0">
                <a:solidFill>
                  <a:schemeClr val="accent1">
                    <a:lumMod val="75000"/>
                  </a:schemeClr>
                </a:solidFill>
              </a:endParaRPr>
            </a:p>
          </p:txBody>
        </p:sp>
        <p:sp>
          <p:nvSpPr>
            <p:cNvPr id="3" name="矩形 2"/>
            <p:cNvSpPr/>
            <p:nvPr/>
          </p:nvSpPr>
          <p:spPr>
            <a:xfrm>
              <a:off x="1520647" y="1555082"/>
              <a:ext cx="123733" cy="116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p:cNvGrpSpPr/>
          <p:nvPr/>
        </p:nvGrpSpPr>
        <p:grpSpPr>
          <a:xfrm>
            <a:off x="679575" y="2287009"/>
            <a:ext cx="586047" cy="806977"/>
            <a:chOff x="1200725" y="1421675"/>
            <a:chExt cx="758704" cy="1276377"/>
          </a:xfrm>
        </p:grpSpPr>
        <p:sp>
          <p:nvSpPr>
            <p:cNvPr id="13" name="文字方塊 12"/>
            <p:cNvSpPr txBox="1"/>
            <p:nvPr/>
          </p:nvSpPr>
          <p:spPr>
            <a:xfrm>
              <a:off x="1200725" y="1421675"/>
              <a:ext cx="535724" cy="923331"/>
            </a:xfrm>
            <a:prstGeom prst="rect">
              <a:avLst/>
            </a:prstGeom>
            <a:noFill/>
          </p:spPr>
          <p:txBody>
            <a:bodyPr wrap="none" rtlCol="0">
              <a:spAutoFit/>
            </a:bodyPr>
            <a:lstStyle/>
            <a:p>
              <a:r>
                <a:rPr lang="en-US" altLang="zh-TW" sz="5400" b="1" dirty="0" smtClean="0">
                  <a:solidFill>
                    <a:schemeClr val="accent1">
                      <a:lumMod val="75000"/>
                    </a:schemeClr>
                  </a:solidFill>
                </a:rPr>
                <a:t>2</a:t>
              </a:r>
              <a:endParaRPr lang="zh-TW" altLang="en-US" sz="5400" b="1" dirty="0">
                <a:solidFill>
                  <a:schemeClr val="accent1">
                    <a:lumMod val="75000"/>
                  </a:schemeClr>
                </a:solidFill>
              </a:endParaRPr>
            </a:p>
          </p:txBody>
        </p:sp>
        <p:sp>
          <p:nvSpPr>
            <p:cNvPr id="14" name="矩形 13"/>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sp>
        <p:nvSpPr>
          <p:cNvPr id="10" name="投影片編號版面配置區 9"/>
          <p:cNvSpPr>
            <a:spLocks noGrp="1"/>
          </p:cNvSpPr>
          <p:nvPr>
            <p:ph type="sldNum" sz="quarter" idx="12"/>
          </p:nvPr>
        </p:nvSpPr>
        <p:spPr/>
        <p:txBody>
          <a:bodyPr/>
          <a:lstStyle/>
          <a:p>
            <a:fld id="{73DA0BB7-265A-403C-9275-D587AB510EDC}" type="slidenum">
              <a:rPr lang="zh-TW" altLang="en-US" smtClean="0"/>
              <a:pPr/>
              <a:t>31</a:t>
            </a:fld>
            <a:endParaRPr lang="zh-TW" altLang="en-US" dirty="0"/>
          </a:p>
        </p:txBody>
      </p:sp>
      <p:grpSp>
        <p:nvGrpSpPr>
          <p:cNvPr id="18" name="群組 17"/>
          <p:cNvGrpSpPr/>
          <p:nvPr/>
        </p:nvGrpSpPr>
        <p:grpSpPr>
          <a:xfrm>
            <a:off x="679575" y="3359301"/>
            <a:ext cx="586047" cy="923330"/>
            <a:chOff x="1200725" y="1421675"/>
            <a:chExt cx="758704" cy="1460410"/>
          </a:xfrm>
        </p:grpSpPr>
        <p:sp>
          <p:nvSpPr>
            <p:cNvPr id="19" name="文字方塊 18"/>
            <p:cNvSpPr txBox="1"/>
            <p:nvPr/>
          </p:nvSpPr>
          <p:spPr>
            <a:xfrm>
              <a:off x="1200725" y="1421675"/>
              <a:ext cx="693555" cy="1460410"/>
            </a:xfrm>
            <a:prstGeom prst="rect">
              <a:avLst/>
            </a:prstGeom>
            <a:noFill/>
          </p:spPr>
          <p:txBody>
            <a:bodyPr wrap="none" rtlCol="0">
              <a:spAutoFit/>
            </a:bodyPr>
            <a:lstStyle/>
            <a:p>
              <a:r>
                <a:rPr lang="en-US" altLang="zh-TW" sz="5400" b="1" dirty="0" smtClean="0">
                  <a:solidFill>
                    <a:schemeClr val="accent1">
                      <a:lumMod val="75000"/>
                    </a:schemeClr>
                  </a:solidFill>
                </a:rPr>
                <a:t>3</a:t>
              </a:r>
              <a:endParaRPr lang="zh-TW" altLang="en-US" sz="5400" b="1" dirty="0">
                <a:solidFill>
                  <a:schemeClr val="accent1">
                    <a:lumMod val="75000"/>
                  </a:schemeClr>
                </a:solidFill>
              </a:endParaRPr>
            </a:p>
          </p:txBody>
        </p:sp>
        <p:sp>
          <p:nvSpPr>
            <p:cNvPr id="20" name="矩形 19"/>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grpSp>
        <p:nvGrpSpPr>
          <p:cNvPr id="21" name="群組 20"/>
          <p:cNvGrpSpPr/>
          <p:nvPr/>
        </p:nvGrpSpPr>
        <p:grpSpPr>
          <a:xfrm>
            <a:off x="679575" y="4403692"/>
            <a:ext cx="586047" cy="923330"/>
            <a:chOff x="1200725" y="1421675"/>
            <a:chExt cx="758704" cy="1460410"/>
          </a:xfrm>
        </p:grpSpPr>
        <p:sp>
          <p:nvSpPr>
            <p:cNvPr id="22" name="文字方塊 21"/>
            <p:cNvSpPr txBox="1"/>
            <p:nvPr/>
          </p:nvSpPr>
          <p:spPr>
            <a:xfrm>
              <a:off x="1200725" y="1421675"/>
              <a:ext cx="693555" cy="1460410"/>
            </a:xfrm>
            <a:prstGeom prst="rect">
              <a:avLst/>
            </a:prstGeom>
            <a:noFill/>
          </p:spPr>
          <p:txBody>
            <a:bodyPr wrap="none" rtlCol="0">
              <a:spAutoFit/>
            </a:bodyPr>
            <a:lstStyle/>
            <a:p>
              <a:r>
                <a:rPr lang="en-US" altLang="zh-TW" sz="5400" b="1" dirty="0" smtClean="0">
                  <a:solidFill>
                    <a:schemeClr val="accent1">
                      <a:lumMod val="75000"/>
                    </a:schemeClr>
                  </a:solidFill>
                </a:rPr>
                <a:t>4</a:t>
              </a:r>
              <a:endParaRPr lang="zh-TW" altLang="en-US" sz="5400" b="1" dirty="0">
                <a:solidFill>
                  <a:schemeClr val="accent1">
                    <a:lumMod val="75000"/>
                  </a:schemeClr>
                </a:solidFill>
              </a:endParaRPr>
            </a:p>
          </p:txBody>
        </p:sp>
        <p:sp>
          <p:nvSpPr>
            <p:cNvPr id="23" name="矩形 22"/>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grpSp>
        <p:nvGrpSpPr>
          <p:cNvPr id="24" name="群組 23"/>
          <p:cNvGrpSpPr/>
          <p:nvPr/>
        </p:nvGrpSpPr>
        <p:grpSpPr>
          <a:xfrm>
            <a:off x="679575" y="5483273"/>
            <a:ext cx="586047" cy="923330"/>
            <a:chOff x="1200725" y="1421675"/>
            <a:chExt cx="758704" cy="1460410"/>
          </a:xfrm>
        </p:grpSpPr>
        <p:sp>
          <p:nvSpPr>
            <p:cNvPr id="25" name="文字方塊 24"/>
            <p:cNvSpPr txBox="1"/>
            <p:nvPr/>
          </p:nvSpPr>
          <p:spPr>
            <a:xfrm>
              <a:off x="1200725" y="1421675"/>
              <a:ext cx="693555" cy="1460410"/>
            </a:xfrm>
            <a:prstGeom prst="rect">
              <a:avLst/>
            </a:prstGeom>
            <a:noFill/>
          </p:spPr>
          <p:txBody>
            <a:bodyPr wrap="none" rtlCol="0">
              <a:spAutoFit/>
            </a:bodyPr>
            <a:lstStyle/>
            <a:p>
              <a:r>
                <a:rPr lang="en-US" altLang="zh-TW" sz="5400" b="1" dirty="0">
                  <a:solidFill>
                    <a:schemeClr val="accent1">
                      <a:lumMod val="75000"/>
                    </a:schemeClr>
                  </a:solidFill>
                </a:rPr>
                <a:t>5</a:t>
              </a:r>
              <a:endParaRPr lang="zh-TW" altLang="en-US" sz="5400" b="1" dirty="0">
                <a:solidFill>
                  <a:schemeClr val="accent1">
                    <a:lumMod val="75000"/>
                  </a:schemeClr>
                </a:solidFill>
              </a:endParaRPr>
            </a:p>
          </p:txBody>
        </p:sp>
        <p:sp>
          <p:nvSpPr>
            <p:cNvPr id="26" name="矩形 25"/>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sp>
        <p:nvSpPr>
          <p:cNvPr id="28" name="矩形 27"/>
          <p:cNvSpPr/>
          <p:nvPr/>
        </p:nvSpPr>
        <p:spPr>
          <a:xfrm>
            <a:off x="1453166" y="5637162"/>
            <a:ext cx="7187914" cy="769441"/>
          </a:xfrm>
          <a:prstGeom prst="rect">
            <a:avLst/>
          </a:prstGeom>
        </p:spPr>
        <p:txBody>
          <a:bodyPr wrap="square" lIns="0" tIns="0" rIns="0" bIns="0" anchor="ctr">
            <a:spAutoFit/>
          </a:bodyPr>
          <a:lstStyle/>
          <a:p>
            <a:pPr>
              <a:lnSpc>
                <a:spcPts val="3000"/>
              </a:lnSpc>
            </a:pPr>
            <a:r>
              <a:rPr lang="zh-TW" altLang="en-US" sz="3200" b="1" dirty="0">
                <a:solidFill>
                  <a:schemeClr val="tx1">
                    <a:lumMod val="95000"/>
                    <a:lumOff val="5000"/>
                  </a:schemeClr>
                </a:solidFill>
              </a:rPr>
              <a:t>於校園內，除</a:t>
            </a:r>
            <a:r>
              <a:rPr lang="zh-TW" altLang="en-US" sz="3200" b="1" dirty="0" smtClean="0">
                <a:solidFill>
                  <a:schemeClr val="tx1">
                    <a:lumMod val="95000"/>
                    <a:lumOff val="5000"/>
                  </a:schemeClr>
                </a:solidFill>
              </a:rPr>
              <a:t>用餐、</a:t>
            </a:r>
            <a:r>
              <a:rPr lang="zh-TW" altLang="en-US" sz="3200" b="1" dirty="0">
                <a:solidFill>
                  <a:schemeClr val="tx1">
                    <a:lumMod val="95000"/>
                    <a:lumOff val="5000"/>
                  </a:schemeClr>
                </a:solidFill>
              </a:rPr>
              <a:t>飲水外</a:t>
            </a:r>
            <a:r>
              <a:rPr lang="zh-TW" altLang="en-US" sz="3200" b="1" dirty="0" smtClean="0">
                <a:solidFill>
                  <a:schemeClr val="tx1">
                    <a:lumMod val="95000"/>
                    <a:lumOff val="5000"/>
                  </a:schemeClr>
                </a:solidFill>
              </a:rPr>
              <a:t>，</a:t>
            </a:r>
            <a:r>
              <a:rPr lang="en-US" altLang="zh-TW" sz="3200" b="1" dirty="0" smtClean="0">
                <a:solidFill>
                  <a:schemeClr val="tx1">
                    <a:lumMod val="95000"/>
                    <a:lumOff val="5000"/>
                  </a:schemeClr>
                </a:solidFill>
              </a:rPr>
              <a:t/>
            </a:r>
            <a:br>
              <a:rPr lang="en-US" altLang="zh-TW" sz="3200" b="1" dirty="0" smtClean="0">
                <a:solidFill>
                  <a:schemeClr val="tx1">
                    <a:lumMod val="95000"/>
                    <a:lumOff val="5000"/>
                  </a:schemeClr>
                </a:solidFill>
              </a:rPr>
            </a:br>
            <a:r>
              <a:rPr lang="zh-TW" altLang="en-US" sz="3200" b="1" dirty="0" smtClean="0">
                <a:solidFill>
                  <a:schemeClr val="tx1">
                    <a:lumMod val="95000"/>
                    <a:lumOff val="5000"/>
                  </a:schemeClr>
                </a:solidFill>
              </a:rPr>
              <a:t>請</a:t>
            </a:r>
            <a:r>
              <a:rPr lang="zh-TW" altLang="en-US" sz="3200" b="1" dirty="0">
                <a:solidFill>
                  <a:srgbClr val="FF0000"/>
                </a:solidFill>
              </a:rPr>
              <a:t>全程佩戴口罩</a:t>
            </a:r>
            <a:r>
              <a:rPr lang="zh-TW" altLang="en-US" sz="3200" b="1" dirty="0">
                <a:solidFill>
                  <a:schemeClr val="tx1">
                    <a:lumMod val="95000"/>
                    <a:lumOff val="5000"/>
                  </a:schemeClr>
                </a:solidFill>
              </a:rPr>
              <a:t>並維持</a:t>
            </a:r>
            <a:r>
              <a:rPr lang="zh-TW" altLang="en-US" sz="3200" b="1" dirty="0">
                <a:solidFill>
                  <a:srgbClr val="FF0000"/>
                </a:solidFill>
              </a:rPr>
              <a:t>社交距離</a:t>
            </a:r>
            <a:r>
              <a:rPr lang="zh-TW" altLang="en-US" sz="3200" b="1" dirty="0">
                <a:solidFill>
                  <a:schemeClr val="tx1">
                    <a:lumMod val="95000"/>
                    <a:lumOff val="5000"/>
                  </a:schemeClr>
                </a:solidFill>
              </a:rPr>
              <a:t>。</a:t>
            </a:r>
          </a:p>
        </p:txBody>
      </p:sp>
      <p:sp>
        <p:nvSpPr>
          <p:cNvPr id="29" name="矩形 28"/>
          <p:cNvSpPr/>
          <p:nvPr/>
        </p:nvSpPr>
        <p:spPr>
          <a:xfrm>
            <a:off x="1458020" y="2667258"/>
            <a:ext cx="7452320" cy="407035"/>
          </a:xfrm>
          <a:prstGeom prst="rect">
            <a:avLst/>
          </a:prstGeom>
        </p:spPr>
        <p:txBody>
          <a:bodyPr wrap="square" lIns="0" tIns="0" rIns="0" bIns="0" anchor="ctr">
            <a:spAutoFit/>
          </a:bodyPr>
          <a:lstStyle/>
          <a:p>
            <a:pPr>
              <a:lnSpc>
                <a:spcPts val="3000"/>
              </a:lnSpc>
            </a:pPr>
            <a:r>
              <a:rPr lang="zh-TW" altLang="en-US" sz="3600" b="1" dirty="0">
                <a:solidFill>
                  <a:schemeClr val="tx1">
                    <a:lumMod val="95000"/>
                    <a:lumOff val="5000"/>
                  </a:schemeClr>
                </a:solidFill>
              </a:rPr>
              <a:t>非必要性訪客請不要入</a:t>
            </a:r>
            <a:r>
              <a:rPr lang="zh-TW" altLang="en-US" sz="3600" b="1" dirty="0" smtClean="0">
                <a:solidFill>
                  <a:schemeClr val="tx1">
                    <a:lumMod val="95000"/>
                    <a:lumOff val="5000"/>
                  </a:schemeClr>
                </a:solidFill>
              </a:rPr>
              <a:t>校。</a:t>
            </a:r>
            <a:endParaRPr lang="zh-TW" altLang="en-US" sz="3600" b="1" dirty="0">
              <a:solidFill>
                <a:schemeClr val="tx1">
                  <a:lumMod val="95000"/>
                  <a:lumOff val="5000"/>
                </a:schemeClr>
              </a:solidFill>
            </a:endParaRPr>
          </a:p>
        </p:txBody>
      </p:sp>
      <p:sp>
        <p:nvSpPr>
          <p:cNvPr id="30" name="矩形 29"/>
          <p:cNvSpPr/>
          <p:nvPr/>
        </p:nvSpPr>
        <p:spPr>
          <a:xfrm>
            <a:off x="1458020" y="3536761"/>
            <a:ext cx="7452320" cy="769441"/>
          </a:xfrm>
          <a:prstGeom prst="rect">
            <a:avLst/>
          </a:prstGeom>
        </p:spPr>
        <p:txBody>
          <a:bodyPr wrap="square" lIns="0" tIns="0" rIns="0" bIns="0" anchor="ctr">
            <a:spAutoFit/>
          </a:bodyPr>
          <a:lstStyle/>
          <a:p>
            <a:pPr>
              <a:lnSpc>
                <a:spcPts val="3000"/>
              </a:lnSpc>
            </a:pPr>
            <a:r>
              <a:rPr lang="zh-TW" altLang="en-US" sz="3200" b="1" dirty="0" smtClean="0">
                <a:solidFill>
                  <a:schemeClr val="tx1">
                    <a:lumMod val="95000"/>
                    <a:lumOff val="5000"/>
                  </a:schemeClr>
                </a:solidFill>
              </a:rPr>
              <a:t>有</a:t>
            </a:r>
            <a:r>
              <a:rPr lang="zh-TW" altLang="en-US" sz="3200" b="1" dirty="0">
                <a:solidFill>
                  <a:schemeClr val="tx1">
                    <a:lumMod val="95000"/>
                    <a:lumOff val="5000"/>
                  </a:schemeClr>
                </a:solidFill>
              </a:rPr>
              <a:t>必要入校之來賓、家長及訪客</a:t>
            </a:r>
            <a:r>
              <a:rPr lang="zh-TW" altLang="en-US" sz="3200" b="1" dirty="0" smtClean="0">
                <a:solidFill>
                  <a:schemeClr val="tx1">
                    <a:lumMod val="95000"/>
                    <a:lumOff val="5000"/>
                  </a:schemeClr>
                </a:solidFill>
              </a:rPr>
              <a:t>，</a:t>
            </a:r>
            <a:r>
              <a:rPr lang="en-US" altLang="zh-TW" sz="3200" b="1" dirty="0" smtClean="0">
                <a:solidFill>
                  <a:schemeClr val="tx1">
                    <a:lumMod val="95000"/>
                    <a:lumOff val="5000"/>
                  </a:schemeClr>
                </a:solidFill>
              </a:rPr>
              <a:t/>
            </a:r>
            <a:br>
              <a:rPr lang="en-US" altLang="zh-TW" sz="3200" b="1" dirty="0" smtClean="0">
                <a:solidFill>
                  <a:schemeClr val="tx1">
                    <a:lumMod val="95000"/>
                    <a:lumOff val="5000"/>
                  </a:schemeClr>
                </a:solidFill>
              </a:rPr>
            </a:br>
            <a:r>
              <a:rPr lang="zh-TW" altLang="en-US" sz="3200" b="1" dirty="0" smtClean="0">
                <a:solidFill>
                  <a:schemeClr val="tx1">
                    <a:lumMod val="95000"/>
                    <a:lumOff val="5000"/>
                  </a:schemeClr>
                </a:solidFill>
              </a:rPr>
              <a:t>請配合「</a:t>
            </a:r>
            <a:r>
              <a:rPr lang="zh-TW" altLang="en-US" sz="3200" b="1" dirty="0">
                <a:solidFill>
                  <a:srgbClr val="FF0000"/>
                </a:solidFill>
              </a:rPr>
              <a:t>實聯制、量體溫及全程戴口罩</a:t>
            </a:r>
            <a:r>
              <a:rPr lang="zh-TW" altLang="en-US" sz="3200" b="1" dirty="0" smtClean="0">
                <a:solidFill>
                  <a:schemeClr val="tx1">
                    <a:lumMod val="95000"/>
                    <a:lumOff val="5000"/>
                  </a:schemeClr>
                </a:solidFill>
              </a:rPr>
              <a:t>」。</a:t>
            </a:r>
            <a:endParaRPr lang="zh-TW" altLang="en-US" sz="3200" b="1" dirty="0">
              <a:solidFill>
                <a:schemeClr val="tx1">
                  <a:lumMod val="95000"/>
                  <a:lumOff val="5000"/>
                </a:schemeClr>
              </a:solidFill>
            </a:endParaRPr>
          </a:p>
        </p:txBody>
      </p:sp>
      <p:sp>
        <p:nvSpPr>
          <p:cNvPr id="31" name="矩形 30"/>
          <p:cNvSpPr/>
          <p:nvPr/>
        </p:nvSpPr>
        <p:spPr>
          <a:xfrm>
            <a:off x="1462170" y="4542038"/>
            <a:ext cx="8222397" cy="778611"/>
          </a:xfrm>
          <a:prstGeom prst="rect">
            <a:avLst/>
          </a:prstGeom>
        </p:spPr>
        <p:txBody>
          <a:bodyPr wrap="square" lIns="0" tIns="0" rIns="0" bIns="0" anchor="ctr">
            <a:spAutoFit/>
          </a:bodyPr>
          <a:lstStyle/>
          <a:p>
            <a:pPr>
              <a:lnSpc>
                <a:spcPts val="3000"/>
              </a:lnSpc>
            </a:pPr>
            <a:r>
              <a:rPr lang="zh-TW" altLang="en-US" sz="3200" b="1" dirty="0">
                <a:solidFill>
                  <a:schemeClr val="tx1">
                    <a:lumMod val="95000"/>
                    <a:lumOff val="5000"/>
                  </a:schemeClr>
                </a:solidFill>
              </a:rPr>
              <a:t>學生每日入班前仍</a:t>
            </a:r>
            <a:r>
              <a:rPr lang="zh-TW" altLang="en-US" sz="3200" b="1" dirty="0" smtClean="0">
                <a:solidFill>
                  <a:schemeClr val="tx1">
                    <a:lumMod val="95000"/>
                    <a:lumOff val="5000"/>
                  </a:schemeClr>
                </a:solidFill>
              </a:rPr>
              <a:t>維持</a:t>
            </a:r>
            <a:r>
              <a:rPr lang="en-US" altLang="zh-TW" sz="3200" b="1" dirty="0" smtClean="0">
                <a:solidFill>
                  <a:schemeClr val="tx1">
                    <a:lumMod val="95000"/>
                    <a:lumOff val="5000"/>
                  </a:schemeClr>
                </a:solidFill>
              </a:rPr>
              <a:t/>
            </a:r>
            <a:br>
              <a:rPr lang="en-US" altLang="zh-TW" sz="3200" b="1" dirty="0" smtClean="0">
                <a:solidFill>
                  <a:schemeClr val="tx1">
                    <a:lumMod val="95000"/>
                    <a:lumOff val="5000"/>
                  </a:schemeClr>
                </a:solidFill>
              </a:rPr>
            </a:br>
            <a:r>
              <a:rPr lang="zh-TW" altLang="en-US" sz="3200" b="1" dirty="0" smtClean="0">
                <a:solidFill>
                  <a:srgbClr val="FF0000"/>
                </a:solidFill>
              </a:rPr>
              <a:t>量體溫（上下午各一次）及消毒</a:t>
            </a:r>
            <a:r>
              <a:rPr lang="zh-TW" altLang="en-US" sz="3200" b="1" dirty="0" smtClean="0">
                <a:solidFill>
                  <a:schemeClr val="tx1">
                    <a:lumMod val="95000"/>
                    <a:lumOff val="5000"/>
                  </a:schemeClr>
                </a:solidFill>
              </a:rPr>
              <a:t>。</a:t>
            </a:r>
            <a:endParaRPr lang="zh-TW" altLang="en-US" sz="3200" b="1" dirty="0">
              <a:solidFill>
                <a:schemeClr val="tx1">
                  <a:lumMod val="95000"/>
                  <a:lumOff val="5000"/>
                </a:schemeClr>
              </a:solidFill>
            </a:endParaRPr>
          </a:p>
        </p:txBody>
      </p:sp>
    </p:spTree>
    <p:extLst>
      <p:ext uri="{BB962C8B-B14F-4D97-AF65-F5344CB8AC3E}">
        <p14:creationId xmlns:p14="http://schemas.microsoft.com/office/powerpoint/2010/main" val="4211514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3648" y="1635405"/>
            <a:ext cx="7848872" cy="407035"/>
          </a:xfrm>
          <a:prstGeom prst="rect">
            <a:avLst/>
          </a:prstGeom>
        </p:spPr>
        <p:txBody>
          <a:bodyPr wrap="square" lIns="0" tIns="0" rIns="0" bIns="0" anchor="ctr">
            <a:spAutoFit/>
          </a:bodyPr>
          <a:lstStyle/>
          <a:p>
            <a:pPr>
              <a:lnSpc>
                <a:spcPts val="3000"/>
              </a:lnSpc>
            </a:pPr>
            <a:r>
              <a:rPr lang="zh-TW" altLang="en-US" sz="3600" b="1" dirty="0"/>
              <a:t>運動、唱歌、拍照及授課</a:t>
            </a:r>
            <a:r>
              <a:rPr lang="zh-TW" altLang="en-US" sz="3600" b="1" dirty="0" smtClean="0"/>
              <a:t>，</a:t>
            </a:r>
            <a:r>
              <a:rPr lang="zh-TW" altLang="en-US" sz="3600" b="1" dirty="0" smtClean="0">
                <a:solidFill>
                  <a:srgbClr val="FF0000"/>
                </a:solidFill>
              </a:rPr>
              <a:t>需</a:t>
            </a:r>
            <a:r>
              <a:rPr lang="zh-TW" altLang="en-US" sz="3600" b="1" dirty="0">
                <a:solidFill>
                  <a:srgbClr val="FF0000"/>
                </a:solidFill>
              </a:rPr>
              <a:t>戴</a:t>
            </a:r>
            <a:r>
              <a:rPr lang="zh-TW" altLang="en-US" sz="3600" b="1" dirty="0" smtClean="0">
                <a:solidFill>
                  <a:srgbClr val="FF0000"/>
                </a:solidFill>
              </a:rPr>
              <a:t>口罩</a:t>
            </a:r>
            <a:r>
              <a:rPr lang="zh-TW" altLang="en-US" sz="3600" b="1" dirty="0" smtClean="0"/>
              <a:t>。</a:t>
            </a:r>
            <a:endParaRPr lang="zh-TW" altLang="en-US" sz="3600" b="1" dirty="0"/>
          </a:p>
        </p:txBody>
      </p:sp>
      <p:grpSp>
        <p:nvGrpSpPr>
          <p:cNvPr id="4" name="群組 3"/>
          <p:cNvGrpSpPr/>
          <p:nvPr/>
        </p:nvGrpSpPr>
        <p:grpSpPr>
          <a:xfrm>
            <a:off x="611560" y="1268760"/>
            <a:ext cx="644825" cy="923330"/>
            <a:chOff x="913077" y="1331893"/>
            <a:chExt cx="731303" cy="1609034"/>
          </a:xfrm>
        </p:grpSpPr>
        <p:sp>
          <p:nvSpPr>
            <p:cNvPr id="2" name="文字方塊 1"/>
            <p:cNvSpPr txBox="1"/>
            <p:nvPr/>
          </p:nvSpPr>
          <p:spPr>
            <a:xfrm>
              <a:off x="913077" y="1331893"/>
              <a:ext cx="607570" cy="1609034"/>
            </a:xfrm>
            <a:prstGeom prst="rect">
              <a:avLst/>
            </a:prstGeom>
            <a:noFill/>
          </p:spPr>
          <p:txBody>
            <a:bodyPr wrap="none" rtlCol="0">
              <a:spAutoFit/>
            </a:bodyPr>
            <a:lstStyle/>
            <a:p>
              <a:r>
                <a:rPr lang="en-US" altLang="zh-TW" sz="5400" b="1" dirty="0">
                  <a:solidFill>
                    <a:schemeClr val="accent1">
                      <a:lumMod val="75000"/>
                    </a:schemeClr>
                  </a:solidFill>
                </a:rPr>
                <a:t>6</a:t>
              </a:r>
              <a:endParaRPr lang="zh-TW" altLang="en-US" sz="5400" b="1" dirty="0">
                <a:solidFill>
                  <a:schemeClr val="accent1">
                    <a:lumMod val="75000"/>
                  </a:schemeClr>
                </a:solidFill>
              </a:endParaRPr>
            </a:p>
          </p:txBody>
        </p:sp>
        <p:sp>
          <p:nvSpPr>
            <p:cNvPr id="3" name="矩形 2"/>
            <p:cNvSpPr/>
            <p:nvPr/>
          </p:nvSpPr>
          <p:spPr>
            <a:xfrm>
              <a:off x="1520647" y="1555082"/>
              <a:ext cx="123733" cy="116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p:cNvGrpSpPr/>
          <p:nvPr/>
        </p:nvGrpSpPr>
        <p:grpSpPr>
          <a:xfrm>
            <a:off x="679575" y="2287009"/>
            <a:ext cx="586047" cy="923330"/>
            <a:chOff x="1200725" y="1421675"/>
            <a:chExt cx="758704" cy="1460410"/>
          </a:xfrm>
        </p:grpSpPr>
        <p:sp>
          <p:nvSpPr>
            <p:cNvPr id="13" name="文字方塊 12"/>
            <p:cNvSpPr txBox="1"/>
            <p:nvPr/>
          </p:nvSpPr>
          <p:spPr>
            <a:xfrm>
              <a:off x="1200725" y="1421675"/>
              <a:ext cx="693555" cy="1460410"/>
            </a:xfrm>
            <a:prstGeom prst="rect">
              <a:avLst/>
            </a:prstGeom>
            <a:noFill/>
          </p:spPr>
          <p:txBody>
            <a:bodyPr wrap="none" rtlCol="0">
              <a:spAutoFit/>
            </a:bodyPr>
            <a:lstStyle/>
            <a:p>
              <a:r>
                <a:rPr lang="en-US" altLang="zh-TW" sz="5400" b="1" dirty="0">
                  <a:solidFill>
                    <a:schemeClr val="accent1">
                      <a:lumMod val="75000"/>
                    </a:schemeClr>
                  </a:solidFill>
                </a:rPr>
                <a:t>7</a:t>
              </a:r>
              <a:endParaRPr lang="zh-TW" altLang="en-US" sz="5400" b="1" dirty="0">
                <a:solidFill>
                  <a:schemeClr val="accent1">
                    <a:lumMod val="75000"/>
                  </a:schemeClr>
                </a:solidFill>
              </a:endParaRPr>
            </a:p>
          </p:txBody>
        </p:sp>
        <p:sp>
          <p:nvSpPr>
            <p:cNvPr id="14" name="矩形 13"/>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sp>
        <p:nvSpPr>
          <p:cNvPr id="10" name="投影片編號版面配置區 9"/>
          <p:cNvSpPr>
            <a:spLocks noGrp="1"/>
          </p:cNvSpPr>
          <p:nvPr>
            <p:ph type="sldNum" sz="quarter" idx="12"/>
          </p:nvPr>
        </p:nvSpPr>
        <p:spPr/>
        <p:txBody>
          <a:bodyPr/>
          <a:lstStyle/>
          <a:p>
            <a:fld id="{73DA0BB7-265A-403C-9275-D587AB510EDC}" type="slidenum">
              <a:rPr lang="zh-TW" altLang="en-US" smtClean="0"/>
              <a:pPr/>
              <a:t>32</a:t>
            </a:fld>
            <a:endParaRPr lang="zh-TW" altLang="en-US" dirty="0"/>
          </a:p>
        </p:txBody>
      </p:sp>
      <p:grpSp>
        <p:nvGrpSpPr>
          <p:cNvPr id="18" name="群組 17"/>
          <p:cNvGrpSpPr/>
          <p:nvPr/>
        </p:nvGrpSpPr>
        <p:grpSpPr>
          <a:xfrm>
            <a:off x="679575" y="3359301"/>
            <a:ext cx="586047" cy="923330"/>
            <a:chOff x="1200725" y="1421675"/>
            <a:chExt cx="758704" cy="1460410"/>
          </a:xfrm>
        </p:grpSpPr>
        <p:sp>
          <p:nvSpPr>
            <p:cNvPr id="19" name="文字方塊 18"/>
            <p:cNvSpPr txBox="1"/>
            <p:nvPr/>
          </p:nvSpPr>
          <p:spPr>
            <a:xfrm>
              <a:off x="1200725" y="1421675"/>
              <a:ext cx="693555" cy="1460410"/>
            </a:xfrm>
            <a:prstGeom prst="rect">
              <a:avLst/>
            </a:prstGeom>
            <a:noFill/>
          </p:spPr>
          <p:txBody>
            <a:bodyPr wrap="none" rtlCol="0">
              <a:spAutoFit/>
            </a:bodyPr>
            <a:lstStyle/>
            <a:p>
              <a:r>
                <a:rPr lang="en-US" altLang="zh-TW" sz="5400" b="1" dirty="0">
                  <a:solidFill>
                    <a:schemeClr val="accent1">
                      <a:lumMod val="75000"/>
                    </a:schemeClr>
                  </a:solidFill>
                </a:rPr>
                <a:t>8</a:t>
              </a:r>
              <a:endParaRPr lang="zh-TW" altLang="en-US" sz="5400" b="1" dirty="0">
                <a:solidFill>
                  <a:schemeClr val="accent1">
                    <a:lumMod val="75000"/>
                  </a:schemeClr>
                </a:solidFill>
              </a:endParaRPr>
            </a:p>
          </p:txBody>
        </p:sp>
        <p:sp>
          <p:nvSpPr>
            <p:cNvPr id="20" name="矩形 19"/>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grpSp>
        <p:nvGrpSpPr>
          <p:cNvPr id="21" name="群組 20"/>
          <p:cNvGrpSpPr/>
          <p:nvPr/>
        </p:nvGrpSpPr>
        <p:grpSpPr>
          <a:xfrm>
            <a:off x="679575" y="4403692"/>
            <a:ext cx="586047" cy="923330"/>
            <a:chOff x="1200725" y="1421675"/>
            <a:chExt cx="758704" cy="1460410"/>
          </a:xfrm>
        </p:grpSpPr>
        <p:sp>
          <p:nvSpPr>
            <p:cNvPr id="22" name="文字方塊 21"/>
            <p:cNvSpPr txBox="1"/>
            <p:nvPr/>
          </p:nvSpPr>
          <p:spPr>
            <a:xfrm>
              <a:off x="1200725" y="1421675"/>
              <a:ext cx="693555" cy="1460410"/>
            </a:xfrm>
            <a:prstGeom prst="rect">
              <a:avLst/>
            </a:prstGeom>
            <a:noFill/>
          </p:spPr>
          <p:txBody>
            <a:bodyPr wrap="none" rtlCol="0">
              <a:spAutoFit/>
            </a:bodyPr>
            <a:lstStyle/>
            <a:p>
              <a:r>
                <a:rPr lang="en-US" altLang="zh-TW" sz="5400" b="1" dirty="0">
                  <a:solidFill>
                    <a:schemeClr val="accent1">
                      <a:lumMod val="75000"/>
                    </a:schemeClr>
                  </a:solidFill>
                </a:rPr>
                <a:t>9</a:t>
              </a:r>
              <a:endParaRPr lang="zh-TW" altLang="en-US" sz="5400" b="1" dirty="0">
                <a:solidFill>
                  <a:schemeClr val="accent1">
                    <a:lumMod val="75000"/>
                  </a:schemeClr>
                </a:solidFill>
              </a:endParaRPr>
            </a:p>
          </p:txBody>
        </p:sp>
        <p:sp>
          <p:nvSpPr>
            <p:cNvPr id="23" name="矩形 22"/>
            <p:cNvSpPr/>
            <p:nvPr/>
          </p:nvSpPr>
          <p:spPr>
            <a:xfrm>
              <a:off x="1835696" y="1535395"/>
              <a:ext cx="123733" cy="11626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grpSp>
        <p:nvGrpSpPr>
          <p:cNvPr id="24" name="群組 23"/>
          <p:cNvGrpSpPr/>
          <p:nvPr/>
        </p:nvGrpSpPr>
        <p:grpSpPr>
          <a:xfrm>
            <a:off x="378841" y="5489387"/>
            <a:ext cx="918568" cy="923330"/>
            <a:chOff x="1200725" y="1421675"/>
            <a:chExt cx="1189190" cy="1460410"/>
          </a:xfrm>
        </p:grpSpPr>
        <p:sp>
          <p:nvSpPr>
            <p:cNvPr id="25" name="文字方塊 24"/>
            <p:cNvSpPr txBox="1"/>
            <p:nvPr/>
          </p:nvSpPr>
          <p:spPr>
            <a:xfrm>
              <a:off x="1200725" y="1421675"/>
              <a:ext cx="1148038" cy="1460410"/>
            </a:xfrm>
            <a:prstGeom prst="rect">
              <a:avLst/>
            </a:prstGeom>
            <a:noFill/>
          </p:spPr>
          <p:txBody>
            <a:bodyPr wrap="none" rtlCol="0">
              <a:spAutoFit/>
            </a:bodyPr>
            <a:lstStyle/>
            <a:p>
              <a:r>
                <a:rPr lang="en-US" altLang="zh-TW" sz="5400" b="1" dirty="0" smtClean="0">
                  <a:solidFill>
                    <a:schemeClr val="accent1">
                      <a:lumMod val="75000"/>
                    </a:schemeClr>
                  </a:solidFill>
                </a:rPr>
                <a:t>10</a:t>
              </a:r>
              <a:endParaRPr lang="zh-TW" altLang="en-US" sz="5400" b="1" dirty="0">
                <a:solidFill>
                  <a:schemeClr val="accent1">
                    <a:lumMod val="75000"/>
                  </a:schemeClr>
                </a:solidFill>
              </a:endParaRPr>
            </a:p>
          </p:txBody>
        </p:sp>
        <p:sp>
          <p:nvSpPr>
            <p:cNvPr id="26" name="矩形 25"/>
            <p:cNvSpPr/>
            <p:nvPr/>
          </p:nvSpPr>
          <p:spPr>
            <a:xfrm>
              <a:off x="2266182" y="1570550"/>
              <a:ext cx="123733" cy="1162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sp>
        <p:nvSpPr>
          <p:cNvPr id="28" name="矩形 27"/>
          <p:cNvSpPr/>
          <p:nvPr/>
        </p:nvSpPr>
        <p:spPr>
          <a:xfrm>
            <a:off x="1453165" y="5829522"/>
            <a:ext cx="8231401" cy="384721"/>
          </a:xfrm>
          <a:prstGeom prst="rect">
            <a:avLst/>
          </a:prstGeom>
        </p:spPr>
        <p:txBody>
          <a:bodyPr wrap="square" lIns="0" tIns="0" rIns="0" bIns="0" anchor="ctr">
            <a:spAutoFit/>
          </a:bodyPr>
          <a:lstStyle/>
          <a:p>
            <a:pPr>
              <a:lnSpc>
                <a:spcPts val="3000"/>
              </a:lnSpc>
            </a:pPr>
            <a:r>
              <a:rPr lang="zh-TW" altLang="en-US" sz="3200" b="1" dirty="0" smtClean="0">
                <a:solidFill>
                  <a:schemeClr val="tx1">
                    <a:lumMod val="95000"/>
                    <a:lumOff val="5000"/>
                  </a:schemeClr>
                </a:solidFill>
              </a:rPr>
              <a:t>視</a:t>
            </a:r>
            <a:r>
              <a:rPr lang="zh-TW" altLang="en-US" sz="3200" b="1" dirty="0">
                <a:solidFill>
                  <a:schemeClr val="tx1">
                    <a:lumMod val="95000"/>
                    <a:lumOff val="5000"/>
                  </a:schemeClr>
                </a:solidFill>
              </a:rPr>
              <a:t>需要加強相關防疫措施，</a:t>
            </a:r>
            <a:r>
              <a:rPr lang="zh-TW" altLang="en-US" sz="3200" b="1" dirty="0" smtClean="0">
                <a:solidFill>
                  <a:schemeClr val="tx1">
                    <a:lumMod val="95000"/>
                    <a:lumOff val="5000"/>
                  </a:schemeClr>
                </a:solidFill>
              </a:rPr>
              <a:t>並作</a:t>
            </a:r>
            <a:r>
              <a:rPr lang="zh-TW" altLang="en-US" sz="3200" b="1" dirty="0">
                <a:solidFill>
                  <a:schemeClr val="tx1">
                    <a:lumMod val="95000"/>
                    <a:lumOff val="5000"/>
                  </a:schemeClr>
                </a:solidFill>
              </a:rPr>
              <a:t>滾動式</a:t>
            </a:r>
            <a:r>
              <a:rPr lang="zh-TW" altLang="en-US" sz="3200" b="1" dirty="0" smtClean="0">
                <a:solidFill>
                  <a:schemeClr val="tx1">
                    <a:lumMod val="95000"/>
                    <a:lumOff val="5000"/>
                  </a:schemeClr>
                </a:solidFill>
              </a:rPr>
              <a:t>修正。</a:t>
            </a:r>
            <a:endParaRPr lang="zh-TW" altLang="en-US" sz="3200" b="1" dirty="0">
              <a:solidFill>
                <a:schemeClr val="tx1">
                  <a:lumMod val="95000"/>
                  <a:lumOff val="5000"/>
                </a:schemeClr>
              </a:solidFill>
            </a:endParaRPr>
          </a:p>
        </p:txBody>
      </p:sp>
      <p:sp>
        <p:nvSpPr>
          <p:cNvPr id="29" name="矩形 28"/>
          <p:cNvSpPr/>
          <p:nvPr/>
        </p:nvSpPr>
        <p:spPr>
          <a:xfrm>
            <a:off x="1458020" y="2678415"/>
            <a:ext cx="7452320" cy="384721"/>
          </a:xfrm>
          <a:prstGeom prst="rect">
            <a:avLst/>
          </a:prstGeom>
        </p:spPr>
        <p:txBody>
          <a:bodyPr wrap="square" lIns="0" tIns="0" rIns="0" bIns="0" anchor="ctr">
            <a:spAutoFit/>
          </a:bodyPr>
          <a:lstStyle/>
          <a:p>
            <a:pPr>
              <a:lnSpc>
                <a:spcPts val="3000"/>
              </a:lnSpc>
            </a:pPr>
            <a:r>
              <a:rPr lang="zh-TW" altLang="en-US" sz="3600" b="1" dirty="0">
                <a:solidFill>
                  <a:schemeClr val="tx1">
                    <a:lumMod val="95000"/>
                    <a:lumOff val="5000"/>
                  </a:schemeClr>
                </a:solidFill>
              </a:rPr>
              <a:t>課程教學採</a:t>
            </a:r>
            <a:r>
              <a:rPr lang="zh-TW" altLang="en-US" sz="3600" b="1" dirty="0">
                <a:solidFill>
                  <a:srgbClr val="FF0000"/>
                </a:solidFill>
              </a:rPr>
              <a:t>固定座位、固定</a:t>
            </a:r>
            <a:r>
              <a:rPr lang="zh-TW" altLang="en-US" sz="3600" b="1" dirty="0" smtClean="0">
                <a:solidFill>
                  <a:srgbClr val="FF0000"/>
                </a:solidFill>
              </a:rPr>
              <a:t>成員。</a:t>
            </a:r>
            <a:endParaRPr lang="zh-TW" altLang="en-US" sz="3600" b="1" dirty="0">
              <a:solidFill>
                <a:srgbClr val="FF0000"/>
              </a:solidFill>
            </a:endParaRPr>
          </a:p>
        </p:txBody>
      </p:sp>
      <p:sp>
        <p:nvSpPr>
          <p:cNvPr id="30" name="矩形 29"/>
          <p:cNvSpPr/>
          <p:nvPr/>
        </p:nvSpPr>
        <p:spPr>
          <a:xfrm>
            <a:off x="1458020" y="3729121"/>
            <a:ext cx="7452320" cy="384721"/>
          </a:xfrm>
          <a:prstGeom prst="rect">
            <a:avLst/>
          </a:prstGeom>
        </p:spPr>
        <p:txBody>
          <a:bodyPr wrap="square" lIns="0" tIns="0" rIns="0" bIns="0" anchor="ctr">
            <a:spAutoFit/>
          </a:bodyPr>
          <a:lstStyle/>
          <a:p>
            <a:pPr>
              <a:lnSpc>
                <a:spcPts val="3000"/>
              </a:lnSpc>
            </a:pPr>
            <a:r>
              <a:rPr lang="zh-TW" altLang="en-US" sz="3600" b="1" dirty="0" smtClean="0">
                <a:solidFill>
                  <a:schemeClr val="tx1">
                    <a:lumMod val="95000"/>
                    <a:lumOff val="5000"/>
                  </a:schemeClr>
                </a:solidFill>
              </a:rPr>
              <a:t>請</a:t>
            </a:r>
            <a:r>
              <a:rPr lang="zh-TW" altLang="en-US" sz="3600" b="1" dirty="0" smtClean="0">
                <a:solidFill>
                  <a:srgbClr val="FF0000"/>
                </a:solidFill>
              </a:rPr>
              <a:t>落實</a:t>
            </a:r>
            <a:r>
              <a:rPr lang="zh-TW" altLang="en-US" sz="3600" b="1" dirty="0">
                <a:solidFill>
                  <a:srgbClr val="FF0000"/>
                </a:solidFill>
              </a:rPr>
              <a:t>課堂</a:t>
            </a:r>
            <a:r>
              <a:rPr lang="zh-TW" altLang="en-US" sz="3600" b="1" dirty="0" smtClean="0">
                <a:solidFill>
                  <a:srgbClr val="FF0000"/>
                </a:solidFill>
              </a:rPr>
              <a:t>點名</a:t>
            </a:r>
            <a:r>
              <a:rPr lang="zh-TW" altLang="en-US" sz="3600" b="1" dirty="0" smtClean="0">
                <a:solidFill>
                  <a:schemeClr val="tx1">
                    <a:lumMod val="95000"/>
                    <a:lumOff val="5000"/>
                  </a:schemeClr>
                </a:solidFill>
              </a:rPr>
              <a:t>，日後</a:t>
            </a:r>
            <a:r>
              <a:rPr lang="zh-TW" altLang="en-US" sz="3600" b="1" dirty="0">
                <a:solidFill>
                  <a:schemeClr val="tx1">
                    <a:lumMod val="95000"/>
                    <a:lumOff val="5000"/>
                  </a:schemeClr>
                </a:solidFill>
              </a:rPr>
              <a:t>疫調</a:t>
            </a:r>
            <a:r>
              <a:rPr lang="zh-TW" altLang="en-US" sz="3600" b="1" dirty="0" smtClean="0">
                <a:solidFill>
                  <a:schemeClr val="tx1">
                    <a:lumMod val="95000"/>
                    <a:lumOff val="5000"/>
                  </a:schemeClr>
                </a:solidFill>
              </a:rPr>
              <a:t>之用。</a:t>
            </a:r>
            <a:endParaRPr lang="zh-TW" altLang="en-US" sz="3600" b="1" dirty="0">
              <a:solidFill>
                <a:schemeClr val="tx1">
                  <a:lumMod val="95000"/>
                  <a:lumOff val="5000"/>
                </a:schemeClr>
              </a:solidFill>
            </a:endParaRPr>
          </a:p>
        </p:txBody>
      </p:sp>
      <p:sp>
        <p:nvSpPr>
          <p:cNvPr id="31" name="矩形 30"/>
          <p:cNvSpPr/>
          <p:nvPr/>
        </p:nvSpPr>
        <p:spPr>
          <a:xfrm>
            <a:off x="1462170" y="4727826"/>
            <a:ext cx="8222397" cy="407035"/>
          </a:xfrm>
          <a:prstGeom prst="rect">
            <a:avLst/>
          </a:prstGeom>
        </p:spPr>
        <p:txBody>
          <a:bodyPr wrap="square" lIns="0" tIns="0" rIns="0" bIns="0" anchor="ctr">
            <a:spAutoFit/>
          </a:bodyPr>
          <a:lstStyle/>
          <a:p>
            <a:pPr>
              <a:lnSpc>
                <a:spcPts val="3000"/>
              </a:lnSpc>
            </a:pPr>
            <a:r>
              <a:rPr lang="zh-TW" altLang="en-US" sz="3600" b="1" dirty="0" smtClean="0">
                <a:solidFill>
                  <a:schemeClr val="tx1">
                    <a:lumMod val="95000"/>
                    <a:lumOff val="5000"/>
                  </a:schemeClr>
                </a:solidFill>
              </a:rPr>
              <a:t>校園操場</a:t>
            </a:r>
            <a:r>
              <a:rPr lang="zh-TW" altLang="en-US" sz="3600" b="1" dirty="0">
                <a:solidFill>
                  <a:schemeClr val="tx1">
                    <a:lumMod val="95000"/>
                    <a:lumOff val="5000"/>
                  </a:schemeClr>
                </a:solidFill>
              </a:rPr>
              <a:t>外，其餘空間</a:t>
            </a:r>
            <a:r>
              <a:rPr lang="zh-TW" altLang="en-US" sz="3600" b="1" dirty="0">
                <a:solidFill>
                  <a:srgbClr val="FF0000"/>
                </a:solidFill>
              </a:rPr>
              <a:t>停止對外</a:t>
            </a:r>
            <a:r>
              <a:rPr lang="zh-TW" altLang="en-US" sz="3600" b="1" dirty="0" smtClean="0">
                <a:solidFill>
                  <a:srgbClr val="FF0000"/>
                </a:solidFill>
              </a:rPr>
              <a:t>開放</a:t>
            </a:r>
            <a:r>
              <a:rPr lang="zh-TW" altLang="en-US" sz="3600" b="1" dirty="0" smtClean="0">
                <a:solidFill>
                  <a:schemeClr val="tx1">
                    <a:lumMod val="95000"/>
                    <a:lumOff val="5000"/>
                  </a:schemeClr>
                </a:solidFill>
              </a:rPr>
              <a:t>。</a:t>
            </a:r>
            <a:endParaRPr lang="zh-TW" altLang="en-US" sz="3600" b="1" dirty="0">
              <a:solidFill>
                <a:schemeClr val="tx1">
                  <a:lumMod val="95000"/>
                  <a:lumOff val="5000"/>
                </a:schemeClr>
              </a:solidFill>
            </a:endParaRPr>
          </a:p>
        </p:txBody>
      </p:sp>
    </p:spTree>
    <p:extLst>
      <p:ext uri="{BB962C8B-B14F-4D97-AF65-F5344CB8AC3E}">
        <p14:creationId xmlns:p14="http://schemas.microsoft.com/office/powerpoint/2010/main" val="2029936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a:spLocks noGrp="1"/>
          </p:cNvSpPr>
          <p:nvPr>
            <p:ph type="sldNum" sz="quarter" idx="12"/>
          </p:nvPr>
        </p:nvSpPr>
        <p:spPr/>
        <p:txBody>
          <a:bodyPr/>
          <a:lstStyle/>
          <a:p>
            <a:fld id="{73DA0BB7-265A-403C-9275-D587AB510EDC}" type="slidenum">
              <a:rPr lang="zh-TW" altLang="en-US" smtClean="0"/>
              <a:pPr/>
              <a:t>33</a:t>
            </a:fld>
            <a:endParaRPr lang="zh-TW" altLang="en-US" dirty="0"/>
          </a:p>
        </p:txBody>
      </p:sp>
      <p:grpSp>
        <p:nvGrpSpPr>
          <p:cNvPr id="24" name="群組 23"/>
          <p:cNvGrpSpPr/>
          <p:nvPr/>
        </p:nvGrpSpPr>
        <p:grpSpPr>
          <a:xfrm>
            <a:off x="450849" y="2295601"/>
            <a:ext cx="918568" cy="923330"/>
            <a:chOff x="1200725" y="1421675"/>
            <a:chExt cx="1189190" cy="1460410"/>
          </a:xfrm>
        </p:grpSpPr>
        <p:sp>
          <p:nvSpPr>
            <p:cNvPr id="25" name="文字方塊 24"/>
            <p:cNvSpPr txBox="1"/>
            <p:nvPr/>
          </p:nvSpPr>
          <p:spPr>
            <a:xfrm>
              <a:off x="1200725" y="1421675"/>
              <a:ext cx="1148038" cy="1460410"/>
            </a:xfrm>
            <a:prstGeom prst="rect">
              <a:avLst/>
            </a:prstGeom>
            <a:noFill/>
          </p:spPr>
          <p:txBody>
            <a:bodyPr wrap="none" rtlCol="0">
              <a:spAutoFit/>
            </a:bodyPr>
            <a:lstStyle/>
            <a:p>
              <a:r>
                <a:rPr lang="en-US" altLang="zh-TW" sz="5400" b="1" dirty="0" smtClean="0">
                  <a:solidFill>
                    <a:schemeClr val="accent1">
                      <a:lumMod val="75000"/>
                    </a:schemeClr>
                  </a:solidFill>
                </a:rPr>
                <a:t>11</a:t>
              </a:r>
              <a:endParaRPr lang="zh-TW" altLang="en-US" sz="5400" b="1" dirty="0">
                <a:solidFill>
                  <a:schemeClr val="accent1">
                    <a:lumMod val="75000"/>
                  </a:schemeClr>
                </a:solidFill>
              </a:endParaRPr>
            </a:p>
          </p:txBody>
        </p:sp>
        <p:sp>
          <p:nvSpPr>
            <p:cNvPr id="26" name="矩形 25"/>
            <p:cNvSpPr/>
            <p:nvPr/>
          </p:nvSpPr>
          <p:spPr>
            <a:xfrm>
              <a:off x="2266182" y="1570550"/>
              <a:ext cx="123733" cy="1162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sp>
        <p:nvSpPr>
          <p:cNvPr id="28" name="矩形 27"/>
          <p:cNvSpPr/>
          <p:nvPr/>
        </p:nvSpPr>
        <p:spPr>
          <a:xfrm>
            <a:off x="2411761" y="2295601"/>
            <a:ext cx="6120680" cy="1025922"/>
          </a:xfrm>
          <a:prstGeom prst="rect">
            <a:avLst/>
          </a:prstGeom>
        </p:spPr>
        <p:txBody>
          <a:bodyPr wrap="square" lIns="0" tIns="0" rIns="0" bIns="0" anchor="ctr">
            <a:spAutoFit/>
          </a:bodyPr>
          <a:lstStyle/>
          <a:p>
            <a:pPr>
              <a:lnSpc>
                <a:spcPts val="4000"/>
              </a:lnSpc>
            </a:pPr>
            <a:r>
              <a:rPr lang="zh-TW" altLang="en-US" sz="3200" b="1" dirty="0" smtClean="0">
                <a:solidFill>
                  <a:srgbClr val="FF0000"/>
                </a:solidFill>
              </a:rPr>
              <a:t>校內用餐，全面使用「隔板」，</a:t>
            </a:r>
            <a:r>
              <a:rPr lang="en-US" altLang="zh-TW" sz="3200" b="1" dirty="0" smtClean="0">
                <a:solidFill>
                  <a:srgbClr val="FF0000"/>
                </a:solidFill>
              </a:rPr>
              <a:t/>
            </a:r>
            <a:br>
              <a:rPr lang="en-US" altLang="zh-TW" sz="3200" b="1" dirty="0" smtClean="0">
                <a:solidFill>
                  <a:srgbClr val="FF0000"/>
                </a:solidFill>
              </a:rPr>
            </a:br>
            <a:r>
              <a:rPr lang="zh-TW" altLang="en-US" sz="3200" b="1" dirty="0" smtClean="0">
                <a:solidFill>
                  <a:srgbClr val="FF0000"/>
                </a:solidFill>
              </a:rPr>
              <a:t>不併桌、不交談及不共食。</a:t>
            </a:r>
            <a:endParaRPr lang="zh-TW" altLang="en-US" sz="3200" b="1" dirty="0">
              <a:solidFill>
                <a:srgbClr val="FF0000"/>
              </a:solidFill>
            </a:endParaRPr>
          </a:p>
        </p:txBody>
      </p:sp>
    </p:spTree>
    <p:extLst>
      <p:ext uri="{BB962C8B-B14F-4D97-AF65-F5344CB8AC3E}">
        <p14:creationId xmlns:p14="http://schemas.microsoft.com/office/powerpoint/2010/main" val="3454502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2348880"/>
            <a:ext cx="5007844" cy="113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sz="4000" b="1" dirty="0" smtClean="0">
              <a:solidFill>
                <a:schemeClr val="accent4">
                  <a:lumMod val="50000"/>
                </a:schemeClr>
              </a:solidFill>
            </a:endParaRPr>
          </a:p>
        </p:txBody>
      </p:sp>
      <p:sp>
        <p:nvSpPr>
          <p:cNvPr id="5" name="矩形 4"/>
          <p:cNvSpPr/>
          <p:nvPr/>
        </p:nvSpPr>
        <p:spPr>
          <a:xfrm>
            <a:off x="539552" y="1628800"/>
            <a:ext cx="8892480"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3600" b="1" u="sng" dirty="0" smtClean="0">
                <a:solidFill>
                  <a:srgbClr val="3B7C9A"/>
                </a:solidFill>
              </a:rPr>
              <a:t>防疫假 請假規定：</a:t>
            </a:r>
            <a:endParaRPr lang="en-US" altLang="zh-TW" sz="3600" b="1" u="sng" dirty="0" smtClean="0">
              <a:solidFill>
                <a:srgbClr val="3B7C9A"/>
              </a:solidFill>
            </a:endParaRPr>
          </a:p>
          <a:p>
            <a:endParaRPr lang="en-US" altLang="zh-TW" b="1" dirty="0" smtClean="0">
              <a:solidFill>
                <a:schemeClr val="accent4">
                  <a:lumMod val="50000"/>
                </a:schemeClr>
              </a:solidFill>
            </a:endParaRPr>
          </a:p>
          <a:p>
            <a:r>
              <a:rPr lang="zh-TW" altLang="en-US" sz="3600" b="1" dirty="0" smtClean="0">
                <a:solidFill>
                  <a:schemeClr val="accent4">
                    <a:lumMod val="50000"/>
                  </a:schemeClr>
                </a:solidFill>
              </a:rPr>
              <a:t>若家長</a:t>
            </a:r>
            <a:r>
              <a:rPr lang="zh-TW" altLang="en-US" sz="3600" b="1" dirty="0" smtClean="0">
                <a:solidFill>
                  <a:srgbClr val="FF0000"/>
                </a:solidFill>
              </a:rPr>
              <a:t>基於防疫需求</a:t>
            </a:r>
            <a:r>
              <a:rPr lang="zh-TW" altLang="en-US" sz="3600" b="1" dirty="0" smtClean="0">
                <a:solidFill>
                  <a:schemeClr val="accent4">
                    <a:lumMod val="50000"/>
                  </a:schemeClr>
                </a:solidFill>
              </a:rPr>
              <a:t>，可</a:t>
            </a:r>
            <a:r>
              <a:rPr lang="zh-TW" altLang="en-US" sz="3600" b="1" dirty="0" smtClean="0">
                <a:solidFill>
                  <a:srgbClr val="FF0000"/>
                </a:solidFill>
              </a:rPr>
              <a:t>請防疫假</a:t>
            </a:r>
            <a:r>
              <a:rPr lang="zh-TW" altLang="en-US" sz="3600" b="1" dirty="0" smtClean="0">
                <a:solidFill>
                  <a:schemeClr val="accent4">
                    <a:lumMod val="50000"/>
                  </a:schemeClr>
                </a:solidFill>
              </a:rPr>
              <a:t>，</a:t>
            </a:r>
            <a:endParaRPr lang="en-US" altLang="zh-TW" sz="3600" b="1" dirty="0" smtClean="0">
              <a:solidFill>
                <a:schemeClr val="accent4">
                  <a:lumMod val="50000"/>
                </a:schemeClr>
              </a:solidFill>
            </a:endParaRPr>
          </a:p>
          <a:p>
            <a:r>
              <a:rPr lang="zh-TW" altLang="en-US" sz="3600" b="1" dirty="0" smtClean="0">
                <a:solidFill>
                  <a:schemeClr val="accent4">
                    <a:lumMod val="50000"/>
                  </a:schemeClr>
                </a:solidFill>
              </a:rPr>
              <a:t>請</a:t>
            </a:r>
            <a:r>
              <a:rPr lang="zh-TW" altLang="en-US" sz="3600" b="1" dirty="0" smtClean="0">
                <a:solidFill>
                  <a:srgbClr val="FF0000"/>
                </a:solidFill>
              </a:rPr>
              <a:t>前一天下午</a:t>
            </a:r>
            <a:r>
              <a:rPr lang="en-US" altLang="zh-TW" sz="3600" b="1" dirty="0" smtClean="0">
                <a:solidFill>
                  <a:srgbClr val="FF0000"/>
                </a:solidFill>
              </a:rPr>
              <a:t>4</a:t>
            </a:r>
            <a:r>
              <a:rPr lang="zh-TW" altLang="en-US" sz="3600" b="1" dirty="0" smtClean="0">
                <a:solidFill>
                  <a:srgbClr val="FF0000"/>
                </a:solidFill>
              </a:rPr>
              <a:t>點前完成線上請假</a:t>
            </a:r>
            <a:r>
              <a:rPr lang="zh-TW" altLang="en-US" sz="3600" b="1" dirty="0" smtClean="0">
                <a:solidFill>
                  <a:schemeClr val="accent4">
                    <a:lumMod val="50000"/>
                  </a:schemeClr>
                </a:solidFill>
              </a:rPr>
              <a:t>作業，</a:t>
            </a:r>
            <a:r>
              <a:rPr lang="en-US" altLang="zh-TW" sz="3600" b="1" dirty="0" smtClean="0">
                <a:solidFill>
                  <a:schemeClr val="accent4">
                    <a:lumMod val="50000"/>
                  </a:schemeClr>
                </a:solidFill>
              </a:rPr>
              <a:t/>
            </a:r>
            <a:br>
              <a:rPr lang="en-US" altLang="zh-TW" sz="3600" b="1" dirty="0" smtClean="0">
                <a:solidFill>
                  <a:schemeClr val="accent4">
                    <a:lumMod val="50000"/>
                  </a:schemeClr>
                </a:solidFill>
              </a:rPr>
            </a:br>
            <a:r>
              <a:rPr lang="zh-TW" altLang="en-US" sz="3600" b="1" dirty="0" smtClean="0">
                <a:solidFill>
                  <a:schemeClr val="accent4">
                    <a:lumMod val="50000"/>
                  </a:schemeClr>
                </a:solidFill>
              </a:rPr>
              <a:t>以利隔一天學校安排線上同步教學。</a:t>
            </a:r>
            <a:endParaRPr lang="en-US" altLang="zh-TW" sz="3600" b="1" dirty="0" smtClean="0">
              <a:solidFill>
                <a:schemeClr val="accent4">
                  <a:lumMod val="50000"/>
                </a:schemeClr>
              </a:solidFill>
            </a:endParaRPr>
          </a:p>
          <a:p>
            <a:endParaRPr lang="en-US" altLang="zh-TW" sz="3600" b="1" dirty="0">
              <a:solidFill>
                <a:schemeClr val="accent4">
                  <a:lumMod val="50000"/>
                </a:schemeClr>
              </a:solidFill>
            </a:endParaRPr>
          </a:p>
          <a:p>
            <a:r>
              <a:rPr lang="zh-TW" altLang="en-US" sz="3600" b="1" dirty="0">
                <a:solidFill>
                  <a:schemeClr val="accent4">
                    <a:lumMod val="50000"/>
                  </a:schemeClr>
                </a:solidFill>
              </a:rPr>
              <a:t>請防疫假同學，</a:t>
            </a:r>
            <a:r>
              <a:rPr lang="zh-TW" altLang="en-US" sz="3600" b="1" dirty="0" smtClean="0">
                <a:solidFill>
                  <a:srgbClr val="FF0000"/>
                </a:solidFill>
              </a:rPr>
              <a:t>「待</a:t>
            </a:r>
            <a:r>
              <a:rPr lang="zh-TW" altLang="en-US" sz="3600" b="1" dirty="0">
                <a:solidFill>
                  <a:srgbClr val="FF0000"/>
                </a:solidFill>
              </a:rPr>
              <a:t>在家、</a:t>
            </a:r>
            <a:r>
              <a:rPr lang="zh-TW" altLang="en-US" sz="3600" b="1" dirty="0" smtClean="0">
                <a:solidFill>
                  <a:srgbClr val="FF0000"/>
                </a:solidFill>
              </a:rPr>
              <a:t>不外出，</a:t>
            </a:r>
            <a:r>
              <a:rPr lang="en-US" altLang="zh-TW" sz="3600" b="1" dirty="0" smtClean="0">
                <a:solidFill>
                  <a:srgbClr val="FF0000"/>
                </a:solidFill>
              </a:rPr>
              <a:t/>
            </a:r>
            <a:br>
              <a:rPr lang="en-US" altLang="zh-TW" sz="3600" b="1" dirty="0" smtClean="0">
                <a:solidFill>
                  <a:srgbClr val="FF0000"/>
                </a:solidFill>
              </a:rPr>
            </a:br>
            <a:r>
              <a:rPr lang="en-US" altLang="zh-TW" sz="3600" b="1" dirty="0" smtClean="0">
                <a:solidFill>
                  <a:srgbClr val="FF0000"/>
                </a:solidFill>
              </a:rPr>
              <a:t>                           </a:t>
            </a:r>
            <a:r>
              <a:rPr lang="en-US" altLang="zh-TW" sz="3600" b="1" dirty="0" smtClean="0">
                <a:solidFill>
                  <a:srgbClr val="FF0000"/>
                </a:solidFill>
              </a:rPr>
              <a:t> </a:t>
            </a:r>
            <a:r>
              <a:rPr lang="zh-TW" altLang="en-US" sz="3600" b="1" dirty="0" smtClean="0">
                <a:solidFill>
                  <a:srgbClr val="FF0000"/>
                </a:solidFill>
              </a:rPr>
              <a:t>做好自我</a:t>
            </a:r>
            <a:r>
              <a:rPr lang="zh-TW" altLang="en-US" sz="3600" b="1" dirty="0">
                <a:solidFill>
                  <a:srgbClr val="FF0000"/>
                </a:solidFill>
              </a:rPr>
              <a:t>健康</a:t>
            </a:r>
            <a:r>
              <a:rPr lang="zh-TW" altLang="en-US" sz="3600" b="1" dirty="0" smtClean="0">
                <a:solidFill>
                  <a:srgbClr val="FF0000"/>
                </a:solidFill>
              </a:rPr>
              <a:t>監測，</a:t>
            </a:r>
            <a:r>
              <a:rPr lang="en-US" altLang="zh-TW" sz="3600" b="1" dirty="0" smtClean="0">
                <a:solidFill>
                  <a:srgbClr val="FF0000"/>
                </a:solidFill>
              </a:rPr>
              <a:t/>
            </a:r>
            <a:br>
              <a:rPr lang="en-US" altLang="zh-TW" sz="3600" b="1" dirty="0" smtClean="0">
                <a:solidFill>
                  <a:srgbClr val="FF0000"/>
                </a:solidFill>
              </a:rPr>
            </a:br>
            <a:r>
              <a:rPr lang="en-US" altLang="zh-TW" sz="3600" b="1" dirty="0" smtClean="0">
                <a:solidFill>
                  <a:srgbClr val="FF0000"/>
                </a:solidFill>
              </a:rPr>
              <a:t>                         </a:t>
            </a:r>
            <a:r>
              <a:rPr lang="en-US" altLang="zh-TW" sz="3600" b="1" dirty="0" smtClean="0">
                <a:solidFill>
                  <a:srgbClr val="FF0000"/>
                </a:solidFill>
              </a:rPr>
              <a:t>   </a:t>
            </a:r>
            <a:r>
              <a:rPr lang="zh-TW" altLang="en-US" sz="3600" b="1" dirty="0" smtClean="0">
                <a:solidFill>
                  <a:srgbClr val="FF0000"/>
                </a:solidFill>
              </a:rPr>
              <a:t>並準時線上上課」。</a:t>
            </a:r>
            <a:endParaRPr lang="zh-TW" altLang="en-US" sz="3600" b="1" dirty="0">
              <a:solidFill>
                <a:srgbClr val="FF0000"/>
              </a:solidFill>
            </a:endParaRPr>
          </a:p>
        </p:txBody>
      </p:sp>
      <p:sp>
        <p:nvSpPr>
          <p:cNvPr id="6" name="投影片編號版面配置區 5"/>
          <p:cNvSpPr>
            <a:spLocks noGrp="1"/>
          </p:cNvSpPr>
          <p:nvPr>
            <p:ph type="sldNum" sz="quarter" idx="12"/>
          </p:nvPr>
        </p:nvSpPr>
        <p:spPr/>
        <p:txBody>
          <a:bodyPr/>
          <a:lstStyle/>
          <a:p>
            <a:fld id="{94E4456A-7C7D-439D-8869-85A6B2C8BD37}" type="slidenum">
              <a:rPr lang="zh-TW" altLang="en-US" smtClean="0"/>
              <a:pPr/>
              <a:t>34</a:t>
            </a:fld>
            <a:endParaRPr lang="zh-TW" altLang="en-US" dirty="0"/>
          </a:p>
        </p:txBody>
      </p:sp>
    </p:spTree>
    <p:extLst>
      <p:ext uri="{BB962C8B-B14F-4D97-AF65-F5344CB8AC3E}">
        <p14:creationId xmlns:p14="http://schemas.microsoft.com/office/powerpoint/2010/main" val="1049021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360968" y="1442122"/>
            <a:ext cx="73370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4000" b="1" dirty="0" smtClean="0">
                <a:solidFill>
                  <a:schemeClr val="accent4">
                    <a:lumMod val="50000"/>
                  </a:schemeClr>
                </a:solidFill>
              </a:rPr>
              <a:t>請老師上課</a:t>
            </a:r>
            <a:r>
              <a:rPr lang="zh-TW" altLang="en-US" sz="4000" b="1" dirty="0" smtClean="0">
                <a:solidFill>
                  <a:srgbClr val="FF0000"/>
                </a:solidFill>
              </a:rPr>
              <a:t>確實點名</a:t>
            </a:r>
            <a:r>
              <a:rPr lang="zh-TW" altLang="en-US" sz="4000" b="1" dirty="0" smtClean="0">
                <a:solidFill>
                  <a:schemeClr val="accent4">
                    <a:lumMod val="50000"/>
                  </a:schemeClr>
                </a:solidFill>
              </a:rPr>
              <a:t>。</a:t>
            </a:r>
          </a:p>
        </p:txBody>
      </p:sp>
      <p:sp>
        <p:nvSpPr>
          <p:cNvPr id="3" name="矩形 2"/>
          <p:cNvSpPr/>
          <p:nvPr/>
        </p:nvSpPr>
        <p:spPr>
          <a:xfrm>
            <a:off x="697156" y="1310002"/>
            <a:ext cx="661037" cy="7170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TW" sz="4000" b="1" dirty="0"/>
              <a:t>1</a:t>
            </a:r>
            <a:endParaRPr lang="en-US" altLang="zh-TW" sz="4000" b="1" dirty="0" smtClean="0"/>
          </a:p>
        </p:txBody>
      </p:sp>
      <p:sp>
        <p:nvSpPr>
          <p:cNvPr id="7" name="投影片編號版面配置區 6"/>
          <p:cNvSpPr>
            <a:spLocks noGrp="1"/>
          </p:cNvSpPr>
          <p:nvPr>
            <p:ph type="sldNum" sz="quarter" idx="12"/>
          </p:nvPr>
        </p:nvSpPr>
        <p:spPr/>
        <p:txBody>
          <a:bodyPr/>
          <a:lstStyle/>
          <a:p>
            <a:fld id="{94E4456A-7C7D-439D-8869-85A6B2C8BD37}" type="slidenum">
              <a:rPr lang="zh-TW" altLang="en-US" smtClean="0"/>
              <a:pPr/>
              <a:t>35</a:t>
            </a:fld>
            <a:endParaRPr lang="zh-TW" altLang="en-US" dirty="0"/>
          </a:p>
        </p:txBody>
      </p:sp>
      <p:sp>
        <p:nvSpPr>
          <p:cNvPr id="9" name="Rectangle 15"/>
          <p:cNvSpPr>
            <a:spLocks noChangeArrowheads="1"/>
          </p:cNvSpPr>
          <p:nvPr/>
        </p:nvSpPr>
        <p:spPr bwMode="auto">
          <a:xfrm>
            <a:off x="1371374" y="2523868"/>
            <a:ext cx="7337094" cy="1201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3600" b="1" dirty="0" smtClean="0">
                <a:solidFill>
                  <a:schemeClr val="accent4">
                    <a:lumMod val="50000"/>
                  </a:schemeClr>
                </a:solidFill>
              </a:rPr>
              <a:t>課堂學生</a:t>
            </a:r>
            <a:r>
              <a:rPr lang="zh-TW" altLang="en-US" sz="3600" b="1" dirty="0">
                <a:solidFill>
                  <a:schemeClr val="accent4">
                    <a:lumMod val="50000"/>
                  </a:schemeClr>
                </a:solidFill>
              </a:rPr>
              <a:t>不見，</a:t>
            </a:r>
            <a:r>
              <a:rPr lang="zh-TW" altLang="en-US" sz="3600" b="1" dirty="0" smtClean="0">
                <a:solidFill>
                  <a:schemeClr val="accent4">
                    <a:lumMod val="50000"/>
                  </a:schemeClr>
                </a:solidFill>
              </a:rPr>
              <a:t>請系統登記</a:t>
            </a:r>
            <a:r>
              <a:rPr lang="en-US" altLang="zh-TW" sz="3600" b="1" dirty="0" smtClean="0">
                <a:solidFill>
                  <a:schemeClr val="accent4">
                    <a:lumMod val="50000"/>
                  </a:schemeClr>
                </a:solidFill>
              </a:rPr>
              <a:t/>
            </a:r>
            <a:br>
              <a:rPr lang="en-US" altLang="zh-TW" sz="3600" b="1" dirty="0" smtClean="0">
                <a:solidFill>
                  <a:schemeClr val="accent4">
                    <a:lumMod val="50000"/>
                  </a:schemeClr>
                </a:solidFill>
              </a:rPr>
            </a:br>
            <a:r>
              <a:rPr lang="en-US" altLang="zh-TW" sz="3600" b="1" dirty="0" smtClean="0">
                <a:solidFill>
                  <a:schemeClr val="accent4">
                    <a:lumMod val="50000"/>
                  </a:schemeClr>
                </a:solidFill>
              </a:rPr>
              <a:t>                    </a:t>
            </a:r>
            <a:r>
              <a:rPr lang="zh-TW" altLang="en-US" sz="3600" b="1" dirty="0" smtClean="0">
                <a:solidFill>
                  <a:schemeClr val="accent4">
                    <a:lumMod val="50000"/>
                  </a:schemeClr>
                </a:solidFill>
              </a:rPr>
              <a:t>並</a:t>
            </a:r>
            <a:r>
              <a:rPr lang="zh-TW" altLang="en-US" sz="3600" b="1" dirty="0">
                <a:solidFill>
                  <a:srgbClr val="FF0000"/>
                </a:solidFill>
              </a:rPr>
              <a:t>通知教官室協助</a:t>
            </a:r>
            <a:r>
              <a:rPr lang="zh-TW" altLang="en-US" sz="3600" b="1" dirty="0">
                <a:solidFill>
                  <a:schemeClr val="accent4">
                    <a:lumMod val="50000"/>
                  </a:schemeClr>
                </a:solidFill>
              </a:rPr>
              <a:t>。</a:t>
            </a:r>
            <a:endParaRPr lang="zh-TW" altLang="en-US" sz="3600" b="1" dirty="0" smtClean="0">
              <a:solidFill>
                <a:schemeClr val="accent4">
                  <a:lumMod val="50000"/>
                </a:schemeClr>
              </a:solidFill>
            </a:endParaRPr>
          </a:p>
        </p:txBody>
      </p:sp>
      <p:sp>
        <p:nvSpPr>
          <p:cNvPr id="11" name="Rectangle 15"/>
          <p:cNvSpPr>
            <a:spLocks noChangeArrowheads="1"/>
          </p:cNvSpPr>
          <p:nvPr/>
        </p:nvSpPr>
        <p:spPr bwMode="auto">
          <a:xfrm>
            <a:off x="1371374" y="4061689"/>
            <a:ext cx="73370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3600" b="1" dirty="0">
                <a:solidFill>
                  <a:schemeClr val="accent4">
                    <a:lumMod val="50000"/>
                  </a:schemeClr>
                </a:solidFill>
              </a:rPr>
              <a:t>學生臨時外出</a:t>
            </a:r>
            <a:r>
              <a:rPr lang="zh-TW" altLang="en-US" sz="3600" b="1" dirty="0" smtClean="0">
                <a:solidFill>
                  <a:schemeClr val="accent4">
                    <a:lumMod val="50000"/>
                  </a:schemeClr>
                </a:solidFill>
              </a:rPr>
              <a:t>，</a:t>
            </a:r>
            <a:r>
              <a:rPr lang="en-US" altLang="zh-TW" sz="3600" b="1" dirty="0" smtClean="0">
                <a:solidFill>
                  <a:schemeClr val="accent4">
                    <a:lumMod val="50000"/>
                  </a:schemeClr>
                </a:solidFill>
              </a:rPr>
              <a:t/>
            </a:r>
            <a:br>
              <a:rPr lang="en-US" altLang="zh-TW" sz="3600" b="1" dirty="0" smtClean="0">
                <a:solidFill>
                  <a:schemeClr val="accent4">
                    <a:lumMod val="50000"/>
                  </a:schemeClr>
                </a:solidFill>
              </a:rPr>
            </a:br>
            <a:r>
              <a:rPr lang="en-US" altLang="zh-TW" sz="3600" b="1" dirty="0" smtClean="0">
                <a:solidFill>
                  <a:schemeClr val="accent4">
                    <a:lumMod val="50000"/>
                  </a:schemeClr>
                </a:solidFill>
              </a:rPr>
              <a:t>            </a:t>
            </a:r>
            <a:r>
              <a:rPr lang="zh-TW" altLang="en-US" sz="3600" b="1" dirty="0" smtClean="0">
                <a:solidFill>
                  <a:schemeClr val="accent4">
                    <a:lumMod val="50000"/>
                  </a:schemeClr>
                </a:solidFill>
              </a:rPr>
              <a:t>請</a:t>
            </a:r>
            <a:r>
              <a:rPr lang="zh-TW" altLang="en-US" sz="3600" b="1" dirty="0">
                <a:solidFill>
                  <a:srgbClr val="FF0000"/>
                </a:solidFill>
              </a:rPr>
              <a:t>任課老師不要代為簽</a:t>
            </a:r>
            <a:r>
              <a:rPr lang="zh-TW" altLang="en-US" sz="3600" b="1" dirty="0" smtClean="0">
                <a:solidFill>
                  <a:srgbClr val="FF0000"/>
                </a:solidFill>
              </a:rPr>
              <a:t>核</a:t>
            </a:r>
            <a:r>
              <a:rPr lang="zh-TW" altLang="en-US" sz="3600" b="1" dirty="0" smtClean="0">
                <a:solidFill>
                  <a:schemeClr val="accent4">
                    <a:lumMod val="50000"/>
                  </a:schemeClr>
                </a:solidFill>
              </a:rPr>
              <a:t>。</a:t>
            </a:r>
          </a:p>
        </p:txBody>
      </p:sp>
      <p:sp>
        <p:nvSpPr>
          <p:cNvPr id="12" name="矩形 11"/>
          <p:cNvSpPr/>
          <p:nvPr/>
        </p:nvSpPr>
        <p:spPr>
          <a:xfrm>
            <a:off x="697154" y="2654299"/>
            <a:ext cx="661037" cy="7170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TW" sz="4000" b="1" dirty="0" smtClean="0"/>
              <a:t>2</a:t>
            </a:r>
          </a:p>
        </p:txBody>
      </p:sp>
      <p:sp>
        <p:nvSpPr>
          <p:cNvPr id="13" name="矩形 12"/>
          <p:cNvSpPr/>
          <p:nvPr/>
        </p:nvSpPr>
        <p:spPr>
          <a:xfrm>
            <a:off x="697155" y="3967084"/>
            <a:ext cx="661037" cy="71709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TW" sz="4000" b="1" dirty="0" smtClean="0"/>
              <a:t>3</a:t>
            </a:r>
          </a:p>
        </p:txBody>
      </p:sp>
    </p:spTree>
    <p:extLst>
      <p:ext uri="{BB962C8B-B14F-4D97-AF65-F5344CB8AC3E}">
        <p14:creationId xmlns:p14="http://schemas.microsoft.com/office/powerpoint/2010/main" val="4202796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325572" y="963881"/>
            <a:ext cx="73370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TW" altLang="en-US" sz="3000" b="1" dirty="0" smtClean="0">
                <a:solidFill>
                  <a:schemeClr val="accent4">
                    <a:lumMod val="50000"/>
                  </a:schemeClr>
                </a:solidFill>
              </a:rPr>
              <a:t>學生外出請假流程：</a:t>
            </a:r>
          </a:p>
        </p:txBody>
      </p:sp>
      <p:sp>
        <p:nvSpPr>
          <p:cNvPr id="3" name="矩形 2"/>
          <p:cNvSpPr/>
          <p:nvPr/>
        </p:nvSpPr>
        <p:spPr>
          <a:xfrm>
            <a:off x="697157" y="963881"/>
            <a:ext cx="565586" cy="56558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TW" sz="4000" b="1" dirty="0" smtClean="0"/>
              <a:t>4</a:t>
            </a:r>
          </a:p>
        </p:txBody>
      </p:sp>
      <p:sp>
        <p:nvSpPr>
          <p:cNvPr id="7" name="投影片編號版面配置區 6"/>
          <p:cNvSpPr>
            <a:spLocks noGrp="1"/>
          </p:cNvSpPr>
          <p:nvPr>
            <p:ph type="sldNum" sz="quarter" idx="12"/>
          </p:nvPr>
        </p:nvSpPr>
        <p:spPr/>
        <p:txBody>
          <a:bodyPr/>
          <a:lstStyle/>
          <a:p>
            <a:fld id="{94E4456A-7C7D-439D-8869-85A6B2C8BD37}" type="slidenum">
              <a:rPr lang="zh-TW" altLang="en-US" smtClean="0"/>
              <a:pPr/>
              <a:t>36</a:t>
            </a:fld>
            <a:endParaRPr lang="zh-TW" altLang="en-US" dirty="0"/>
          </a:p>
        </p:txBody>
      </p:sp>
      <p:sp>
        <p:nvSpPr>
          <p:cNvPr id="12" name="圓角矩形 11"/>
          <p:cNvSpPr/>
          <p:nvPr/>
        </p:nvSpPr>
        <p:spPr>
          <a:xfrm>
            <a:off x="213107" y="2603891"/>
            <a:ext cx="1066125" cy="864096"/>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學生</a:t>
            </a:r>
            <a:r>
              <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臨時</a:t>
            </a:r>
            <a:r>
              <a:rPr 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rPr>
              <a:t>外出</a:t>
            </a:r>
          </a:p>
        </p:txBody>
      </p:sp>
      <p:sp>
        <p:nvSpPr>
          <p:cNvPr id="13" name="矩形 12"/>
          <p:cNvSpPr/>
          <p:nvPr/>
        </p:nvSpPr>
        <p:spPr>
          <a:xfrm>
            <a:off x="1907704" y="1642345"/>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導師簽核</a:t>
            </a:r>
          </a:p>
        </p:txBody>
      </p:sp>
      <p:sp>
        <p:nvSpPr>
          <p:cNvPr id="14" name="矩形 13"/>
          <p:cNvSpPr/>
          <p:nvPr/>
        </p:nvSpPr>
        <p:spPr>
          <a:xfrm>
            <a:off x="3347864" y="1642345"/>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教官簽核</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菱形 15"/>
          <p:cNvSpPr/>
          <p:nvPr/>
        </p:nvSpPr>
        <p:spPr>
          <a:xfrm>
            <a:off x="1979712" y="2625960"/>
            <a:ext cx="1008112" cy="865738"/>
          </a:xfrm>
          <a:prstGeom prst="diamond">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rPr>
              <a:t>連繫導師</a:t>
            </a:r>
          </a:p>
        </p:txBody>
      </p:sp>
      <p:sp>
        <p:nvSpPr>
          <p:cNvPr id="17" name="矩形 16"/>
          <p:cNvSpPr/>
          <p:nvPr/>
        </p:nvSpPr>
        <p:spPr>
          <a:xfrm>
            <a:off x="1907704" y="3761540"/>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連繫教官</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p:cNvSpPr/>
          <p:nvPr/>
        </p:nvSpPr>
        <p:spPr>
          <a:xfrm>
            <a:off x="4572000" y="5995040"/>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等待</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導師簽核</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矩形 20"/>
          <p:cNvSpPr/>
          <p:nvPr/>
        </p:nvSpPr>
        <p:spPr>
          <a:xfrm>
            <a:off x="4547503" y="3755233"/>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護理師代簽</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（導師）</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矩形 21"/>
          <p:cNvSpPr/>
          <p:nvPr/>
        </p:nvSpPr>
        <p:spPr>
          <a:xfrm>
            <a:off x="4572661" y="4973490"/>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教官代簽</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（導師）</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菱形 22"/>
          <p:cNvSpPr/>
          <p:nvPr/>
        </p:nvSpPr>
        <p:spPr>
          <a:xfrm>
            <a:off x="3275856" y="3688711"/>
            <a:ext cx="1008112" cy="865738"/>
          </a:xfrm>
          <a:prstGeom prst="diamond">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身體狀況</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菱形 23"/>
          <p:cNvSpPr/>
          <p:nvPr/>
        </p:nvSpPr>
        <p:spPr>
          <a:xfrm>
            <a:off x="3284075" y="4900661"/>
            <a:ext cx="1008112" cy="865738"/>
          </a:xfrm>
          <a:prstGeom prst="diamond">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急迫性</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矩形 24"/>
          <p:cNvSpPr/>
          <p:nvPr/>
        </p:nvSpPr>
        <p:spPr>
          <a:xfrm>
            <a:off x="5940637" y="3755692"/>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教官簽核</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並連絡導師</a:t>
            </a:r>
            <a:endParaRPr 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25"/>
          <p:cNvSpPr/>
          <p:nvPr/>
        </p:nvSpPr>
        <p:spPr>
          <a:xfrm>
            <a:off x="5940637" y="4973490"/>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教官簽核</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並連絡</a:t>
            </a: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導師</a:t>
            </a:r>
            <a:endPar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矩形 26"/>
          <p:cNvSpPr/>
          <p:nvPr/>
        </p:nvSpPr>
        <p:spPr>
          <a:xfrm>
            <a:off x="5961421" y="6013702"/>
            <a:ext cx="1152128" cy="72008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教官簽核</a:t>
            </a:r>
            <a:endParaRPr lang="en-US" altLang="zh-TW"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並連絡</a:t>
            </a: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導師</a:t>
            </a:r>
            <a:endPar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圓角矩形 30"/>
          <p:cNvSpPr/>
          <p:nvPr/>
        </p:nvSpPr>
        <p:spPr>
          <a:xfrm>
            <a:off x="4763528" y="1627148"/>
            <a:ext cx="1066125" cy="750472"/>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完成</a:t>
            </a:r>
            <a:endPar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外出</a:t>
            </a: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手續</a:t>
            </a:r>
            <a:endParaRPr 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2" name="圓角矩形 31"/>
          <p:cNvSpPr/>
          <p:nvPr/>
        </p:nvSpPr>
        <p:spPr>
          <a:xfrm>
            <a:off x="7362050" y="3773444"/>
            <a:ext cx="1066125" cy="706451"/>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完成</a:t>
            </a:r>
            <a:endPar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外出</a:t>
            </a: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手續</a:t>
            </a:r>
            <a:endParaRPr 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圓角矩形 32"/>
          <p:cNvSpPr/>
          <p:nvPr/>
        </p:nvSpPr>
        <p:spPr>
          <a:xfrm>
            <a:off x="7356301" y="4971207"/>
            <a:ext cx="1066125" cy="706451"/>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完成</a:t>
            </a:r>
            <a:endPar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外出</a:t>
            </a: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手續</a:t>
            </a:r>
            <a:endParaRPr 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圓角矩形 33"/>
          <p:cNvSpPr/>
          <p:nvPr/>
        </p:nvSpPr>
        <p:spPr>
          <a:xfrm>
            <a:off x="7362050" y="5968749"/>
            <a:ext cx="1066125" cy="706451"/>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70" algn="ctr">
              <a:spcAft>
                <a:spcPts val="0"/>
              </a:spcAft>
            </a:pP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完成</a:t>
            </a:r>
            <a:endParaRPr lang="en-US" alt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ctr">
              <a:spcAft>
                <a:spcPts val="0"/>
              </a:spcAft>
            </a:pPr>
            <a:r>
              <a:rPr lang="zh-TW"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外出</a:t>
            </a:r>
            <a:r>
              <a:rPr lang="zh-TW" altLang="en-US"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手續</a:t>
            </a:r>
            <a:endParaRPr 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5" name="文字方塊 1059"/>
          <p:cNvSpPr txBox="1"/>
          <p:nvPr/>
        </p:nvSpPr>
        <p:spPr>
          <a:xfrm>
            <a:off x="2591782" y="3510294"/>
            <a:ext cx="360039" cy="25860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否</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文字方塊 1059"/>
          <p:cNvSpPr txBox="1"/>
          <p:nvPr/>
        </p:nvSpPr>
        <p:spPr>
          <a:xfrm>
            <a:off x="2583435" y="2434959"/>
            <a:ext cx="360039" cy="25860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是</a:t>
            </a:r>
          </a:p>
        </p:txBody>
      </p:sp>
      <p:sp>
        <p:nvSpPr>
          <p:cNvPr id="37" name="文字方塊 1059"/>
          <p:cNvSpPr txBox="1"/>
          <p:nvPr/>
        </p:nvSpPr>
        <p:spPr>
          <a:xfrm>
            <a:off x="4283969" y="3789013"/>
            <a:ext cx="360039" cy="25860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sz="16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是</a:t>
            </a:r>
          </a:p>
        </p:txBody>
      </p:sp>
      <p:sp>
        <p:nvSpPr>
          <p:cNvPr id="38" name="文字方塊 1059"/>
          <p:cNvSpPr txBox="1"/>
          <p:nvPr/>
        </p:nvSpPr>
        <p:spPr>
          <a:xfrm>
            <a:off x="4291857" y="4979728"/>
            <a:ext cx="360039" cy="25860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sz="16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是</a:t>
            </a:r>
          </a:p>
        </p:txBody>
      </p:sp>
      <p:sp>
        <p:nvSpPr>
          <p:cNvPr id="39" name="文字方塊 1059"/>
          <p:cNvSpPr txBox="1"/>
          <p:nvPr/>
        </p:nvSpPr>
        <p:spPr>
          <a:xfrm>
            <a:off x="3871435" y="4548802"/>
            <a:ext cx="396044" cy="30805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否</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0" name="文字方塊 1059"/>
          <p:cNvSpPr txBox="1"/>
          <p:nvPr/>
        </p:nvSpPr>
        <p:spPr>
          <a:xfrm>
            <a:off x="3995590" y="6192675"/>
            <a:ext cx="360039" cy="25860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270">
              <a:spcAft>
                <a:spcPts val="0"/>
              </a:spcAft>
            </a:pP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否</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6" name="直線單箭頭接點 5"/>
          <p:cNvCxnSpPr>
            <a:stCxn id="16" idx="0"/>
            <a:endCxn id="13" idx="2"/>
          </p:cNvCxnSpPr>
          <p:nvPr/>
        </p:nvCxnSpPr>
        <p:spPr>
          <a:xfrm flipV="1">
            <a:off x="2483768" y="2362425"/>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1" name="直線單箭頭接點 40"/>
          <p:cNvCxnSpPr/>
          <p:nvPr/>
        </p:nvCxnSpPr>
        <p:spPr>
          <a:xfrm>
            <a:off x="2483768" y="3491698"/>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2" name="直線單箭頭接點 41"/>
          <p:cNvCxnSpPr/>
          <p:nvPr/>
        </p:nvCxnSpPr>
        <p:spPr>
          <a:xfrm rot="16200000">
            <a:off x="3191600" y="4003441"/>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直線單箭頭接點 42"/>
          <p:cNvCxnSpPr/>
          <p:nvPr/>
        </p:nvCxnSpPr>
        <p:spPr>
          <a:xfrm rot="16200000">
            <a:off x="3203848" y="1870617"/>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4" name="直線單箭頭接點 43"/>
          <p:cNvCxnSpPr/>
          <p:nvPr/>
        </p:nvCxnSpPr>
        <p:spPr>
          <a:xfrm rot="16200000">
            <a:off x="4631760" y="1858540"/>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直線單箭頭接點 44"/>
          <p:cNvCxnSpPr/>
          <p:nvPr/>
        </p:nvCxnSpPr>
        <p:spPr>
          <a:xfrm rot="16200000">
            <a:off x="4415735" y="3989813"/>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6" name="直線單箭頭接點 45"/>
          <p:cNvCxnSpPr/>
          <p:nvPr/>
        </p:nvCxnSpPr>
        <p:spPr>
          <a:xfrm rot="16200000">
            <a:off x="5829653" y="3994903"/>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7" name="直線單箭頭接點 46"/>
          <p:cNvCxnSpPr/>
          <p:nvPr/>
        </p:nvCxnSpPr>
        <p:spPr>
          <a:xfrm rot="16200000">
            <a:off x="7224533" y="3996626"/>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8" name="直線單箭頭接點 47"/>
          <p:cNvCxnSpPr/>
          <p:nvPr/>
        </p:nvCxnSpPr>
        <p:spPr>
          <a:xfrm rot="16200000">
            <a:off x="4432424" y="5206264"/>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9" name="直線單箭頭接點 48"/>
          <p:cNvCxnSpPr>
            <a:endCxn id="24" idx="0"/>
          </p:cNvCxnSpPr>
          <p:nvPr/>
        </p:nvCxnSpPr>
        <p:spPr>
          <a:xfrm>
            <a:off x="3788131" y="4554449"/>
            <a:ext cx="0" cy="34621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1" name="直線單箭頭接點 50"/>
          <p:cNvCxnSpPr/>
          <p:nvPr/>
        </p:nvCxnSpPr>
        <p:spPr>
          <a:xfrm flipV="1">
            <a:off x="3787847" y="6432478"/>
            <a:ext cx="775527" cy="217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直線接點 53"/>
          <p:cNvCxnSpPr/>
          <p:nvPr/>
        </p:nvCxnSpPr>
        <p:spPr>
          <a:xfrm>
            <a:off x="3787847" y="5753420"/>
            <a:ext cx="26771" cy="702798"/>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直線單箭頭接點 59"/>
          <p:cNvCxnSpPr/>
          <p:nvPr/>
        </p:nvCxnSpPr>
        <p:spPr>
          <a:xfrm rot="16200000">
            <a:off x="5865026" y="6190206"/>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1" name="直線單箭頭接點 60"/>
          <p:cNvCxnSpPr/>
          <p:nvPr/>
        </p:nvCxnSpPr>
        <p:spPr>
          <a:xfrm rot="16200000">
            <a:off x="5855896" y="5201762"/>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2" name="直線單箭頭接點 61"/>
          <p:cNvCxnSpPr/>
          <p:nvPr/>
        </p:nvCxnSpPr>
        <p:spPr>
          <a:xfrm rot="16200000">
            <a:off x="7245317" y="5190823"/>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3" name="直線單箭頭接點 62"/>
          <p:cNvCxnSpPr/>
          <p:nvPr/>
        </p:nvCxnSpPr>
        <p:spPr>
          <a:xfrm rot="16200000">
            <a:off x="7266102" y="6233435"/>
            <a:ext cx="0" cy="263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4" name="直線單箭頭接點 63"/>
          <p:cNvCxnSpPr/>
          <p:nvPr/>
        </p:nvCxnSpPr>
        <p:spPr>
          <a:xfrm flipV="1">
            <a:off x="1283858" y="3068960"/>
            <a:ext cx="695854" cy="674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968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382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總</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務</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en-US" sz="8800" b="1" u="none" strike="noStrike" cap="none" dirty="0">
                <a:solidFill>
                  <a:srgbClr val="0033CC"/>
                </a:solidFill>
                <a:effectLst>
                  <a:outerShdw blurRad="38100" dist="38100" dir="2700000" algn="tl">
                    <a:srgbClr val="000000">
                      <a:alpha val="43137"/>
                    </a:srgbClr>
                  </a:outerShdw>
                </a:effectLst>
                <a:latin typeface="Arial"/>
                <a:ea typeface="Arial"/>
                <a:cs typeface="Arial"/>
                <a:sym typeface="Arial"/>
              </a:rPr>
              <a:t>處</a:t>
            </a:r>
            <a:endParaRPr sz="8800" dirty="0">
              <a:effectLst>
                <a:outerShdw blurRad="38100" dist="38100" dir="2700000" algn="tl">
                  <a:srgbClr val="000000">
                    <a:alpha val="43137"/>
                  </a:srgbClr>
                </a:outerShdw>
              </a:effectLst>
            </a:endParaRP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682222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i="1" dirty="0">
                <a:solidFill>
                  <a:srgbClr val="0033CC"/>
                </a:solidFill>
                <a:effectLst>
                  <a:outerShdw blurRad="38100" dist="38100" dir="2700000" algn="tl">
                    <a:srgbClr val="C0C0C0"/>
                  </a:outerShdw>
                </a:effectLst>
              </a:rPr>
              <a:t>總</a:t>
            </a:r>
            <a:r>
              <a:rPr lang="zh-TW" altLang="en-US" sz="6000" b="1" i="1" dirty="0" smtClean="0">
                <a:solidFill>
                  <a:srgbClr val="0033CC"/>
                </a:solidFill>
                <a:effectLst>
                  <a:outerShdw blurRad="38100" dist="38100" dir="2700000" algn="tl">
                    <a:srgbClr val="C0C0C0"/>
                  </a:outerShdw>
                </a:effectLst>
              </a:rPr>
              <a:t>務處           </a:t>
            </a:r>
            <a:r>
              <a:rPr lang="en-US" altLang="zh-TW" sz="6000" b="1" i="1" dirty="0" smtClean="0">
                <a:solidFill>
                  <a:srgbClr val="0033CC"/>
                </a:solidFill>
                <a:effectLst>
                  <a:outerShdw blurRad="38100" dist="38100" dir="2700000" algn="tl">
                    <a:srgbClr val="C0C0C0"/>
                  </a:outerShdw>
                </a:effectLst>
              </a:rPr>
              <a:t>1-4</a:t>
            </a:r>
            <a:endParaRPr lang="zh-TW" altLang="en-US" sz="6000" dirty="0">
              <a:solidFill>
                <a:srgbClr val="0033CC"/>
              </a:solidFill>
            </a:endParaRPr>
          </a:p>
        </p:txBody>
      </p:sp>
      <p:sp>
        <p:nvSpPr>
          <p:cNvPr id="23555" name="內容版面配置區 2"/>
          <p:cNvSpPr>
            <a:spLocks noGrp="1"/>
          </p:cNvSpPr>
          <p:nvPr>
            <p:ph idx="1"/>
          </p:nvPr>
        </p:nvSpPr>
        <p:spPr>
          <a:xfrm>
            <a:off x="415636" y="1600200"/>
            <a:ext cx="8118764" cy="5257800"/>
          </a:xfrm>
        </p:spPr>
        <p:txBody>
          <a:bodyPr/>
          <a:lstStyle/>
          <a:p>
            <a:pPr marL="0" indent="0">
              <a:buNone/>
            </a:pPr>
            <a:r>
              <a:rPr lang="en-US" altLang="zh-TW" sz="3200" dirty="0">
                <a:cs typeface="Times New Roman" panose="02020603050405020304" pitchFamily="18" charset="0"/>
              </a:rPr>
              <a:t>1</a:t>
            </a:r>
            <a:r>
              <a:rPr lang="en-US" altLang="zh-TW" sz="3200" dirty="0" smtClean="0">
                <a:cs typeface="Times New Roman" panose="02020603050405020304" pitchFamily="18" charset="0"/>
              </a:rPr>
              <a:t>.</a:t>
            </a:r>
            <a:r>
              <a:rPr lang="zh-TW" altLang="en-US" sz="3200" dirty="0" smtClean="0">
                <a:cs typeface="Times New Roman" panose="02020603050405020304" pitchFamily="18" charset="0"/>
              </a:rPr>
              <a:t>建物</a:t>
            </a:r>
            <a:r>
              <a:rPr lang="zh-TW" altLang="en-US" sz="3200" dirty="0">
                <a:cs typeface="Times New Roman" panose="02020603050405020304" pitchFamily="18" charset="0"/>
              </a:rPr>
              <a:t>安全鑑定報告需改善項目：「木板</a:t>
            </a:r>
            <a:r>
              <a:rPr lang="zh-TW" altLang="en-US" sz="3200" dirty="0" smtClean="0">
                <a:cs typeface="Times New Roman" panose="02020603050405020304" pitchFamily="18" charset="0"/>
              </a:rPr>
              <a:t>隔</a:t>
            </a:r>
            <a:endParaRPr lang="en-US" altLang="zh-TW" sz="3200" dirty="0" smtClean="0">
              <a:cs typeface="Times New Roman" panose="02020603050405020304" pitchFamily="18" charset="0"/>
            </a:endParaRPr>
          </a:p>
          <a:p>
            <a:pPr marL="0" indent="0">
              <a:buNone/>
            </a:pPr>
            <a:r>
              <a:rPr lang="zh-TW" altLang="en-US" sz="3200" dirty="0">
                <a:cs typeface="Times New Roman" panose="02020603050405020304" pitchFamily="18" charset="0"/>
              </a:rPr>
              <a:t> </a:t>
            </a:r>
            <a:r>
              <a:rPr lang="zh-TW" altLang="en-US" sz="3200" dirty="0" smtClean="0">
                <a:cs typeface="Times New Roman" panose="02020603050405020304" pitchFamily="18" charset="0"/>
              </a:rPr>
              <a:t> 間</a:t>
            </a:r>
            <a:r>
              <a:rPr lang="zh-TW" altLang="en-US" sz="3200" dirty="0">
                <a:cs typeface="Times New Roman" panose="02020603050405020304" pitchFamily="18" charset="0"/>
              </a:rPr>
              <a:t>」優先改為防火材。</a:t>
            </a:r>
          </a:p>
          <a:p>
            <a:pPr>
              <a:buFont typeface="Wingdings" panose="05000000000000000000" pitchFamily="2" charset="2"/>
              <a:buChar char="l"/>
            </a:pPr>
            <a:r>
              <a:rPr lang="zh-TW" altLang="en-US" sz="3200" dirty="0" smtClean="0">
                <a:cs typeface="Times New Roman" panose="02020603050405020304" pitchFamily="18" charset="0"/>
              </a:rPr>
              <a:t>忠孝</a:t>
            </a:r>
            <a:r>
              <a:rPr lang="zh-TW" altLang="en-US" sz="3200" dirty="0">
                <a:cs typeface="Times New Roman" panose="02020603050405020304" pitchFamily="18" charset="0"/>
              </a:rPr>
              <a:t>樓學務處空間改造</a:t>
            </a:r>
            <a:r>
              <a:rPr lang="en-US" altLang="zh-TW" sz="3200" dirty="0">
                <a:cs typeface="Times New Roman" panose="02020603050405020304" pitchFamily="18" charset="0"/>
              </a:rPr>
              <a:t>:</a:t>
            </a:r>
            <a:r>
              <a:rPr lang="zh-TW" altLang="en-US" sz="3200" dirty="0">
                <a:cs typeface="Times New Roman" panose="02020603050405020304" pitchFamily="18" charset="0"/>
              </a:rPr>
              <a:t>設計中，暑假</a:t>
            </a:r>
            <a:r>
              <a:rPr lang="zh-TW" altLang="en-US" sz="3200" dirty="0" smtClean="0">
                <a:cs typeface="Times New Roman" panose="02020603050405020304" pitchFamily="18" charset="0"/>
              </a:rPr>
              <a:t>施工</a:t>
            </a:r>
            <a:endParaRPr lang="zh-TW" altLang="en-US" sz="3200" dirty="0">
              <a:cs typeface="Times New Roman" panose="02020603050405020304" pitchFamily="18" charset="0"/>
            </a:endParaRPr>
          </a:p>
          <a:p>
            <a:pPr>
              <a:buFont typeface="Wingdings" panose="05000000000000000000" pitchFamily="2" charset="2"/>
              <a:buChar char="l"/>
            </a:pPr>
            <a:r>
              <a:rPr lang="zh-TW" altLang="en-US" sz="3200" dirty="0" smtClean="0">
                <a:cs typeface="Times New Roman" panose="02020603050405020304" pitchFamily="18" charset="0"/>
              </a:rPr>
              <a:t>電</a:t>
            </a:r>
            <a:r>
              <a:rPr lang="zh-TW" altLang="en-US" sz="3200" dirty="0">
                <a:cs typeface="Times New Roman" panose="02020603050405020304" pitchFamily="18" charset="0"/>
              </a:rPr>
              <a:t>一、二電腦教室地板及木板隔間改善</a:t>
            </a:r>
            <a:r>
              <a:rPr lang="zh-TW" altLang="en-US" sz="3200" dirty="0" smtClean="0">
                <a:cs typeface="Times New Roman" panose="02020603050405020304" pitchFamily="18" charset="0"/>
              </a:rPr>
              <a:t>計</a:t>
            </a:r>
            <a:endParaRPr lang="en-US" altLang="zh-TW" sz="3200" dirty="0" smtClean="0">
              <a:cs typeface="Times New Roman" panose="02020603050405020304" pitchFamily="18" charset="0"/>
            </a:endParaRPr>
          </a:p>
          <a:p>
            <a:pPr marL="0" indent="0">
              <a:buNone/>
            </a:pPr>
            <a:r>
              <a:rPr lang="zh-TW" altLang="en-US" sz="3200" dirty="0" smtClean="0">
                <a:cs typeface="Times New Roman" panose="02020603050405020304" pitchFamily="18" charset="0"/>
              </a:rPr>
              <a:t>  畫</a:t>
            </a:r>
            <a:r>
              <a:rPr lang="en-US" altLang="zh-TW" sz="3200" dirty="0">
                <a:cs typeface="Times New Roman" panose="02020603050405020304" pitchFamily="18" charset="0"/>
              </a:rPr>
              <a:t>(</a:t>
            </a:r>
            <a:r>
              <a:rPr lang="zh-TW" altLang="en-US" sz="3200" dirty="0">
                <a:cs typeface="Times New Roman" panose="02020603050405020304" pitchFamily="18" charset="0"/>
              </a:rPr>
              <a:t>實習處申請實習場域改善補助</a:t>
            </a:r>
            <a:r>
              <a:rPr lang="en-US" altLang="zh-TW" sz="3200" dirty="0">
                <a:cs typeface="Times New Roman" panose="02020603050405020304" pitchFamily="18" charset="0"/>
              </a:rPr>
              <a:t>)</a:t>
            </a:r>
            <a:r>
              <a:rPr lang="zh-TW" altLang="en-US" sz="3200" dirty="0" smtClean="0">
                <a:cs typeface="Times New Roman" panose="02020603050405020304" pitchFamily="18" charset="0"/>
              </a:rPr>
              <a:t>。</a:t>
            </a:r>
          </a:p>
          <a:p>
            <a:pPr>
              <a:buFont typeface="Wingdings" panose="05000000000000000000" pitchFamily="2" charset="2"/>
              <a:buChar char="l"/>
            </a:pPr>
            <a:r>
              <a:rPr lang="zh-TW" altLang="en-US" sz="3200" dirty="0" smtClean="0">
                <a:cs typeface="Times New Roman" panose="02020603050405020304" pitchFamily="18" charset="0"/>
              </a:rPr>
              <a:t>信義</a:t>
            </a:r>
            <a:r>
              <a:rPr lang="zh-TW" altLang="en-US" sz="3200" dirty="0">
                <a:cs typeface="Times New Roman" panose="02020603050405020304" pitchFamily="18" charset="0"/>
              </a:rPr>
              <a:t>三樓護理教室規劃中。</a:t>
            </a:r>
          </a:p>
        </p:txBody>
      </p:sp>
    </p:spTree>
    <p:extLst>
      <p:ext uri="{BB962C8B-B14F-4D97-AF65-F5344CB8AC3E}">
        <p14:creationId xmlns:p14="http://schemas.microsoft.com/office/powerpoint/2010/main" val="4412419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zh-TW" altLang="en-US" sz="6000"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壢商校務會議</a:t>
            </a:r>
            <a:endParaRPr lang="en-US" altLang="zh-TW" sz="6000"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5123" name="副標題 2"/>
          <p:cNvSpPr>
            <a:spLocks noGrp="1"/>
          </p:cNvSpPr>
          <p:nvPr>
            <p:ph type="subTitle" idx="4294967295"/>
          </p:nvPr>
        </p:nvSpPr>
        <p:spPr>
          <a:xfrm>
            <a:off x="605415" y="3087111"/>
            <a:ext cx="7850187" cy="1747837"/>
          </a:xfrm>
        </p:spPr>
        <p:txBody>
          <a:bodyPr/>
          <a:lstStyle/>
          <a:p>
            <a:pPr marL="0" indent="0" algn="ctr" eaLnBrk="1" hangingPunct="1">
              <a:lnSpc>
                <a:spcPct val="80000"/>
              </a:lnSpc>
              <a:buFont typeface="Wingdings" pitchFamily="2" charset="2"/>
              <a:buNone/>
              <a:defRPr/>
            </a:pPr>
            <a:r>
              <a:rPr lang="zh-TW" altLang="en-US" sz="88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主席報告</a:t>
            </a:r>
            <a:endParaRPr lang="en-US" altLang="zh-TW" sz="88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8916" name="Picture 2" descr="C:\Documents and Settings\user\My Documents\My Pictures\壢商校徽圖.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34" y="207168"/>
            <a:ext cx="18605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059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i="1" dirty="0">
                <a:solidFill>
                  <a:srgbClr val="0033CC"/>
                </a:solidFill>
                <a:effectLst>
                  <a:outerShdw blurRad="38100" dist="38100" dir="2700000" algn="tl">
                    <a:srgbClr val="C0C0C0"/>
                  </a:outerShdw>
                </a:effectLst>
              </a:rPr>
              <a:t>總</a:t>
            </a:r>
            <a:r>
              <a:rPr lang="zh-TW" altLang="en-US" sz="6000" b="1" i="1" dirty="0" smtClean="0">
                <a:solidFill>
                  <a:srgbClr val="0033CC"/>
                </a:solidFill>
                <a:effectLst>
                  <a:outerShdw blurRad="38100" dist="38100" dir="2700000" algn="tl">
                    <a:srgbClr val="C0C0C0"/>
                  </a:outerShdw>
                </a:effectLst>
              </a:rPr>
              <a:t>務處           </a:t>
            </a:r>
            <a:r>
              <a:rPr lang="en-US" altLang="zh-TW" sz="6000" b="1" i="1" dirty="0" smtClean="0">
                <a:solidFill>
                  <a:srgbClr val="0033CC"/>
                </a:solidFill>
                <a:effectLst>
                  <a:outerShdw blurRad="38100" dist="38100" dir="2700000" algn="tl">
                    <a:srgbClr val="C0C0C0"/>
                  </a:outerShdw>
                </a:effectLst>
              </a:rPr>
              <a:t>2-4</a:t>
            </a:r>
            <a:endParaRPr lang="zh-TW" altLang="en-US" sz="6000" dirty="0">
              <a:solidFill>
                <a:srgbClr val="0033CC"/>
              </a:solidFill>
            </a:endParaRPr>
          </a:p>
        </p:txBody>
      </p:sp>
      <p:sp>
        <p:nvSpPr>
          <p:cNvPr id="23555" name="內容版面配置區 2"/>
          <p:cNvSpPr>
            <a:spLocks noGrp="1"/>
          </p:cNvSpPr>
          <p:nvPr>
            <p:ph idx="1"/>
          </p:nvPr>
        </p:nvSpPr>
        <p:spPr>
          <a:xfrm>
            <a:off x="364115" y="2163618"/>
            <a:ext cx="8077921" cy="5257800"/>
          </a:xfrm>
        </p:spPr>
        <p:txBody>
          <a:bodyPr/>
          <a:lstStyle/>
          <a:p>
            <a:pPr marL="0" indent="0">
              <a:buNone/>
            </a:pPr>
            <a:r>
              <a:rPr lang="en-US" altLang="zh-TW" sz="3200" b="1" dirty="0" smtClean="0">
                <a:cs typeface="Times New Roman" panose="02020603050405020304" pitchFamily="18" charset="0"/>
              </a:rPr>
              <a:t>2.</a:t>
            </a:r>
            <a:r>
              <a:rPr lang="zh-TW" altLang="en-US" sz="3200" b="1" dirty="0" smtClean="0">
                <a:cs typeface="Times New Roman" panose="02020603050405020304" pitchFamily="18" charset="0"/>
              </a:rPr>
              <a:t>國</a:t>
            </a:r>
            <a:r>
              <a:rPr lang="zh-TW" altLang="en-US" sz="3200" b="1" dirty="0">
                <a:cs typeface="Times New Roman" panose="02020603050405020304" pitchFamily="18" charset="0"/>
              </a:rPr>
              <a:t>前署</a:t>
            </a:r>
            <a:r>
              <a:rPr lang="en-US" altLang="zh-TW" sz="3200" b="1" dirty="0">
                <a:cs typeface="Times New Roman" panose="02020603050405020304" pitchFamily="18" charset="0"/>
              </a:rPr>
              <a:t>110</a:t>
            </a:r>
            <a:r>
              <a:rPr lang="zh-TW" altLang="en-US" sz="3200" b="1" dirty="0">
                <a:cs typeface="Times New Roman" panose="02020603050405020304" pitchFamily="18" charset="0"/>
              </a:rPr>
              <a:t>年資本門補助申請</a:t>
            </a:r>
            <a:r>
              <a:rPr lang="zh-TW" altLang="en-US" sz="3200" b="1" dirty="0" smtClean="0">
                <a:cs typeface="Times New Roman" panose="02020603050405020304" pitchFamily="18" charset="0"/>
              </a:rPr>
              <a:t>：</a:t>
            </a:r>
            <a:r>
              <a:rPr lang="zh-TW" altLang="en-US" sz="3200" b="1" dirty="0">
                <a:cs typeface="Times New Roman" panose="02020603050405020304" pitchFamily="18" charset="0"/>
              </a:rPr>
              <a:t>已</a:t>
            </a:r>
            <a:r>
              <a:rPr lang="zh-TW" altLang="en-US" sz="3200" b="1" dirty="0" smtClean="0">
                <a:cs typeface="Times New Roman" panose="02020603050405020304" pitchFamily="18" charset="0"/>
              </a:rPr>
              <a:t>核准</a:t>
            </a:r>
            <a:endParaRPr lang="en-US" altLang="zh-TW" sz="3200" b="1" dirty="0" smtClean="0">
              <a:cs typeface="Times New Roman" panose="02020603050405020304" pitchFamily="18" charset="0"/>
            </a:endParaRPr>
          </a:p>
          <a:p>
            <a:pPr marL="0" indent="0">
              <a:buNone/>
            </a:pPr>
            <a:r>
              <a:rPr lang="zh-TW" altLang="en-US" sz="3200" b="1" dirty="0" smtClean="0">
                <a:cs typeface="Times New Roman" panose="02020603050405020304" pitchFamily="18" charset="0"/>
              </a:rPr>
              <a:t></a:t>
            </a:r>
            <a:r>
              <a:rPr lang="en-US" altLang="zh-TW" sz="3200" b="1" dirty="0" smtClean="0">
                <a:cs typeface="Times New Roman" panose="02020603050405020304" pitchFamily="18" charset="0"/>
              </a:rPr>
              <a:t>(</a:t>
            </a:r>
            <a:r>
              <a:rPr lang="en-US" altLang="zh-TW" sz="3200" b="1" dirty="0">
                <a:cs typeface="Times New Roman" panose="02020603050405020304" pitchFamily="18" charset="0"/>
              </a:rPr>
              <a:t>1)</a:t>
            </a:r>
            <a:r>
              <a:rPr lang="zh-TW" altLang="en-US" sz="3200" b="1" dirty="0">
                <a:cs typeface="Times New Roman" panose="02020603050405020304" pitchFamily="18" charset="0"/>
              </a:rPr>
              <a:t>行政四樓生物化學實驗室整修。</a:t>
            </a:r>
          </a:p>
          <a:p>
            <a:pPr marL="0" indent="0">
              <a:buNone/>
            </a:pPr>
            <a:r>
              <a:rPr lang="zh-TW" altLang="en-US" sz="3200" b="1" dirty="0" smtClean="0">
                <a:cs typeface="Times New Roman" panose="02020603050405020304" pitchFamily="18" charset="0"/>
              </a:rPr>
              <a:t></a:t>
            </a:r>
            <a:r>
              <a:rPr lang="en-US" altLang="zh-TW" sz="3200" b="1" dirty="0" smtClean="0">
                <a:cs typeface="Times New Roman" panose="02020603050405020304" pitchFamily="18" charset="0"/>
              </a:rPr>
              <a:t>(</a:t>
            </a:r>
            <a:r>
              <a:rPr lang="en-US" altLang="zh-TW" sz="3200" b="1" dirty="0">
                <a:cs typeface="Times New Roman" panose="02020603050405020304" pitchFamily="18" charset="0"/>
              </a:rPr>
              <a:t>2)</a:t>
            </a:r>
            <a:r>
              <a:rPr lang="zh-TW" altLang="en-US" sz="3200" b="1" dirty="0">
                <a:cs typeface="Times New Roman" panose="02020603050405020304" pitchFamily="18" charset="0"/>
              </a:rPr>
              <a:t>信義四樓團體諮商室整修。</a:t>
            </a:r>
          </a:p>
          <a:p>
            <a:pPr marL="0" indent="0">
              <a:buNone/>
            </a:pPr>
            <a:endParaRPr lang="zh-TW" altLang="en-US" sz="26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96703993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i="1" dirty="0">
                <a:solidFill>
                  <a:srgbClr val="0033CC"/>
                </a:solidFill>
                <a:effectLst>
                  <a:outerShdw blurRad="38100" dist="38100" dir="2700000" algn="tl">
                    <a:srgbClr val="C0C0C0"/>
                  </a:outerShdw>
                </a:effectLst>
              </a:rPr>
              <a:t>總</a:t>
            </a:r>
            <a:r>
              <a:rPr lang="zh-TW" altLang="en-US" sz="6000" b="1" i="1" dirty="0" smtClean="0">
                <a:solidFill>
                  <a:srgbClr val="0033CC"/>
                </a:solidFill>
                <a:effectLst>
                  <a:outerShdw blurRad="38100" dist="38100" dir="2700000" algn="tl">
                    <a:srgbClr val="C0C0C0"/>
                  </a:outerShdw>
                </a:effectLst>
              </a:rPr>
              <a:t>務處           </a:t>
            </a:r>
            <a:r>
              <a:rPr lang="en-US" altLang="zh-TW" sz="6000" b="1" i="1" dirty="0" smtClean="0">
                <a:solidFill>
                  <a:srgbClr val="0033CC"/>
                </a:solidFill>
                <a:effectLst>
                  <a:outerShdw blurRad="38100" dist="38100" dir="2700000" algn="tl">
                    <a:srgbClr val="C0C0C0"/>
                  </a:outerShdw>
                </a:effectLst>
              </a:rPr>
              <a:t>3-4</a:t>
            </a:r>
            <a:endParaRPr lang="zh-TW" altLang="en-US" sz="6000" dirty="0">
              <a:solidFill>
                <a:srgbClr val="0033CC"/>
              </a:solidFill>
            </a:endParaRPr>
          </a:p>
        </p:txBody>
      </p:sp>
      <p:sp>
        <p:nvSpPr>
          <p:cNvPr id="23555" name="內容版面配置區 2"/>
          <p:cNvSpPr>
            <a:spLocks noGrp="1"/>
          </p:cNvSpPr>
          <p:nvPr>
            <p:ph idx="1"/>
          </p:nvPr>
        </p:nvSpPr>
        <p:spPr>
          <a:xfrm>
            <a:off x="179388" y="2034309"/>
            <a:ext cx="8964612" cy="5257800"/>
          </a:xfrm>
        </p:spPr>
        <p:txBody>
          <a:bodyPr/>
          <a:lstStyle/>
          <a:p>
            <a:pPr marL="0" indent="0">
              <a:buNone/>
            </a:pPr>
            <a:r>
              <a:rPr lang="en-US" altLang="zh-TW" sz="3200" b="1" dirty="0">
                <a:cs typeface="Times New Roman" panose="02020603050405020304" pitchFamily="18" charset="0"/>
              </a:rPr>
              <a:t>3</a:t>
            </a:r>
            <a:r>
              <a:rPr lang="en-US" altLang="zh-TW" sz="3200" b="1" dirty="0" smtClean="0">
                <a:cs typeface="Times New Roman" panose="02020603050405020304" pitchFamily="18" charset="0"/>
              </a:rPr>
              <a:t>.</a:t>
            </a:r>
            <a:r>
              <a:rPr lang="zh-TW" altLang="en-US" sz="3200" b="1" dirty="0" smtClean="0">
                <a:cs typeface="Times New Roman" panose="02020603050405020304" pitchFamily="18" charset="0"/>
              </a:rPr>
              <a:t>校園</a:t>
            </a:r>
            <a:r>
              <a:rPr lang="zh-TW" altLang="en-US" sz="3200" b="1" dirty="0">
                <a:cs typeface="Times New Roman" panose="02020603050405020304" pitchFamily="18" charset="0"/>
              </a:rPr>
              <a:t>屋頂太陽能板建置：廠商資料送審。</a:t>
            </a:r>
          </a:p>
          <a:p>
            <a:pPr marL="0" indent="0">
              <a:buNone/>
            </a:pPr>
            <a:r>
              <a:rPr lang="en-US" altLang="zh-TW" sz="3200" b="1" dirty="0">
                <a:cs typeface="Times New Roman" panose="02020603050405020304" pitchFamily="18" charset="0"/>
              </a:rPr>
              <a:t>4</a:t>
            </a:r>
            <a:r>
              <a:rPr lang="en-US" altLang="zh-TW" sz="3200" b="1" dirty="0" smtClean="0">
                <a:cs typeface="Times New Roman" panose="02020603050405020304" pitchFamily="18" charset="0"/>
              </a:rPr>
              <a:t>.</a:t>
            </a:r>
            <a:r>
              <a:rPr lang="zh-TW" altLang="en-US" sz="3200" b="1" dirty="0" smtClean="0">
                <a:cs typeface="Times New Roman" panose="02020603050405020304" pitchFamily="18" charset="0"/>
              </a:rPr>
              <a:t>預定</a:t>
            </a:r>
            <a:r>
              <a:rPr lang="zh-TW" altLang="en-US" sz="3200" b="1" dirty="0">
                <a:cs typeface="Times New Roman" panose="02020603050405020304" pitchFamily="18" charset="0"/>
              </a:rPr>
              <a:t>建置太陽能板樓層：游藝館、信義樓、</a:t>
            </a:r>
            <a:r>
              <a:rPr lang="zh-TW" altLang="en-US" sz="3200" b="1" dirty="0" smtClean="0">
                <a:cs typeface="Times New Roman" panose="02020603050405020304" pitchFamily="18" charset="0"/>
              </a:rPr>
              <a:t>行</a:t>
            </a:r>
            <a:endParaRPr lang="en-US" altLang="zh-TW" sz="3200" b="1" dirty="0" smtClean="0">
              <a:cs typeface="Times New Roman" panose="02020603050405020304" pitchFamily="18" charset="0"/>
            </a:endParaRPr>
          </a:p>
          <a:p>
            <a:pPr marL="0" indent="0">
              <a:buNone/>
            </a:pPr>
            <a:r>
              <a:rPr lang="zh-TW" altLang="en-US" sz="3200" b="1" dirty="0">
                <a:cs typeface="Times New Roman" panose="02020603050405020304" pitchFamily="18" charset="0"/>
              </a:rPr>
              <a:t> </a:t>
            </a:r>
            <a:r>
              <a:rPr lang="zh-TW" altLang="en-US" sz="3200" b="1" dirty="0" smtClean="0">
                <a:cs typeface="Times New Roman" panose="02020603050405020304" pitchFamily="18" charset="0"/>
              </a:rPr>
              <a:t> 政</a:t>
            </a:r>
            <a:r>
              <a:rPr lang="zh-TW" altLang="en-US" sz="3200" b="1" dirty="0">
                <a:cs typeface="Times New Roman" panose="02020603050405020304" pitchFamily="18" charset="0"/>
              </a:rPr>
              <a:t>樓、志道樓</a:t>
            </a:r>
            <a:r>
              <a:rPr lang="en-US" altLang="zh-TW" sz="3200" b="1" dirty="0">
                <a:cs typeface="Times New Roman" panose="02020603050405020304" pitchFamily="18" charset="0"/>
              </a:rPr>
              <a:t>(?)</a:t>
            </a:r>
            <a:r>
              <a:rPr lang="zh-TW" altLang="en-US" sz="3200" b="1" dirty="0">
                <a:cs typeface="Times New Roman" panose="02020603050405020304" pitchFamily="18" charset="0"/>
              </a:rPr>
              <a:t>。</a:t>
            </a:r>
          </a:p>
          <a:p>
            <a:pPr marL="0" indent="0">
              <a:buNone/>
            </a:pPr>
            <a:r>
              <a:rPr lang="en-US" altLang="zh-TW" sz="3200" b="1" dirty="0">
                <a:cs typeface="Times New Roman" panose="02020603050405020304" pitchFamily="18" charset="0"/>
              </a:rPr>
              <a:t>5</a:t>
            </a:r>
            <a:r>
              <a:rPr lang="en-US" altLang="zh-TW" sz="3200" b="1" dirty="0" smtClean="0">
                <a:cs typeface="Times New Roman" panose="02020603050405020304" pitchFamily="18" charset="0"/>
              </a:rPr>
              <a:t>.</a:t>
            </a:r>
            <a:r>
              <a:rPr lang="zh-TW" altLang="en-US" sz="3200" b="1" dirty="0" smtClean="0">
                <a:cs typeface="Times New Roman" panose="02020603050405020304" pitchFamily="18" charset="0"/>
              </a:rPr>
              <a:t>圖書館後方擋土牆工程：廠商報開工。</a:t>
            </a:r>
          </a:p>
          <a:p>
            <a:pPr marL="0" indent="0">
              <a:buNone/>
            </a:pPr>
            <a:r>
              <a:rPr lang="en-US" altLang="zh-TW" sz="3200" b="1" dirty="0" smtClean="0">
                <a:cs typeface="Times New Roman" panose="02020603050405020304" pitchFamily="18" charset="0"/>
              </a:rPr>
              <a:t>6.</a:t>
            </a:r>
            <a:r>
              <a:rPr lang="zh-TW" altLang="en-US" sz="3200" b="1" dirty="0" smtClean="0">
                <a:cs typeface="Times New Roman" panose="02020603050405020304" pitchFamily="18" charset="0"/>
              </a:rPr>
              <a:t>志道雙拼電梯：議價完成預定工期</a:t>
            </a:r>
            <a:r>
              <a:rPr lang="en-US" altLang="zh-TW" sz="3200" b="1" dirty="0" smtClean="0">
                <a:cs typeface="Times New Roman" panose="02020603050405020304" pitchFamily="18" charset="0"/>
              </a:rPr>
              <a:t>120</a:t>
            </a:r>
            <a:r>
              <a:rPr lang="zh-TW" altLang="en-US" sz="3200" b="1" dirty="0" smtClean="0">
                <a:cs typeface="Times New Roman" panose="02020603050405020304" pitchFamily="18" charset="0"/>
              </a:rPr>
              <a:t>天。</a:t>
            </a:r>
          </a:p>
          <a:p>
            <a:pPr marL="0" indent="0">
              <a:buNone/>
            </a:pPr>
            <a:r>
              <a:rPr lang="en-US" altLang="zh-TW" sz="2600" dirty="0">
                <a:latin typeface="Times New Roman" panose="02020603050405020304" pitchFamily="18" charset="0"/>
                <a:ea typeface="新細明體" panose="02020500000000000000" pitchFamily="18" charset="-120"/>
                <a:cs typeface="Times New Roman" panose="02020603050405020304" pitchFamily="18" charset="0"/>
              </a:rPr>
              <a:t>	</a:t>
            </a:r>
            <a:endParaRPr lang="zh-TW" altLang="en-US" sz="26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71857694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i="1" dirty="0">
                <a:solidFill>
                  <a:srgbClr val="0033CC"/>
                </a:solidFill>
                <a:effectLst>
                  <a:outerShdw blurRad="38100" dist="38100" dir="2700000" algn="tl">
                    <a:srgbClr val="C0C0C0"/>
                  </a:outerShdw>
                </a:effectLst>
              </a:rPr>
              <a:t>總</a:t>
            </a:r>
            <a:r>
              <a:rPr lang="zh-TW" altLang="en-US" sz="6000" b="1" i="1" dirty="0" smtClean="0">
                <a:solidFill>
                  <a:srgbClr val="0033CC"/>
                </a:solidFill>
                <a:effectLst>
                  <a:outerShdw blurRad="38100" dist="38100" dir="2700000" algn="tl">
                    <a:srgbClr val="C0C0C0"/>
                  </a:outerShdw>
                </a:effectLst>
              </a:rPr>
              <a:t>務處           </a:t>
            </a:r>
            <a:r>
              <a:rPr lang="en-US" altLang="zh-TW" sz="6000" b="1" i="1" dirty="0" smtClean="0">
                <a:solidFill>
                  <a:srgbClr val="0033CC"/>
                </a:solidFill>
                <a:effectLst>
                  <a:outerShdw blurRad="38100" dist="38100" dir="2700000" algn="tl">
                    <a:srgbClr val="C0C0C0"/>
                  </a:outerShdw>
                </a:effectLst>
              </a:rPr>
              <a:t>4-4</a:t>
            </a:r>
            <a:endParaRPr lang="zh-TW" altLang="en-US" sz="6000" dirty="0">
              <a:solidFill>
                <a:srgbClr val="0033CC"/>
              </a:solidFill>
            </a:endParaRPr>
          </a:p>
        </p:txBody>
      </p:sp>
      <p:sp>
        <p:nvSpPr>
          <p:cNvPr id="23555" name="內容版面配置區 2"/>
          <p:cNvSpPr>
            <a:spLocks noGrp="1"/>
          </p:cNvSpPr>
          <p:nvPr>
            <p:ph idx="1"/>
          </p:nvPr>
        </p:nvSpPr>
        <p:spPr>
          <a:xfrm>
            <a:off x="1001425" y="1757218"/>
            <a:ext cx="7662284" cy="5257800"/>
          </a:xfrm>
        </p:spPr>
        <p:txBody>
          <a:bodyPr/>
          <a:lstStyle/>
          <a:p>
            <a:pPr marL="0" indent="0">
              <a:buNone/>
            </a:pPr>
            <a:r>
              <a:rPr lang="en-US" altLang="zh-TW" sz="3200" b="1" dirty="0">
                <a:cs typeface="Times New Roman" panose="02020603050405020304" pitchFamily="18" charset="0"/>
              </a:rPr>
              <a:t>7</a:t>
            </a:r>
            <a:r>
              <a:rPr lang="en-US" altLang="zh-TW" sz="3200" b="1" dirty="0" smtClean="0">
                <a:cs typeface="Times New Roman" panose="02020603050405020304" pitchFamily="18" charset="0"/>
              </a:rPr>
              <a:t>.</a:t>
            </a:r>
            <a:r>
              <a:rPr lang="zh-TW" altLang="en-US" sz="3200" b="1" dirty="0" smtClean="0">
                <a:cs typeface="Times New Roman" panose="02020603050405020304" pitchFamily="18" charset="0"/>
              </a:rPr>
              <a:t>游</a:t>
            </a:r>
            <a:r>
              <a:rPr lang="zh-TW" altLang="en-US" sz="3200" b="1" dirty="0">
                <a:cs typeface="Times New Roman" panose="02020603050405020304" pitchFamily="18" charset="0"/>
              </a:rPr>
              <a:t>藝館電梯工程</a:t>
            </a:r>
            <a:r>
              <a:rPr lang="zh-TW" altLang="en-US" sz="3200" b="1" dirty="0" smtClean="0">
                <a:cs typeface="Times New Roman" panose="02020603050405020304" pitchFamily="18" charset="0"/>
              </a:rPr>
              <a:t>：已決標簽訂契約。</a:t>
            </a:r>
            <a:endParaRPr lang="en-US" altLang="zh-TW" sz="3200" b="1" dirty="0" smtClean="0">
              <a:cs typeface="Times New Roman" panose="02020603050405020304" pitchFamily="18" charset="0"/>
            </a:endParaRPr>
          </a:p>
          <a:p>
            <a:pPr marL="0" indent="0">
              <a:buNone/>
            </a:pPr>
            <a:endParaRPr lang="zh-TW" altLang="en-US" sz="3200" b="1" dirty="0">
              <a:cs typeface="Times New Roman" panose="02020603050405020304" pitchFamily="18" charset="0"/>
            </a:endParaRPr>
          </a:p>
          <a:p>
            <a:pPr marL="0" indent="0">
              <a:buNone/>
            </a:pPr>
            <a:r>
              <a:rPr lang="en-US" altLang="zh-TW" sz="3200" b="1" dirty="0">
                <a:cs typeface="Times New Roman" panose="02020603050405020304" pitchFamily="18" charset="0"/>
              </a:rPr>
              <a:t>8</a:t>
            </a:r>
            <a:r>
              <a:rPr lang="en-US" altLang="zh-TW" sz="3200" b="1" dirty="0" smtClean="0">
                <a:cs typeface="Times New Roman" panose="02020603050405020304" pitchFamily="18" charset="0"/>
              </a:rPr>
              <a:t>.</a:t>
            </a:r>
            <a:r>
              <a:rPr lang="zh-TW" altLang="en-US" sz="3200" b="1" dirty="0" smtClean="0">
                <a:cs typeface="Times New Roman" panose="02020603050405020304" pitchFamily="18" charset="0"/>
              </a:rPr>
              <a:t>信義</a:t>
            </a:r>
            <a:r>
              <a:rPr lang="zh-TW" altLang="en-US" sz="3200" b="1" dirty="0">
                <a:cs typeface="Times New Roman" panose="02020603050405020304" pitchFamily="18" charset="0"/>
              </a:rPr>
              <a:t>樓技高一二教室課桌椅更新：</a:t>
            </a:r>
          </a:p>
          <a:p>
            <a:pPr marL="0" indent="0">
              <a:buNone/>
            </a:pPr>
            <a:r>
              <a:rPr lang="zh-TW" altLang="en-US" sz="3200" b="1" dirty="0" smtClean="0">
                <a:cs typeface="Times New Roman" panose="02020603050405020304" pitchFamily="18" charset="0"/>
              </a:rPr>
              <a:t></a:t>
            </a:r>
            <a:r>
              <a:rPr lang="en-US" altLang="zh-TW" sz="3200" b="1" dirty="0" smtClean="0">
                <a:cs typeface="Times New Roman" panose="02020603050405020304" pitchFamily="18" charset="0"/>
              </a:rPr>
              <a:t>(</a:t>
            </a:r>
            <a:r>
              <a:rPr lang="en-US" altLang="zh-TW" sz="3200" b="1" dirty="0">
                <a:cs typeface="Times New Roman" panose="02020603050405020304" pitchFamily="18" charset="0"/>
              </a:rPr>
              <a:t>1)</a:t>
            </a:r>
            <a:r>
              <a:rPr lang="zh-TW" altLang="en-US" sz="3200" b="1" dirty="0">
                <a:cs typeface="Times New Roman" panose="02020603050405020304" pitchFamily="18" charset="0"/>
              </a:rPr>
              <a:t>剩</a:t>
            </a:r>
            <a:r>
              <a:rPr lang="en-US" altLang="zh-TW" sz="3200" b="1" dirty="0">
                <a:cs typeface="Times New Roman" panose="02020603050405020304" pitchFamily="18" charset="0"/>
              </a:rPr>
              <a:t>7</a:t>
            </a:r>
            <a:r>
              <a:rPr lang="zh-TW" altLang="en-US" sz="3200" b="1" dirty="0">
                <a:cs typeface="Times New Roman" panose="02020603050405020304" pitchFamily="18" charset="0"/>
              </a:rPr>
              <a:t>間講桌未更新。</a:t>
            </a:r>
          </a:p>
          <a:p>
            <a:pPr marL="0" indent="0">
              <a:buNone/>
            </a:pPr>
            <a:r>
              <a:rPr lang="zh-TW" altLang="en-US" sz="3200" b="1" dirty="0" smtClean="0">
                <a:cs typeface="Times New Roman" panose="02020603050405020304" pitchFamily="18" charset="0"/>
              </a:rPr>
              <a:t></a:t>
            </a:r>
            <a:r>
              <a:rPr lang="en-US" altLang="zh-TW" sz="3200" b="1" dirty="0" smtClean="0">
                <a:cs typeface="Times New Roman" panose="02020603050405020304" pitchFamily="18" charset="0"/>
              </a:rPr>
              <a:t>(</a:t>
            </a:r>
            <a:r>
              <a:rPr lang="en-US" altLang="zh-TW" sz="3200" b="1" dirty="0">
                <a:cs typeface="Times New Roman" panose="02020603050405020304" pitchFamily="18" charset="0"/>
              </a:rPr>
              <a:t>2)</a:t>
            </a:r>
            <a:r>
              <a:rPr lang="zh-TW" altLang="en-US" sz="3200" b="1" dirty="0">
                <a:cs typeface="Times New Roman" panose="02020603050405020304" pitchFamily="18" charset="0"/>
              </a:rPr>
              <a:t>第三種課桌椅試坐完成，進行</a:t>
            </a:r>
            <a:r>
              <a:rPr lang="zh-TW" altLang="en-US" sz="3200" b="1" dirty="0" smtClean="0">
                <a:cs typeface="Times New Roman" panose="02020603050405020304" pitchFamily="18" charset="0"/>
              </a:rPr>
              <a:t>招標</a:t>
            </a:r>
            <a:endParaRPr lang="en-US" altLang="zh-TW" sz="3200" b="1" dirty="0" smtClean="0">
              <a:cs typeface="Times New Roman" panose="02020603050405020304" pitchFamily="18" charset="0"/>
            </a:endParaRPr>
          </a:p>
          <a:p>
            <a:pPr marL="0" indent="0">
              <a:buNone/>
            </a:pPr>
            <a:r>
              <a:rPr lang="zh-TW" altLang="en-US" sz="3200" b="1" dirty="0">
                <a:cs typeface="Times New Roman" panose="02020603050405020304" pitchFamily="18" charset="0"/>
              </a:rPr>
              <a:t> </a:t>
            </a:r>
            <a:r>
              <a:rPr lang="zh-TW" altLang="en-US" sz="3200" b="1" dirty="0" smtClean="0">
                <a:cs typeface="Times New Roman" panose="02020603050405020304" pitchFamily="18" charset="0"/>
              </a:rPr>
              <a:t>    ，</a:t>
            </a:r>
            <a:r>
              <a:rPr lang="zh-TW" altLang="en-US" sz="3200" b="1" dirty="0">
                <a:cs typeface="Times New Roman" panose="02020603050405020304" pitchFamily="18" charset="0"/>
              </a:rPr>
              <a:t>預計</a:t>
            </a:r>
            <a:r>
              <a:rPr lang="zh-TW" altLang="en-US" sz="3200" b="1" dirty="0" smtClean="0">
                <a:cs typeface="Times New Roman" panose="02020603050405020304" pitchFamily="18" charset="0"/>
              </a:rPr>
              <a:t>暑假更新</a:t>
            </a:r>
            <a:r>
              <a:rPr lang="zh-TW" altLang="en-US" sz="3200" b="1" dirty="0">
                <a:cs typeface="Times New Roman" panose="02020603050405020304" pitchFamily="18" charset="0"/>
              </a:rPr>
              <a:t>完畢。</a:t>
            </a:r>
          </a:p>
          <a:p>
            <a:pPr marL="0" indent="0">
              <a:buNone/>
            </a:pPr>
            <a:r>
              <a:rPr lang="en-US" altLang="zh-TW" sz="2600" dirty="0">
                <a:latin typeface="Times New Roman" panose="02020603050405020304" pitchFamily="18" charset="0"/>
                <a:ea typeface="新細明體" panose="02020500000000000000" pitchFamily="18" charset="-120"/>
                <a:cs typeface="Times New Roman" panose="02020603050405020304" pitchFamily="18" charset="0"/>
              </a:rPr>
              <a:t>	</a:t>
            </a:r>
            <a:endParaRPr lang="zh-TW" altLang="en-US" sz="26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61411543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實  習</a:t>
            </a:r>
            <a:r>
              <a:rPr lang="en-US" sz="8800" b="1" u="none" strike="noStrike" cap="none" dirty="0" smtClean="0">
                <a:solidFill>
                  <a:srgbClr val="0033CC"/>
                </a:solidFill>
                <a:effectLst>
                  <a:outerShdw blurRad="38100" dist="38100" dir="2700000" algn="tl">
                    <a:srgbClr val="000000">
                      <a:alpha val="43137"/>
                    </a:srgbClr>
                  </a:outerShdw>
                </a:effectLst>
                <a:latin typeface="Arial"/>
                <a:ea typeface="Arial"/>
                <a:cs typeface="Arial"/>
                <a:sym typeface="Arial"/>
              </a:rPr>
              <a:t>   處</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3695811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i="1" dirty="0">
                <a:solidFill>
                  <a:srgbClr val="0033CC"/>
                </a:solidFill>
                <a:effectLst>
                  <a:outerShdw blurRad="38100" dist="38100" dir="2700000" algn="tl">
                    <a:srgbClr val="C0C0C0"/>
                  </a:outerShdw>
                </a:effectLst>
              </a:rPr>
              <a:t>實習</a:t>
            </a:r>
            <a:r>
              <a:rPr lang="zh-TW" altLang="en-US" sz="6000" b="1" i="1" dirty="0" smtClean="0">
                <a:solidFill>
                  <a:srgbClr val="0033CC"/>
                </a:solidFill>
                <a:effectLst>
                  <a:outerShdw blurRad="38100" dist="38100" dir="2700000" algn="tl">
                    <a:srgbClr val="C0C0C0"/>
                  </a:outerShdw>
                </a:effectLst>
              </a:rPr>
              <a:t>處           </a:t>
            </a:r>
            <a:r>
              <a:rPr lang="en-US" altLang="zh-TW" sz="6000" b="1" i="1" dirty="0" smtClean="0">
                <a:solidFill>
                  <a:srgbClr val="0033CC"/>
                </a:solidFill>
                <a:effectLst>
                  <a:outerShdw blurRad="38100" dist="38100" dir="2700000" algn="tl">
                    <a:srgbClr val="C0C0C0"/>
                  </a:outerShdw>
                </a:effectLst>
              </a:rPr>
              <a:t>1-2</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pPr marL="0" indent="0">
              <a:buNone/>
            </a:pP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一、第七屆會計產業專班已確定成班，預計招收本校高二升</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高三學生</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38</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人，待北商大申請產攜計畫通過後，擬於</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7</a:t>
            </a: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月辦理招生考試。</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二、已申請國教署補助之改善實習教學環境及設施計畫，預</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計針對電一及電</a:t>
            </a:r>
            <a:r>
              <a:rPr lang="zh-TW" altLang="en-US" sz="2600" dirty="0">
                <a:latin typeface="Adobe 楷体 Std R" panose="02020400000000000000" pitchFamily="18" charset="-128"/>
                <a:ea typeface="Adobe 楷体 Std R" panose="02020400000000000000" pitchFamily="18" charset="-128"/>
                <a:cs typeface="Times New Roman" panose="02020603050405020304" pitchFamily="18" charset="0"/>
              </a:rPr>
              <a:t>二地板修繕及</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隔音改善，若審核通過，</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將於暑假進行該項工程，故今年暑假電一及電二將不外</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借，不便之處請老師見諒。</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三、本學期與教授有約仍持續進行，本學期教授輔導對象以</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高三（含技高及綜高）為主，重點置於學習歷程檔案的</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r>
              <a:rPr lang="en-US" altLang="zh-TW" sz="2600" dirty="0">
                <a:latin typeface="Adobe 楷体 Std R" panose="02020400000000000000" pitchFamily="18" charset="-128"/>
                <a:ea typeface="Adobe 楷体 Std R" panose="02020400000000000000" pitchFamily="18" charset="-128"/>
                <a:cs typeface="Times New Roman" panose="02020603050405020304" pitchFamily="18" charset="0"/>
              </a:rPr>
              <a:t> </a:t>
            </a:r>
            <a:r>
              <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rPr>
              <a:t>       </a:t>
            </a:r>
            <a:r>
              <a:rPr lang="zh-TW" altLang="en-US" sz="2600" dirty="0" smtClean="0">
                <a:latin typeface="Adobe 楷体 Std R" panose="02020400000000000000" pitchFamily="18" charset="-128"/>
                <a:ea typeface="Adobe 楷体 Std R" panose="02020400000000000000" pitchFamily="18" charset="-128"/>
                <a:cs typeface="Times New Roman" panose="02020603050405020304" pitchFamily="18" charset="0"/>
              </a:rPr>
              <a:t>撰寫及口試的技巧。</a:t>
            </a:r>
            <a:endParaRPr lang="en-US" altLang="zh-TW" sz="2600" dirty="0" smtClean="0">
              <a:latin typeface="Adobe 楷体 Std R" panose="02020400000000000000" pitchFamily="18" charset="-128"/>
              <a:ea typeface="Adobe 楷体 Std R" panose="02020400000000000000" pitchFamily="18" charset="-128"/>
              <a:cs typeface="Times New Roman" panose="02020603050405020304" pitchFamily="18" charset="0"/>
            </a:endParaRPr>
          </a:p>
          <a:p>
            <a:pPr marL="0" indent="0">
              <a:buNone/>
            </a:pPr>
            <a:endParaRPr lang="en-US" altLang="zh-TW" sz="2600" dirty="0" smtClean="0">
              <a:latin typeface="+mj-ea"/>
              <a:ea typeface="+mj-ea"/>
              <a:cs typeface="Times New Roman" panose="02020603050405020304" pitchFamily="18" charset="0"/>
            </a:endParaRPr>
          </a:p>
        </p:txBody>
      </p:sp>
    </p:spTree>
    <p:extLst>
      <p:ext uri="{BB962C8B-B14F-4D97-AF65-F5344CB8AC3E}">
        <p14:creationId xmlns:p14="http://schemas.microsoft.com/office/powerpoint/2010/main" val="11229414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i="1" dirty="0">
                <a:solidFill>
                  <a:srgbClr val="0033CC"/>
                </a:solidFill>
                <a:effectLst>
                  <a:outerShdw blurRad="38100" dist="38100" dir="2700000" algn="tl">
                    <a:srgbClr val="C0C0C0"/>
                  </a:outerShdw>
                </a:effectLst>
              </a:rPr>
              <a:t>實習處           </a:t>
            </a:r>
            <a:r>
              <a:rPr lang="en-US" altLang="zh-TW" sz="6000" b="1" i="1" dirty="0" smtClean="0">
                <a:solidFill>
                  <a:srgbClr val="0033CC"/>
                </a:solidFill>
                <a:effectLst>
                  <a:outerShdw blurRad="38100" dist="38100" dir="2700000" algn="tl">
                    <a:srgbClr val="C0C0C0"/>
                  </a:outerShdw>
                </a:effectLst>
              </a:rPr>
              <a:t>2-2</a:t>
            </a:r>
            <a:endParaRPr lang="zh-TW" altLang="en-US" dirty="0"/>
          </a:p>
        </p:txBody>
      </p:sp>
      <p:sp>
        <p:nvSpPr>
          <p:cNvPr id="3" name="內容版面配置區 2"/>
          <p:cNvSpPr>
            <a:spLocks noGrp="1"/>
          </p:cNvSpPr>
          <p:nvPr>
            <p:ph idx="1"/>
          </p:nvPr>
        </p:nvSpPr>
        <p:spPr/>
        <p:txBody>
          <a:bodyPr/>
          <a:lstStyle/>
          <a:p>
            <a:pPr marL="0" indent="0">
              <a:buNone/>
            </a:pPr>
            <a:r>
              <a:rPr lang="zh-TW" altLang="en-US" dirty="0" smtClean="0">
                <a:latin typeface="Adobe 楷体 Std R" panose="02020400000000000000" pitchFamily="18" charset="-128"/>
                <a:ea typeface="Adobe 楷体 Std R" panose="02020400000000000000" pitchFamily="18" charset="-128"/>
              </a:rPr>
              <a:t>四、提升學生實習實作計畫將於</a:t>
            </a:r>
            <a:r>
              <a:rPr lang="en-US" altLang="zh-TW" dirty="0" smtClean="0">
                <a:latin typeface="Adobe 楷体 Std R" panose="02020400000000000000" pitchFamily="18" charset="-128"/>
                <a:ea typeface="Adobe 楷体 Std R" panose="02020400000000000000" pitchFamily="18" charset="-128"/>
              </a:rPr>
              <a:t>2</a:t>
            </a:r>
            <a:r>
              <a:rPr lang="zh-TW" altLang="en-US" dirty="0" smtClean="0">
                <a:latin typeface="Adobe 楷体 Std R" panose="02020400000000000000" pitchFamily="18" charset="-128"/>
                <a:ea typeface="Adobe 楷体 Std R" panose="02020400000000000000" pitchFamily="18" charset="-128"/>
              </a:rPr>
              <a:t>月底前提出申請，</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en-US" altLang="zh-TW" dirty="0">
                <a:latin typeface="Adobe 楷体 Std R" panose="02020400000000000000" pitchFamily="18" charset="-128"/>
                <a:ea typeface="Adobe 楷体 Std R" panose="02020400000000000000" pitchFamily="18" charset="-128"/>
              </a:rPr>
              <a:t> </a:t>
            </a:r>
            <a:r>
              <a:rPr lang="en-US" altLang="zh-TW" dirty="0" smtClean="0">
                <a:latin typeface="Adobe 楷体 Std R" panose="02020400000000000000" pitchFamily="18" charset="-128"/>
                <a:ea typeface="Adobe 楷体 Std R" panose="02020400000000000000" pitchFamily="18" charset="-128"/>
              </a:rPr>
              <a:t>   </a:t>
            </a:r>
            <a:r>
              <a:rPr lang="zh-TW" altLang="en-US" dirty="0" smtClean="0">
                <a:latin typeface="Adobe 楷体 Std R" panose="02020400000000000000" pitchFamily="18" charset="-128"/>
                <a:ea typeface="Adobe 楷体 Std R" panose="02020400000000000000" pitchFamily="18" charset="-128"/>
              </a:rPr>
              <a:t>   將補助報名（且已繳費）</a:t>
            </a:r>
            <a:r>
              <a:rPr lang="en-US" altLang="zh-TW" dirty="0" smtClean="0">
                <a:latin typeface="Adobe 楷体 Std R" panose="02020400000000000000" pitchFamily="18" charset="-128"/>
                <a:ea typeface="Adobe 楷体 Std R" panose="02020400000000000000" pitchFamily="18" charset="-128"/>
              </a:rPr>
              <a:t>111</a:t>
            </a:r>
            <a:r>
              <a:rPr lang="zh-TW" altLang="en-US" dirty="0" smtClean="0">
                <a:latin typeface="Adobe 楷体 Std R" panose="02020400000000000000" pitchFamily="18" charset="-128"/>
                <a:ea typeface="Adobe 楷体 Std R" panose="02020400000000000000" pitchFamily="18" charset="-128"/>
              </a:rPr>
              <a:t>年度乙級檢定學</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zh-TW" altLang="en-US" dirty="0">
                <a:latin typeface="Adobe 楷体 Std R" panose="02020400000000000000" pitchFamily="18" charset="-128"/>
                <a:ea typeface="Adobe 楷体 Std R" panose="02020400000000000000" pitchFamily="18" charset="-128"/>
              </a:rPr>
              <a:t> </a:t>
            </a:r>
            <a:r>
              <a:rPr lang="zh-TW" altLang="en-US" dirty="0" smtClean="0">
                <a:latin typeface="Adobe 楷体 Std R" panose="02020400000000000000" pitchFamily="18" charset="-128"/>
                <a:ea typeface="Adobe 楷体 Std R" panose="02020400000000000000" pitchFamily="18" charset="-128"/>
              </a:rPr>
              <a:t>      生 ，每人最高</a:t>
            </a:r>
            <a:r>
              <a:rPr lang="en-US" altLang="zh-TW" dirty="0" smtClean="0">
                <a:latin typeface="Adobe 楷体 Std R" panose="02020400000000000000" pitchFamily="18" charset="-128"/>
                <a:ea typeface="Adobe 楷体 Std R" panose="02020400000000000000" pitchFamily="18" charset="-128"/>
              </a:rPr>
              <a:t>1000</a:t>
            </a:r>
            <a:r>
              <a:rPr lang="zh-TW" altLang="en-US" dirty="0" smtClean="0">
                <a:latin typeface="Adobe 楷体 Std R" panose="02020400000000000000" pitchFamily="18" charset="-128"/>
                <a:ea typeface="Adobe 楷体 Std R" panose="02020400000000000000" pitchFamily="18" charset="-128"/>
              </a:rPr>
              <a:t>元補助。</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zh-TW" altLang="en-US" dirty="0" smtClean="0">
                <a:latin typeface="Adobe 楷体 Std R" panose="02020400000000000000" pitchFamily="18" charset="-128"/>
                <a:ea typeface="Adobe 楷体 Std R" panose="02020400000000000000" pitchFamily="18" charset="-128"/>
              </a:rPr>
              <a:t>五、青年就業讚補助計畫，</a:t>
            </a:r>
            <a:r>
              <a:rPr lang="zh-TW" altLang="en-US" dirty="0" smtClean="0">
                <a:solidFill>
                  <a:srgbClr val="FF0000"/>
                </a:solidFill>
                <a:latin typeface="Adobe 楷体 Std R" panose="02020400000000000000" pitchFamily="18" charset="-128"/>
                <a:ea typeface="Adobe 楷体 Std R" panose="02020400000000000000" pitchFamily="18" charset="-128"/>
              </a:rPr>
              <a:t>並非</a:t>
            </a:r>
            <a:r>
              <a:rPr lang="zh-TW" altLang="en-US" dirty="0" smtClean="0">
                <a:latin typeface="Adobe 楷体 Std R" panose="02020400000000000000" pitchFamily="18" charset="-128"/>
                <a:ea typeface="Adobe 楷体 Std R" panose="02020400000000000000" pitchFamily="18" charset="-128"/>
              </a:rPr>
              <a:t>只要通過乙級檢定</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en-US" altLang="zh-TW" dirty="0">
                <a:latin typeface="Adobe 楷体 Std R" panose="02020400000000000000" pitchFamily="18" charset="-128"/>
                <a:ea typeface="Adobe 楷体 Std R" panose="02020400000000000000" pitchFamily="18" charset="-128"/>
              </a:rPr>
              <a:t> </a:t>
            </a:r>
            <a:r>
              <a:rPr lang="en-US" altLang="zh-TW" dirty="0" smtClean="0">
                <a:latin typeface="Adobe 楷体 Std R" panose="02020400000000000000" pitchFamily="18" charset="-128"/>
                <a:ea typeface="Adobe 楷体 Std R" panose="02020400000000000000" pitchFamily="18" charset="-128"/>
              </a:rPr>
              <a:t>   </a:t>
            </a:r>
            <a:r>
              <a:rPr lang="zh-TW" altLang="en-US" dirty="0" smtClean="0">
                <a:latin typeface="Adobe 楷体 Std R" panose="02020400000000000000" pitchFamily="18" charset="-128"/>
                <a:ea typeface="Adobe 楷体 Std R" panose="02020400000000000000" pitchFamily="18" charset="-128"/>
              </a:rPr>
              <a:t>   學生就能申請</a:t>
            </a:r>
            <a:r>
              <a:rPr lang="en-US" altLang="zh-TW" dirty="0" smtClean="0">
                <a:latin typeface="Adobe 楷体 Std R" panose="02020400000000000000" pitchFamily="18" charset="-128"/>
                <a:ea typeface="Adobe 楷体 Std R" panose="02020400000000000000" pitchFamily="18" charset="-128"/>
              </a:rPr>
              <a:t>8000</a:t>
            </a:r>
            <a:r>
              <a:rPr lang="zh-TW" altLang="en-US" dirty="0" smtClean="0">
                <a:latin typeface="Adobe 楷体 Std R" panose="02020400000000000000" pitchFamily="18" charset="-128"/>
                <a:ea typeface="Adobe 楷体 Std R" panose="02020400000000000000" pitchFamily="18" charset="-128"/>
              </a:rPr>
              <a:t>元補助金，申請學生需符合</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en-US" altLang="zh-TW" dirty="0">
                <a:latin typeface="Adobe 楷体 Std R" panose="02020400000000000000" pitchFamily="18" charset="-128"/>
                <a:ea typeface="Adobe 楷体 Std R" panose="02020400000000000000" pitchFamily="18" charset="-128"/>
              </a:rPr>
              <a:t> </a:t>
            </a:r>
            <a:r>
              <a:rPr lang="en-US" altLang="zh-TW" dirty="0" smtClean="0">
                <a:latin typeface="Adobe 楷体 Std R" panose="02020400000000000000" pitchFamily="18" charset="-128"/>
                <a:ea typeface="Adobe 楷体 Std R" panose="02020400000000000000" pitchFamily="18" charset="-128"/>
              </a:rPr>
              <a:t>   </a:t>
            </a:r>
            <a:r>
              <a:rPr lang="zh-TW" altLang="en-US" dirty="0" smtClean="0">
                <a:latin typeface="Adobe 楷体 Std R" panose="02020400000000000000" pitchFamily="18" charset="-128"/>
                <a:ea typeface="Adobe 楷体 Std R" panose="02020400000000000000" pitchFamily="18" charset="-128"/>
              </a:rPr>
              <a:t>   計畫規定條件始可申請。</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zh-TW" altLang="en-US" dirty="0" smtClean="0">
                <a:latin typeface="Adobe 楷体 Std R" panose="02020400000000000000" pitchFamily="18" charset="-128"/>
                <a:ea typeface="Adobe 楷体 Std R" panose="02020400000000000000" pitchFamily="18" charset="-128"/>
              </a:rPr>
              <a:t>六、預計</a:t>
            </a:r>
            <a:r>
              <a:rPr lang="en-US" altLang="zh-TW" dirty="0" smtClean="0">
                <a:latin typeface="Adobe 楷体 Std R" panose="02020400000000000000" pitchFamily="18" charset="-128"/>
                <a:ea typeface="Adobe 楷体 Std R" panose="02020400000000000000" pitchFamily="18" charset="-128"/>
              </a:rPr>
              <a:t>5/4</a:t>
            </a:r>
            <a:r>
              <a:rPr lang="zh-TW" altLang="en-US" dirty="0" smtClean="0">
                <a:latin typeface="Adobe 楷体 Std R" panose="02020400000000000000" pitchFamily="18" charset="-128"/>
                <a:ea typeface="Adobe 楷体 Std R" panose="02020400000000000000" pitchFamily="18" charset="-128"/>
              </a:rPr>
              <a:t>舉辦技高科系及職場講座。</a:t>
            </a:r>
            <a:endParaRPr lang="zh-TW" altLang="en-US" dirty="0">
              <a:latin typeface="Adobe 楷体 Std R" panose="02020400000000000000" pitchFamily="18" charset="-128"/>
              <a:ea typeface="Adobe 楷体 Std R" panose="02020400000000000000" pitchFamily="18" charset="-128"/>
            </a:endParaRPr>
          </a:p>
        </p:txBody>
      </p:sp>
    </p:spTree>
    <p:extLst>
      <p:ext uri="{BB962C8B-B14F-4D97-AF65-F5344CB8AC3E}">
        <p14:creationId xmlns:p14="http://schemas.microsoft.com/office/powerpoint/2010/main" val="706632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ea7fc8363_0_9"/>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30" name="Google Shape;130;g5ea7fc8363_0_9"/>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en-US" sz="8800" b="1" dirty="0">
                <a:solidFill>
                  <a:srgbClr val="0033CC"/>
                </a:solidFill>
                <a:effectLst>
                  <a:outerShdw blurRad="38100" dist="38100" dir="2700000" algn="tl">
                    <a:srgbClr val="000000">
                      <a:alpha val="43137"/>
                    </a:srgbClr>
                  </a:outerShdw>
                </a:effectLst>
                <a:latin typeface="Arial"/>
                <a:ea typeface="Arial"/>
                <a:cs typeface="Arial"/>
                <a:sym typeface="Arial"/>
              </a:rPr>
              <a:t>輔  導	 室</a:t>
            </a:r>
            <a:endParaRPr sz="8800" b="1"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31" name="Google Shape;131;g5ea7fc8363_0_9"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輔導室           </a:t>
            </a:r>
            <a:r>
              <a:rPr lang="en-US" altLang="zh-TW" sz="6000" b="1" i="1" dirty="0" smtClean="0">
                <a:solidFill>
                  <a:srgbClr val="0033CC"/>
                </a:solidFill>
                <a:effectLst>
                  <a:outerShdw blurRad="38100" dist="38100" dir="2700000" algn="tl">
                    <a:srgbClr val="C0C0C0"/>
                  </a:outerShdw>
                </a:effectLst>
              </a:rPr>
              <a:t>1-3</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pPr marL="0" indent="0">
              <a:buNone/>
            </a:pPr>
            <a:r>
              <a:rPr lang="en-US" altLang="zh-TW" sz="26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marL="0" indent="0">
              <a:buNone/>
            </a:pPr>
            <a:r>
              <a:rPr lang="zh-TW" altLang="en-US" sz="2600" dirty="0">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2600" dirty="0" smtClean="0">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2600" dirty="0" smtClean="0">
                <a:cs typeface="Times New Roman" panose="02020603050405020304" pitchFamily="18" charset="0"/>
              </a:rPr>
              <a:t>一、輔導工作相關會議</a:t>
            </a:r>
            <a:r>
              <a:rPr lang="en-US" altLang="zh-TW" sz="2600" dirty="0" smtClean="0">
                <a:cs typeface="Times New Roman" panose="02020603050405020304" pitchFamily="18" charset="0"/>
              </a:rPr>
              <a:t>/</a:t>
            </a:r>
            <a:r>
              <a:rPr lang="zh-TW" altLang="en-US" sz="2600" dirty="0" smtClean="0">
                <a:cs typeface="Times New Roman" panose="02020603050405020304" pitchFamily="18" charset="0"/>
              </a:rPr>
              <a:t>活動時程：</a:t>
            </a:r>
            <a:endParaRPr lang="en-US" altLang="zh-TW" sz="2600" dirty="0" smtClean="0">
              <a:cs typeface="Times New Roman" panose="02020603050405020304" pitchFamily="18" charset="0"/>
            </a:endParaRPr>
          </a:p>
          <a:p>
            <a:pPr marL="0" indent="0">
              <a:buNone/>
            </a:pPr>
            <a:endParaRPr lang="en-US" altLang="zh-TW" sz="2600" dirty="0" smtClean="0">
              <a:cs typeface="Times New Roman" panose="02020603050405020304" pitchFamily="18" charset="0"/>
            </a:endParaRPr>
          </a:p>
        </p:txBody>
      </p:sp>
      <p:graphicFrame>
        <p:nvGraphicFramePr>
          <p:cNvPr id="3" name="表格 2"/>
          <p:cNvGraphicFramePr>
            <a:graphicFrameLocks noGrp="1"/>
          </p:cNvGraphicFramePr>
          <p:nvPr>
            <p:extLst/>
          </p:nvPr>
        </p:nvGraphicFramePr>
        <p:xfrm>
          <a:off x="575094" y="2777224"/>
          <a:ext cx="8094453" cy="3175483"/>
        </p:xfrm>
        <a:graphic>
          <a:graphicData uri="http://schemas.openxmlformats.org/drawingml/2006/table">
            <a:tbl>
              <a:tblPr firstRow="1" bandRow="1">
                <a:tableStyleId>{5C22544A-7EE6-4342-B048-85BDC9FD1C3A}</a:tableStyleId>
              </a:tblPr>
              <a:tblGrid>
                <a:gridCol w="3004868">
                  <a:extLst>
                    <a:ext uri="{9D8B030D-6E8A-4147-A177-3AD203B41FA5}">
                      <a16:colId xmlns:a16="http://schemas.microsoft.com/office/drawing/2014/main" val="20000"/>
                    </a:ext>
                  </a:extLst>
                </a:gridCol>
                <a:gridCol w="5089585">
                  <a:extLst>
                    <a:ext uri="{9D8B030D-6E8A-4147-A177-3AD203B41FA5}">
                      <a16:colId xmlns:a16="http://schemas.microsoft.com/office/drawing/2014/main" val="20001"/>
                    </a:ext>
                  </a:extLst>
                </a:gridCol>
              </a:tblGrid>
              <a:tr h="492187">
                <a:tc>
                  <a:txBody>
                    <a:bodyPr/>
                    <a:lstStyle/>
                    <a:p>
                      <a:pPr algn="l"/>
                      <a:r>
                        <a:rPr lang="zh-TW" altLang="en-US" sz="2400" dirty="0" smtClean="0">
                          <a:latin typeface="標楷體" panose="03000509000000000000" pitchFamily="65" charset="-120"/>
                          <a:ea typeface="標楷體" panose="03000509000000000000" pitchFamily="65" charset="-120"/>
                        </a:rPr>
                        <a:t>   時     間</a:t>
                      </a:r>
                      <a:endParaRPr lang="zh-TW" altLang="en-US" sz="2400" dirty="0">
                        <a:latin typeface="標楷體" panose="03000509000000000000" pitchFamily="65" charset="-120"/>
                        <a:ea typeface="標楷體" panose="03000509000000000000" pitchFamily="65" charset="-120"/>
                      </a:endParaRPr>
                    </a:p>
                  </a:txBody>
                  <a:tcPr/>
                </a:tc>
                <a:tc>
                  <a:txBody>
                    <a:bodyPr/>
                    <a:lstStyle/>
                    <a:p>
                      <a:pPr algn="ctr"/>
                      <a:r>
                        <a:rPr lang="zh-TW" altLang="en-US" sz="2400" dirty="0" smtClean="0">
                          <a:latin typeface="標楷體" panose="03000509000000000000" pitchFamily="65" charset="-120"/>
                          <a:ea typeface="標楷體" panose="03000509000000000000" pitchFamily="65" charset="-120"/>
                        </a:rPr>
                        <a:t>名       稱</a:t>
                      </a:r>
                      <a:endParaRPr lang="zh-TW" altLang="en-US" sz="24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670824">
                <a:tc>
                  <a:txBody>
                    <a:bodyPr/>
                    <a:lstStyle/>
                    <a:p>
                      <a:r>
                        <a:rPr lang="en-US" altLang="zh-TW" sz="1800" dirty="0" smtClean="0">
                          <a:latin typeface="標楷體" panose="03000509000000000000" pitchFamily="65" charset="-120"/>
                          <a:ea typeface="標楷體" panose="03000509000000000000" pitchFamily="65" charset="-120"/>
                        </a:rPr>
                        <a:t>111.3.08(</a:t>
                      </a:r>
                      <a:r>
                        <a:rPr lang="zh-TW" altLang="en-US" sz="1800" dirty="0" smtClean="0">
                          <a:latin typeface="標楷體" panose="03000509000000000000" pitchFamily="65" charset="-120"/>
                          <a:ea typeface="標楷體" panose="03000509000000000000" pitchFamily="65" charset="-120"/>
                        </a:rPr>
                        <a:t>二</a:t>
                      </a:r>
                      <a:r>
                        <a:rPr lang="en-US" altLang="zh-TW" sz="1800" dirty="0" smtClean="0">
                          <a:latin typeface="標楷體" panose="03000509000000000000" pitchFamily="65" charset="-120"/>
                          <a:ea typeface="標楷體" panose="03000509000000000000" pitchFamily="65" charset="-120"/>
                        </a:rPr>
                        <a:t>)12:10-13:00</a:t>
                      </a:r>
                      <a:endParaRPr lang="zh-TW" altLang="en-US" sz="18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學生輔導工作、家庭教育、生命教育委員會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670824">
                <a:tc>
                  <a:txBody>
                    <a:bodyPr/>
                    <a:lstStyle/>
                    <a:p>
                      <a:r>
                        <a:rPr lang="en-US" altLang="zh-TW" sz="1800" dirty="0" smtClean="0">
                          <a:latin typeface="標楷體" panose="03000509000000000000" pitchFamily="65" charset="-120"/>
                          <a:ea typeface="標楷體" panose="03000509000000000000" pitchFamily="65" charset="-120"/>
                        </a:rPr>
                        <a:t>111.3.17(</a:t>
                      </a:r>
                      <a:r>
                        <a:rPr lang="zh-TW" altLang="en-US" sz="1800" dirty="0" smtClean="0">
                          <a:latin typeface="標楷體" panose="03000509000000000000" pitchFamily="65" charset="-120"/>
                          <a:ea typeface="標楷體" panose="03000509000000000000" pitchFamily="65" charset="-120"/>
                        </a:rPr>
                        <a:t>四</a:t>
                      </a:r>
                      <a:r>
                        <a:rPr lang="en-US" altLang="zh-TW" sz="1800" dirty="0" smtClean="0">
                          <a:latin typeface="標楷體" panose="03000509000000000000" pitchFamily="65" charset="-120"/>
                          <a:ea typeface="標楷體" panose="03000509000000000000" pitchFamily="65" charset="-120"/>
                        </a:rPr>
                        <a:t>)12:10-13:00</a:t>
                      </a:r>
                      <a:endParaRPr lang="zh-TW" altLang="en-US" sz="1800" dirty="0">
                        <a:latin typeface="標楷體" panose="03000509000000000000" pitchFamily="65" charset="-120"/>
                        <a:ea typeface="標楷體" panose="03000509000000000000" pitchFamily="65" charset="-120"/>
                      </a:endParaRPr>
                    </a:p>
                  </a:txBody>
                  <a:tcPr/>
                </a:tc>
                <a:tc>
                  <a:txBody>
                    <a:bodyPr/>
                    <a:lstStyle/>
                    <a:p>
                      <a:r>
                        <a:rPr lang="zh-TW" altLang="en-US" sz="2000" b="1" dirty="0" smtClean="0">
                          <a:latin typeface="標楷體" panose="03000509000000000000" pitchFamily="65" charset="-120"/>
                          <a:ea typeface="標楷體" panose="03000509000000000000" pitchFamily="65" charset="-120"/>
                        </a:rPr>
                        <a:t>技高一導師</a:t>
                      </a:r>
                      <a:r>
                        <a:rPr lang="zh-TW" altLang="en-US" sz="2000" dirty="0" smtClean="0">
                          <a:latin typeface="標楷體" panose="03000509000000000000" pitchFamily="65" charset="-120"/>
                          <a:ea typeface="標楷體" panose="03000509000000000000" pitchFamily="65" charset="-120"/>
                        </a:rPr>
                        <a:t>「學習診斷測驗施測」說明會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670824">
                <a:tc>
                  <a:txBody>
                    <a:bodyPr/>
                    <a:lstStyle/>
                    <a:p>
                      <a:r>
                        <a:rPr lang="en-US" altLang="zh-TW" sz="1800" dirty="0" smtClean="0">
                          <a:latin typeface="標楷體" panose="03000509000000000000" pitchFamily="65" charset="-120"/>
                          <a:ea typeface="標楷體" panose="03000509000000000000" pitchFamily="65" charset="-120"/>
                        </a:rPr>
                        <a:t>111.3.22(</a:t>
                      </a:r>
                      <a:r>
                        <a:rPr lang="zh-TW" altLang="en-US" sz="1800" dirty="0" smtClean="0">
                          <a:latin typeface="標楷體" panose="03000509000000000000" pitchFamily="65" charset="-120"/>
                          <a:ea typeface="標楷體" panose="03000509000000000000" pitchFamily="65" charset="-120"/>
                        </a:rPr>
                        <a:t>二</a:t>
                      </a:r>
                      <a:r>
                        <a:rPr lang="en-US" altLang="zh-TW" sz="1800" dirty="0" smtClean="0">
                          <a:latin typeface="標楷體" panose="03000509000000000000" pitchFamily="65" charset="-120"/>
                          <a:ea typeface="標楷體" panose="03000509000000000000" pitchFamily="65" charset="-120"/>
                        </a:rPr>
                        <a:t>)12:10-13:00</a:t>
                      </a:r>
                      <a:endParaRPr lang="zh-TW" altLang="en-US" sz="18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認輔工作說明會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670824">
                <a:tc>
                  <a:txBody>
                    <a:bodyPr/>
                    <a:lstStyle/>
                    <a:p>
                      <a:r>
                        <a:rPr lang="en-US" altLang="zh-TW" sz="1800" dirty="0" smtClean="0">
                          <a:latin typeface="標楷體" panose="03000509000000000000" pitchFamily="65" charset="-120"/>
                          <a:ea typeface="標楷體" panose="03000509000000000000" pitchFamily="65" charset="-120"/>
                        </a:rPr>
                        <a:t>111.4.18(</a:t>
                      </a:r>
                      <a:r>
                        <a:rPr lang="zh-TW" altLang="en-US" sz="1800" dirty="0" smtClean="0">
                          <a:latin typeface="標楷體" panose="03000509000000000000" pitchFamily="65" charset="-120"/>
                          <a:ea typeface="標楷體" panose="03000509000000000000" pitchFamily="65" charset="-120"/>
                        </a:rPr>
                        <a:t>一</a:t>
                      </a:r>
                      <a:r>
                        <a:rPr lang="en-US" altLang="zh-TW" sz="1800" dirty="0" smtClean="0">
                          <a:latin typeface="標楷體" panose="03000509000000000000" pitchFamily="65" charset="-120"/>
                          <a:ea typeface="標楷體" panose="03000509000000000000" pitchFamily="65" charset="-120"/>
                        </a:rPr>
                        <a:t>)12:10-13:00</a:t>
                      </a:r>
                      <a:endParaRPr lang="zh-TW" altLang="en-US" sz="1800" dirty="0">
                        <a:latin typeface="標楷體" panose="03000509000000000000" pitchFamily="65" charset="-120"/>
                        <a:ea typeface="標楷體" panose="03000509000000000000" pitchFamily="65" charset="-120"/>
                      </a:endParaRPr>
                    </a:p>
                  </a:txBody>
                  <a:tcPr/>
                </a:tc>
                <a:tc>
                  <a:txBody>
                    <a:bodyPr/>
                    <a:lstStyle/>
                    <a:p>
                      <a:r>
                        <a:rPr lang="zh-TW" altLang="en-US" sz="2000" b="1" dirty="0" smtClean="0">
                          <a:latin typeface="標楷體" panose="03000509000000000000" pitchFamily="65" charset="-120"/>
                          <a:ea typeface="標楷體" panose="03000509000000000000" pitchFamily="65" charset="-120"/>
                        </a:rPr>
                        <a:t>高三</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綜高</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技高</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學生轉銜</a:t>
                      </a:r>
                      <a:r>
                        <a:rPr lang="zh-TW" altLang="en-US" sz="2000" dirty="0" smtClean="0">
                          <a:latin typeface="標楷體" panose="03000509000000000000" pitchFamily="65" charset="-120"/>
                          <a:ea typeface="標楷體" panose="03000509000000000000" pitchFamily="65" charset="-120"/>
                        </a:rPr>
                        <a:t>會議</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726387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3080" y="1591574"/>
            <a:ext cx="8229600" cy="4530725"/>
          </a:xfrm>
        </p:spPr>
        <p:txBody>
          <a:bodyPr/>
          <a:lstStyle/>
          <a:p>
            <a:pPr marL="0" indent="0">
              <a:buNone/>
            </a:pPr>
            <a:r>
              <a:rPr lang="zh-TW" altLang="en-US" dirty="0" smtClean="0"/>
              <a:t>二、</a:t>
            </a:r>
            <a:r>
              <a:rPr lang="zh-TW" altLang="en-US" b="1" dirty="0" smtClean="0"/>
              <a:t>綜高升學</a:t>
            </a:r>
            <a:r>
              <a:rPr lang="zh-TW" altLang="en-US" dirty="0" smtClean="0"/>
              <a:t>輔導相關說明會</a:t>
            </a:r>
            <a:r>
              <a:rPr lang="en-US" altLang="zh-TW" dirty="0" smtClean="0"/>
              <a:t>/</a:t>
            </a:r>
            <a:r>
              <a:rPr lang="zh-TW" altLang="en-US" dirty="0" smtClean="0"/>
              <a:t>講座</a:t>
            </a:r>
            <a:endParaRPr lang="en-US" altLang="zh-TW" dirty="0" smtClean="0"/>
          </a:p>
          <a:p>
            <a:pPr marL="0" indent="0">
              <a:buNone/>
            </a:pPr>
            <a:endParaRPr lang="zh-TW" altLang="en-US" dirty="0"/>
          </a:p>
        </p:txBody>
      </p:sp>
      <p:sp>
        <p:nvSpPr>
          <p:cNvPr id="4" name="標題 1"/>
          <p:cNvSpPr>
            <a:spLocks noGrp="1"/>
          </p:cNvSpPr>
          <p:nvPr>
            <p:ph type="title"/>
          </p:nvPr>
        </p:nvSpPr>
        <p:spPr/>
        <p:txBody>
          <a:bodyPr/>
          <a:lstStyle/>
          <a:p>
            <a:pPr>
              <a:defRPr/>
            </a:pPr>
            <a:r>
              <a:rPr lang="zh-TW" altLang="en-US" sz="6000" b="1" i="1" dirty="0" smtClean="0">
                <a:solidFill>
                  <a:srgbClr val="0033CC"/>
                </a:solidFill>
                <a:effectLst>
                  <a:outerShdw blurRad="38100" dist="38100" dir="2700000" algn="tl">
                    <a:srgbClr val="C0C0C0"/>
                  </a:outerShdw>
                </a:effectLst>
              </a:rPr>
              <a:t>  輔導室           </a:t>
            </a:r>
            <a:r>
              <a:rPr lang="en-US" altLang="zh-TW" sz="6000" b="1" i="1" dirty="0" smtClean="0">
                <a:solidFill>
                  <a:srgbClr val="0033CC"/>
                </a:solidFill>
                <a:effectLst>
                  <a:outerShdw blurRad="38100" dist="38100" dir="2700000" algn="tl">
                    <a:srgbClr val="C0C0C0"/>
                  </a:outerShdw>
                </a:effectLst>
              </a:rPr>
              <a:t>2-3</a:t>
            </a:r>
            <a:endParaRPr lang="zh-TW" altLang="en-US" sz="6000" dirty="0">
              <a:solidFill>
                <a:srgbClr val="0033CC"/>
              </a:solidFill>
            </a:endParaRPr>
          </a:p>
        </p:txBody>
      </p:sp>
      <p:graphicFrame>
        <p:nvGraphicFramePr>
          <p:cNvPr id="5" name="表格 4"/>
          <p:cNvGraphicFramePr>
            <a:graphicFrameLocks noGrp="1"/>
          </p:cNvGraphicFramePr>
          <p:nvPr>
            <p:extLst/>
          </p:nvPr>
        </p:nvGraphicFramePr>
        <p:xfrm>
          <a:off x="457200" y="2337275"/>
          <a:ext cx="8548777" cy="3830610"/>
        </p:xfrm>
        <a:graphic>
          <a:graphicData uri="http://schemas.openxmlformats.org/drawingml/2006/table">
            <a:tbl>
              <a:tblPr firstRow="1" bandRow="1">
                <a:tableStyleId>{5C22544A-7EE6-4342-B048-85BDC9FD1C3A}</a:tableStyleId>
              </a:tblPr>
              <a:tblGrid>
                <a:gridCol w="3278038">
                  <a:extLst>
                    <a:ext uri="{9D8B030D-6E8A-4147-A177-3AD203B41FA5}">
                      <a16:colId xmlns:a16="http://schemas.microsoft.com/office/drawing/2014/main" val="20000"/>
                    </a:ext>
                  </a:extLst>
                </a:gridCol>
                <a:gridCol w="5270739">
                  <a:extLst>
                    <a:ext uri="{9D8B030D-6E8A-4147-A177-3AD203B41FA5}">
                      <a16:colId xmlns:a16="http://schemas.microsoft.com/office/drawing/2014/main" val="20001"/>
                    </a:ext>
                  </a:extLst>
                </a:gridCol>
              </a:tblGrid>
              <a:tr h="638435">
                <a:tc>
                  <a:txBody>
                    <a:bodyPr/>
                    <a:lstStyle/>
                    <a:p>
                      <a:pPr algn="ctr"/>
                      <a:r>
                        <a:rPr lang="zh-TW" altLang="en-US" sz="2800" dirty="0" smtClean="0">
                          <a:latin typeface="標楷體" panose="03000509000000000000" pitchFamily="65" charset="-120"/>
                          <a:ea typeface="標楷體" panose="03000509000000000000" pitchFamily="65" charset="-120"/>
                        </a:rPr>
                        <a:t>時   間</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主       題</a:t>
                      </a:r>
                      <a:endParaRPr lang="zh-TW" altLang="en-US" sz="2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638435">
                <a:tc>
                  <a:txBody>
                    <a:bodyPr/>
                    <a:lstStyle/>
                    <a:p>
                      <a:r>
                        <a:rPr lang="en-US" altLang="zh-TW" sz="2000" dirty="0" smtClean="0">
                          <a:latin typeface="標楷體" panose="03000509000000000000" pitchFamily="65" charset="-120"/>
                          <a:ea typeface="標楷體" panose="03000509000000000000" pitchFamily="65" charset="-120"/>
                        </a:rPr>
                        <a:t>111.2.11(</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)11:00-12:00</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綜高三</a:t>
                      </a:r>
                      <a:r>
                        <a:rPr lang="zh-TW" altLang="en-US" sz="2000" b="1" dirty="0" smtClean="0">
                          <a:latin typeface="標楷體" panose="03000509000000000000" pitchFamily="65" charset="-120"/>
                          <a:ea typeface="標楷體" panose="03000509000000000000" pitchFamily="65" charset="-120"/>
                        </a:rPr>
                        <a:t>繁星推薦</a:t>
                      </a:r>
                      <a:r>
                        <a:rPr lang="zh-TW" altLang="en-US" sz="2000" dirty="0" smtClean="0">
                          <a:latin typeface="標楷體" panose="03000509000000000000" pitchFamily="65" charset="-120"/>
                          <a:ea typeface="標楷體" panose="03000509000000000000" pitchFamily="65" charset="-120"/>
                        </a:rPr>
                        <a:t>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638435">
                <a:tc>
                  <a:txBody>
                    <a:bodyPr/>
                    <a:lstStyle/>
                    <a:p>
                      <a:r>
                        <a:rPr lang="en-US" altLang="zh-TW" sz="2000" dirty="0" smtClean="0">
                          <a:latin typeface="標楷體" panose="03000509000000000000" pitchFamily="65" charset="-120"/>
                          <a:ea typeface="標楷體" panose="03000509000000000000" pitchFamily="65" charset="-120"/>
                        </a:rPr>
                        <a:t>111.2.11(</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)13:00-16:10</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多元表現綜整心得與學習歷程自述撰寫技巧</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638435">
                <a:tc>
                  <a:txBody>
                    <a:bodyPr/>
                    <a:lstStyle/>
                    <a:p>
                      <a:r>
                        <a:rPr lang="en-US" altLang="zh-TW" sz="2000" dirty="0" smtClean="0">
                          <a:latin typeface="標楷體" panose="03000509000000000000" pitchFamily="65" charset="-120"/>
                          <a:ea typeface="標楷體" panose="03000509000000000000" pitchFamily="65" charset="-120"/>
                        </a:rPr>
                        <a:t>111.3.09(</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大學個人申請</a:t>
                      </a:r>
                      <a:r>
                        <a:rPr lang="zh-TW" altLang="en-US" sz="2000" b="1" dirty="0" smtClean="0">
                          <a:latin typeface="標楷體" panose="03000509000000000000" pitchFamily="65" charset="-120"/>
                          <a:ea typeface="標楷體" panose="03000509000000000000" pitchFamily="65" charset="-120"/>
                        </a:rPr>
                        <a:t>選填志願</a:t>
                      </a:r>
                      <a:r>
                        <a:rPr lang="zh-TW" altLang="en-US" sz="2000" dirty="0" smtClean="0">
                          <a:latin typeface="標楷體" panose="03000509000000000000" pitchFamily="65" charset="-120"/>
                          <a:ea typeface="標楷體" panose="03000509000000000000" pitchFamily="65" charset="-120"/>
                        </a:rPr>
                        <a:t>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638435">
                <a:tc>
                  <a:txBody>
                    <a:bodyPr/>
                    <a:lstStyle/>
                    <a:p>
                      <a:r>
                        <a:rPr lang="en-US" altLang="zh-TW" sz="2000" dirty="0" smtClean="0">
                          <a:latin typeface="標楷體" panose="03000509000000000000" pitchFamily="65" charset="-120"/>
                          <a:ea typeface="標楷體" panose="03000509000000000000" pitchFamily="65" charset="-120"/>
                        </a:rPr>
                        <a:t>111.4.22(</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大學個人申請</a:t>
                      </a:r>
                      <a:r>
                        <a:rPr lang="zh-TW" altLang="en-US" sz="2000" b="1" dirty="0" smtClean="0">
                          <a:latin typeface="標楷體" panose="03000509000000000000" pitchFamily="65" charset="-120"/>
                          <a:ea typeface="標楷體" panose="03000509000000000000" pitchFamily="65" charset="-120"/>
                        </a:rPr>
                        <a:t>面試技巧</a:t>
                      </a:r>
                      <a:r>
                        <a:rPr lang="zh-TW" altLang="en-US" sz="2000" dirty="0" smtClean="0">
                          <a:latin typeface="標楷體" panose="03000509000000000000" pitchFamily="65" charset="-120"/>
                          <a:ea typeface="標楷體" panose="03000509000000000000" pitchFamily="65" charset="-120"/>
                        </a:rPr>
                        <a:t>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r h="638435">
                <a:tc>
                  <a:txBody>
                    <a:bodyPr/>
                    <a:lstStyle/>
                    <a:p>
                      <a:r>
                        <a:rPr lang="en-US" altLang="zh-TW" sz="2000" dirty="0" smtClean="0">
                          <a:latin typeface="標楷體" panose="03000509000000000000" pitchFamily="65" charset="-120"/>
                          <a:ea typeface="標楷體" panose="03000509000000000000" pitchFamily="65" charset="-120"/>
                        </a:rPr>
                        <a:t>111.5.06(</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大學個人申請</a:t>
                      </a:r>
                      <a:r>
                        <a:rPr lang="zh-TW" altLang="en-US" sz="2000" b="1" dirty="0" smtClean="0">
                          <a:latin typeface="標楷體" panose="03000509000000000000" pitchFamily="65" charset="-120"/>
                          <a:ea typeface="標楷體" panose="03000509000000000000" pitchFamily="65" charset="-120"/>
                        </a:rPr>
                        <a:t>模擬面試</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853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dirty="0" smtClean="0"/>
              <a:t> 三、</a:t>
            </a:r>
            <a:r>
              <a:rPr lang="zh-TW" altLang="en-US" b="1" dirty="0" smtClean="0"/>
              <a:t>技高升學</a:t>
            </a:r>
            <a:r>
              <a:rPr lang="zh-TW" altLang="en-US" dirty="0" smtClean="0"/>
              <a:t>輔導說明會</a:t>
            </a:r>
            <a:r>
              <a:rPr lang="en-US" altLang="zh-TW" dirty="0" smtClean="0"/>
              <a:t>/</a:t>
            </a:r>
            <a:r>
              <a:rPr lang="zh-TW" altLang="en-US" dirty="0" smtClean="0"/>
              <a:t>講座</a:t>
            </a:r>
            <a:endParaRPr lang="en-US" altLang="zh-TW" dirty="0" smtClean="0"/>
          </a:p>
          <a:p>
            <a:pPr marL="0" indent="0">
              <a:buNone/>
            </a:pPr>
            <a:endParaRPr lang="zh-TW" altLang="en-US" dirty="0"/>
          </a:p>
        </p:txBody>
      </p:sp>
      <p:sp>
        <p:nvSpPr>
          <p:cNvPr id="4" name="標題 1"/>
          <p:cNvSpPr>
            <a:spLocks noGrp="1"/>
          </p:cNvSpPr>
          <p:nvPr>
            <p:ph type="title"/>
          </p:nvPr>
        </p:nvSpPr>
        <p:spPr/>
        <p:txBody>
          <a:bodyPr/>
          <a:lstStyle/>
          <a:p>
            <a:pPr>
              <a:defRPr/>
            </a:pPr>
            <a:r>
              <a:rPr lang="zh-TW" altLang="en-US" sz="6000" b="1" i="1" dirty="0" smtClean="0">
                <a:solidFill>
                  <a:srgbClr val="0033CC"/>
                </a:solidFill>
                <a:effectLst>
                  <a:outerShdw blurRad="38100" dist="38100" dir="2700000" algn="tl">
                    <a:srgbClr val="C0C0C0"/>
                  </a:outerShdw>
                </a:effectLst>
              </a:rPr>
              <a:t>  輔導室           </a:t>
            </a:r>
            <a:r>
              <a:rPr lang="en-US" altLang="zh-TW" sz="6000" b="1" i="1" dirty="0" smtClean="0">
                <a:solidFill>
                  <a:srgbClr val="0033CC"/>
                </a:solidFill>
                <a:effectLst>
                  <a:outerShdw blurRad="38100" dist="38100" dir="2700000" algn="tl">
                    <a:srgbClr val="C0C0C0"/>
                  </a:outerShdw>
                </a:effectLst>
              </a:rPr>
              <a:t>3-3</a:t>
            </a:r>
            <a:endParaRPr lang="zh-TW" altLang="en-US" sz="6000" dirty="0">
              <a:solidFill>
                <a:srgbClr val="0033CC"/>
              </a:solidFill>
            </a:endParaRPr>
          </a:p>
        </p:txBody>
      </p:sp>
      <p:graphicFrame>
        <p:nvGraphicFramePr>
          <p:cNvPr id="6" name="表格 5"/>
          <p:cNvGraphicFramePr>
            <a:graphicFrameLocks noGrp="1"/>
          </p:cNvGraphicFramePr>
          <p:nvPr>
            <p:extLst/>
          </p:nvPr>
        </p:nvGraphicFramePr>
        <p:xfrm>
          <a:off x="612476" y="2423543"/>
          <a:ext cx="8134709" cy="3244014"/>
        </p:xfrm>
        <a:graphic>
          <a:graphicData uri="http://schemas.openxmlformats.org/drawingml/2006/table">
            <a:tbl>
              <a:tblPr firstRow="1" bandRow="1">
                <a:tableStyleId>{5C22544A-7EE6-4342-B048-85BDC9FD1C3A}</a:tableStyleId>
              </a:tblPr>
              <a:tblGrid>
                <a:gridCol w="3269411">
                  <a:extLst>
                    <a:ext uri="{9D8B030D-6E8A-4147-A177-3AD203B41FA5}">
                      <a16:colId xmlns:a16="http://schemas.microsoft.com/office/drawing/2014/main" val="20000"/>
                    </a:ext>
                  </a:extLst>
                </a:gridCol>
                <a:gridCol w="4865298">
                  <a:extLst>
                    <a:ext uri="{9D8B030D-6E8A-4147-A177-3AD203B41FA5}">
                      <a16:colId xmlns:a16="http://schemas.microsoft.com/office/drawing/2014/main" val="20001"/>
                    </a:ext>
                  </a:extLst>
                </a:gridCol>
              </a:tblGrid>
              <a:tr h="540669">
                <a:tc>
                  <a:txBody>
                    <a:bodyPr/>
                    <a:lstStyle/>
                    <a:p>
                      <a:pPr algn="ctr"/>
                      <a:r>
                        <a:rPr lang="zh-TW" altLang="en-US" sz="2800" dirty="0" smtClean="0">
                          <a:latin typeface="標楷體" panose="03000509000000000000" pitchFamily="65" charset="-120"/>
                          <a:ea typeface="標楷體" panose="03000509000000000000" pitchFamily="65" charset="-120"/>
                        </a:rPr>
                        <a:t>時    間</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主    題</a:t>
                      </a:r>
                      <a:endParaRPr lang="zh-TW" altLang="en-US" sz="2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540669">
                <a:tc>
                  <a:txBody>
                    <a:bodyPr/>
                    <a:lstStyle/>
                    <a:p>
                      <a:r>
                        <a:rPr lang="en-US" altLang="zh-TW" sz="2000" dirty="0" smtClean="0">
                          <a:latin typeface="標楷體" panose="03000509000000000000" pitchFamily="65" charset="-120"/>
                          <a:ea typeface="標楷體" panose="03000509000000000000" pitchFamily="65" charset="-120"/>
                        </a:rPr>
                        <a:t>111.2.22(</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)12:10-13:00</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技高</a:t>
                      </a:r>
                      <a:r>
                        <a:rPr lang="zh-TW" altLang="en-US" sz="2000" b="1" dirty="0" smtClean="0">
                          <a:latin typeface="標楷體" panose="03000509000000000000" pitchFamily="65" charset="-120"/>
                          <a:ea typeface="標楷體" panose="03000509000000000000" pitchFamily="65" charset="-120"/>
                        </a:rPr>
                        <a:t>繁星推薦</a:t>
                      </a:r>
                      <a:r>
                        <a:rPr lang="zh-TW" altLang="en-US" sz="2000" dirty="0" smtClean="0">
                          <a:latin typeface="標楷體" panose="03000509000000000000" pitchFamily="65" charset="-120"/>
                          <a:ea typeface="標楷體" panose="03000509000000000000" pitchFamily="65" charset="-120"/>
                        </a:rPr>
                        <a:t>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540669">
                <a:tc>
                  <a:txBody>
                    <a:bodyPr/>
                    <a:lstStyle/>
                    <a:p>
                      <a:r>
                        <a:rPr lang="en-US" altLang="zh-TW" sz="2000" dirty="0" smtClean="0">
                          <a:latin typeface="標楷體" panose="03000509000000000000" pitchFamily="65" charset="-120"/>
                          <a:ea typeface="標楷體" panose="03000509000000000000" pitchFamily="65" charset="-120"/>
                        </a:rPr>
                        <a:t>111.4.21(</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)12:10-13:00</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技高</a:t>
                      </a:r>
                      <a:r>
                        <a:rPr lang="zh-TW" altLang="en-US" sz="2000" b="1" dirty="0" smtClean="0">
                          <a:latin typeface="標楷體" panose="03000509000000000000" pitchFamily="65" charset="-120"/>
                          <a:ea typeface="標楷體" panose="03000509000000000000" pitchFamily="65" charset="-120"/>
                        </a:rPr>
                        <a:t>繁星選填志願</a:t>
                      </a:r>
                      <a:r>
                        <a:rPr lang="zh-TW" altLang="en-US" sz="2000" dirty="0" smtClean="0">
                          <a:latin typeface="標楷體" panose="03000509000000000000" pitchFamily="65" charset="-120"/>
                          <a:ea typeface="標楷體" panose="03000509000000000000" pitchFamily="65" charset="-120"/>
                        </a:rPr>
                        <a:t>說明會</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540669">
                <a:tc>
                  <a:txBody>
                    <a:bodyPr/>
                    <a:lstStyle/>
                    <a:p>
                      <a:r>
                        <a:rPr lang="en-US" altLang="zh-TW" sz="2000" dirty="0" smtClean="0">
                          <a:latin typeface="標楷體" panose="03000509000000000000" pitchFamily="65" charset="-120"/>
                          <a:ea typeface="標楷體" panose="03000509000000000000" pitchFamily="65" charset="-120"/>
                        </a:rPr>
                        <a:t>111.5.10(</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技高</a:t>
                      </a:r>
                      <a:r>
                        <a:rPr lang="zh-TW" altLang="en-US" sz="2000" b="1" dirty="0" smtClean="0">
                          <a:latin typeface="標楷體" panose="03000509000000000000" pitchFamily="65" charset="-120"/>
                          <a:ea typeface="標楷體" panose="03000509000000000000" pitchFamily="65" charset="-120"/>
                        </a:rPr>
                        <a:t>學習歷程自述撰寫技巧</a:t>
                      </a:r>
                      <a:r>
                        <a:rPr lang="zh-TW" altLang="en-US" sz="2000" dirty="0" smtClean="0">
                          <a:latin typeface="標楷體" panose="03000509000000000000" pitchFamily="65" charset="-120"/>
                          <a:ea typeface="標楷體" panose="03000509000000000000" pitchFamily="65" charset="-120"/>
                        </a:rPr>
                        <a:t>講座</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540669">
                <a:tc>
                  <a:txBody>
                    <a:bodyPr/>
                    <a:lstStyle/>
                    <a:p>
                      <a:r>
                        <a:rPr lang="en-US" altLang="zh-TW" sz="2000" dirty="0" smtClean="0">
                          <a:latin typeface="標楷體" panose="03000509000000000000" pitchFamily="65" charset="-120"/>
                          <a:ea typeface="標楷體" panose="03000509000000000000" pitchFamily="65" charset="-120"/>
                        </a:rPr>
                        <a:t>111.5.18(</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技高</a:t>
                      </a:r>
                      <a:r>
                        <a:rPr lang="zh-TW" altLang="en-US" sz="2000" b="1" dirty="0" smtClean="0">
                          <a:latin typeface="標楷體" panose="03000509000000000000" pitchFamily="65" charset="-120"/>
                          <a:ea typeface="標楷體" panose="03000509000000000000" pitchFamily="65" charset="-120"/>
                        </a:rPr>
                        <a:t>甄選面試技巧</a:t>
                      </a:r>
                      <a:r>
                        <a:rPr lang="zh-TW" altLang="en-US" sz="2000" dirty="0" smtClean="0">
                          <a:latin typeface="標楷體" panose="03000509000000000000" pitchFamily="65" charset="-120"/>
                          <a:ea typeface="標楷體" panose="03000509000000000000" pitchFamily="65" charset="-120"/>
                        </a:rPr>
                        <a:t>講座</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r h="540669">
                <a:tc>
                  <a:txBody>
                    <a:bodyPr/>
                    <a:lstStyle/>
                    <a:p>
                      <a:r>
                        <a:rPr lang="en-US" altLang="zh-TW" sz="2000" dirty="0" smtClean="0">
                          <a:latin typeface="標楷體" panose="03000509000000000000" pitchFamily="65" charset="-120"/>
                          <a:ea typeface="標楷體" panose="03000509000000000000" pitchFamily="65" charset="-120"/>
                        </a:rPr>
                        <a:t>111.6.10(</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b="0" dirty="0" smtClean="0">
                          <a:latin typeface="標楷體" panose="03000509000000000000" pitchFamily="65" charset="-120"/>
                          <a:ea typeface="標楷體" panose="03000509000000000000" pitchFamily="65" charset="-120"/>
                        </a:rPr>
                        <a:t>技高</a:t>
                      </a:r>
                      <a:r>
                        <a:rPr lang="zh-TW" altLang="en-US" sz="2000" b="1" dirty="0" smtClean="0">
                          <a:latin typeface="標楷體" panose="03000509000000000000" pitchFamily="65" charset="-120"/>
                          <a:ea typeface="標楷體" panose="03000509000000000000" pitchFamily="65" charset="-120"/>
                        </a:rPr>
                        <a:t>甄選模擬面試</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468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2684512"/>
            <a:ext cx="48245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110-2</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校務會議</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sp>
        <p:nvSpPr>
          <p:cNvPr id="5" name="矩形 4"/>
          <p:cNvSpPr/>
          <p:nvPr/>
        </p:nvSpPr>
        <p:spPr>
          <a:xfrm>
            <a:off x="6588224" y="2913310"/>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897780" y="3057326"/>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4986" y="3203713"/>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9" name="文字方塊 8"/>
          <p:cNvSpPr txBox="1"/>
          <p:nvPr/>
        </p:nvSpPr>
        <p:spPr>
          <a:xfrm>
            <a:off x="5220072" y="5949280"/>
            <a:ext cx="26251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報告人</a:t>
            </a:r>
            <a:r>
              <a:rPr kumimoji="0" lang="en-US" altLang="zh-TW"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蘇鴻銘</a:t>
            </a:r>
            <a:endParaRPr kumimoji="0" lang="zh-TW" altLang="en-US" sz="2800" b="1" i="0" u="none" strike="noStrike" kern="1200" cap="none" spc="0" normalizeH="0" baseline="0" noProof="0" dirty="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0" name="日期版面配置區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1" name="投影片編號版面配置區 10"/>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2" name="文字方塊 11"/>
          <p:cNvSpPr txBox="1"/>
          <p:nvPr/>
        </p:nvSpPr>
        <p:spPr>
          <a:xfrm>
            <a:off x="755576" y="1628800"/>
            <a:ext cx="29523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0" i="0" u="none" strike="noStrike" kern="1200" cap="none" spc="0" normalizeH="0" baseline="0" noProof="0" dirty="0" smtClean="0">
                <a:ln>
                  <a:noFill/>
                </a:ln>
                <a:solidFill>
                  <a:srgbClr val="B4DCFA">
                    <a:lumMod val="25000"/>
                  </a:srgbClr>
                </a:solidFill>
                <a:effectLst/>
                <a:uLnTx/>
                <a:uFillTx/>
                <a:latin typeface="Trebuchet MS"/>
                <a:ea typeface="微軟正黑體" panose="020B0604030504040204" pitchFamily="34" charset="-120"/>
                <a:cs typeface="+mn-cs"/>
              </a:rPr>
              <a:t>中壢高商</a:t>
            </a:r>
            <a:endParaRPr kumimoji="0" lang="zh-TW" altLang="en-US" sz="5400" b="0" i="0" u="none" strike="noStrike" kern="1200" cap="none" spc="0" normalizeH="0" baseline="0" noProof="0" dirty="0">
              <a:ln>
                <a:noFill/>
              </a:ln>
              <a:solidFill>
                <a:srgbClr val="B4DCFA">
                  <a:lumMod val="25000"/>
                </a:srgb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880727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圖</a:t>
            </a:r>
            <a:r>
              <a:rPr 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書</a:t>
            </a:r>
            <a:r>
              <a:rPr 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館</a:t>
            </a:r>
            <a:endParaRPr lang="en-US" altLang="zh-TW" sz="8800" b="1" dirty="0" smtClean="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圖書館           </a:t>
            </a:r>
            <a:r>
              <a:rPr lang="en-US" altLang="zh-TW" sz="6000" b="1" i="1" dirty="0" smtClean="0">
                <a:solidFill>
                  <a:srgbClr val="0033CC"/>
                </a:solidFill>
                <a:effectLst>
                  <a:outerShdw blurRad="38100" dist="38100" dir="2700000" algn="tl">
                    <a:srgbClr val="C0C0C0"/>
                  </a:outerShdw>
                </a:effectLst>
              </a:rPr>
              <a:t>1-5</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r>
              <a:rPr lang="zh-TW" altLang="en-US" sz="3600" dirty="0" smtClean="0"/>
              <a:t>本學期</a:t>
            </a:r>
            <a:r>
              <a:rPr lang="zh-TW" altLang="zh-TW" sz="3600" dirty="0" smtClean="0"/>
              <a:t>自主</a:t>
            </a:r>
            <a:r>
              <a:rPr lang="zh-TW" altLang="zh-TW" sz="3600" dirty="0"/>
              <a:t>學習計畫</a:t>
            </a:r>
            <a:r>
              <a:rPr lang="zh-TW" altLang="zh-TW" sz="3600" dirty="0" smtClean="0"/>
              <a:t>申請意願</a:t>
            </a:r>
            <a:r>
              <a:rPr lang="zh-TW" altLang="zh-TW" sz="3600" dirty="0"/>
              <a:t>調查</a:t>
            </a:r>
            <a:r>
              <a:rPr lang="zh-TW" altLang="zh-TW" sz="3600" dirty="0" smtClean="0"/>
              <a:t>，</a:t>
            </a:r>
            <a:r>
              <a:rPr lang="zh-TW" altLang="en-US" sz="3600" dirty="0" smtClean="0"/>
              <a:t>由課務組調查至</a:t>
            </a:r>
            <a:r>
              <a:rPr lang="en-US" altLang="zh-TW" sz="3600" dirty="0" smtClean="0">
                <a:solidFill>
                  <a:srgbClr val="FF0000"/>
                </a:solidFill>
              </a:rPr>
              <a:t>3/16</a:t>
            </a:r>
            <a:r>
              <a:rPr lang="zh-TW" altLang="en-US" sz="3600" dirty="0" smtClean="0"/>
              <a:t>截止，</a:t>
            </a:r>
            <a:r>
              <a:rPr lang="zh-TW" altLang="zh-TW" sz="3600" dirty="0" smtClean="0"/>
              <a:t>請</a:t>
            </a:r>
            <a:r>
              <a:rPr lang="zh-TW" altLang="zh-TW" sz="3600" dirty="0"/>
              <a:t>老師協助</a:t>
            </a:r>
            <a:r>
              <a:rPr lang="zh-TW" altLang="zh-TW" sz="3600" dirty="0" smtClean="0"/>
              <a:t>說明</a:t>
            </a:r>
            <a:r>
              <a:rPr lang="zh-TW" altLang="en-US" sz="3600" dirty="0" smtClean="0"/>
              <a:t>；</a:t>
            </a:r>
            <a:r>
              <a:rPr lang="en-US" altLang="zh-TW" sz="3600" dirty="0" smtClean="0"/>
              <a:t/>
            </a:r>
            <a:br>
              <a:rPr lang="en-US" altLang="zh-TW" sz="3600" dirty="0" smtClean="0"/>
            </a:br>
            <a:r>
              <a:rPr lang="en-US" altLang="zh-TW" sz="2400" dirty="0" smtClean="0"/>
              <a:t>(</a:t>
            </a:r>
            <a:r>
              <a:rPr lang="zh-TW" altLang="en-US" sz="2400" dirty="0" smtClean="0"/>
              <a:t>綜、技高二</a:t>
            </a:r>
            <a:r>
              <a:rPr lang="zh-TW" altLang="en-US" sz="2400" dirty="0" smtClean="0">
                <a:solidFill>
                  <a:srgbClr val="FF0000"/>
                </a:solidFill>
              </a:rPr>
              <a:t>修過先備</a:t>
            </a:r>
            <a:r>
              <a:rPr lang="zh-TW" altLang="en-US" sz="2400" dirty="0" smtClean="0"/>
              <a:t>且有意願學生，是本學期撰寫計畫</a:t>
            </a:r>
            <a:r>
              <a:rPr lang="en-US" altLang="zh-TW" sz="2400" dirty="0" smtClean="0"/>
              <a:t>(</a:t>
            </a:r>
            <a:r>
              <a:rPr lang="zh-TW" altLang="en-US" sz="2400" dirty="0" smtClean="0"/>
              <a:t>可能同時在執行哦</a:t>
            </a:r>
            <a:r>
              <a:rPr lang="en-US" altLang="zh-TW" sz="2400" dirty="0" smtClean="0"/>
              <a:t>)</a:t>
            </a:r>
            <a:r>
              <a:rPr lang="zh-TW" altLang="en-US" sz="2400" dirty="0" smtClean="0">
                <a:solidFill>
                  <a:srgbClr val="FF0000"/>
                </a:solidFill>
              </a:rPr>
              <a:t>高三上執行</a:t>
            </a:r>
            <a:r>
              <a:rPr lang="zh-TW" altLang="en-US" sz="2400" dirty="0" smtClean="0"/>
              <a:t>；技</a:t>
            </a:r>
            <a:r>
              <a:rPr lang="zh-TW" altLang="en-US" sz="2400" smtClean="0"/>
              <a:t>高一有意願者，技</a:t>
            </a:r>
            <a:r>
              <a:rPr lang="zh-TW" altLang="en-US" sz="2400" dirty="0" smtClean="0"/>
              <a:t>高二上先備課程才寫計畫，技高二下執行；無意願者均可選修其它彈性課程</a:t>
            </a:r>
            <a:r>
              <a:rPr lang="en-US" altLang="zh-TW" sz="2400" dirty="0" smtClean="0"/>
              <a:t>)</a:t>
            </a:r>
          </a:p>
          <a:p>
            <a:r>
              <a:rPr lang="zh-TW" altLang="en-US" sz="3200" dirty="0" smtClean="0"/>
              <a:t>申請者分兩批</a:t>
            </a:r>
            <a:r>
              <a:rPr lang="zh-TW" altLang="zh-TW" sz="3200" dirty="0" smtClean="0"/>
              <a:t>匯入</a:t>
            </a:r>
            <a:r>
              <a:rPr lang="zh-TW" altLang="zh-TW" sz="3200" dirty="0"/>
              <a:t>資訊</a:t>
            </a:r>
            <a:r>
              <a:rPr lang="zh-TW" altLang="zh-TW" sz="3200" dirty="0" smtClean="0"/>
              <a:t>系統</a:t>
            </a:r>
            <a:r>
              <a:rPr lang="en-US" altLang="zh-TW" sz="2400" dirty="0" smtClean="0"/>
              <a:t>(</a:t>
            </a:r>
            <a:r>
              <a:rPr lang="zh-TW" altLang="en-US" sz="2400" dirty="0" smtClean="0"/>
              <a:t>表示可以撰寫</a:t>
            </a:r>
            <a:r>
              <a:rPr lang="en-US" altLang="zh-TW" sz="2400" dirty="0" smtClean="0"/>
              <a:t>)</a:t>
            </a:r>
            <a:r>
              <a:rPr lang="zh-TW" altLang="zh-TW" sz="3200" dirty="0" smtClean="0"/>
              <a:t>，</a:t>
            </a:r>
            <a:r>
              <a:rPr lang="zh-TW" altLang="en-US" sz="3200" dirty="0" smtClean="0"/>
              <a:t>第一批期初</a:t>
            </a:r>
            <a:r>
              <a:rPr lang="zh-TW" altLang="zh-TW" sz="3200" dirty="0" smtClean="0"/>
              <a:t>匯入</a:t>
            </a:r>
            <a:r>
              <a:rPr lang="zh-TW" altLang="zh-TW" sz="3200" dirty="0"/>
              <a:t>綜</a:t>
            </a:r>
            <a:r>
              <a:rPr lang="zh-TW" altLang="zh-TW" sz="3200" dirty="0" smtClean="0"/>
              <a:t>高一</a:t>
            </a:r>
            <a:r>
              <a:rPr lang="zh-TW" altLang="en-US" sz="3200" dirty="0" smtClean="0"/>
              <a:t>、</a:t>
            </a:r>
            <a:r>
              <a:rPr lang="zh-TW" altLang="zh-TW" sz="3200" dirty="0" smtClean="0"/>
              <a:t>技</a:t>
            </a:r>
            <a:r>
              <a:rPr lang="zh-TW" altLang="zh-TW" sz="3200" dirty="0"/>
              <a:t>高</a:t>
            </a:r>
            <a:r>
              <a:rPr lang="zh-TW" altLang="zh-TW" sz="3200" dirty="0" smtClean="0"/>
              <a:t>二先</a:t>
            </a:r>
            <a:r>
              <a:rPr lang="zh-TW" altLang="zh-TW" sz="3200" dirty="0"/>
              <a:t>備</a:t>
            </a:r>
            <a:r>
              <a:rPr lang="zh-TW" altLang="zh-TW" sz="3200" dirty="0" smtClean="0"/>
              <a:t>課程名單</a:t>
            </a:r>
            <a:endParaRPr lang="en-US" altLang="zh-TW" sz="3200" dirty="0" smtClean="0"/>
          </a:p>
          <a:p>
            <a:r>
              <a:rPr lang="zh-TW" altLang="zh-TW" sz="3200" dirty="0" smtClean="0"/>
              <a:t>第二</a:t>
            </a:r>
            <a:r>
              <a:rPr lang="zh-TW" altLang="zh-TW" sz="3200" dirty="0"/>
              <a:t>批</a:t>
            </a:r>
            <a:r>
              <a:rPr lang="zh-TW" altLang="zh-TW" sz="3200" dirty="0" smtClean="0"/>
              <a:t>三月</a:t>
            </a:r>
            <a:r>
              <a:rPr lang="zh-TW" altLang="en-US" sz="3200" dirty="0" smtClean="0"/>
              <a:t>底前</a:t>
            </a:r>
            <a:r>
              <a:rPr lang="zh-TW" altLang="zh-TW" sz="3200" dirty="0" smtClean="0"/>
              <a:t>匯入綜</a:t>
            </a:r>
            <a:r>
              <a:rPr lang="zh-TW" altLang="en-US" sz="3200" dirty="0" smtClean="0"/>
              <a:t>高二、</a:t>
            </a:r>
            <a:r>
              <a:rPr lang="zh-TW" altLang="zh-TW" sz="3200" dirty="0" smtClean="0"/>
              <a:t>技</a:t>
            </a:r>
            <a:r>
              <a:rPr lang="zh-TW" altLang="zh-TW" sz="3200" dirty="0"/>
              <a:t>高</a:t>
            </a:r>
            <a:r>
              <a:rPr lang="zh-TW" altLang="zh-TW" sz="3200" dirty="0" smtClean="0"/>
              <a:t>二</a:t>
            </a:r>
            <a:endParaRPr lang="en-US" altLang="zh-TW" sz="3200" dirty="0" smtClean="0"/>
          </a:p>
          <a:p>
            <a:r>
              <a:rPr lang="zh-TW" altLang="zh-TW" sz="3600" dirty="0" smtClean="0"/>
              <a:t>初審</a:t>
            </a:r>
            <a:r>
              <a:rPr lang="zh-TW" altLang="zh-TW" sz="3600" dirty="0"/>
              <a:t>截止日期</a:t>
            </a:r>
            <a:r>
              <a:rPr lang="en-US" altLang="zh-TW" sz="3600" dirty="0" smtClean="0">
                <a:solidFill>
                  <a:srgbClr val="FF0000"/>
                </a:solidFill>
              </a:rPr>
              <a:t>2022/05/26</a:t>
            </a:r>
            <a:r>
              <a:rPr lang="zh-TW" altLang="en-US" sz="3600" dirty="0" smtClean="0"/>
              <a:t>；</a:t>
            </a:r>
            <a:r>
              <a:rPr lang="en-US" altLang="zh-TW" sz="3600" dirty="0" smtClean="0"/>
              <a:t/>
            </a:r>
            <a:br>
              <a:rPr lang="en-US" altLang="zh-TW" sz="3600" dirty="0" smtClean="0"/>
            </a:br>
            <a:r>
              <a:rPr lang="en-US" altLang="zh-TW" sz="2400" dirty="0"/>
              <a:t>(</a:t>
            </a:r>
            <a:r>
              <a:rPr lang="zh-TW" altLang="en-US" sz="2400" dirty="0"/>
              <a:t>未通過者高三可選修其它彈時課程</a:t>
            </a:r>
            <a:r>
              <a:rPr lang="en-US" altLang="zh-TW" sz="2400" dirty="0"/>
              <a:t>)</a:t>
            </a:r>
            <a:endParaRPr lang="zh-TW" altLang="zh-TW" sz="2400" dirty="0"/>
          </a:p>
          <a:p>
            <a:pPr marL="0" indent="0">
              <a:buNone/>
            </a:pPr>
            <a:endParaRPr lang="en-US" altLang="zh-TW" sz="2600" dirty="0" smtClean="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2210700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圖書館           </a:t>
            </a:r>
            <a:r>
              <a:rPr lang="en-US" altLang="zh-TW" sz="6000" b="1" i="1" dirty="0" smtClean="0">
                <a:solidFill>
                  <a:srgbClr val="0033CC"/>
                </a:solidFill>
                <a:effectLst>
                  <a:outerShdw blurRad="38100" dist="38100" dir="2700000" algn="tl">
                    <a:srgbClr val="C0C0C0"/>
                  </a:outerShdw>
                </a:effectLst>
              </a:rPr>
              <a:t>2-5</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r>
              <a:rPr lang="en-US" altLang="zh-TW" sz="3600" dirty="0"/>
              <a:t>Google</a:t>
            </a:r>
            <a:r>
              <a:rPr lang="zh-TW" altLang="zh-TW" sz="3600" dirty="0"/>
              <a:t>雲端硬碟免費提供無限大容量，將於</a:t>
            </a:r>
            <a:r>
              <a:rPr lang="en-US" altLang="zh-TW" sz="3600" dirty="0"/>
              <a:t>2022/07/01</a:t>
            </a:r>
            <a:r>
              <a:rPr lang="zh-TW" altLang="zh-TW" sz="3600" dirty="0"/>
              <a:t>變更</a:t>
            </a:r>
            <a:r>
              <a:rPr lang="zh-TW" altLang="zh-TW" sz="3600" dirty="0" smtClean="0"/>
              <a:t>策略</a:t>
            </a:r>
            <a:endParaRPr lang="en-US" altLang="zh-TW" sz="3600" dirty="0" smtClean="0"/>
          </a:p>
          <a:p>
            <a:r>
              <a:rPr lang="zh-TW" altLang="zh-TW" sz="3600" dirty="0" smtClean="0"/>
              <a:t>全校</a:t>
            </a:r>
            <a:r>
              <a:rPr lang="zh-TW" altLang="en-US" sz="3600" dirty="0" smtClean="0"/>
              <a:t>總共</a:t>
            </a:r>
            <a:r>
              <a:rPr lang="en-US" altLang="zh-TW" sz="3600" dirty="0" smtClean="0"/>
              <a:t>100TB</a:t>
            </a:r>
            <a:r>
              <a:rPr lang="zh-TW" altLang="zh-TW" sz="3600" dirty="0"/>
              <a:t>，分配計畫已於去年暑期寄</a:t>
            </a:r>
            <a:r>
              <a:rPr lang="en-US" altLang="zh-TW" sz="3600" dirty="0"/>
              <a:t>mail</a:t>
            </a:r>
            <a:r>
              <a:rPr lang="zh-TW" altLang="zh-TW" sz="3600" dirty="0"/>
              <a:t>給</a:t>
            </a:r>
            <a:r>
              <a:rPr lang="zh-TW" altLang="zh-TW" sz="3600" dirty="0" smtClean="0"/>
              <a:t>同仁</a:t>
            </a:r>
            <a:r>
              <a:rPr lang="zh-TW" altLang="en-US" sz="3600" dirty="0" smtClean="0"/>
              <a:t>，近期</a:t>
            </a:r>
            <a:r>
              <a:rPr lang="zh-TW" altLang="zh-TW" sz="3600" dirty="0" smtClean="0"/>
              <a:t>會</a:t>
            </a:r>
            <a:r>
              <a:rPr lang="zh-TW" altLang="zh-TW" sz="3600" dirty="0"/>
              <a:t>再</a:t>
            </a:r>
            <a:r>
              <a:rPr lang="zh-TW" altLang="zh-TW" sz="3600" dirty="0" smtClean="0"/>
              <a:t>提醒</a:t>
            </a:r>
            <a:endParaRPr lang="en-US" altLang="zh-TW" sz="3600" dirty="0" smtClean="0"/>
          </a:p>
          <a:p>
            <a:r>
              <a:rPr lang="zh-TW" altLang="zh-TW" sz="3600" dirty="0" smtClean="0"/>
              <a:t>教育</a:t>
            </a:r>
            <a:r>
              <a:rPr lang="zh-TW" altLang="zh-TW" sz="3600" dirty="0"/>
              <a:t>帳號之</a:t>
            </a:r>
            <a:r>
              <a:rPr lang="en-US" altLang="zh-TW" sz="3600" dirty="0"/>
              <a:t>Meet</a:t>
            </a:r>
            <a:r>
              <a:rPr lang="zh-TW" altLang="zh-TW" sz="3600" dirty="0"/>
              <a:t>會議錄製功能於</a:t>
            </a:r>
            <a:r>
              <a:rPr lang="en-US" altLang="zh-TW" sz="3600" dirty="0"/>
              <a:t>2022</a:t>
            </a:r>
            <a:r>
              <a:rPr lang="zh-TW" altLang="zh-TW" sz="3600" dirty="0"/>
              <a:t>年</a:t>
            </a:r>
            <a:r>
              <a:rPr lang="en-US" altLang="zh-TW" sz="3600" dirty="0"/>
              <a:t>1</a:t>
            </a:r>
            <a:r>
              <a:rPr lang="zh-TW" altLang="zh-TW" sz="3600" dirty="0"/>
              <a:t>月</a:t>
            </a:r>
            <a:r>
              <a:rPr lang="en-US" altLang="zh-TW" sz="3600" dirty="0"/>
              <a:t>9</a:t>
            </a:r>
            <a:r>
              <a:rPr lang="zh-TW" altLang="zh-TW" sz="3600" dirty="0"/>
              <a:t>日停止免費優惠</a:t>
            </a:r>
            <a:r>
              <a:rPr lang="zh-TW" altLang="zh-TW" sz="3600" dirty="0" smtClean="0"/>
              <a:t>方案</a:t>
            </a:r>
            <a:endParaRPr lang="en-US" altLang="zh-TW" sz="3600" dirty="0" smtClean="0"/>
          </a:p>
          <a:p>
            <a:r>
              <a:rPr lang="zh-TW" altLang="en-US" sz="3600" dirty="0" smtClean="0"/>
              <a:t>預計八月代理同仁付費帳號採購</a:t>
            </a:r>
            <a:endParaRPr lang="zh-TW" altLang="zh-TW" sz="3600" dirty="0"/>
          </a:p>
          <a:p>
            <a:pPr marL="0" indent="0">
              <a:buNone/>
            </a:pPr>
            <a:endParaRPr lang="en-US" altLang="zh-TW" sz="2600" dirty="0" smtClean="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98062081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圖書館           </a:t>
            </a:r>
            <a:r>
              <a:rPr lang="en-US" altLang="zh-TW" sz="6000" b="1" i="1" dirty="0" smtClean="0">
                <a:solidFill>
                  <a:srgbClr val="0033CC"/>
                </a:solidFill>
                <a:effectLst>
                  <a:outerShdw blurRad="38100" dist="38100" dir="2700000" algn="tl">
                    <a:srgbClr val="C0C0C0"/>
                  </a:outerShdw>
                </a:effectLst>
              </a:rPr>
              <a:t>3-5</a:t>
            </a:r>
            <a:endParaRPr lang="zh-TW" altLang="en-US" sz="6000" dirty="0">
              <a:solidFill>
                <a:srgbClr val="0033CC"/>
              </a:solidFill>
            </a:endParaRPr>
          </a:p>
        </p:txBody>
      </p:sp>
      <p:pic>
        <p:nvPicPr>
          <p:cNvPr id="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31" y="2020432"/>
            <a:ext cx="7594017" cy="3882656"/>
          </a:xfrm>
        </p:spPr>
      </p:pic>
    </p:spTree>
    <p:extLst>
      <p:ext uri="{BB962C8B-B14F-4D97-AF65-F5344CB8AC3E}">
        <p14:creationId xmlns:p14="http://schemas.microsoft.com/office/powerpoint/2010/main" val="407030770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圖書館           </a:t>
            </a:r>
            <a:r>
              <a:rPr lang="en-US" altLang="zh-TW" sz="6000" b="1" i="1" dirty="0" smtClean="0">
                <a:solidFill>
                  <a:srgbClr val="0033CC"/>
                </a:solidFill>
                <a:effectLst>
                  <a:outerShdw blurRad="38100" dist="38100" dir="2700000" algn="tl">
                    <a:srgbClr val="C0C0C0"/>
                  </a:outerShdw>
                </a:effectLst>
              </a:rPr>
              <a:t>4-5</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pPr lvl="0"/>
            <a:r>
              <a:rPr lang="en-US" altLang="zh-TW" sz="3600" dirty="0" err="1"/>
              <a:t>eWANT</a:t>
            </a:r>
            <a:r>
              <a:rPr lang="zh-TW" altLang="zh-TW" sz="3600" dirty="0"/>
              <a:t>線上課程己於</a:t>
            </a:r>
            <a:r>
              <a:rPr lang="en-US" altLang="zh-TW" sz="3600" dirty="0"/>
              <a:t>1/16</a:t>
            </a:r>
            <a:r>
              <a:rPr lang="zh-TW" altLang="zh-TW" sz="3600" dirty="0"/>
              <a:t>截止第二次選修，本學年執行至</a:t>
            </a:r>
            <a:r>
              <a:rPr lang="en-US" altLang="zh-TW" sz="3600" dirty="0"/>
              <a:t>2022/06/30</a:t>
            </a:r>
            <a:r>
              <a:rPr lang="zh-TW" altLang="zh-TW" sz="3600" dirty="0" smtClean="0"/>
              <a:t>止</a:t>
            </a:r>
            <a:endParaRPr lang="zh-TW" altLang="zh-TW" sz="3600" dirty="0"/>
          </a:p>
          <a:p>
            <a:pPr lvl="0"/>
            <a:r>
              <a:rPr lang="zh-TW" altLang="zh-TW" sz="3600" dirty="0"/>
              <a:t>本校合購之</a:t>
            </a:r>
            <a:r>
              <a:rPr lang="en-US" altLang="zh-TW" sz="3600" dirty="0" err="1"/>
              <a:t>Turnitin</a:t>
            </a:r>
            <a:r>
              <a:rPr lang="zh-TW" altLang="zh-TW" sz="3600" dirty="0"/>
              <a:t>文字原創性比對系統下學期使用期間為</a:t>
            </a:r>
            <a:r>
              <a:rPr lang="en-US" altLang="zh-TW" sz="3600" dirty="0"/>
              <a:t>2022/02/27</a:t>
            </a:r>
            <a:r>
              <a:rPr lang="zh-TW" altLang="zh-TW" sz="3600" dirty="0"/>
              <a:t>至</a:t>
            </a:r>
            <a:r>
              <a:rPr lang="en-US" altLang="zh-TW" sz="3600" dirty="0" smtClean="0"/>
              <a:t>2022/04/26</a:t>
            </a:r>
            <a:endParaRPr lang="zh-TW" altLang="zh-TW" sz="3600" dirty="0"/>
          </a:p>
          <a:p>
            <a:pPr lvl="0"/>
            <a:r>
              <a:rPr lang="zh-TW" altLang="zh-TW" sz="3600" dirty="0"/>
              <a:t>校務系統</a:t>
            </a:r>
            <a:r>
              <a:rPr lang="en-US" altLang="zh-TW" sz="3600" dirty="0"/>
              <a:t>(</a:t>
            </a:r>
            <a:r>
              <a:rPr lang="zh-TW" altLang="zh-TW" sz="3600" dirty="0"/>
              <a:t>含移回之學習歷程系統</a:t>
            </a:r>
            <a:r>
              <a:rPr lang="en-US" altLang="zh-TW" sz="3600" dirty="0"/>
              <a:t>)</a:t>
            </a:r>
            <a:r>
              <a:rPr lang="zh-TW" altLang="zh-TW" sz="3600" dirty="0"/>
              <a:t>均已建置於局端，使用受教育局斷網</a:t>
            </a:r>
            <a:r>
              <a:rPr lang="zh-TW" altLang="zh-TW" sz="3600" dirty="0" smtClean="0"/>
              <a:t>影響</a:t>
            </a:r>
            <a:endParaRPr lang="en-US" altLang="zh-TW" sz="3600" dirty="0" smtClean="0"/>
          </a:p>
          <a:p>
            <a:pPr lvl="0"/>
            <a:r>
              <a:rPr lang="zh-TW" altLang="en-US" sz="3600" dirty="0" smtClean="0"/>
              <a:t>新</a:t>
            </a:r>
            <a:r>
              <a:rPr lang="zh-TW" altLang="zh-TW" sz="3600" dirty="0" smtClean="0"/>
              <a:t>官網</a:t>
            </a:r>
            <a:r>
              <a:rPr lang="zh-TW" altLang="en-US" sz="3600" dirty="0" smtClean="0"/>
              <a:t>建置於局端，內容待規劃與充實  </a:t>
            </a:r>
            <a:endParaRPr lang="zh-TW" altLang="zh-TW" sz="3600" dirty="0"/>
          </a:p>
          <a:p>
            <a:pPr marL="0" indent="0">
              <a:buNone/>
            </a:pPr>
            <a:endParaRPr lang="en-US" altLang="zh-TW" sz="2600" dirty="0" smtClean="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13519251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圖書館           </a:t>
            </a:r>
            <a:r>
              <a:rPr lang="en-US" altLang="zh-TW" sz="6000" b="1" i="1" dirty="0">
                <a:solidFill>
                  <a:srgbClr val="0033CC"/>
                </a:solidFill>
                <a:effectLst>
                  <a:outerShdw blurRad="38100" dist="38100" dir="2700000" algn="tl">
                    <a:srgbClr val="C0C0C0"/>
                  </a:outerShdw>
                </a:effectLst>
              </a:rPr>
              <a:t>5</a:t>
            </a:r>
            <a:r>
              <a:rPr lang="en-US" altLang="zh-TW" sz="6000" b="1" i="1" dirty="0" smtClean="0">
                <a:solidFill>
                  <a:srgbClr val="0033CC"/>
                </a:solidFill>
                <a:effectLst>
                  <a:outerShdw blurRad="38100" dist="38100" dir="2700000" algn="tl">
                    <a:srgbClr val="C0C0C0"/>
                  </a:outerShdw>
                </a:effectLst>
              </a:rPr>
              <a:t>-5</a:t>
            </a:r>
            <a:endParaRPr lang="zh-TW" altLang="en-US" sz="6000" dirty="0">
              <a:solidFill>
                <a:srgbClr val="0033CC"/>
              </a:solidFill>
            </a:endParaRPr>
          </a:p>
        </p:txBody>
      </p:sp>
      <p:sp>
        <p:nvSpPr>
          <p:cNvPr id="23555" name="內容版面配置區 2"/>
          <p:cNvSpPr>
            <a:spLocks noGrp="1"/>
          </p:cNvSpPr>
          <p:nvPr>
            <p:ph idx="1"/>
          </p:nvPr>
        </p:nvSpPr>
        <p:spPr>
          <a:xfrm>
            <a:off x="179388" y="1600200"/>
            <a:ext cx="8964612" cy="5257800"/>
          </a:xfrm>
        </p:spPr>
        <p:txBody>
          <a:bodyPr/>
          <a:lstStyle/>
          <a:p>
            <a:pPr lvl="0"/>
            <a:r>
              <a:rPr lang="zh-TW" altLang="en-US" sz="3600" dirty="0" smtClean="0"/>
              <a:t>自主學習資訊系統之教師操作研習</a:t>
            </a:r>
            <a:r>
              <a:rPr lang="zh-TW" altLang="zh-TW" sz="3600" dirty="0" smtClean="0"/>
              <a:t>，</a:t>
            </a:r>
            <a:r>
              <a:rPr lang="zh-TW" altLang="en-US" sz="3600" dirty="0" smtClean="0"/>
              <a:t>於開學後和老師約時間，在圖三辦理；含學生計畫填寫及老師審查</a:t>
            </a:r>
            <a:endParaRPr lang="en-US" altLang="zh-TW" sz="3600" dirty="0" smtClean="0"/>
          </a:p>
          <a:p>
            <a:pPr lvl="0"/>
            <a:r>
              <a:rPr lang="zh-TW" altLang="en-US" sz="3600" dirty="0" smtClean="0"/>
              <a:t>依新課綱實施要點規定，自主學習是彈性學習時間五選項之一；學生未選修自主學習或未通過計畫申請者，不會安排場地以自習方式處理</a:t>
            </a:r>
            <a:r>
              <a:rPr lang="en-US" altLang="zh-TW" sz="3600" dirty="0" smtClean="0"/>
              <a:t>(</a:t>
            </a:r>
            <a:r>
              <a:rPr lang="zh-TW" altLang="en-US" sz="3600" dirty="0" smtClean="0"/>
              <a:t>未達開課人數時另議</a:t>
            </a:r>
            <a:r>
              <a:rPr lang="en-US" altLang="zh-TW" sz="3600" dirty="0" smtClean="0"/>
              <a:t>)</a:t>
            </a:r>
            <a:endParaRPr lang="zh-TW" altLang="zh-TW" sz="3600" dirty="0"/>
          </a:p>
          <a:p>
            <a:pPr marL="0" lvl="0" indent="0">
              <a:buNone/>
            </a:pPr>
            <a:endParaRPr lang="zh-TW" altLang="zh-TW" sz="3600" dirty="0"/>
          </a:p>
          <a:p>
            <a:pPr marL="0" indent="0">
              <a:buNone/>
            </a:pPr>
            <a:endParaRPr lang="en-US" altLang="zh-TW" sz="2600" dirty="0" smtClean="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42111066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en-US" sz="8800" b="1" dirty="0">
                <a:solidFill>
                  <a:srgbClr val="0033CC"/>
                </a:solidFill>
                <a:effectLst>
                  <a:outerShdw blurRad="38100" dist="38100" dir="2700000" algn="tl">
                    <a:srgbClr val="000000">
                      <a:alpha val="43137"/>
                    </a:srgbClr>
                  </a:outerShdw>
                </a:effectLst>
                <a:latin typeface="Arial"/>
                <a:ea typeface="Arial"/>
                <a:cs typeface="Arial"/>
                <a:sym typeface="Arial"/>
              </a:rPr>
              <a:t>進  修  部</a:t>
            </a:r>
            <a:endParaRPr sz="8800" b="1"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3203209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4"/>
          <p:cNvSpPr txBox="1">
            <a:spLocks/>
          </p:cNvSpPr>
          <p:nvPr/>
        </p:nvSpPr>
        <p:spPr bwMode="auto">
          <a:xfrm>
            <a:off x="2832100" y="3749675"/>
            <a:ext cx="5829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Clr>
                <a:schemeClr val="bg2"/>
              </a:buClr>
              <a:buSzPct val="75000"/>
              <a:buFont typeface="Wingdings" panose="05000000000000000000" pitchFamily="2" charset="2"/>
              <a:buChar char="p"/>
              <a:defRPr kumimoji="1" sz="2800">
                <a:solidFill>
                  <a:schemeClr val="tx1"/>
                </a:solidFill>
                <a:latin typeface="Verdana" panose="020B0604030504040204" pitchFamily="34" charset="0"/>
                <a:ea typeface="新細明體" panose="02020500000000000000" pitchFamily="18" charset="-120"/>
              </a:defRPr>
            </a:lvl1pPr>
            <a:lvl2pPr marL="742950" indent="-285750" defTabSz="685800">
              <a:spcBef>
                <a:spcPct val="20000"/>
              </a:spcBef>
              <a:buClr>
                <a:schemeClr val="tx2"/>
              </a:buClr>
              <a:buSzPct val="75000"/>
              <a:buFont typeface="Wingdings" panose="05000000000000000000" pitchFamily="2" charset="2"/>
              <a:buChar char="n"/>
              <a:defRPr kumimoji="1" sz="2400">
                <a:solidFill>
                  <a:schemeClr val="tx1"/>
                </a:solidFill>
                <a:latin typeface="Verdana" panose="020B0604030504040204" pitchFamily="34" charset="0"/>
                <a:ea typeface="新細明體" panose="02020500000000000000" pitchFamily="18" charset="-120"/>
              </a:defRPr>
            </a:lvl2pPr>
            <a:lvl3pPr marL="1143000" indent="-228600" defTabSz="685800">
              <a:spcBef>
                <a:spcPct val="20000"/>
              </a:spcBef>
              <a:buClr>
                <a:schemeClr val="accent1"/>
              </a:buClr>
              <a:buSzPct val="65000"/>
              <a:buFont typeface="Wingdings" panose="05000000000000000000" pitchFamily="2" charset="2"/>
              <a:buChar char="p"/>
              <a:defRPr kumimoji="1" sz="2000">
                <a:solidFill>
                  <a:schemeClr val="tx1"/>
                </a:solidFill>
                <a:latin typeface="Verdana" panose="020B0604030504040204" pitchFamily="34" charset="0"/>
                <a:ea typeface="新細明體" panose="02020500000000000000" pitchFamily="18" charset="-120"/>
              </a:defRPr>
            </a:lvl3pPr>
            <a:lvl4pPr marL="1600200" indent="-228600" defTabSz="685800">
              <a:spcBef>
                <a:spcPct val="20000"/>
              </a:spcBef>
              <a:buClr>
                <a:schemeClr val="bg2"/>
              </a:buClr>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4pPr>
            <a:lvl5pPr marL="2057400" indent="-228600" defTabSz="685800">
              <a:spcBef>
                <a:spcPct val="20000"/>
              </a:spcBef>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5pPr>
            <a:lvl6pPr marL="2514600" indent="-228600" defTabSz="6858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6pPr>
            <a:lvl7pPr marL="2971800" indent="-228600" defTabSz="6858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7pPr>
            <a:lvl8pPr marL="3429000" indent="-228600" defTabSz="6858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8pPr>
            <a:lvl9pPr marL="3886200" indent="-228600" defTabSz="6858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9pPr>
          </a:lstStyle>
          <a:p>
            <a:pPr algn="r" eaLnBrk="1" hangingPunct="1">
              <a:lnSpc>
                <a:spcPct val="90000"/>
              </a:lnSpc>
              <a:spcBef>
                <a:spcPct val="0"/>
              </a:spcBef>
              <a:buClrTx/>
              <a:buSzTx/>
              <a:buFontTx/>
              <a:buNone/>
            </a:pPr>
            <a:r>
              <a:rPr lang="zh-TW" altLang="en-US" sz="4000" b="1" dirty="0">
                <a:solidFill>
                  <a:srgbClr val="282B4D"/>
                </a:solidFill>
                <a:latin typeface="微軟正黑體" panose="020B0604030504040204" pitchFamily="34" charset="-120"/>
                <a:ea typeface="微軟正黑體" panose="020B0604030504040204" pitchFamily="34" charset="-120"/>
              </a:rPr>
              <a:t>進修部工作報告</a:t>
            </a:r>
            <a:endParaRPr lang="en-US" altLang="zh-TW" sz="4000" b="1" dirty="0">
              <a:solidFill>
                <a:srgbClr val="282B4D"/>
              </a:solidFill>
              <a:latin typeface="微軟正黑體" panose="020B0604030504040204" pitchFamily="34" charset="-120"/>
              <a:ea typeface="微軟正黑體" panose="020B0604030504040204" pitchFamily="34" charset="-120"/>
            </a:endParaRPr>
          </a:p>
          <a:p>
            <a:pPr algn="r" eaLnBrk="1" hangingPunct="1">
              <a:lnSpc>
                <a:spcPct val="90000"/>
              </a:lnSpc>
              <a:spcBef>
                <a:spcPct val="0"/>
              </a:spcBef>
              <a:buClrTx/>
              <a:buSzTx/>
              <a:buFontTx/>
              <a:buNone/>
            </a:pPr>
            <a:r>
              <a:rPr lang="zh-TW" altLang="en-US" sz="4000" b="1" dirty="0">
                <a:solidFill>
                  <a:srgbClr val="282B4D"/>
                </a:solidFill>
                <a:latin typeface="微軟正黑體" panose="020B0604030504040204" pitchFamily="34" charset="-120"/>
                <a:ea typeface="微軟正黑體" panose="020B0604030504040204" pitchFamily="34" charset="-120"/>
              </a:rPr>
              <a:t>邱錦志</a:t>
            </a:r>
          </a:p>
        </p:txBody>
      </p:sp>
    </p:spTree>
    <p:extLst>
      <p:ext uri="{BB962C8B-B14F-4D97-AF65-F5344CB8AC3E}">
        <p14:creationId xmlns:p14="http://schemas.microsoft.com/office/powerpoint/2010/main" val="693759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1404570" y="193734"/>
            <a:ext cx="6753225" cy="1325563"/>
          </a:xfrm>
        </p:spPr>
        <p:txBody>
          <a:bodyPr/>
          <a:lstStyle/>
          <a:p>
            <a:r>
              <a:rPr lang="en-US" altLang="zh-TW" dirty="0">
                <a:latin typeface="標楷體" panose="03000509000000000000" pitchFamily="65" charset="-120"/>
                <a:ea typeface="標楷體" panose="03000509000000000000" pitchFamily="65" charset="-120"/>
              </a:rPr>
              <a:t>110-2</a:t>
            </a:r>
            <a:r>
              <a:rPr lang="zh-TW" altLang="en-US" dirty="0">
                <a:latin typeface="標楷體" panose="03000509000000000000" pitchFamily="65" charset="-120"/>
                <a:ea typeface="標楷體" panose="03000509000000000000" pitchFamily="65" charset="-120"/>
              </a:rPr>
              <a:t>班級組成及導師名單</a:t>
            </a:r>
          </a:p>
        </p:txBody>
      </p:sp>
      <p:graphicFrame>
        <p:nvGraphicFramePr>
          <p:cNvPr id="6" name="內容版面配置區 5"/>
          <p:cNvGraphicFramePr>
            <a:graphicFrameLocks noGrp="1"/>
          </p:cNvGraphicFramePr>
          <p:nvPr>
            <p:ph idx="1"/>
            <p:extLst/>
          </p:nvPr>
        </p:nvGraphicFramePr>
        <p:xfrm>
          <a:off x="1593484" y="1964836"/>
          <a:ext cx="6564311" cy="3392487"/>
        </p:xfrm>
        <a:graphic>
          <a:graphicData uri="http://schemas.openxmlformats.org/drawingml/2006/table">
            <a:tbl>
              <a:tblPr firstRow="1" bandRow="1">
                <a:tableStyleId>{5C22544A-7EE6-4342-B048-85BDC9FD1C3A}</a:tableStyleId>
              </a:tblPr>
              <a:tblGrid>
                <a:gridCol w="1255039">
                  <a:extLst>
                    <a:ext uri="{9D8B030D-6E8A-4147-A177-3AD203B41FA5}">
                      <a16:colId xmlns:a16="http://schemas.microsoft.com/office/drawing/2014/main" val="3706224335"/>
                    </a:ext>
                  </a:extLst>
                </a:gridCol>
                <a:gridCol w="1786977">
                  <a:extLst>
                    <a:ext uri="{9D8B030D-6E8A-4147-A177-3AD203B41FA5}">
                      <a16:colId xmlns:a16="http://schemas.microsoft.com/office/drawing/2014/main" val="657012424"/>
                    </a:ext>
                  </a:extLst>
                </a:gridCol>
                <a:gridCol w="1745419">
                  <a:extLst>
                    <a:ext uri="{9D8B030D-6E8A-4147-A177-3AD203B41FA5}">
                      <a16:colId xmlns:a16="http://schemas.microsoft.com/office/drawing/2014/main" val="2625829144"/>
                    </a:ext>
                  </a:extLst>
                </a:gridCol>
                <a:gridCol w="1776876">
                  <a:extLst>
                    <a:ext uri="{9D8B030D-6E8A-4147-A177-3AD203B41FA5}">
                      <a16:colId xmlns:a16="http://schemas.microsoft.com/office/drawing/2014/main" val="2377673629"/>
                    </a:ext>
                  </a:extLst>
                </a:gridCol>
              </a:tblGrid>
              <a:tr h="457328">
                <a:tc>
                  <a:txBody>
                    <a:bodyPr/>
                    <a:lstStyle/>
                    <a:p>
                      <a:pPr algn="ctr"/>
                      <a:r>
                        <a:rPr lang="zh-TW" altLang="en-US" sz="2400" dirty="0"/>
                        <a:t>科別</a:t>
                      </a:r>
                    </a:p>
                  </a:txBody>
                  <a:tcPr marL="91427" marR="91427" marT="45733" marB="45733"/>
                </a:tc>
                <a:tc>
                  <a:txBody>
                    <a:bodyPr/>
                    <a:lstStyle/>
                    <a:p>
                      <a:pPr algn="ctr"/>
                      <a:r>
                        <a:rPr lang="zh-TW" altLang="en-US" sz="2400" dirty="0"/>
                        <a:t>一年級</a:t>
                      </a:r>
                    </a:p>
                  </a:txBody>
                  <a:tcPr marL="91427" marR="91427" marT="45733" marB="45733"/>
                </a:tc>
                <a:tc>
                  <a:txBody>
                    <a:bodyPr/>
                    <a:lstStyle/>
                    <a:p>
                      <a:pPr algn="ctr"/>
                      <a:r>
                        <a:rPr lang="zh-TW" altLang="en-US" sz="2400" dirty="0"/>
                        <a:t>二年級</a:t>
                      </a:r>
                    </a:p>
                  </a:txBody>
                  <a:tcPr marL="91427" marR="91427" marT="45733" marB="45733"/>
                </a:tc>
                <a:tc>
                  <a:txBody>
                    <a:bodyPr/>
                    <a:lstStyle/>
                    <a:p>
                      <a:pPr algn="ctr"/>
                      <a:r>
                        <a:rPr lang="zh-TW" altLang="en-US" sz="2400" dirty="0"/>
                        <a:t>三年級</a:t>
                      </a:r>
                    </a:p>
                  </a:txBody>
                  <a:tcPr marL="91427" marR="91427" marT="45733" marB="45733"/>
                </a:tc>
                <a:extLst>
                  <a:ext uri="{0D108BD9-81ED-4DB2-BD59-A6C34878D82A}">
                    <a16:rowId xmlns:a16="http://schemas.microsoft.com/office/drawing/2014/main" val="1426137958"/>
                  </a:ext>
                </a:extLst>
              </a:tr>
              <a:tr h="457328">
                <a:tc>
                  <a:txBody>
                    <a:bodyPr/>
                    <a:lstStyle/>
                    <a:p>
                      <a:pPr algn="ctr"/>
                      <a:r>
                        <a:rPr lang="zh-TW" altLang="en-US" sz="2400" dirty="0"/>
                        <a:t>商經科</a:t>
                      </a:r>
                    </a:p>
                  </a:txBody>
                  <a:tcPr marL="91427" marR="91427" marT="45733" marB="45733"/>
                </a:tc>
                <a:tc>
                  <a:txBody>
                    <a:bodyPr/>
                    <a:lstStyle/>
                    <a:p>
                      <a:pPr algn="ctr"/>
                      <a:r>
                        <a:rPr lang="en-US" altLang="zh-TW" sz="2400" dirty="0"/>
                        <a:t>20</a:t>
                      </a:r>
                      <a:r>
                        <a:rPr lang="zh-TW" altLang="en-US" sz="2400" dirty="0"/>
                        <a:t>人</a:t>
                      </a:r>
                    </a:p>
                  </a:txBody>
                  <a:tcPr marL="91427" marR="91427" marT="45733" marB="45733"/>
                </a:tc>
                <a:tc>
                  <a:txBody>
                    <a:bodyPr/>
                    <a:lstStyle/>
                    <a:p>
                      <a:pPr algn="ctr"/>
                      <a:r>
                        <a:rPr lang="en-US" altLang="zh-TW" sz="2400" dirty="0"/>
                        <a:t>13</a:t>
                      </a:r>
                      <a:r>
                        <a:rPr lang="zh-TW" altLang="en-US" sz="2400" dirty="0"/>
                        <a:t>人</a:t>
                      </a:r>
                    </a:p>
                  </a:txBody>
                  <a:tcPr marL="91427" marR="91427" marT="45733" marB="45733"/>
                </a:tc>
                <a:tc>
                  <a:txBody>
                    <a:bodyPr/>
                    <a:lstStyle/>
                    <a:p>
                      <a:pPr algn="ctr"/>
                      <a:r>
                        <a:rPr lang="en-US" altLang="zh-TW" sz="2400" dirty="0"/>
                        <a:t>9</a:t>
                      </a:r>
                      <a:r>
                        <a:rPr lang="zh-TW" altLang="en-US" sz="2400" dirty="0"/>
                        <a:t>人</a:t>
                      </a:r>
                    </a:p>
                  </a:txBody>
                  <a:tcPr marL="91427" marR="91427" marT="45733" marB="45733"/>
                </a:tc>
                <a:extLst>
                  <a:ext uri="{0D108BD9-81ED-4DB2-BD59-A6C34878D82A}">
                    <a16:rowId xmlns:a16="http://schemas.microsoft.com/office/drawing/2014/main" val="827692502"/>
                  </a:ext>
                </a:extLst>
              </a:tr>
              <a:tr h="823191">
                <a:tc>
                  <a:txBody>
                    <a:bodyPr/>
                    <a:lstStyle/>
                    <a:p>
                      <a:pPr algn="ctr"/>
                      <a:endParaRPr lang="zh-TW" altLang="en-US" sz="2400" dirty="0"/>
                    </a:p>
                  </a:txBody>
                  <a:tcPr marL="91427" marR="91427" marT="45733" marB="45733"/>
                </a:tc>
                <a:tc>
                  <a:txBody>
                    <a:bodyPr/>
                    <a:lstStyle/>
                    <a:p>
                      <a:pPr algn="ctr"/>
                      <a:r>
                        <a:rPr lang="zh-TW" altLang="en-US" sz="2400" dirty="0"/>
                        <a:t>蘇舜華老師</a:t>
                      </a:r>
                      <a:r>
                        <a:rPr lang="en-US" altLang="zh-TW" sz="2400" dirty="0"/>
                        <a:t>(</a:t>
                      </a:r>
                      <a:r>
                        <a:rPr lang="zh-TW" altLang="en-US" sz="2400" dirty="0"/>
                        <a:t>國文</a:t>
                      </a:r>
                      <a:r>
                        <a:rPr lang="en-US" altLang="zh-TW" sz="2400" dirty="0"/>
                        <a:t>)</a:t>
                      </a:r>
                      <a:endParaRPr lang="zh-TW" altLang="en-US" sz="2400" dirty="0"/>
                    </a:p>
                  </a:txBody>
                  <a:tcPr marL="91427" marR="91427" marT="45733" marB="45733"/>
                </a:tc>
                <a:tc>
                  <a:txBody>
                    <a:bodyPr/>
                    <a:lstStyle/>
                    <a:p>
                      <a:pPr algn="ctr"/>
                      <a:r>
                        <a:rPr lang="zh-TW" altLang="en-US" sz="2400" dirty="0"/>
                        <a:t>彭筱晴老師</a:t>
                      </a:r>
                      <a:r>
                        <a:rPr lang="en-US" altLang="zh-TW" sz="2400" dirty="0"/>
                        <a:t>(</a:t>
                      </a:r>
                      <a:r>
                        <a:rPr lang="zh-TW" altLang="en-US" sz="2400" dirty="0"/>
                        <a:t>會計</a:t>
                      </a:r>
                      <a:r>
                        <a:rPr lang="en-US" altLang="zh-TW" sz="2400" dirty="0"/>
                        <a:t>)</a:t>
                      </a:r>
                      <a:endParaRPr lang="zh-TW" altLang="en-US" sz="2400" dirty="0"/>
                    </a:p>
                  </a:txBody>
                  <a:tcPr marL="91427" marR="91427" marT="45733" marB="45733"/>
                </a:tc>
                <a:tc>
                  <a:txBody>
                    <a:bodyPr/>
                    <a:lstStyle/>
                    <a:p>
                      <a:pPr algn="ctr"/>
                      <a:r>
                        <a:rPr lang="zh-TW" altLang="en-US" sz="2400" dirty="0"/>
                        <a:t>許乙惠老師</a:t>
                      </a:r>
                      <a:r>
                        <a:rPr lang="en-US" altLang="zh-TW" sz="2400" dirty="0"/>
                        <a:t>(</a:t>
                      </a:r>
                      <a:r>
                        <a:rPr lang="zh-TW" altLang="en-US" sz="2400" dirty="0"/>
                        <a:t>會計</a:t>
                      </a:r>
                      <a:r>
                        <a:rPr lang="en-US" altLang="zh-TW" sz="2400" dirty="0"/>
                        <a:t>)</a:t>
                      </a:r>
                      <a:endParaRPr lang="zh-TW" altLang="en-US" sz="2400" dirty="0"/>
                    </a:p>
                  </a:txBody>
                  <a:tcPr marL="91427" marR="91427" marT="45733" marB="45733"/>
                </a:tc>
                <a:extLst>
                  <a:ext uri="{0D108BD9-81ED-4DB2-BD59-A6C34878D82A}">
                    <a16:rowId xmlns:a16="http://schemas.microsoft.com/office/drawing/2014/main" val="1728059733"/>
                  </a:ext>
                </a:extLst>
              </a:tr>
              <a:tr h="457328">
                <a:tc>
                  <a:txBody>
                    <a:bodyPr/>
                    <a:lstStyle/>
                    <a:p>
                      <a:pPr algn="ctr"/>
                      <a:r>
                        <a:rPr lang="zh-TW" altLang="en-US" sz="2400" dirty="0"/>
                        <a:t>資處科</a:t>
                      </a:r>
                    </a:p>
                  </a:txBody>
                  <a:tcPr marL="91427" marR="91427" marT="45733" marB="45733"/>
                </a:tc>
                <a:tc>
                  <a:txBody>
                    <a:bodyPr/>
                    <a:lstStyle/>
                    <a:p>
                      <a:pPr algn="ctr"/>
                      <a:r>
                        <a:rPr lang="en-US" altLang="zh-TW" sz="2400" dirty="0"/>
                        <a:t>8</a:t>
                      </a:r>
                      <a:r>
                        <a:rPr lang="zh-TW" altLang="en-US" sz="2400" dirty="0"/>
                        <a:t>人</a:t>
                      </a:r>
                    </a:p>
                  </a:txBody>
                  <a:tcPr marL="91427" marR="91427" marT="45733" marB="45733"/>
                </a:tc>
                <a:tc>
                  <a:txBody>
                    <a:bodyPr/>
                    <a:lstStyle/>
                    <a:p>
                      <a:pPr algn="ctr"/>
                      <a:r>
                        <a:rPr lang="en-US" altLang="zh-TW" sz="2400" dirty="0"/>
                        <a:t>8</a:t>
                      </a:r>
                      <a:r>
                        <a:rPr lang="zh-TW" altLang="en-US" sz="2400" dirty="0"/>
                        <a:t>人</a:t>
                      </a:r>
                    </a:p>
                  </a:txBody>
                  <a:tcPr marL="91427" marR="91427" marT="45733" marB="45733"/>
                </a:tc>
                <a:tc>
                  <a:txBody>
                    <a:bodyPr/>
                    <a:lstStyle/>
                    <a:p>
                      <a:pPr algn="ctr"/>
                      <a:r>
                        <a:rPr lang="en-US" altLang="zh-TW" sz="2400" dirty="0"/>
                        <a:t>8</a:t>
                      </a:r>
                      <a:r>
                        <a:rPr lang="zh-TW" altLang="en-US" sz="2400" dirty="0"/>
                        <a:t>人</a:t>
                      </a:r>
                    </a:p>
                  </a:txBody>
                  <a:tcPr marL="91427" marR="91427" marT="45733" marB="45733"/>
                </a:tc>
                <a:extLst>
                  <a:ext uri="{0D108BD9-81ED-4DB2-BD59-A6C34878D82A}">
                    <a16:rowId xmlns:a16="http://schemas.microsoft.com/office/drawing/2014/main" val="1866130380"/>
                  </a:ext>
                </a:extLst>
              </a:tr>
              <a:tr h="826368">
                <a:tc>
                  <a:txBody>
                    <a:bodyPr/>
                    <a:lstStyle/>
                    <a:p>
                      <a:pPr algn="ctr"/>
                      <a:endParaRPr lang="zh-TW" altLang="en-US" sz="2400" dirty="0"/>
                    </a:p>
                  </a:txBody>
                  <a:tcPr marL="91427" marR="91427" marT="45733" marB="45733"/>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400" dirty="0"/>
                        <a:t>蕭煥能老師</a:t>
                      </a:r>
                      <a:r>
                        <a:rPr lang="en-US" altLang="zh-TW" sz="2400" dirty="0"/>
                        <a:t>(</a:t>
                      </a:r>
                      <a:r>
                        <a:rPr lang="zh-TW" altLang="en-US" sz="2400" dirty="0"/>
                        <a:t>計概</a:t>
                      </a:r>
                      <a:r>
                        <a:rPr lang="en-US" altLang="zh-TW" sz="2400" dirty="0"/>
                        <a:t>)</a:t>
                      </a:r>
                      <a:endParaRPr lang="zh-TW" altLang="en-US" sz="2400" dirty="0"/>
                    </a:p>
                  </a:txBody>
                  <a:tcPr marL="91427" marR="91427" marT="45733" marB="45733"/>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400" dirty="0"/>
                        <a:t>陳元春老師</a:t>
                      </a:r>
                      <a:r>
                        <a:rPr lang="en-US" altLang="zh-TW" sz="2400" dirty="0"/>
                        <a:t>(</a:t>
                      </a:r>
                      <a:r>
                        <a:rPr lang="zh-TW" altLang="en-US" sz="2400" dirty="0"/>
                        <a:t>計概</a:t>
                      </a:r>
                      <a:r>
                        <a:rPr lang="en-US" altLang="zh-TW" sz="2400" dirty="0"/>
                        <a:t>)</a:t>
                      </a:r>
                      <a:endParaRPr lang="zh-TW" altLang="en-US" sz="2400" dirty="0"/>
                    </a:p>
                  </a:txBody>
                  <a:tcPr marL="91427" marR="91427" marT="45733" marB="45733"/>
                </a:tc>
                <a:tc>
                  <a:txBody>
                    <a:bodyPr/>
                    <a:lstStyle/>
                    <a:p>
                      <a:pPr algn="ctr"/>
                      <a:r>
                        <a:rPr lang="zh-TW" altLang="en-US" sz="2400" dirty="0"/>
                        <a:t>陳樹雯老師</a:t>
                      </a:r>
                      <a:r>
                        <a:rPr lang="en-US" altLang="zh-TW" sz="2400" dirty="0"/>
                        <a:t>(</a:t>
                      </a:r>
                      <a:r>
                        <a:rPr lang="zh-TW" altLang="en-US" sz="2400" dirty="0"/>
                        <a:t>國文</a:t>
                      </a:r>
                      <a:r>
                        <a:rPr lang="en-US" altLang="zh-TW" sz="2400" dirty="0"/>
                        <a:t>)</a:t>
                      </a:r>
                      <a:endParaRPr lang="zh-TW" altLang="en-US" sz="2400" dirty="0"/>
                    </a:p>
                  </a:txBody>
                  <a:tcPr marL="91427" marR="91427" marT="45733" marB="45733"/>
                </a:tc>
                <a:extLst>
                  <a:ext uri="{0D108BD9-81ED-4DB2-BD59-A6C34878D82A}">
                    <a16:rowId xmlns:a16="http://schemas.microsoft.com/office/drawing/2014/main" val="823418981"/>
                  </a:ext>
                </a:extLst>
              </a:tr>
              <a:tr h="370944">
                <a:tc>
                  <a:txBody>
                    <a:bodyPr/>
                    <a:lstStyle/>
                    <a:p>
                      <a:endParaRPr lang="zh-TW" altLang="en-US" sz="1800" dirty="0"/>
                    </a:p>
                  </a:txBody>
                  <a:tcPr marL="91427" marR="91427" marT="45733" marB="45733"/>
                </a:tc>
                <a:tc>
                  <a:txBody>
                    <a:bodyPr/>
                    <a:lstStyle/>
                    <a:p>
                      <a:endParaRPr lang="zh-TW" altLang="en-US" sz="1800" dirty="0"/>
                    </a:p>
                  </a:txBody>
                  <a:tcPr marL="91427" marR="91427" marT="45733" marB="45733"/>
                </a:tc>
                <a:tc>
                  <a:txBody>
                    <a:bodyPr/>
                    <a:lstStyle/>
                    <a:p>
                      <a:endParaRPr lang="zh-TW" altLang="en-US" sz="1800" dirty="0"/>
                    </a:p>
                  </a:txBody>
                  <a:tcPr marL="91427" marR="91427" marT="45733" marB="45733"/>
                </a:tc>
                <a:tc>
                  <a:txBody>
                    <a:bodyPr/>
                    <a:lstStyle/>
                    <a:p>
                      <a:pPr algn="ctr"/>
                      <a:r>
                        <a:rPr lang="zh-TW" altLang="en-US" sz="1800" dirty="0"/>
                        <a:t>共計</a:t>
                      </a:r>
                      <a:r>
                        <a:rPr lang="en-US" altLang="zh-TW" sz="1800" dirty="0"/>
                        <a:t>66</a:t>
                      </a:r>
                      <a:r>
                        <a:rPr lang="zh-TW" altLang="en-US" sz="1800" dirty="0"/>
                        <a:t>人</a:t>
                      </a:r>
                    </a:p>
                  </a:txBody>
                  <a:tcPr marL="91427" marR="91427" marT="45733" marB="45733"/>
                </a:tc>
                <a:extLst>
                  <a:ext uri="{0D108BD9-81ED-4DB2-BD59-A6C34878D82A}">
                    <a16:rowId xmlns:a16="http://schemas.microsoft.com/office/drawing/2014/main" val="4293130989"/>
                  </a:ext>
                </a:extLst>
              </a:tr>
            </a:tbl>
          </a:graphicData>
        </a:graphic>
      </p:graphicFrame>
      <p:sp>
        <p:nvSpPr>
          <p:cNvPr id="25640"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kumimoji="1" sz="28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buChar char="n"/>
              <a:defRPr kumimoji="1" sz="24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p"/>
              <a:defRPr kumimoji="1" sz="20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9pPr>
          </a:lstStyle>
          <a:p>
            <a:pPr>
              <a:spcBef>
                <a:spcPct val="0"/>
              </a:spcBef>
              <a:buClrTx/>
              <a:buSzTx/>
              <a:buFontTx/>
              <a:buNone/>
            </a:pPr>
            <a:fld id="{19A93007-E1D9-41F4-9BF1-968D8B6BCF41}" type="slidenum">
              <a:rPr lang="en-US" altLang="zh-TW" sz="1000" smtClean="0">
                <a:solidFill>
                  <a:srgbClr val="000000"/>
                </a:solidFill>
              </a:rPr>
              <a:pPr>
                <a:spcBef>
                  <a:spcPct val="0"/>
                </a:spcBef>
                <a:buClrTx/>
                <a:buSzTx/>
                <a:buFontTx/>
                <a:buNone/>
              </a:pPr>
              <a:t>58</a:t>
            </a:fld>
            <a:endParaRPr lang="en-US" altLang="zh-TW" sz="1000">
              <a:solidFill>
                <a:srgbClr val="000000"/>
              </a:solidFill>
            </a:endParaRPr>
          </a:p>
        </p:txBody>
      </p:sp>
    </p:spTree>
    <p:extLst>
      <p:ext uri="{BB962C8B-B14F-4D97-AF65-F5344CB8AC3E}">
        <p14:creationId xmlns:p14="http://schemas.microsoft.com/office/powerpoint/2010/main" val="687476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a:solidFill>
                  <a:srgbClr val="0033CC"/>
                </a:solidFill>
                <a:effectLst>
                  <a:outerShdw blurRad="38100" dist="38100" dir="2700000" algn="tl">
                    <a:srgbClr val="C0C0C0"/>
                  </a:outerShdw>
                </a:effectLst>
              </a:rPr>
              <a:t>   </a:t>
            </a:r>
            <a:r>
              <a:rPr lang="zh-TW" altLang="en-US" sz="5400" b="1" i="1" dirty="0">
                <a:solidFill>
                  <a:srgbClr val="0033CC"/>
                </a:solidFill>
                <a:effectLst>
                  <a:outerShdw blurRad="38100" dist="38100" dir="2700000" algn="tl">
                    <a:srgbClr val="C0C0C0"/>
                  </a:outerShdw>
                </a:effectLst>
              </a:rPr>
              <a:t>進修部的教學</a:t>
            </a:r>
            <a:endParaRPr lang="zh-TW" altLang="en-US" sz="6000" dirty="0">
              <a:solidFill>
                <a:srgbClr val="0033CC"/>
              </a:solidFill>
            </a:endParaRPr>
          </a:p>
        </p:txBody>
      </p:sp>
      <p:sp>
        <p:nvSpPr>
          <p:cNvPr id="24579" name="內容版面配置區 2"/>
          <p:cNvSpPr>
            <a:spLocks noGrp="1"/>
          </p:cNvSpPr>
          <p:nvPr>
            <p:ph idx="1"/>
          </p:nvPr>
        </p:nvSpPr>
        <p:spPr>
          <a:xfrm>
            <a:off x="457200" y="1482725"/>
            <a:ext cx="8312150" cy="5375275"/>
          </a:xfrm>
        </p:spPr>
        <p:txBody>
          <a:bodyPr/>
          <a:lstStyle/>
          <a:p>
            <a:pPr>
              <a:buFont typeface="Wingdings" panose="05000000000000000000" pitchFamily="2" charset="2"/>
              <a:buChar char="Ø"/>
            </a:pPr>
            <a:r>
              <a:rPr lang="en-US" altLang="zh-TW" b="1" dirty="0">
                <a:solidFill>
                  <a:srgbClr val="0000FF"/>
                </a:solidFill>
                <a:latin typeface="標楷體" panose="03000509000000000000" pitchFamily="65" charset="-120"/>
                <a:ea typeface="標楷體" panose="03000509000000000000" pitchFamily="65" charset="-120"/>
              </a:rPr>
              <a:t>1.</a:t>
            </a:r>
            <a:r>
              <a:rPr lang="zh-TW" altLang="en-US" b="1" dirty="0">
                <a:solidFill>
                  <a:srgbClr val="0000FF"/>
                </a:solidFill>
                <a:latin typeface="標楷體" panose="03000509000000000000" pitchFamily="65" charset="-120"/>
                <a:ea typeface="標楷體" panose="03000509000000000000" pitchFamily="65" charset="-120"/>
              </a:rPr>
              <a:t>秉持校長對進修部的叮嚀，進修部就是晚上上課的壢</a:t>
            </a:r>
            <a:r>
              <a:rPr lang="zh-TW" altLang="en-US" b="1" dirty="0" smtClean="0">
                <a:solidFill>
                  <a:srgbClr val="0000FF"/>
                </a:solidFill>
                <a:latin typeface="標楷體" panose="03000509000000000000" pitchFamily="65" charset="-120"/>
                <a:ea typeface="標楷體" panose="03000509000000000000" pitchFamily="65" charset="-120"/>
              </a:rPr>
              <a:t>商。因此</a:t>
            </a:r>
            <a:r>
              <a:rPr lang="zh-TW" altLang="en-US" b="1" dirty="0">
                <a:solidFill>
                  <a:srgbClr val="0000FF"/>
                </a:solidFill>
                <a:latin typeface="標楷體" panose="03000509000000000000" pitchFamily="65" charset="-120"/>
                <a:ea typeface="標楷體" panose="03000509000000000000" pitchFamily="65" charset="-120"/>
              </a:rPr>
              <a:t>在教學及學務活動</a:t>
            </a:r>
            <a:r>
              <a:rPr lang="zh-TW" altLang="en-US" b="1" dirty="0" smtClean="0">
                <a:solidFill>
                  <a:srgbClr val="0000FF"/>
                </a:solidFill>
                <a:latin typeface="標楷體" panose="03000509000000000000" pitchFamily="65" charset="-120"/>
                <a:ea typeface="標楷體" panose="03000509000000000000" pitchFamily="65" charset="-120"/>
              </a:rPr>
              <a:t>上，都力求讓學生有正常的高中生活，這其中要特別感謝</a:t>
            </a:r>
            <a:r>
              <a:rPr lang="zh-TW" altLang="en-US" b="1" dirty="0">
                <a:solidFill>
                  <a:srgbClr val="0000FF"/>
                </a:solidFill>
                <a:latin typeface="標楷體" panose="03000509000000000000" pitchFamily="65" charset="-120"/>
                <a:ea typeface="標楷體" panose="03000509000000000000" pitchFamily="65" charset="-120"/>
              </a:rPr>
              <a:t>日校各相關處室在各方面的支援，特此致謝。</a:t>
            </a:r>
            <a:endParaRPr lang="en-US" altLang="zh-TW" b="1" dirty="0">
              <a:solidFill>
                <a:srgbClr val="0000FF"/>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en-US" altLang="zh-TW" b="1" dirty="0">
              <a:solidFill>
                <a:srgbClr val="0000FF"/>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en-US" altLang="zh-TW" b="1" dirty="0">
                <a:solidFill>
                  <a:srgbClr val="0000FF"/>
                </a:solidFill>
                <a:latin typeface="標楷體" panose="03000509000000000000" pitchFamily="65" charset="-120"/>
                <a:ea typeface="標楷體" panose="03000509000000000000" pitchFamily="65" charset="-120"/>
              </a:rPr>
              <a:t>2.</a:t>
            </a:r>
            <a:r>
              <a:rPr lang="zh-TW" altLang="en-US" b="1" dirty="0">
                <a:solidFill>
                  <a:srgbClr val="0000FF"/>
                </a:solidFill>
                <a:latin typeface="標楷體" panose="03000509000000000000" pitchFamily="65" charset="-120"/>
                <a:ea typeface="標楷體" panose="03000509000000000000" pitchFamily="65" charset="-120"/>
              </a:rPr>
              <a:t>在教學活動方面感謝各教學研究會對進修部的協助，安排老師到進修部兼課。本學期有</a:t>
            </a:r>
            <a:r>
              <a:rPr lang="en-US" altLang="zh-TW" b="1" dirty="0">
                <a:solidFill>
                  <a:srgbClr val="0000FF"/>
                </a:solidFill>
                <a:latin typeface="標楷體" panose="03000509000000000000" pitchFamily="65" charset="-120"/>
                <a:ea typeface="標楷體" panose="03000509000000000000" pitchFamily="65" charset="-120"/>
              </a:rPr>
              <a:t/>
            </a:r>
            <a:br>
              <a:rPr lang="en-US" altLang="zh-TW" b="1" dirty="0">
                <a:solidFill>
                  <a:srgbClr val="0000FF"/>
                </a:solidFill>
                <a:latin typeface="標楷體" panose="03000509000000000000" pitchFamily="65" charset="-120"/>
                <a:ea typeface="標楷體" panose="03000509000000000000" pitchFamily="65" charset="-120"/>
              </a:rPr>
            </a:br>
            <a:r>
              <a:rPr lang="en-US" altLang="zh-TW" b="1" dirty="0">
                <a:solidFill>
                  <a:srgbClr val="0000FF"/>
                </a:solidFill>
                <a:latin typeface="標楷體" panose="03000509000000000000" pitchFamily="65" charset="-120"/>
                <a:ea typeface="標楷體" panose="03000509000000000000" pitchFamily="65" charset="-120"/>
              </a:rPr>
              <a:t> (</a:t>
            </a:r>
            <a:r>
              <a:rPr lang="zh-TW" altLang="en-US" b="1" dirty="0">
                <a:solidFill>
                  <a:srgbClr val="0000FF"/>
                </a:solidFill>
                <a:latin typeface="標楷體" panose="03000509000000000000" pitchFamily="65" charset="-120"/>
                <a:ea typeface="標楷體" panose="03000509000000000000" pitchFamily="65" charset="-120"/>
              </a:rPr>
              <a:t>林穗岑</a:t>
            </a:r>
            <a:r>
              <a:rPr lang="zh-TW" altLang="zh-TW" b="1" dirty="0">
                <a:solidFill>
                  <a:srgbClr val="0000FF"/>
                </a:solidFill>
                <a:latin typeface="標楷體" panose="03000509000000000000" pitchFamily="65" charset="-120"/>
                <a:ea typeface="標楷體" panose="03000509000000000000" pitchFamily="65" charset="-120"/>
              </a:rPr>
              <a:t>老師、</a:t>
            </a:r>
            <a:r>
              <a:rPr lang="zh-TW" altLang="en-US" b="1" dirty="0">
                <a:solidFill>
                  <a:srgbClr val="0000FF"/>
                </a:solidFill>
                <a:latin typeface="標楷體" panose="03000509000000000000" pitchFamily="65" charset="-120"/>
                <a:ea typeface="標楷體" panose="03000509000000000000" pitchFamily="65" charset="-120"/>
              </a:rPr>
              <a:t>郭芷君</a:t>
            </a:r>
            <a:r>
              <a:rPr lang="zh-TW" altLang="zh-TW" b="1" dirty="0">
                <a:solidFill>
                  <a:srgbClr val="0000FF"/>
                </a:solidFill>
                <a:latin typeface="標楷體" panose="03000509000000000000" pitchFamily="65" charset="-120"/>
                <a:ea typeface="標楷體" panose="03000509000000000000" pitchFamily="65" charset="-120"/>
              </a:rPr>
              <a:t>老師、</a:t>
            </a:r>
            <a:r>
              <a:rPr lang="zh-TW" altLang="en-US" b="1" dirty="0" smtClean="0">
                <a:solidFill>
                  <a:srgbClr val="0000FF"/>
                </a:solidFill>
                <a:latin typeface="標楷體" panose="03000509000000000000" pitchFamily="65" charset="-120"/>
                <a:ea typeface="標楷體" panose="03000509000000000000" pitchFamily="65" charset="-120"/>
              </a:rPr>
              <a:t>李美諭</a:t>
            </a:r>
            <a:r>
              <a:rPr lang="zh-TW" altLang="zh-TW" b="1" dirty="0" smtClean="0">
                <a:solidFill>
                  <a:srgbClr val="0000FF"/>
                </a:solidFill>
                <a:latin typeface="標楷體" panose="03000509000000000000" pitchFamily="65" charset="-120"/>
                <a:ea typeface="標楷體" panose="03000509000000000000" pitchFamily="65" charset="-120"/>
              </a:rPr>
              <a:t>老師</a:t>
            </a:r>
            <a:r>
              <a:rPr lang="zh-TW" altLang="zh-TW" b="1" dirty="0">
                <a:solidFill>
                  <a:srgbClr val="0000FF"/>
                </a:solidFill>
                <a:latin typeface="標楷體" panose="03000509000000000000" pitchFamily="65" charset="-120"/>
                <a:ea typeface="標楷體" panose="03000509000000000000" pitchFamily="65" charset="-120"/>
              </a:rPr>
              <a:t>、</a:t>
            </a:r>
            <a:r>
              <a:rPr lang="en-US" altLang="zh-TW" b="1" dirty="0">
                <a:solidFill>
                  <a:srgbClr val="0000FF"/>
                </a:solidFill>
                <a:latin typeface="標楷體" panose="03000509000000000000" pitchFamily="65" charset="-120"/>
                <a:ea typeface="標楷體" panose="03000509000000000000" pitchFamily="65" charset="-120"/>
              </a:rPr>
              <a:t/>
            </a:r>
            <a:br>
              <a:rPr lang="en-US" altLang="zh-TW" b="1" dirty="0">
                <a:solidFill>
                  <a:srgbClr val="0000FF"/>
                </a:solidFill>
                <a:latin typeface="標楷體" panose="03000509000000000000" pitchFamily="65" charset="-120"/>
                <a:ea typeface="標楷體" panose="03000509000000000000" pitchFamily="65" charset="-120"/>
              </a:rPr>
            </a:br>
            <a:r>
              <a:rPr lang="zh-TW" altLang="en-US" b="1" dirty="0">
                <a:solidFill>
                  <a:srgbClr val="0000FF"/>
                </a:solidFill>
                <a:latin typeface="標楷體" panose="03000509000000000000" pitchFamily="65" charset="-120"/>
                <a:ea typeface="標楷體" panose="03000509000000000000" pitchFamily="65" charset="-120"/>
              </a:rPr>
              <a:t>  洪炘燕</a:t>
            </a:r>
            <a:r>
              <a:rPr lang="zh-TW" altLang="zh-TW" b="1" dirty="0">
                <a:solidFill>
                  <a:srgbClr val="0000FF"/>
                </a:solidFill>
                <a:latin typeface="標楷體" panose="03000509000000000000" pitchFamily="65" charset="-120"/>
                <a:ea typeface="標楷體" panose="03000509000000000000" pitchFamily="65" charset="-120"/>
              </a:rPr>
              <a:t>老師、楊亞衡老師、</a:t>
            </a:r>
            <a:r>
              <a:rPr lang="zh-TW" altLang="en-US" b="1" dirty="0">
                <a:solidFill>
                  <a:srgbClr val="0000FF"/>
                </a:solidFill>
                <a:latin typeface="標楷體" panose="03000509000000000000" pitchFamily="65" charset="-120"/>
                <a:ea typeface="標楷體" panose="03000509000000000000" pitchFamily="65" charset="-120"/>
              </a:rPr>
              <a:t>連姵璇</a:t>
            </a:r>
            <a:r>
              <a:rPr lang="zh-TW" altLang="zh-TW" b="1" dirty="0" smtClean="0">
                <a:solidFill>
                  <a:srgbClr val="0000FF"/>
                </a:solidFill>
                <a:latin typeface="標楷體" panose="03000509000000000000" pitchFamily="65" charset="-120"/>
                <a:ea typeface="標楷體" panose="03000509000000000000" pitchFamily="65" charset="-120"/>
              </a:rPr>
              <a:t>老師</a:t>
            </a:r>
            <a:r>
              <a:rPr lang="en-US" altLang="zh-TW" b="1" dirty="0" smtClean="0">
                <a:solidFill>
                  <a:srgbClr val="0000FF"/>
                </a:solidFill>
                <a:latin typeface="標楷體" panose="03000509000000000000" pitchFamily="65" charset="-120"/>
                <a:ea typeface="標楷體" panose="03000509000000000000" pitchFamily="65" charset="-120"/>
              </a:rPr>
              <a:t>)</a:t>
            </a:r>
            <a:endParaRPr lang="en-US" altLang="zh-TW" b="1" dirty="0">
              <a:solidFill>
                <a:srgbClr val="0000FF"/>
              </a:solidFill>
              <a:latin typeface="標楷體" panose="03000509000000000000" pitchFamily="65" charset="-120"/>
              <a:ea typeface="標楷體" panose="03000509000000000000" pitchFamily="65" charset="-120"/>
            </a:endParaRPr>
          </a:p>
          <a:p>
            <a:pPr marL="142875" indent="0">
              <a:buNone/>
            </a:pPr>
            <a:endParaRPr lang="en-US" altLang="zh-TW"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614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3888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簡報內容</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3635896"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918230" y="215348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19" name="文字方塊 18"/>
          <p:cNvSpPr txBox="1"/>
          <p:nvPr/>
        </p:nvSpPr>
        <p:spPr>
          <a:xfrm>
            <a:off x="1403648" y="2132856"/>
            <a:ext cx="712879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與病毒共存</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外語能力提升</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雙語教育政策</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endParaRPr kumimoji="0" lang="en-US" altLang="zh-TW"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技高一二輔導</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課</a:t>
            </a: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教學場域</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改造</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p:txBody>
      </p:sp>
      <p:grpSp>
        <p:nvGrpSpPr>
          <p:cNvPr id="21" name="群組 20"/>
          <p:cNvGrpSpPr/>
          <p:nvPr/>
        </p:nvGrpSpPr>
        <p:grpSpPr>
          <a:xfrm>
            <a:off x="918230" y="2878923"/>
            <a:ext cx="413410" cy="411418"/>
            <a:chOff x="918230" y="2153486"/>
            <a:chExt cx="413410" cy="411418"/>
          </a:xfrm>
        </p:grpSpPr>
        <p:sp>
          <p:nvSpPr>
            <p:cNvPr id="22" name="流程圖: 接點 21"/>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3" name="流程圖: 接點 22"/>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24" name="群組 23"/>
          <p:cNvGrpSpPr/>
          <p:nvPr/>
        </p:nvGrpSpPr>
        <p:grpSpPr>
          <a:xfrm>
            <a:off x="918230" y="4293096"/>
            <a:ext cx="413410" cy="411418"/>
            <a:chOff x="918230" y="2153486"/>
            <a:chExt cx="413410" cy="411418"/>
          </a:xfrm>
        </p:grpSpPr>
        <p:sp>
          <p:nvSpPr>
            <p:cNvPr id="25" name="流程圖: 接點 2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6" name="流程圖: 接點 2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pic>
        <p:nvPicPr>
          <p:cNvPr id="6" name="圖片 5"/>
          <p:cNvPicPr>
            <a:picLocks noChangeAspect="1"/>
          </p:cNvPicPr>
          <p:nvPr/>
        </p:nvPicPr>
        <p:blipFill>
          <a:blip r:embed="rId2"/>
          <a:stretch>
            <a:fillRect/>
          </a:stretch>
        </p:blipFill>
        <p:spPr>
          <a:xfrm>
            <a:off x="918230" y="3599623"/>
            <a:ext cx="426757" cy="432854"/>
          </a:xfrm>
          <a:prstGeom prst="rect">
            <a:avLst/>
          </a:prstGeom>
        </p:spPr>
      </p:pic>
    </p:spTree>
    <p:extLst>
      <p:ext uri="{BB962C8B-B14F-4D97-AF65-F5344CB8AC3E}">
        <p14:creationId xmlns:p14="http://schemas.microsoft.com/office/powerpoint/2010/main" val="21575398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5400" b="1" i="1" dirty="0" smtClean="0">
                <a:solidFill>
                  <a:srgbClr val="0033CC"/>
                </a:solidFill>
                <a:effectLst>
                  <a:outerShdw blurRad="38100" dist="38100" dir="2700000" algn="tl">
                    <a:srgbClr val="C0C0C0"/>
                  </a:outerShdw>
                </a:effectLst>
              </a:rPr>
              <a:t>進修部的活動</a:t>
            </a:r>
            <a:r>
              <a:rPr lang="en-US" altLang="zh-TW" sz="5400" b="1" i="1" dirty="0" smtClean="0">
                <a:solidFill>
                  <a:srgbClr val="0033CC"/>
                </a:solidFill>
                <a:effectLst>
                  <a:outerShdw blurRad="38100" dist="38100" dir="2700000" algn="tl">
                    <a:srgbClr val="C0C0C0"/>
                  </a:outerShdw>
                </a:effectLst>
              </a:rPr>
              <a:t>—</a:t>
            </a:r>
            <a:r>
              <a:rPr lang="zh-TW" altLang="en-US" sz="5400" b="1" i="1" dirty="0" smtClean="0">
                <a:solidFill>
                  <a:srgbClr val="0033CC"/>
                </a:solidFill>
                <a:effectLst>
                  <a:outerShdw blurRad="38100" dist="38100" dir="2700000" algn="tl">
                    <a:srgbClr val="C0C0C0"/>
                  </a:outerShdw>
                </a:effectLst>
              </a:rPr>
              <a:t>上學期</a:t>
            </a:r>
            <a:endParaRPr lang="zh-TW" altLang="en-US" sz="5400" dirty="0">
              <a:solidFill>
                <a:srgbClr val="0033CC"/>
              </a:solidFill>
            </a:endParaRPr>
          </a:p>
        </p:txBody>
      </p:sp>
      <p:sp>
        <p:nvSpPr>
          <p:cNvPr id="23555" name="內容版面配置區 2"/>
          <p:cNvSpPr>
            <a:spLocks noGrp="1"/>
          </p:cNvSpPr>
          <p:nvPr>
            <p:ph idx="1"/>
          </p:nvPr>
        </p:nvSpPr>
        <p:spPr>
          <a:xfrm>
            <a:off x="979366" y="1981078"/>
            <a:ext cx="8229600" cy="4530725"/>
          </a:xfrm>
        </p:spPr>
        <p:txBody>
          <a:bodyPr/>
          <a:lstStyle/>
          <a:p>
            <a:pPr marL="142875" indent="0">
              <a:buNone/>
            </a:pPr>
            <a:r>
              <a:rPr lang="zh-TW" altLang="en-US" dirty="0" smtClean="0">
                <a:solidFill>
                  <a:srgbClr val="0000FF"/>
                </a:solidFill>
                <a:latin typeface="標楷體" panose="03000509000000000000" pitchFamily="65" charset="-120"/>
                <a:ea typeface="標楷體" panose="03000509000000000000" pitchFamily="65" charset="-120"/>
              </a:rPr>
              <a:t>一</a:t>
            </a:r>
            <a:r>
              <a:rPr lang="en-US" altLang="zh-TW" dirty="0" smtClean="0">
                <a:solidFill>
                  <a:srgbClr val="0000FF"/>
                </a:solidFill>
                <a:latin typeface="標楷體" panose="03000509000000000000" pitchFamily="65" charset="-120"/>
                <a:ea typeface="標楷體" panose="03000509000000000000" pitchFamily="65" charset="-120"/>
              </a:rPr>
              <a:t>.</a:t>
            </a:r>
            <a:r>
              <a:rPr lang="zh-TW" altLang="en-US" dirty="0" smtClean="0">
                <a:solidFill>
                  <a:srgbClr val="0000FF"/>
                </a:solidFill>
                <a:latin typeface="標楷體" panose="03000509000000000000" pitchFamily="65" charset="-120"/>
                <a:ea typeface="標楷體" panose="03000509000000000000" pitchFamily="65" charset="-120"/>
              </a:rPr>
              <a:t>舉辦三場藝文講座</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 </a:t>
            </a:r>
            <a:r>
              <a:rPr lang="zh-TW" altLang="en-US" dirty="0" smtClean="0">
                <a:solidFill>
                  <a:srgbClr val="0000FF"/>
                </a:solidFill>
                <a:latin typeface="標楷體" panose="03000509000000000000" pitchFamily="65" charset="-120"/>
                <a:ea typeface="標楷體" panose="03000509000000000000" pitchFamily="65" charset="-120"/>
              </a:rPr>
              <a:t>  </a:t>
            </a:r>
            <a:r>
              <a:rPr lang="en-US" altLang="zh-TW" dirty="0" smtClean="0">
                <a:solidFill>
                  <a:srgbClr val="0000FF"/>
                </a:solidFill>
                <a:latin typeface="標楷體" panose="03000509000000000000" pitchFamily="65" charset="-120"/>
                <a:ea typeface="標楷體" panose="03000509000000000000" pitchFamily="65" charset="-120"/>
              </a:rPr>
              <a:t>1.</a:t>
            </a:r>
            <a:r>
              <a:rPr lang="zh-TW" altLang="en-US" dirty="0" smtClean="0">
                <a:solidFill>
                  <a:srgbClr val="0000FF"/>
                </a:solidFill>
                <a:latin typeface="標楷體" panose="03000509000000000000" pitchFamily="65" charset="-120"/>
                <a:ea typeface="標楷體" panose="03000509000000000000" pitchFamily="65" charset="-120"/>
              </a:rPr>
              <a:t>氣球好好玩</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 </a:t>
            </a:r>
            <a:r>
              <a:rPr lang="zh-TW" altLang="en-US" dirty="0" smtClean="0">
                <a:solidFill>
                  <a:srgbClr val="0000FF"/>
                </a:solidFill>
                <a:latin typeface="標楷體" panose="03000509000000000000" pitchFamily="65" charset="-120"/>
                <a:ea typeface="標楷體" panose="03000509000000000000" pitchFamily="65" charset="-120"/>
              </a:rPr>
              <a:t>  </a:t>
            </a:r>
            <a:r>
              <a:rPr lang="en-US" altLang="zh-TW" dirty="0" smtClean="0">
                <a:solidFill>
                  <a:srgbClr val="0000FF"/>
                </a:solidFill>
                <a:latin typeface="標楷體" panose="03000509000000000000" pitchFamily="65" charset="-120"/>
                <a:ea typeface="標楷體" panose="03000509000000000000" pitchFamily="65" charset="-120"/>
              </a:rPr>
              <a:t>2.</a:t>
            </a:r>
            <a:r>
              <a:rPr lang="zh-TW" altLang="en-US" dirty="0" smtClean="0">
                <a:solidFill>
                  <a:srgbClr val="0000FF"/>
                </a:solidFill>
                <a:latin typeface="標楷體" panose="03000509000000000000" pitchFamily="65" charset="-120"/>
                <a:ea typeface="標楷體" panose="03000509000000000000" pitchFamily="65" charset="-120"/>
              </a:rPr>
              <a:t>用手機拍電影</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 </a:t>
            </a:r>
            <a:r>
              <a:rPr lang="zh-TW" altLang="en-US" dirty="0" smtClean="0">
                <a:solidFill>
                  <a:srgbClr val="0000FF"/>
                </a:solidFill>
                <a:latin typeface="標楷體" panose="03000509000000000000" pitchFamily="65" charset="-120"/>
                <a:ea typeface="標楷體" panose="03000509000000000000" pitchFamily="65" charset="-120"/>
              </a:rPr>
              <a:t>  </a:t>
            </a:r>
            <a:r>
              <a:rPr lang="en-US" altLang="zh-TW" dirty="0" smtClean="0">
                <a:solidFill>
                  <a:srgbClr val="0000FF"/>
                </a:solidFill>
                <a:latin typeface="標楷體" panose="03000509000000000000" pitchFamily="65" charset="-120"/>
                <a:ea typeface="標楷體" panose="03000509000000000000" pitchFamily="65" charset="-120"/>
              </a:rPr>
              <a:t>3.</a:t>
            </a:r>
            <a:r>
              <a:rPr lang="zh-TW" altLang="en-US" dirty="0" smtClean="0">
                <a:solidFill>
                  <a:srgbClr val="0000FF"/>
                </a:solidFill>
                <a:latin typeface="標楷體" panose="03000509000000000000" pitchFamily="65" charset="-120"/>
                <a:ea typeface="標楷體" panose="03000509000000000000" pitchFamily="65" charset="-120"/>
              </a:rPr>
              <a:t>統計與大數據</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smtClean="0">
                <a:solidFill>
                  <a:srgbClr val="0000FF"/>
                </a:solidFill>
                <a:latin typeface="標楷體" panose="03000509000000000000" pitchFamily="65" charset="-120"/>
                <a:ea typeface="標楷體" panose="03000509000000000000" pitchFamily="65" charset="-120"/>
              </a:rPr>
              <a:t>二</a:t>
            </a:r>
            <a:r>
              <a:rPr lang="en-US" altLang="zh-TW" dirty="0" smtClean="0">
                <a:solidFill>
                  <a:srgbClr val="0000FF"/>
                </a:solidFill>
                <a:latin typeface="標楷體" panose="03000509000000000000" pitchFamily="65" charset="-120"/>
                <a:ea typeface="標楷體" panose="03000509000000000000" pitchFamily="65" charset="-120"/>
              </a:rPr>
              <a:t>.</a:t>
            </a:r>
            <a:r>
              <a:rPr lang="zh-TW" altLang="en-US" dirty="0" smtClean="0">
                <a:solidFill>
                  <a:srgbClr val="0000FF"/>
                </a:solidFill>
                <a:latin typeface="標楷體" panose="03000509000000000000" pitchFamily="65" charset="-120"/>
                <a:ea typeface="標楷體" panose="03000509000000000000" pitchFamily="65" charset="-120"/>
              </a:rPr>
              <a:t>舉辦趣味運動會</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三</a:t>
            </a:r>
            <a:r>
              <a:rPr lang="en-US" altLang="zh-TW" dirty="0" smtClean="0">
                <a:solidFill>
                  <a:srgbClr val="0000FF"/>
                </a:solidFill>
                <a:latin typeface="標楷體" panose="03000509000000000000" pitchFamily="65" charset="-120"/>
                <a:ea typeface="標楷體" panose="03000509000000000000" pitchFamily="65" charset="-120"/>
              </a:rPr>
              <a:t>.</a:t>
            </a:r>
            <a:r>
              <a:rPr lang="zh-TW" altLang="en-US" dirty="0" smtClean="0">
                <a:solidFill>
                  <a:srgbClr val="0000FF"/>
                </a:solidFill>
                <a:latin typeface="標楷體" panose="03000509000000000000" pitchFamily="65" charset="-120"/>
                <a:ea typeface="標楷體" panose="03000509000000000000" pitchFamily="65" charset="-120"/>
              </a:rPr>
              <a:t>舉辦慶祝聖誕節暨冬至湯圓晚會</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smtClean="0">
                <a:solidFill>
                  <a:srgbClr val="0000FF"/>
                </a:solidFill>
                <a:latin typeface="標楷體" panose="03000509000000000000" pitchFamily="65" charset="-120"/>
                <a:ea typeface="標楷體" panose="03000509000000000000" pitchFamily="65" charset="-120"/>
              </a:rPr>
              <a:t>四</a:t>
            </a:r>
            <a:r>
              <a:rPr lang="en-US" altLang="zh-TW" dirty="0" smtClean="0">
                <a:solidFill>
                  <a:srgbClr val="0000FF"/>
                </a:solidFill>
                <a:latin typeface="標楷體" panose="03000509000000000000" pitchFamily="65" charset="-120"/>
                <a:ea typeface="標楷體" panose="03000509000000000000" pitchFamily="65" charset="-120"/>
              </a:rPr>
              <a:t>.110-1</a:t>
            </a:r>
            <a:r>
              <a:rPr lang="zh-TW" altLang="en-US" dirty="0">
                <a:solidFill>
                  <a:srgbClr val="0000FF"/>
                </a:solidFill>
                <a:latin typeface="標楷體" panose="03000509000000000000" pitchFamily="65" charset="-120"/>
                <a:ea typeface="標楷體" panose="03000509000000000000" pitchFamily="65" charset="-120"/>
              </a:rPr>
              <a:t>進修部學習回顧</a:t>
            </a:r>
            <a:r>
              <a:rPr lang="zh-TW" altLang="en-US" dirty="0" smtClean="0">
                <a:solidFill>
                  <a:srgbClr val="0000FF"/>
                </a:solidFill>
                <a:latin typeface="標楷體" panose="03000509000000000000" pitchFamily="65" charset="-120"/>
                <a:ea typeface="標楷體" panose="03000509000000000000" pitchFamily="65" charset="-120"/>
              </a:rPr>
              <a:t>影片</a:t>
            </a:r>
            <a:endParaRPr lang="en-US" altLang="zh-TW" dirty="0" smtClean="0">
              <a:solidFill>
                <a:srgbClr val="0000FF"/>
              </a:solidFill>
              <a:latin typeface="標楷體" panose="03000509000000000000" pitchFamily="65" charset="-120"/>
              <a:ea typeface="標楷體" panose="03000509000000000000" pitchFamily="65" charset="-120"/>
            </a:endParaRPr>
          </a:p>
          <a:p>
            <a:pPr marL="142875" indent="0">
              <a:buNone/>
            </a:pPr>
            <a:r>
              <a:rPr lang="en-US" altLang="zh-TW" dirty="0" smtClean="0">
                <a:solidFill>
                  <a:srgbClr val="0000FF"/>
                </a:solidFill>
                <a:hlinkClick r:id="rId2"/>
              </a:rPr>
              <a:t>https</a:t>
            </a:r>
            <a:r>
              <a:rPr lang="en-US" altLang="zh-TW" dirty="0">
                <a:solidFill>
                  <a:srgbClr val="0000FF"/>
                </a:solidFill>
                <a:hlinkClick r:id="rId2"/>
              </a:rPr>
              <a:t>://</a:t>
            </a:r>
            <a:r>
              <a:rPr lang="en-US" altLang="zh-TW" dirty="0" err="1">
                <a:solidFill>
                  <a:srgbClr val="0000FF"/>
                </a:solidFill>
                <a:hlinkClick r:id="rId2"/>
              </a:rPr>
              <a:t>youtu.be</a:t>
            </a:r>
            <a:r>
              <a:rPr lang="en-US" altLang="zh-TW" dirty="0">
                <a:solidFill>
                  <a:srgbClr val="0000FF"/>
                </a:solidFill>
                <a:hlinkClick r:id="rId2"/>
              </a:rPr>
              <a:t>/</a:t>
            </a:r>
            <a:r>
              <a:rPr lang="en-US" altLang="zh-TW" dirty="0" err="1">
                <a:solidFill>
                  <a:srgbClr val="0000FF"/>
                </a:solidFill>
                <a:hlinkClick r:id="rId2"/>
              </a:rPr>
              <a:t>GNLLnzPSnD8</a:t>
            </a:r>
            <a:endParaRPr lang="en-US" altLang="zh-TW" dirty="0">
              <a:solidFill>
                <a:srgbClr val="0000FF"/>
              </a:solidFill>
            </a:endParaRPr>
          </a:p>
          <a:p>
            <a:pPr marL="142875" indent="0">
              <a:buNone/>
            </a:pPr>
            <a:r>
              <a:rPr lang="en-US" altLang="zh-TW" sz="3200" dirty="0"/>
              <a:t/>
            </a:r>
            <a:br>
              <a:rPr lang="en-US" altLang="zh-TW" sz="3200" dirty="0"/>
            </a:br>
            <a:r>
              <a:rPr lang="zh-TW" altLang="en-US" sz="3200" dirty="0" smtClean="0"/>
              <a:t>    </a:t>
            </a:r>
            <a:endParaRPr lang="en-US" altLang="zh-TW" sz="3000" b="1" dirty="0" smtClean="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394729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a:solidFill>
                  <a:srgbClr val="0033CC"/>
                </a:solidFill>
                <a:effectLst>
                  <a:outerShdw blurRad="38100" dist="38100" dir="2700000" algn="tl">
                    <a:srgbClr val="C0C0C0"/>
                  </a:outerShdw>
                </a:effectLst>
              </a:rPr>
              <a:t>   </a:t>
            </a:r>
            <a:r>
              <a:rPr lang="zh-TW" altLang="en-US" sz="5400" b="1" i="1" dirty="0">
                <a:solidFill>
                  <a:srgbClr val="0033CC"/>
                </a:solidFill>
                <a:effectLst>
                  <a:outerShdw blurRad="38100" dist="38100" dir="2700000" algn="tl">
                    <a:srgbClr val="C0C0C0"/>
                  </a:outerShdw>
                </a:effectLst>
              </a:rPr>
              <a:t>進修</a:t>
            </a:r>
            <a:r>
              <a:rPr lang="zh-TW" altLang="en-US" sz="5400" b="1" i="1" dirty="0" smtClean="0">
                <a:solidFill>
                  <a:srgbClr val="0033CC"/>
                </a:solidFill>
                <a:effectLst>
                  <a:outerShdw blurRad="38100" dist="38100" dir="2700000" algn="tl">
                    <a:srgbClr val="C0C0C0"/>
                  </a:outerShdw>
                </a:effectLst>
              </a:rPr>
              <a:t>部的活動</a:t>
            </a:r>
            <a:r>
              <a:rPr lang="en-US" altLang="zh-TW" sz="5400" b="1" i="1" dirty="0" smtClean="0">
                <a:solidFill>
                  <a:srgbClr val="0033CC"/>
                </a:solidFill>
                <a:effectLst>
                  <a:outerShdw blurRad="38100" dist="38100" dir="2700000" algn="tl">
                    <a:srgbClr val="C0C0C0"/>
                  </a:outerShdw>
                </a:effectLst>
              </a:rPr>
              <a:t>—</a:t>
            </a:r>
            <a:r>
              <a:rPr lang="zh-TW" altLang="en-US" sz="5400" b="1" i="1" dirty="0" smtClean="0">
                <a:solidFill>
                  <a:srgbClr val="0033CC"/>
                </a:solidFill>
                <a:effectLst>
                  <a:outerShdw blurRad="38100" dist="38100" dir="2700000" algn="tl">
                    <a:srgbClr val="C0C0C0"/>
                  </a:outerShdw>
                </a:effectLst>
              </a:rPr>
              <a:t>本學期</a:t>
            </a:r>
            <a:endParaRPr lang="zh-TW" altLang="en-US" sz="5400" dirty="0">
              <a:solidFill>
                <a:srgbClr val="0033CC"/>
              </a:solidFill>
            </a:endParaRPr>
          </a:p>
        </p:txBody>
      </p:sp>
      <p:sp>
        <p:nvSpPr>
          <p:cNvPr id="23555" name="內容版面配置區 2"/>
          <p:cNvSpPr>
            <a:spLocks noGrp="1"/>
          </p:cNvSpPr>
          <p:nvPr>
            <p:ph idx="1"/>
          </p:nvPr>
        </p:nvSpPr>
        <p:spPr>
          <a:xfrm>
            <a:off x="715596" y="1796439"/>
            <a:ext cx="8229600" cy="4530725"/>
          </a:xfrm>
        </p:spPr>
        <p:txBody>
          <a:bodyPr/>
          <a:lstStyle/>
          <a:p>
            <a:pPr marL="142875" indent="0">
              <a:buNone/>
            </a:pPr>
            <a:r>
              <a:rPr lang="zh-TW" altLang="en-US" dirty="0">
                <a:solidFill>
                  <a:srgbClr val="0000FF"/>
                </a:solidFill>
                <a:latin typeface="標楷體" panose="03000509000000000000" pitchFamily="65" charset="-120"/>
                <a:ea typeface="標楷體" panose="03000509000000000000" pitchFamily="65" charset="-120"/>
              </a:rPr>
              <a:t>一</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 </a:t>
            </a:r>
            <a:r>
              <a:rPr lang="zh-TW" altLang="en-US" dirty="0" smtClean="0">
                <a:solidFill>
                  <a:srgbClr val="0000FF"/>
                </a:solidFill>
                <a:latin typeface="標楷體" panose="03000509000000000000" pitchFamily="65" charset="-120"/>
                <a:ea typeface="標楷體" panose="03000509000000000000" pitchFamily="65" charset="-120"/>
              </a:rPr>
              <a:t>本學期</a:t>
            </a:r>
            <a:r>
              <a:rPr lang="zh-TW" altLang="en-US" dirty="0">
                <a:solidFill>
                  <a:srgbClr val="0000FF"/>
                </a:solidFill>
                <a:latin typeface="標楷體" panose="03000509000000000000" pitchFamily="65" charset="-120"/>
                <a:ea typeface="標楷體" panose="03000509000000000000" pitchFamily="65" charset="-120"/>
              </a:rPr>
              <a:t>即將舉辦之藝文講座</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   </a:t>
            </a:r>
            <a:r>
              <a:rPr lang="en-US" altLang="zh-TW" dirty="0">
                <a:solidFill>
                  <a:srgbClr val="0000FF"/>
                </a:solidFill>
                <a:latin typeface="標楷體" panose="03000509000000000000" pitchFamily="65" charset="-120"/>
                <a:ea typeface="標楷體" panose="03000509000000000000" pitchFamily="65" charset="-120"/>
              </a:rPr>
              <a:t>1.</a:t>
            </a:r>
            <a:r>
              <a:rPr lang="zh-TW" altLang="en-US" dirty="0">
                <a:solidFill>
                  <a:srgbClr val="0000FF"/>
                </a:solidFill>
                <a:latin typeface="標楷體" panose="03000509000000000000" pitchFamily="65" charset="-120"/>
                <a:ea typeface="標楷體" panose="03000509000000000000" pitchFamily="65" charset="-120"/>
              </a:rPr>
              <a:t>羊毛氈初體驗</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   </a:t>
            </a:r>
            <a:r>
              <a:rPr lang="en-US" altLang="zh-TW" dirty="0">
                <a:solidFill>
                  <a:srgbClr val="0000FF"/>
                </a:solidFill>
                <a:latin typeface="標楷體" panose="03000509000000000000" pitchFamily="65" charset="-120"/>
                <a:ea typeface="標楷體" panose="03000509000000000000" pitchFamily="65" charset="-120"/>
              </a:rPr>
              <a:t>2.</a:t>
            </a:r>
            <a:r>
              <a:rPr lang="zh-TW" altLang="en-US" dirty="0">
                <a:solidFill>
                  <a:srgbClr val="0000FF"/>
                </a:solidFill>
                <a:latin typeface="標楷體" panose="03000509000000000000" pitchFamily="65" charset="-120"/>
                <a:ea typeface="標楷體" panose="03000509000000000000" pitchFamily="65" charset="-120"/>
              </a:rPr>
              <a:t>大學講座 </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二</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舉辦進修部包高中及籃球比賽</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三</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舉辦進修部畢業晚會</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dirty="0">
                <a:solidFill>
                  <a:srgbClr val="0000FF"/>
                </a:solidFill>
                <a:latin typeface="標楷體" panose="03000509000000000000" pitchFamily="65" charset="-120"/>
                <a:ea typeface="標楷體" panose="03000509000000000000" pitchFamily="65" charset="-120"/>
              </a:rPr>
              <a:t>四</a:t>
            </a:r>
            <a:r>
              <a:rPr lang="en-US" altLang="zh-TW" dirty="0" smtClean="0">
                <a:solidFill>
                  <a:srgbClr val="0000FF"/>
                </a:solidFill>
                <a:latin typeface="標楷體" panose="03000509000000000000" pitchFamily="65" charset="-120"/>
                <a:ea typeface="標楷體" panose="03000509000000000000" pitchFamily="65" charset="-120"/>
              </a:rPr>
              <a:t>.</a:t>
            </a:r>
            <a:r>
              <a:rPr lang="zh-TW" altLang="en-US" dirty="0" smtClean="0">
                <a:solidFill>
                  <a:srgbClr val="0000FF"/>
                </a:solidFill>
                <a:latin typeface="標楷體" panose="03000509000000000000" pitchFamily="65" charset="-120"/>
                <a:ea typeface="標楷體" panose="03000509000000000000" pitchFamily="65" charset="-120"/>
              </a:rPr>
              <a:t>以上活動將製作</a:t>
            </a:r>
            <a:r>
              <a:rPr lang="en-US" altLang="zh-TW" dirty="0" smtClean="0">
                <a:solidFill>
                  <a:srgbClr val="0000FF"/>
                </a:solidFill>
                <a:latin typeface="標楷體" panose="03000509000000000000" pitchFamily="65" charset="-120"/>
                <a:ea typeface="標楷體" panose="03000509000000000000" pitchFamily="65" charset="-120"/>
              </a:rPr>
              <a:t>110-2</a:t>
            </a:r>
            <a:r>
              <a:rPr lang="zh-TW" altLang="en-US" dirty="0" smtClean="0">
                <a:solidFill>
                  <a:srgbClr val="0000FF"/>
                </a:solidFill>
                <a:latin typeface="標楷體" panose="03000509000000000000" pitchFamily="65" charset="-120"/>
                <a:ea typeface="標楷體" panose="03000509000000000000" pitchFamily="65" charset="-120"/>
              </a:rPr>
              <a:t>進修</a:t>
            </a:r>
            <a:r>
              <a:rPr lang="zh-TW" altLang="en-US" dirty="0">
                <a:solidFill>
                  <a:srgbClr val="0000FF"/>
                </a:solidFill>
                <a:latin typeface="標楷體" panose="03000509000000000000" pitchFamily="65" charset="-120"/>
                <a:ea typeface="標楷體" panose="03000509000000000000" pitchFamily="65" charset="-120"/>
              </a:rPr>
              <a:t>部學習回顧影片</a:t>
            </a:r>
            <a:endParaRPr lang="en-US" altLang="zh-TW" dirty="0">
              <a:solidFill>
                <a:srgbClr val="0000FF"/>
              </a:solidFill>
              <a:latin typeface="標楷體" panose="03000509000000000000" pitchFamily="65" charset="-120"/>
              <a:ea typeface="標楷體" panose="03000509000000000000" pitchFamily="65" charset="-120"/>
            </a:endParaRPr>
          </a:p>
          <a:p>
            <a:pPr marL="142875" indent="0">
              <a:buNone/>
            </a:pPr>
            <a:r>
              <a:rPr lang="en-US" altLang="zh-TW" sz="3200" dirty="0"/>
              <a:t/>
            </a:r>
            <a:br>
              <a:rPr lang="en-US" altLang="zh-TW" sz="3200" dirty="0"/>
            </a:br>
            <a:r>
              <a:rPr lang="zh-TW" altLang="en-US" sz="3200" dirty="0"/>
              <a:t>    </a:t>
            </a:r>
            <a:endParaRPr lang="en-US" altLang="zh-TW" sz="30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35116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人</a:t>
            </a:r>
            <a:r>
              <a:rPr 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事</a:t>
            </a:r>
            <a:r>
              <a:rPr 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室</a:t>
            </a:r>
            <a:endParaRPr sz="8800" b="1"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33178124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1</a:t>
            </a:r>
            <a:r>
              <a:rPr lang="en-US" sz="6000" b="1" i="1" u="none" dirty="0" smtClean="0">
                <a:solidFill>
                  <a:srgbClr val="0033CC"/>
                </a:solidFill>
                <a:latin typeface="Garamond"/>
                <a:ea typeface="Garamond"/>
                <a:cs typeface="Garamond"/>
                <a:sym typeface="Garamond"/>
              </a:rPr>
              <a:t>-1</a:t>
            </a:r>
            <a:r>
              <a:rPr lang="en-US" altLang="zh-TW" sz="6000" b="1" i="1" u="none" dirty="0" smtClean="0">
                <a:solidFill>
                  <a:srgbClr val="0033CC"/>
                </a:solidFill>
                <a:latin typeface="Garamond"/>
                <a:ea typeface="Garamond"/>
                <a:cs typeface="Garamond"/>
                <a:sym typeface="Garamond"/>
              </a:rPr>
              <a:t>1</a:t>
            </a:r>
            <a:endParaRPr dirty="0"/>
          </a:p>
        </p:txBody>
      </p:sp>
      <p:sp>
        <p:nvSpPr>
          <p:cNvPr id="283" name="Google Shape;283;p38"/>
          <p:cNvSpPr txBox="1">
            <a:spLocks noGrp="1"/>
          </p:cNvSpPr>
          <p:nvPr>
            <p:ph type="body" idx="1"/>
          </p:nvPr>
        </p:nvSpPr>
        <p:spPr>
          <a:xfrm>
            <a:off x="457200" y="1473079"/>
            <a:ext cx="8229600" cy="4530600"/>
          </a:xfrm>
          <a:prstGeom prst="rect">
            <a:avLst/>
          </a:prstGeom>
          <a:noFill/>
          <a:ln>
            <a:noFill/>
          </a:ln>
        </p:spPr>
        <p:txBody>
          <a:bodyPr spcFirstLastPara="1" wrap="square" lIns="91425" tIns="45700" rIns="91425" bIns="45700" anchor="t" anchorCtr="0">
            <a:noAutofit/>
          </a:bodyPr>
          <a:lstStyle/>
          <a:p>
            <a:pPr marL="811212" lvl="0" indent="-754062" algn="just">
              <a:buNone/>
            </a:pPr>
            <a:r>
              <a:rPr lang="en-US" b="1" dirty="0">
                <a:latin typeface="+mj-lt"/>
              </a:rPr>
              <a:t>一</a:t>
            </a:r>
            <a:r>
              <a:rPr lang="en-US" b="1" dirty="0" smtClean="0">
                <a:latin typeface="+mj-lt"/>
              </a:rPr>
              <a:t>、</a:t>
            </a:r>
            <a:r>
              <a:rPr lang="en-US" altLang="zh-TW" b="1" dirty="0">
                <a:latin typeface="+mj-lt"/>
              </a:rPr>
              <a:t>110</a:t>
            </a:r>
            <a:r>
              <a:rPr lang="zh-TW" altLang="en-US" b="1" dirty="0">
                <a:latin typeface="+mj-lt"/>
              </a:rPr>
              <a:t>學年度</a:t>
            </a:r>
            <a:r>
              <a:rPr lang="zh-TW" altLang="en-US" b="1" dirty="0" smtClean="0">
                <a:latin typeface="+mj-lt"/>
              </a:rPr>
              <a:t>第</a:t>
            </a:r>
            <a:r>
              <a:rPr lang="en-US" altLang="zh-TW" b="1" dirty="0">
                <a:latin typeface="+mj-lt"/>
              </a:rPr>
              <a:t>2</a:t>
            </a:r>
            <a:r>
              <a:rPr lang="zh-TW" altLang="en-US" b="1" dirty="0" smtClean="0">
                <a:latin typeface="+mj-lt"/>
              </a:rPr>
              <a:t>學期</a:t>
            </a:r>
            <a:r>
              <a:rPr lang="zh-TW" altLang="en-US" b="1" dirty="0">
                <a:latin typeface="+mj-lt"/>
              </a:rPr>
              <a:t>教職員工子女教育</a:t>
            </a:r>
            <a:r>
              <a:rPr lang="zh-TW" altLang="en-US" b="1" dirty="0" smtClean="0">
                <a:latin typeface="+mj-lt"/>
              </a:rPr>
              <a:t>補助費，請於</a:t>
            </a:r>
            <a:r>
              <a:rPr lang="en-US" altLang="zh-TW" b="1" dirty="0"/>
              <a:t>3</a:t>
            </a:r>
            <a:r>
              <a:rPr lang="zh-TW" altLang="zh-TW" b="1" dirty="0"/>
              <a:t>月</a:t>
            </a:r>
            <a:r>
              <a:rPr lang="en-US" altLang="zh-TW" b="1" dirty="0"/>
              <a:t>10</a:t>
            </a:r>
            <a:r>
              <a:rPr lang="zh-TW" altLang="zh-TW" b="1" dirty="0"/>
              <a:t>日</a:t>
            </a:r>
            <a:r>
              <a:rPr lang="en-US" altLang="zh-TW" b="1" dirty="0"/>
              <a:t>(</a:t>
            </a:r>
            <a:r>
              <a:rPr lang="zh-TW" altLang="zh-TW" b="1" dirty="0"/>
              <a:t>星期四</a:t>
            </a:r>
            <a:r>
              <a:rPr lang="en-US" altLang="zh-TW" b="1" dirty="0"/>
              <a:t>)</a:t>
            </a:r>
            <a:r>
              <a:rPr lang="zh-TW" altLang="en-US" b="1" dirty="0" smtClean="0">
                <a:latin typeface="+mj-lt"/>
              </a:rPr>
              <a:t>檢</a:t>
            </a:r>
            <a:r>
              <a:rPr lang="zh-TW" altLang="en-US" b="1" dirty="0">
                <a:latin typeface="+mj-lt"/>
              </a:rPr>
              <a:t>附收費單據（國中以下免附收據，高中職以上請附收費單據）至人事室申請。相關規定如下</a:t>
            </a:r>
            <a:r>
              <a:rPr lang="zh-TW" altLang="en-US" b="1" dirty="0" smtClean="0">
                <a:latin typeface="+mj-lt"/>
              </a:rPr>
              <a:t>：</a:t>
            </a:r>
            <a:endParaRPr lang="en-US" altLang="zh-TW" b="1" dirty="0" smtClean="0">
              <a:latin typeface="+mj-lt"/>
            </a:endParaRPr>
          </a:p>
          <a:p>
            <a:pPr marL="811212" lvl="0" indent="-754062" algn="just">
              <a:buNone/>
            </a:pPr>
            <a:r>
              <a:rPr lang="zh-TW" altLang="zh-TW" sz="2400" dirty="0">
                <a:latin typeface="+mj-lt"/>
              </a:rPr>
              <a:t>（一</a:t>
            </a:r>
            <a:r>
              <a:rPr lang="zh-TW" altLang="zh-TW" sz="2400" dirty="0" smtClean="0">
                <a:latin typeface="+mj-lt"/>
              </a:rPr>
              <a:t>）</a:t>
            </a:r>
            <a:r>
              <a:rPr lang="en-US" sz="2400" dirty="0" err="1" smtClean="0">
                <a:latin typeface="+mj-lt"/>
              </a:rPr>
              <a:t>初次申請者需檢附戶口名簿影本</a:t>
            </a:r>
            <a:r>
              <a:rPr lang="en-US" sz="2400" dirty="0">
                <a:latin typeface="+mj-lt"/>
              </a:rPr>
              <a:t>。</a:t>
            </a:r>
            <a:endParaRPr sz="2400" dirty="0">
              <a:latin typeface="+mj-lt"/>
            </a:endParaRPr>
          </a:p>
          <a:p>
            <a:pPr marL="152400" lvl="0" indent="-95250" algn="just">
              <a:lnSpc>
                <a:spcPct val="115000"/>
              </a:lnSpc>
              <a:spcBef>
                <a:spcPts val="400"/>
              </a:spcBef>
              <a:buSzPts val="1100"/>
              <a:buNone/>
            </a:pPr>
            <a:r>
              <a:rPr lang="zh-TW" altLang="zh-TW" sz="2400" dirty="0" smtClean="0">
                <a:latin typeface="+mj-lt"/>
              </a:rPr>
              <a:t>（</a:t>
            </a:r>
            <a:r>
              <a:rPr lang="zh-TW" altLang="en-US" sz="2400" dirty="0" smtClean="0">
                <a:latin typeface="+mj-lt"/>
              </a:rPr>
              <a:t>二</a:t>
            </a:r>
            <a:r>
              <a:rPr lang="zh-TW" altLang="zh-TW" sz="2400" dirty="0" smtClean="0">
                <a:latin typeface="+mj-lt"/>
              </a:rPr>
              <a:t>）</a:t>
            </a:r>
            <a:r>
              <a:rPr lang="en-US" sz="2400" dirty="0" err="1" smtClean="0">
                <a:latin typeface="+mj-lt"/>
              </a:rPr>
              <a:t>夫妻雙方均是軍公教人員者</a:t>
            </a:r>
            <a:r>
              <a:rPr lang="en-US" sz="2400" dirty="0" err="1">
                <a:latin typeface="+mj-lt"/>
              </a:rPr>
              <a:t>，僅限一方提出申請</a:t>
            </a:r>
            <a:r>
              <a:rPr lang="en-US" sz="2400" dirty="0" smtClean="0">
                <a:latin typeface="+mj-lt"/>
              </a:rPr>
              <a:t>。</a:t>
            </a:r>
          </a:p>
          <a:p>
            <a:pPr marL="901700" indent="-844550" algn="just">
              <a:lnSpc>
                <a:spcPct val="115000"/>
              </a:lnSpc>
              <a:spcBef>
                <a:spcPts val="400"/>
              </a:spcBef>
              <a:buSzPts val="1100"/>
              <a:buNone/>
            </a:pPr>
            <a:r>
              <a:rPr lang="zh-TW" altLang="zh-TW" sz="2400" dirty="0" smtClean="0">
                <a:latin typeface="+mj-lt"/>
              </a:rPr>
              <a:t>（</a:t>
            </a:r>
            <a:r>
              <a:rPr lang="zh-TW" altLang="en-US" sz="2400" dirty="0" smtClean="0">
                <a:latin typeface="+mj-lt"/>
              </a:rPr>
              <a:t>三</a:t>
            </a:r>
            <a:r>
              <a:rPr lang="zh-TW" altLang="zh-TW" sz="2400" dirty="0" smtClean="0">
                <a:latin typeface="+mj-lt"/>
              </a:rPr>
              <a:t>）</a:t>
            </a:r>
            <a:r>
              <a:rPr lang="zh-TW" altLang="en-US" sz="2400" dirty="0">
                <a:latin typeface="+mj-lt"/>
                <a:ea typeface="Arial"/>
                <a:cs typeface="Arial"/>
                <a:sym typeface="Arial"/>
              </a:rPr>
              <a:t>子女讀公私立高中</a:t>
            </a:r>
            <a:r>
              <a:rPr lang="en-US" altLang="zh-TW" sz="2400" dirty="0">
                <a:latin typeface="+mj-lt"/>
                <a:ea typeface="Arial"/>
                <a:cs typeface="Arial"/>
                <a:sym typeface="Arial"/>
              </a:rPr>
              <a:t>(</a:t>
            </a:r>
            <a:r>
              <a:rPr lang="zh-TW" altLang="en-US" sz="2400" dirty="0">
                <a:latin typeface="+mj-lt"/>
                <a:ea typeface="Arial"/>
                <a:cs typeface="Arial"/>
                <a:sym typeface="Arial"/>
              </a:rPr>
              <a:t>職</a:t>
            </a:r>
            <a:r>
              <a:rPr lang="en-US" altLang="zh-TW" sz="2400" dirty="0">
                <a:latin typeface="+mj-lt"/>
                <a:ea typeface="Arial"/>
                <a:cs typeface="Arial"/>
                <a:sym typeface="Arial"/>
              </a:rPr>
              <a:t>)</a:t>
            </a:r>
            <a:r>
              <a:rPr lang="zh-TW" altLang="en-US" sz="2400" dirty="0">
                <a:latin typeface="+mj-lt"/>
                <a:ea typeface="Arial"/>
                <a:cs typeface="Arial"/>
                <a:sym typeface="Arial"/>
              </a:rPr>
              <a:t>以上者，繳驗收費單據，如係繳交影本應由申請人書明</a:t>
            </a:r>
            <a:r>
              <a:rPr lang="en-US" altLang="zh-TW" sz="2400" dirty="0">
                <a:latin typeface="+mj-lt"/>
                <a:ea typeface="Arial"/>
                <a:cs typeface="Arial"/>
                <a:sym typeface="Arial"/>
              </a:rPr>
              <a:t>『</a:t>
            </a:r>
            <a:r>
              <a:rPr lang="zh-TW" altLang="en-US" sz="2400" dirty="0">
                <a:latin typeface="+mj-lt"/>
                <a:ea typeface="Arial"/>
                <a:cs typeface="Arial"/>
                <a:sym typeface="Arial"/>
              </a:rPr>
              <a:t>與正本相符</a:t>
            </a:r>
            <a:r>
              <a:rPr lang="en-US" altLang="zh-TW" sz="2400" dirty="0">
                <a:latin typeface="+mj-lt"/>
                <a:ea typeface="Arial"/>
                <a:cs typeface="Arial"/>
                <a:sym typeface="Arial"/>
              </a:rPr>
              <a:t>』</a:t>
            </a:r>
            <a:r>
              <a:rPr lang="zh-TW" altLang="en-US" sz="2400" dirty="0">
                <a:latin typeface="+mj-lt"/>
                <a:ea typeface="Arial"/>
                <a:cs typeface="Arial"/>
                <a:sym typeface="Arial"/>
              </a:rPr>
              <a:t>並簽名，以示負責。又轉帳繳費者，應併附原繳費</a:t>
            </a:r>
            <a:r>
              <a:rPr lang="zh-TW" altLang="en-US" sz="2400" dirty="0" smtClean="0">
                <a:latin typeface="+mj-lt"/>
                <a:ea typeface="Arial"/>
                <a:cs typeface="Arial"/>
                <a:sym typeface="Arial"/>
              </a:rPr>
              <a:t>通知單。</a:t>
            </a:r>
          </a:p>
        </p:txBody>
      </p:sp>
    </p:spTree>
    <p:extLst>
      <p:ext uri="{BB962C8B-B14F-4D97-AF65-F5344CB8AC3E}">
        <p14:creationId xmlns:p14="http://schemas.microsoft.com/office/powerpoint/2010/main" val="1533337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2</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283" name="Google Shape;283;p38"/>
          <p:cNvSpPr txBox="1">
            <a:spLocks noGrp="1"/>
          </p:cNvSpPr>
          <p:nvPr>
            <p:ph type="body" idx="1"/>
          </p:nvPr>
        </p:nvSpPr>
        <p:spPr>
          <a:xfrm>
            <a:off x="457200" y="1473079"/>
            <a:ext cx="8229600" cy="4530600"/>
          </a:xfrm>
          <a:prstGeom prst="rect">
            <a:avLst/>
          </a:prstGeom>
          <a:noFill/>
          <a:ln>
            <a:noFill/>
          </a:ln>
        </p:spPr>
        <p:txBody>
          <a:bodyPr spcFirstLastPara="1" wrap="square" lIns="91425" tIns="45700" rIns="91425" bIns="45700" anchor="t" anchorCtr="0">
            <a:noAutofit/>
          </a:bodyPr>
          <a:lstStyle/>
          <a:p>
            <a:pPr marL="990600" lvl="0" indent="-933450" algn="just">
              <a:lnSpc>
                <a:spcPct val="115000"/>
              </a:lnSpc>
              <a:spcBef>
                <a:spcPts val="400"/>
              </a:spcBef>
              <a:buSzPts val="1100"/>
              <a:buNone/>
            </a:pPr>
            <a:r>
              <a:rPr lang="zh-TW" altLang="zh-TW" sz="2400" dirty="0"/>
              <a:t>（四）</a:t>
            </a:r>
            <a:r>
              <a:rPr lang="zh-TW" altLang="en-US" sz="2400" dirty="0" smtClean="0">
                <a:latin typeface="+mj-lt"/>
                <a:ea typeface="Arial"/>
                <a:cs typeface="Arial"/>
                <a:sym typeface="Arial"/>
              </a:rPr>
              <a:t>已</a:t>
            </a:r>
            <a:r>
              <a:rPr lang="zh-TW" altLang="en-US" sz="2400" dirty="0">
                <a:latin typeface="+mj-lt"/>
                <a:ea typeface="Arial"/>
                <a:cs typeface="Arial"/>
                <a:sym typeface="Arial"/>
              </a:rPr>
              <a:t>獲有軍公教遺族就學費用優待條例享有公費、減免學雜費之優待，或已領取其他政府提供之獎助，或全免或減免學雜費者，均不得申請子女教育補助。（請各項補助申領身份者，自行斟酌各項補助額度，擇一申領）但領取優秀學生獎學金、清寒獎學金及民間團體所舉辦之獎學金，不在此限。又未具上開不得申請情形，惟其實際繳納之學雜費低於子女教育補助標準者，僅得補助其實際繳納數額。</a:t>
            </a:r>
            <a:endParaRPr lang="zh-TW" altLang="en-US" sz="2400" dirty="0">
              <a:latin typeface="+mj-lt"/>
            </a:endParaRPr>
          </a:p>
        </p:txBody>
      </p:sp>
    </p:spTree>
    <p:extLst>
      <p:ext uri="{BB962C8B-B14F-4D97-AF65-F5344CB8AC3E}">
        <p14:creationId xmlns:p14="http://schemas.microsoft.com/office/powerpoint/2010/main" val="668289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3</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295" name="Google Shape;295;p39"/>
          <p:cNvSpPr txBox="1">
            <a:spLocks noGrp="1"/>
          </p:cNvSpPr>
          <p:nvPr>
            <p:ph type="body" idx="1"/>
          </p:nvPr>
        </p:nvSpPr>
        <p:spPr>
          <a:xfrm>
            <a:off x="504203" y="1466405"/>
            <a:ext cx="8229600" cy="4530600"/>
          </a:xfrm>
          <a:prstGeom prst="rect">
            <a:avLst/>
          </a:prstGeom>
          <a:noFill/>
          <a:ln>
            <a:noFill/>
          </a:ln>
        </p:spPr>
        <p:txBody>
          <a:bodyPr spcFirstLastPara="1" wrap="square" lIns="91425" tIns="45700" rIns="91425" bIns="45700" anchor="t" anchorCtr="0">
            <a:noAutofit/>
          </a:bodyPr>
          <a:lstStyle/>
          <a:p>
            <a:pPr marL="712788" lvl="0" indent="-712788" algn="just">
              <a:lnSpc>
                <a:spcPct val="115000"/>
              </a:lnSpc>
              <a:spcBef>
                <a:spcPts val="0"/>
              </a:spcBef>
              <a:buClr>
                <a:schemeClr val="dk1"/>
              </a:buClr>
              <a:buSzPts val="1100"/>
              <a:buNone/>
            </a:pPr>
            <a:r>
              <a:rPr lang="en-US" b="1" dirty="0">
                <a:latin typeface="Arial"/>
                <a:ea typeface="Arial"/>
                <a:cs typeface="Arial"/>
                <a:sym typeface="Arial"/>
              </a:rPr>
              <a:t>二</a:t>
            </a:r>
            <a:r>
              <a:rPr lang="en-US" b="1" dirty="0" smtClean="0">
                <a:latin typeface="Arial"/>
                <a:ea typeface="Arial"/>
                <a:cs typeface="Arial"/>
                <a:sym typeface="Arial"/>
              </a:rPr>
              <a:t>、</a:t>
            </a:r>
            <a:r>
              <a:rPr lang="zh-TW" altLang="zh-TW" b="1" dirty="0"/>
              <a:t>教師欲進修學位請依規定向學校提出申請，申請書請至人事室網頁下載，如獲錄取請檢附錄取</a:t>
            </a:r>
            <a:r>
              <a:rPr lang="en-US" altLang="zh-TW" b="1" dirty="0"/>
              <a:t>(</a:t>
            </a:r>
            <a:r>
              <a:rPr lang="zh-TW" altLang="zh-TW" b="1" dirty="0"/>
              <a:t>成績</a:t>
            </a:r>
            <a:r>
              <a:rPr lang="en-US" altLang="zh-TW" b="1" dirty="0"/>
              <a:t>)</a:t>
            </a:r>
            <a:r>
              <a:rPr lang="zh-TW" altLang="zh-TW" b="1" dirty="0"/>
              <a:t>通知書送人事室。另如係申請部分辦公時間進修者，開學請影印課表擲交人事室</a:t>
            </a:r>
            <a:r>
              <a:rPr lang="zh-TW" altLang="zh-TW" b="1" dirty="0" smtClean="0"/>
              <a:t>。</a:t>
            </a:r>
            <a:endParaRPr lang="en-US" altLang="zh-TW" b="1" dirty="0" smtClean="0"/>
          </a:p>
          <a:p>
            <a:pPr marL="712788" lvl="0" indent="-712788" algn="just">
              <a:lnSpc>
                <a:spcPct val="115000"/>
              </a:lnSpc>
              <a:spcBef>
                <a:spcPts val="0"/>
              </a:spcBef>
              <a:buClr>
                <a:schemeClr val="dk1"/>
              </a:buClr>
              <a:buSzPts val="1100"/>
              <a:buNone/>
            </a:pPr>
            <a:endParaRPr lang="en-US" altLang="zh-TW" b="1" dirty="0" smtClean="0"/>
          </a:p>
          <a:p>
            <a:pPr marL="712788" indent="-712788" algn="just">
              <a:lnSpc>
                <a:spcPct val="115000"/>
              </a:lnSpc>
              <a:spcBef>
                <a:spcPts val="0"/>
              </a:spcBef>
              <a:buClr>
                <a:schemeClr val="dk1"/>
              </a:buClr>
              <a:buSzPts val="1100"/>
              <a:buNone/>
            </a:pPr>
            <a:r>
              <a:rPr lang="zh-TW" altLang="en-US" b="1" dirty="0" smtClean="0">
                <a:latin typeface="Arial"/>
                <a:ea typeface="Arial"/>
                <a:cs typeface="Arial"/>
                <a:sym typeface="Arial"/>
              </a:rPr>
              <a:t>三</a:t>
            </a:r>
            <a:r>
              <a:rPr lang="en-US" altLang="zh-TW" b="1" dirty="0" smtClean="0">
                <a:latin typeface="Arial"/>
                <a:ea typeface="Arial"/>
                <a:cs typeface="Arial"/>
                <a:sym typeface="Arial"/>
              </a:rPr>
              <a:t>、</a:t>
            </a:r>
            <a:r>
              <a:rPr lang="zh-TW" altLang="zh-TW" b="1" dirty="0"/>
              <a:t>教師在職進修中辦理休學係不計入進修期間，故無論以何種形式進修，休學時均須以書面向學校報備；教師部分辦公時間係以公假方式參加進修，其進修期間若辦理休學，休學期間進修人員應立即上班銷假，自不得繼續請公假。</a:t>
            </a:r>
            <a:endParaRPr b="1" dirty="0">
              <a:latin typeface="Arial"/>
              <a:ea typeface="Arial"/>
              <a:cs typeface="Arial"/>
              <a:sym typeface="Arial"/>
            </a:endParaRPr>
          </a:p>
        </p:txBody>
      </p:sp>
    </p:spTree>
    <p:extLst>
      <p:ext uri="{BB962C8B-B14F-4D97-AF65-F5344CB8AC3E}">
        <p14:creationId xmlns:p14="http://schemas.microsoft.com/office/powerpoint/2010/main" val="3649586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r>
              <a:rPr lang="en-US" sz="6000" b="1" i="1" dirty="0" err="1" smtClean="0">
                <a:solidFill>
                  <a:srgbClr val="0033CC"/>
                </a:solidFill>
              </a:rPr>
              <a:t>人事室</a:t>
            </a:r>
            <a:r>
              <a:rPr lang="en-US" sz="6000" b="1" i="1" u="none" dirty="0" smtClean="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4</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295" name="Google Shape;295;p39"/>
          <p:cNvSpPr txBox="1">
            <a:spLocks noGrp="1"/>
          </p:cNvSpPr>
          <p:nvPr>
            <p:ph type="body" idx="1"/>
          </p:nvPr>
        </p:nvSpPr>
        <p:spPr>
          <a:xfrm>
            <a:off x="504203" y="1466405"/>
            <a:ext cx="8229600" cy="4530600"/>
          </a:xfrm>
          <a:prstGeom prst="rect">
            <a:avLst/>
          </a:prstGeom>
          <a:noFill/>
          <a:ln>
            <a:noFill/>
          </a:ln>
        </p:spPr>
        <p:txBody>
          <a:bodyPr spcFirstLastPara="1" wrap="square" lIns="91425" tIns="45700" rIns="91425" bIns="45700" anchor="t" anchorCtr="0">
            <a:noAutofit/>
          </a:bodyPr>
          <a:lstStyle/>
          <a:p>
            <a:pPr marL="712788" lvl="0" indent="-712788" algn="just">
              <a:lnSpc>
                <a:spcPct val="115000"/>
              </a:lnSpc>
              <a:spcBef>
                <a:spcPts val="0"/>
              </a:spcBef>
              <a:buClr>
                <a:schemeClr val="dk1"/>
              </a:buClr>
              <a:buSzPts val="1100"/>
              <a:buNone/>
            </a:pPr>
            <a:r>
              <a:rPr lang="zh-TW" altLang="en-US" b="1" dirty="0">
                <a:latin typeface="Arial"/>
                <a:ea typeface="Arial"/>
                <a:cs typeface="Arial"/>
                <a:sym typeface="Arial"/>
              </a:rPr>
              <a:t>四、取得較高學歷之教師，請儘速檢附相關證明文件送人事室辦理改敘</a:t>
            </a:r>
            <a:r>
              <a:rPr lang="zh-TW" altLang="en-US" b="1" dirty="0" smtClean="0">
                <a:latin typeface="Arial"/>
                <a:ea typeface="Arial"/>
                <a:cs typeface="Arial"/>
                <a:sym typeface="Arial"/>
              </a:rPr>
              <a:t>。</a:t>
            </a:r>
            <a:endParaRPr lang="en-US" altLang="zh-TW" b="1" dirty="0" smtClean="0">
              <a:latin typeface="Arial"/>
              <a:ea typeface="Arial"/>
              <a:cs typeface="Arial"/>
              <a:sym typeface="Arial"/>
            </a:endParaRPr>
          </a:p>
          <a:p>
            <a:pPr marL="712788" lvl="0" indent="-712788" algn="just">
              <a:lnSpc>
                <a:spcPct val="115000"/>
              </a:lnSpc>
              <a:spcBef>
                <a:spcPts val="0"/>
              </a:spcBef>
              <a:buClr>
                <a:schemeClr val="dk1"/>
              </a:buClr>
              <a:buSzPts val="1100"/>
              <a:buNone/>
            </a:pPr>
            <a:endParaRPr lang="zh-TW" altLang="en-US" b="1" dirty="0">
              <a:latin typeface="Arial"/>
              <a:ea typeface="Arial"/>
              <a:cs typeface="Arial"/>
              <a:sym typeface="Arial"/>
            </a:endParaRPr>
          </a:p>
          <a:p>
            <a:pPr marL="712788" indent="-712788" algn="just">
              <a:buNone/>
            </a:pPr>
            <a:r>
              <a:rPr lang="zh-TW" altLang="en-US" b="1" dirty="0" smtClean="0">
                <a:latin typeface="Arial"/>
                <a:ea typeface="Arial"/>
                <a:cs typeface="Arial"/>
                <a:sym typeface="Arial"/>
              </a:rPr>
              <a:t>五</a:t>
            </a:r>
            <a:r>
              <a:rPr lang="zh-TW" altLang="zh-TW" b="1" dirty="0" smtClean="0"/>
              <a:t>、</a:t>
            </a:r>
            <a:r>
              <a:rPr lang="zh-TW" altLang="en-US" b="1" dirty="0"/>
              <a:t>請確實遵守「桃園市市立各級學校教師出勤管理要點」準時出勤，因故未能到校或中途需離校者，應於事前完成請假程序，本室將依前揭規定每月不定期實施</a:t>
            </a:r>
            <a:r>
              <a:rPr lang="en-US" altLang="zh-TW" b="1" dirty="0"/>
              <a:t>2</a:t>
            </a:r>
            <a:r>
              <a:rPr lang="zh-TW" altLang="en-US" b="1" dirty="0"/>
              <a:t>次以上查勤。</a:t>
            </a:r>
            <a:endParaRPr lang="en-US" altLang="zh-TW" b="1" dirty="0"/>
          </a:p>
        </p:txBody>
      </p:sp>
    </p:spTree>
    <p:extLst>
      <p:ext uri="{BB962C8B-B14F-4D97-AF65-F5344CB8AC3E}">
        <p14:creationId xmlns:p14="http://schemas.microsoft.com/office/powerpoint/2010/main" val="327577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5fb6fb070e_0_6"/>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5</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169" name="Google Shape;169;g5fb6fb070e_0_6"/>
          <p:cNvSpPr txBox="1">
            <a:spLocks noGrp="1"/>
          </p:cNvSpPr>
          <p:nvPr>
            <p:ph type="body" idx="1"/>
          </p:nvPr>
        </p:nvSpPr>
        <p:spPr>
          <a:xfrm>
            <a:off x="539750" y="16287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smtClean="0">
              <a:latin typeface="Arial"/>
              <a:ea typeface="Arial"/>
              <a:cs typeface="Arial"/>
              <a:sym typeface="Arial"/>
            </a:endParaRPr>
          </a:p>
          <a:p>
            <a:pPr marL="457200" lvl="0" indent="0" algn="l" rtl="0">
              <a:lnSpc>
                <a:spcPct val="115000"/>
              </a:lnSpc>
              <a:spcBef>
                <a:spcPts val="700"/>
              </a:spcBef>
              <a:spcAft>
                <a:spcPts val="0"/>
              </a:spcAft>
              <a:buNone/>
            </a:pPr>
            <a:endParaRPr dirty="0">
              <a:latin typeface="Arial"/>
              <a:ea typeface="Arial"/>
              <a:cs typeface="Arial"/>
              <a:sym typeface="Arial"/>
            </a:endParaRPr>
          </a:p>
          <a:p>
            <a:pPr marL="342900" marR="0" lvl="0" indent="-209550" algn="l" rtl="0">
              <a:spcBef>
                <a:spcPts val="0"/>
              </a:spcBef>
              <a:spcAft>
                <a:spcPts val="0"/>
              </a:spcAft>
              <a:buClr>
                <a:schemeClr val="lt2"/>
              </a:buClr>
              <a:buSzPts val="2100"/>
              <a:buFont typeface="Noto Sans Symbols"/>
              <a:buNone/>
            </a:pPr>
            <a:endParaRPr dirty="0"/>
          </a:p>
        </p:txBody>
      </p:sp>
      <p:sp>
        <p:nvSpPr>
          <p:cNvPr id="3" name="矩形 2"/>
          <p:cNvSpPr/>
          <p:nvPr/>
        </p:nvSpPr>
        <p:spPr>
          <a:xfrm>
            <a:off x="539750" y="1473075"/>
            <a:ext cx="7695488" cy="1366528"/>
          </a:xfrm>
          <a:prstGeom prst="rect">
            <a:avLst/>
          </a:prstGeom>
        </p:spPr>
        <p:txBody>
          <a:bodyPr wrap="square">
            <a:spAutoFit/>
          </a:bodyPr>
          <a:lstStyle/>
          <a:p>
            <a:pPr marL="628650" lvl="0" indent="-628650" algn="just">
              <a:lnSpc>
                <a:spcPct val="115000"/>
              </a:lnSpc>
              <a:buClr>
                <a:schemeClr val="dk1"/>
              </a:buClr>
              <a:buSzPts val="1100"/>
            </a:pPr>
            <a:r>
              <a:rPr lang="zh-TW" altLang="en-US" sz="2400" b="1" dirty="0">
                <a:latin typeface="+mj-lt"/>
              </a:rPr>
              <a:t>六</a:t>
            </a:r>
            <a:r>
              <a:rPr lang="zh-TW" altLang="zh-TW" sz="2400" b="1" dirty="0" smtClean="0">
                <a:latin typeface="+mj-lt"/>
              </a:rPr>
              <a:t>、</a:t>
            </a:r>
            <a:r>
              <a:rPr lang="zh-TW" altLang="en-US" sz="2400" b="1" dirty="0"/>
              <a:t>有關本校教職員例假日擔任試務、監試人員及經本府指派擔任裁判等，如已支領工作酬勞費、工作報酬及裁判費，依規定不得申請加班費及補休</a:t>
            </a:r>
            <a:r>
              <a:rPr lang="zh-TW" altLang="en-US" sz="2400" b="1" dirty="0" smtClean="0"/>
              <a:t>。</a:t>
            </a:r>
            <a:endParaRPr lang="zh-TW" altLang="en-US" sz="2400" b="1" dirty="0"/>
          </a:p>
        </p:txBody>
      </p:sp>
    </p:spTree>
    <p:extLst>
      <p:ext uri="{BB962C8B-B14F-4D97-AF65-F5344CB8AC3E}">
        <p14:creationId xmlns:p14="http://schemas.microsoft.com/office/powerpoint/2010/main" val="1275570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5fb6fb070e_0_0"/>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6</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163" name="Google Shape;163;g5fb6fb070e_0_0"/>
          <p:cNvSpPr txBox="1">
            <a:spLocks noGrp="1"/>
          </p:cNvSpPr>
          <p:nvPr>
            <p:ph type="body" idx="1"/>
          </p:nvPr>
        </p:nvSpPr>
        <p:spPr>
          <a:xfrm>
            <a:off x="435836" y="1457859"/>
            <a:ext cx="8229600" cy="4530600"/>
          </a:xfrm>
          <a:prstGeom prst="rect">
            <a:avLst/>
          </a:prstGeom>
          <a:noFill/>
          <a:ln>
            <a:noFill/>
          </a:ln>
        </p:spPr>
        <p:txBody>
          <a:bodyPr spcFirstLastPara="1" wrap="square" lIns="91425" tIns="45700" rIns="91425" bIns="45700" anchor="t" anchorCtr="0">
            <a:noAutofit/>
          </a:bodyPr>
          <a:lstStyle/>
          <a:p>
            <a:pPr marL="142875" indent="0" algn="just">
              <a:lnSpc>
                <a:spcPts val="3000"/>
              </a:lnSpc>
              <a:buNone/>
            </a:pPr>
            <a:r>
              <a:rPr lang="zh-TW" altLang="en-US" sz="2000" b="1" dirty="0" smtClean="0">
                <a:latin typeface="+mj-lt"/>
              </a:rPr>
              <a:t>七</a:t>
            </a:r>
            <a:r>
              <a:rPr lang="zh-TW" altLang="zh-TW" sz="2000" b="1" dirty="0" smtClean="0">
                <a:latin typeface="+mj-lt"/>
              </a:rPr>
              <a:t>、</a:t>
            </a:r>
            <a:r>
              <a:rPr lang="zh-TW" altLang="zh-TW" sz="2000" b="1" dirty="0"/>
              <a:t>桃園市各級學校教職員工例假日公差處理方式：</a:t>
            </a:r>
          </a:p>
          <a:p>
            <a:pPr marL="895350" indent="-752475" algn="just">
              <a:lnSpc>
                <a:spcPts val="3000"/>
              </a:lnSpc>
              <a:buNone/>
            </a:pPr>
            <a:r>
              <a:rPr lang="zh-TW" altLang="zh-TW" sz="2000" b="1" dirty="0"/>
              <a:t>（一）本府教育局於例假日辦理之各項活動計畫，係屬請學校務必派員者，同意參加人員得自執行勤務當日起</a:t>
            </a:r>
            <a:r>
              <a:rPr lang="en-US" altLang="zh-TW" sz="2000" b="1" dirty="0"/>
              <a:t>1</a:t>
            </a:r>
            <a:r>
              <a:rPr lang="zh-TW" altLang="zh-TW" sz="2000" b="1" dirty="0"/>
              <a:t>年內自行選擇補休（課務排代）或領取加班費</a:t>
            </a:r>
            <a:r>
              <a:rPr lang="en-US" altLang="zh-TW" sz="2000" b="1" dirty="0"/>
              <a:t>(</a:t>
            </a:r>
            <a:r>
              <a:rPr lang="zh-TW" altLang="zh-TW" sz="2000" b="1" dirty="0"/>
              <a:t>以該活動計畫之經費支應）。</a:t>
            </a:r>
          </a:p>
          <a:p>
            <a:pPr marL="895350" indent="-752475" algn="just">
              <a:lnSpc>
                <a:spcPts val="3000"/>
              </a:lnSpc>
              <a:buNone/>
            </a:pPr>
            <a:r>
              <a:rPr lang="zh-TW" altLang="zh-TW" sz="2000" b="1" dirty="0"/>
              <a:t>（二）本府教育局於例假日辦理或核定之教師專業研習，係屬請學校指定參加者，同意參加人員自執行勤務當日起</a:t>
            </a:r>
            <a:r>
              <a:rPr lang="en-US" altLang="zh-TW" sz="2000" b="1" dirty="0"/>
              <a:t>1</a:t>
            </a:r>
            <a:r>
              <a:rPr lang="zh-TW" altLang="zh-TW" sz="2000" b="1" dirty="0"/>
              <a:t>年內申請補休</a:t>
            </a:r>
            <a:r>
              <a:rPr lang="en-US" altLang="zh-TW" sz="2000" b="1" dirty="0"/>
              <a:t>(</a:t>
            </a:r>
            <a:r>
              <a:rPr lang="zh-TW" altLang="zh-TW" sz="2000" b="1" dirty="0"/>
              <a:t>課務自理）；本府教育局於例假日辦理或核定之教師專業研習，若屬自由參加性質，同意參加人員則得自執行勤務當日起</a:t>
            </a:r>
            <a:r>
              <a:rPr lang="en-US" altLang="zh-TW" sz="2000" b="1" dirty="0"/>
              <a:t>1</a:t>
            </a:r>
            <a:r>
              <a:rPr lang="zh-TW" altLang="zh-TW" sz="2000" b="1" dirty="0"/>
              <a:t>年內自行選擇補休（課務自理）。</a:t>
            </a:r>
          </a:p>
          <a:p>
            <a:pPr marL="895350" indent="-752475" algn="just">
              <a:lnSpc>
                <a:spcPts val="3000"/>
              </a:lnSpc>
              <a:buNone/>
            </a:pPr>
            <a:r>
              <a:rPr lang="zh-TW" altLang="zh-TW" sz="2000" b="1" dirty="0"/>
              <a:t>（三）學校每學年在非上班時段辦理之例行性活動</a:t>
            </a:r>
            <a:r>
              <a:rPr lang="en-US" altLang="zh-TW" sz="2000" b="1" dirty="0"/>
              <a:t> (</a:t>
            </a:r>
            <a:r>
              <a:rPr lang="zh-TW" altLang="zh-TW" sz="2000" b="1" dirty="0"/>
              <a:t>如校慶、親職日</a:t>
            </a:r>
            <a:r>
              <a:rPr lang="en-US" altLang="zh-TW" sz="2000" b="1" dirty="0"/>
              <a:t>)</a:t>
            </a:r>
            <a:r>
              <a:rPr lang="zh-TW" altLang="zh-TW" sz="2000" b="1" dirty="0"/>
              <a:t>或因法定業務需要，所衍生之補休得自執行勤務當日起</a:t>
            </a:r>
            <a:r>
              <a:rPr lang="en-US" altLang="zh-TW" sz="2000" b="1" dirty="0"/>
              <a:t>1</a:t>
            </a:r>
            <a:r>
              <a:rPr lang="zh-TW" altLang="zh-TW" sz="2000" b="1" dirty="0"/>
              <a:t>年內自行選擇補休（課務自理）。</a:t>
            </a:r>
          </a:p>
          <a:p>
            <a:pPr marL="342900" marR="0" lvl="0" indent="-209550" algn="l" rtl="0">
              <a:spcBef>
                <a:spcPts val="0"/>
              </a:spcBef>
              <a:spcAft>
                <a:spcPts val="0"/>
              </a:spcAft>
              <a:buClr>
                <a:schemeClr val="lt2"/>
              </a:buClr>
              <a:buSzPts val="2100"/>
              <a:buFont typeface="Noto Sans Symbols"/>
              <a:buNone/>
            </a:pPr>
            <a:endParaRPr dirty="0"/>
          </a:p>
        </p:txBody>
      </p:sp>
    </p:spTree>
    <p:extLst>
      <p:ext uri="{BB962C8B-B14F-4D97-AF65-F5344CB8AC3E}">
        <p14:creationId xmlns:p14="http://schemas.microsoft.com/office/powerpoint/2010/main" val="4038644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5fb6fb070e_0_0"/>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7</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163" name="Google Shape;163;g5fb6fb070e_0_0"/>
          <p:cNvSpPr txBox="1">
            <a:spLocks noGrp="1"/>
          </p:cNvSpPr>
          <p:nvPr>
            <p:ph type="body" idx="1"/>
          </p:nvPr>
        </p:nvSpPr>
        <p:spPr>
          <a:xfrm>
            <a:off x="435836" y="1457859"/>
            <a:ext cx="8229600" cy="4530600"/>
          </a:xfrm>
          <a:prstGeom prst="rect">
            <a:avLst/>
          </a:prstGeom>
          <a:noFill/>
          <a:ln>
            <a:noFill/>
          </a:ln>
        </p:spPr>
        <p:txBody>
          <a:bodyPr spcFirstLastPara="1" wrap="square" lIns="91425" tIns="45700" rIns="91425" bIns="45700" anchor="t" anchorCtr="0">
            <a:noAutofit/>
          </a:bodyPr>
          <a:lstStyle/>
          <a:p>
            <a:pPr marL="142875" indent="0" algn="just">
              <a:lnSpc>
                <a:spcPts val="3000"/>
              </a:lnSpc>
              <a:buNone/>
            </a:pPr>
            <a:r>
              <a:rPr lang="zh-TW" altLang="en-US" sz="2000" b="1" dirty="0" smtClean="0">
                <a:latin typeface="+mj-lt"/>
              </a:rPr>
              <a:t>八</a:t>
            </a:r>
            <a:r>
              <a:rPr lang="zh-TW" altLang="zh-TW" sz="2000" b="1" dirty="0" smtClean="0">
                <a:latin typeface="+mj-lt"/>
              </a:rPr>
              <a:t>、</a:t>
            </a:r>
            <a:r>
              <a:rPr lang="zh-TW" altLang="zh-TW" sz="2000" b="1" dirty="0"/>
              <a:t>本校教職員工請假處理方式</a:t>
            </a:r>
            <a:r>
              <a:rPr lang="zh-TW" altLang="zh-TW" sz="2000" b="1" dirty="0" smtClean="0"/>
              <a:t>：</a:t>
            </a:r>
            <a:endParaRPr lang="en-US" altLang="zh-TW" sz="2000" b="1" dirty="0" smtClean="0"/>
          </a:p>
          <a:p>
            <a:pPr marL="895350" indent="-752475" algn="just">
              <a:lnSpc>
                <a:spcPts val="3000"/>
              </a:lnSpc>
              <a:buNone/>
            </a:pPr>
            <a:r>
              <a:rPr lang="zh-TW" altLang="zh-TW" sz="2000" b="1" dirty="0" smtClean="0"/>
              <a:t>（</a:t>
            </a:r>
            <a:r>
              <a:rPr lang="zh-TW" altLang="zh-TW" sz="2000" b="1" dirty="0"/>
              <a:t>一</a:t>
            </a:r>
            <a:r>
              <a:rPr lang="zh-TW" altLang="zh-TW" sz="2000" b="1" dirty="0" smtClean="0"/>
              <a:t>）</a:t>
            </a:r>
            <a:r>
              <a:rPr lang="zh-TW" altLang="zh-TW" sz="2000" b="1" dirty="0"/>
              <a:t>同仁請假、公假或休假，應填具假單，始得離開。但有急病或緊急事故，得由其同事或親友代辦或補辦請假手續。同仁請假、公假或休假，其課（職）務應委託適當人員代理。</a:t>
            </a:r>
          </a:p>
          <a:p>
            <a:pPr marL="895350" indent="-752475" algn="just">
              <a:lnSpc>
                <a:spcPts val="3000"/>
              </a:lnSpc>
              <a:buNone/>
            </a:pPr>
            <a:r>
              <a:rPr lang="zh-TW" altLang="zh-TW" sz="2000" b="1" dirty="0" smtClean="0"/>
              <a:t>（</a:t>
            </a:r>
            <a:r>
              <a:rPr lang="zh-TW" altLang="zh-TW" sz="2000" b="1" dirty="0"/>
              <a:t>二</a:t>
            </a:r>
            <a:r>
              <a:rPr lang="zh-TW" altLang="zh-TW" sz="2000" b="1" dirty="0" smtClean="0"/>
              <a:t>）</a:t>
            </a:r>
            <a:r>
              <a:rPr lang="zh-TW" altLang="zh-TW" sz="2000" b="1" dirty="0"/>
              <a:t>全校重大活動若需請假，請填寫紙本假單或公假單</a:t>
            </a:r>
            <a:r>
              <a:rPr lang="en-US" altLang="zh-TW" sz="2000" b="1" dirty="0"/>
              <a:t>(</a:t>
            </a:r>
            <a:r>
              <a:rPr lang="zh-TW" altLang="zh-TW" sz="2000" b="1" dirty="0"/>
              <a:t>請至人事室網頁下載</a:t>
            </a:r>
            <a:r>
              <a:rPr lang="en-US" altLang="zh-TW" sz="2000" b="1" dirty="0"/>
              <a:t>)</a:t>
            </a:r>
            <a:r>
              <a:rPr lang="zh-TW" altLang="zh-TW" sz="2000" b="1" dirty="0"/>
              <a:t>，並敘明</a:t>
            </a:r>
            <a:r>
              <a:rPr lang="zh-TW" altLang="zh-TW" sz="2000" b="1" dirty="0" smtClean="0"/>
              <a:t>原因</a:t>
            </a:r>
            <a:endParaRPr lang="en-US" altLang="zh-TW" sz="2000" b="1" dirty="0" smtClean="0"/>
          </a:p>
          <a:p>
            <a:pPr marL="895350" indent="-752475" algn="just">
              <a:lnSpc>
                <a:spcPts val="3000"/>
              </a:lnSpc>
              <a:buNone/>
            </a:pPr>
            <a:r>
              <a:rPr lang="zh-TW" altLang="zh-TW" sz="2000" b="1" dirty="0" smtClean="0"/>
              <a:t>（</a:t>
            </a:r>
            <a:r>
              <a:rPr lang="zh-TW" altLang="zh-TW" sz="2000" b="1" dirty="0"/>
              <a:t>三</a:t>
            </a:r>
            <a:r>
              <a:rPr lang="zh-TW" altLang="zh-TW" sz="2000" b="1" dirty="0" smtClean="0"/>
              <a:t>）</a:t>
            </a:r>
            <a:r>
              <a:rPr lang="zh-TW" altLang="zh-TW" sz="2000" b="1" dirty="0"/>
              <a:t>導師請假</a:t>
            </a:r>
            <a:r>
              <a:rPr lang="en-US" altLang="zh-TW" sz="2000" b="1" dirty="0"/>
              <a:t>1</a:t>
            </a:r>
            <a:r>
              <a:rPr lang="zh-TW" altLang="zh-TW" sz="2000" b="1" dirty="0"/>
              <a:t>日以上，職務代理人以找專任教師為原則</a:t>
            </a:r>
            <a:r>
              <a:rPr lang="zh-TW" altLang="zh-TW" sz="2000" b="1" dirty="0" smtClean="0"/>
              <a:t>。</a:t>
            </a:r>
            <a:endParaRPr lang="en-US" altLang="zh-TW" sz="2000" b="1" dirty="0" smtClean="0"/>
          </a:p>
          <a:p>
            <a:pPr marL="895350" indent="-752475" algn="just">
              <a:lnSpc>
                <a:spcPts val="3000"/>
              </a:lnSpc>
              <a:buNone/>
            </a:pPr>
            <a:r>
              <a:rPr lang="zh-TW" altLang="zh-TW" sz="2000" b="1" dirty="0"/>
              <a:t>（三</a:t>
            </a:r>
            <a:r>
              <a:rPr lang="zh-TW" altLang="zh-TW" sz="2000" b="1" dirty="0" smtClean="0"/>
              <a:t>）</a:t>
            </a:r>
            <a:r>
              <a:rPr lang="zh-TW" altLang="zh-TW" sz="2000" b="1" dirty="0"/>
              <a:t>本校教職員工如至醫療院所或社區接種站施打</a:t>
            </a:r>
            <a:r>
              <a:rPr lang="en-US" altLang="zh-TW" sz="2000" b="1" dirty="0"/>
              <a:t>COVID-19</a:t>
            </a:r>
            <a:r>
              <a:rPr lang="zh-TW" altLang="zh-TW" sz="2000" b="1" dirty="0"/>
              <a:t>公費疫苗</a:t>
            </a:r>
            <a:r>
              <a:rPr lang="en-US" altLang="zh-TW" sz="2000" b="1" dirty="0"/>
              <a:t>(</a:t>
            </a:r>
            <a:r>
              <a:rPr lang="zh-TW" altLang="zh-TW" sz="2000" b="1" dirty="0"/>
              <a:t>含第一、二、三劑</a:t>
            </a:r>
            <a:r>
              <a:rPr lang="en-US" altLang="zh-TW" sz="2000" b="1" dirty="0"/>
              <a:t>)</a:t>
            </a:r>
            <a:r>
              <a:rPr lang="zh-TW" altLang="zh-TW" sz="2000" b="1" dirty="0"/>
              <a:t>，教育局同意是類人員於課務自理下予以半日公假登記，差勤系統請檢附證明文件</a:t>
            </a:r>
            <a:r>
              <a:rPr lang="en-US" altLang="zh-TW" sz="2000" b="1" dirty="0"/>
              <a:t>(</a:t>
            </a:r>
            <a:r>
              <a:rPr lang="zh-TW" altLang="zh-TW" sz="2000" b="1" dirty="0"/>
              <a:t>預約單或接種證明</a:t>
            </a:r>
            <a:r>
              <a:rPr lang="en-US" altLang="zh-TW" sz="2000" b="1" dirty="0"/>
              <a:t>)</a:t>
            </a:r>
            <a:r>
              <a:rPr lang="zh-TW" altLang="zh-TW" sz="2000" b="1" dirty="0"/>
              <a:t>。</a:t>
            </a:r>
            <a:endParaRPr lang="en-US" altLang="zh-TW" sz="2000" b="1" dirty="0"/>
          </a:p>
        </p:txBody>
      </p:sp>
    </p:spTree>
    <p:extLst>
      <p:ext uri="{BB962C8B-B14F-4D97-AF65-F5344CB8AC3E}">
        <p14:creationId xmlns:p14="http://schemas.microsoft.com/office/powerpoint/2010/main" val="301690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與病毒共存</a:t>
            </a:r>
            <a:r>
              <a:rPr kumimoji="0" lang="en-US" altLang="zh-TW"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a:t>
            </a:r>
            <a:endParaRPr kumimoji="0" lang="en-US" altLang="zh-TW"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076057"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558190" y="179344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1019824" y="1772816"/>
            <a:ext cx="812417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新冠肺炎</a:t>
            </a:r>
            <a:r>
              <a:rPr kumimoji="0" lang="en-US" altLang="zh-TW"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omicron</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傳染力超強，但致病力低</a:t>
            </a:r>
            <a:endPar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grpSp>
        <p:nvGrpSpPr>
          <p:cNvPr id="13" name="群組 12"/>
          <p:cNvGrpSpPr/>
          <p:nvPr/>
        </p:nvGrpSpPr>
        <p:grpSpPr>
          <a:xfrm>
            <a:off x="539552" y="2801558"/>
            <a:ext cx="413410" cy="411418"/>
            <a:chOff x="918230" y="2153486"/>
            <a:chExt cx="413410" cy="411418"/>
          </a:xfrm>
        </p:grpSpPr>
        <p:sp>
          <p:nvSpPr>
            <p:cNvPr id="14" name="流程圖: 接點 1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8" name="流程圖: 接點 17"/>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9" name="矩形 8"/>
          <p:cNvSpPr/>
          <p:nvPr/>
        </p:nvSpPr>
        <p:spPr>
          <a:xfrm>
            <a:off x="971600" y="2780928"/>
            <a:ext cx="44935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與病毒</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共存，不是放任病毒傳播</a:t>
            </a:r>
            <a:endParaRPr kumimoji="0" lang="zh-TW" altLang="en-US" sz="2400" b="1"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grpSp>
        <p:nvGrpSpPr>
          <p:cNvPr id="19" name="群組 18"/>
          <p:cNvGrpSpPr/>
          <p:nvPr/>
        </p:nvGrpSpPr>
        <p:grpSpPr>
          <a:xfrm>
            <a:off x="558190" y="3573016"/>
            <a:ext cx="413410" cy="411418"/>
            <a:chOff x="918230" y="2153486"/>
            <a:chExt cx="413410" cy="411418"/>
          </a:xfrm>
        </p:grpSpPr>
        <p:sp>
          <p:nvSpPr>
            <p:cNvPr id="20" name="流程圖: 接點 19"/>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1" name="流程圖: 接點 20"/>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10" name="矩形 9"/>
          <p:cNvSpPr/>
          <p:nvPr/>
        </p:nvSpPr>
        <p:spPr>
          <a:xfrm>
            <a:off x="971600" y="3573016"/>
            <a:ext cx="8172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認真落實防疫規範</a:t>
            </a:r>
            <a:endParaRPr kumimoji="0" lang="zh-TW" altLang="en-US" sz="2400" b="1"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sp>
        <p:nvSpPr>
          <p:cNvPr id="22" name="矩形 21"/>
          <p:cNvSpPr/>
          <p:nvPr/>
        </p:nvSpPr>
        <p:spPr>
          <a:xfrm>
            <a:off x="971600" y="4582864"/>
            <a:ext cx="79928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盡快完成疫苗施打</a:t>
            </a:r>
            <a:endParaRPr kumimoji="0" lang="zh-TW" altLang="en-US" sz="2400" b="1"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grpSp>
        <p:nvGrpSpPr>
          <p:cNvPr id="23" name="群組 22"/>
          <p:cNvGrpSpPr/>
          <p:nvPr/>
        </p:nvGrpSpPr>
        <p:grpSpPr>
          <a:xfrm>
            <a:off x="539552" y="4578784"/>
            <a:ext cx="413410" cy="411418"/>
            <a:chOff x="918230" y="2153486"/>
            <a:chExt cx="413410" cy="411418"/>
          </a:xfrm>
        </p:grpSpPr>
        <p:sp>
          <p:nvSpPr>
            <p:cNvPr id="24" name="流程圖: 接點 2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5" name="流程圖: 接點 24"/>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Tree>
    <p:extLst>
      <p:ext uri="{BB962C8B-B14F-4D97-AF65-F5344CB8AC3E}">
        <p14:creationId xmlns:p14="http://schemas.microsoft.com/office/powerpoint/2010/main" val="339970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5fb6fb070e_0_0"/>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8</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163" name="Google Shape;163;g5fb6fb070e_0_0"/>
          <p:cNvSpPr txBox="1">
            <a:spLocks noGrp="1"/>
          </p:cNvSpPr>
          <p:nvPr>
            <p:ph type="body" idx="1"/>
          </p:nvPr>
        </p:nvSpPr>
        <p:spPr>
          <a:xfrm>
            <a:off x="435836" y="1457859"/>
            <a:ext cx="8229600" cy="4530600"/>
          </a:xfrm>
          <a:prstGeom prst="rect">
            <a:avLst/>
          </a:prstGeom>
          <a:noFill/>
          <a:ln>
            <a:noFill/>
          </a:ln>
        </p:spPr>
        <p:txBody>
          <a:bodyPr spcFirstLastPara="1" wrap="square" lIns="91425" tIns="45700" rIns="91425" bIns="45700" anchor="t" anchorCtr="0">
            <a:noAutofit/>
          </a:bodyPr>
          <a:lstStyle/>
          <a:p>
            <a:pPr marL="142875" indent="0" algn="just">
              <a:lnSpc>
                <a:spcPts val="2800"/>
              </a:lnSpc>
              <a:buNone/>
            </a:pPr>
            <a:r>
              <a:rPr lang="zh-TW" altLang="en-US" sz="2000" b="1" dirty="0">
                <a:latin typeface="+mj-lt"/>
              </a:rPr>
              <a:t>九</a:t>
            </a:r>
            <a:r>
              <a:rPr lang="zh-TW" altLang="zh-TW" sz="2000" b="1" dirty="0" smtClean="0">
                <a:latin typeface="+mj-lt"/>
              </a:rPr>
              <a:t>、</a:t>
            </a:r>
            <a:r>
              <a:rPr lang="zh-TW" altLang="zh-TW" sz="2000" b="1" dirty="0"/>
              <a:t>教職員工兼職注意事項</a:t>
            </a:r>
            <a:r>
              <a:rPr lang="zh-TW" altLang="zh-TW" sz="2000" b="1" dirty="0" smtClean="0"/>
              <a:t>：</a:t>
            </a:r>
            <a:endParaRPr lang="en-US" altLang="zh-TW" sz="2000" b="1" dirty="0" smtClean="0"/>
          </a:p>
          <a:p>
            <a:pPr marL="895350" indent="-752475" algn="just">
              <a:lnSpc>
                <a:spcPts val="2800"/>
              </a:lnSpc>
              <a:buNone/>
            </a:pPr>
            <a:r>
              <a:rPr lang="zh-TW" altLang="zh-TW" sz="2000" b="1" dirty="0" smtClean="0"/>
              <a:t>（</a:t>
            </a:r>
            <a:r>
              <a:rPr lang="zh-TW" altLang="zh-TW" sz="2000" b="1" dirty="0"/>
              <a:t>一</a:t>
            </a:r>
            <a:r>
              <a:rPr lang="zh-TW" altLang="zh-TW" sz="2000" b="1" dirty="0" smtClean="0"/>
              <a:t>）</a:t>
            </a:r>
            <a:r>
              <a:rPr lang="zh-TW" altLang="zh-TW" sz="2000" b="1" dirty="0"/>
              <a:t>兼職除相關法令規定隨職務異動或當然兼職者外，應事先提出申請，並經學校書面核准。於期滿續兼或兼職職務異動時，應重行申請。</a:t>
            </a:r>
          </a:p>
          <a:p>
            <a:pPr marL="895350" indent="-752475" algn="just">
              <a:lnSpc>
                <a:spcPts val="2800"/>
              </a:lnSpc>
              <a:buNone/>
            </a:pPr>
            <a:r>
              <a:rPr lang="zh-TW" altLang="zh-TW" sz="2000" b="1" dirty="0" smtClean="0"/>
              <a:t>（</a:t>
            </a:r>
            <a:r>
              <a:rPr lang="zh-TW" altLang="zh-TW" sz="2000" b="1" dirty="0"/>
              <a:t>二</a:t>
            </a:r>
            <a:r>
              <a:rPr lang="zh-TW" altLang="zh-TW" sz="2000" b="1" dirty="0" smtClean="0"/>
              <a:t>）</a:t>
            </a:r>
            <a:r>
              <a:rPr lang="zh-TW" altLang="zh-TW" sz="2000" b="1" dirty="0"/>
              <a:t>不得經營商業或投資營利事業。但投資股份有限公司為股東，兩合公司為有限責任股東，或有限公司為非執行業務股東，而其所持有股份總額未超過其所投資公司股本總額百分之十者，不在此限。</a:t>
            </a:r>
          </a:p>
          <a:p>
            <a:pPr marL="142875" indent="0" algn="just">
              <a:lnSpc>
                <a:spcPts val="2800"/>
              </a:lnSpc>
              <a:buNone/>
            </a:pPr>
            <a:r>
              <a:rPr lang="zh-TW" altLang="zh-TW" sz="2000" b="1" dirty="0" smtClean="0"/>
              <a:t>（</a:t>
            </a:r>
            <a:r>
              <a:rPr lang="zh-TW" altLang="zh-TW" sz="2000" b="1" dirty="0"/>
              <a:t>三</a:t>
            </a:r>
            <a:r>
              <a:rPr lang="zh-TW" altLang="zh-TW" sz="2000" b="1" dirty="0" smtClean="0"/>
              <a:t>）</a:t>
            </a:r>
            <a:r>
              <a:rPr lang="zh-TW" altLang="zh-TW" sz="2000" b="1" dirty="0"/>
              <a:t>非依法不得兼公營事業機關或公司代表官股之董事或監察人。</a:t>
            </a:r>
          </a:p>
          <a:p>
            <a:pPr marL="342900" marR="0" lvl="0" indent="-209550" algn="l" rtl="0">
              <a:spcBef>
                <a:spcPts val="0"/>
              </a:spcBef>
              <a:spcAft>
                <a:spcPts val="0"/>
              </a:spcAft>
              <a:buClr>
                <a:schemeClr val="lt2"/>
              </a:buClr>
              <a:buSzPts val="2100"/>
              <a:buFont typeface="Noto Sans Symbols"/>
              <a:buNone/>
            </a:pPr>
            <a:endParaRPr dirty="0"/>
          </a:p>
        </p:txBody>
      </p:sp>
    </p:spTree>
    <p:extLst>
      <p:ext uri="{BB962C8B-B14F-4D97-AF65-F5344CB8AC3E}">
        <p14:creationId xmlns:p14="http://schemas.microsoft.com/office/powerpoint/2010/main" val="29174367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5fb6fb070e_0_6"/>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dirty="0" smtClean="0">
                <a:solidFill>
                  <a:srgbClr val="0033CC"/>
                </a:solidFill>
              </a:rPr>
              <a:t>9</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11</a:t>
            </a:r>
            <a:endParaRPr dirty="0"/>
          </a:p>
        </p:txBody>
      </p:sp>
      <p:sp>
        <p:nvSpPr>
          <p:cNvPr id="169" name="Google Shape;169;g5fb6fb070e_0_6"/>
          <p:cNvSpPr txBox="1">
            <a:spLocks noGrp="1"/>
          </p:cNvSpPr>
          <p:nvPr>
            <p:ph type="body" idx="1"/>
          </p:nvPr>
        </p:nvSpPr>
        <p:spPr>
          <a:xfrm>
            <a:off x="539750" y="16287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smtClean="0">
              <a:latin typeface="Arial"/>
              <a:ea typeface="Arial"/>
              <a:cs typeface="Arial"/>
              <a:sym typeface="Arial"/>
            </a:endParaRPr>
          </a:p>
          <a:p>
            <a:pPr marL="457200" lvl="0" indent="0" algn="l" rtl="0">
              <a:lnSpc>
                <a:spcPct val="115000"/>
              </a:lnSpc>
              <a:spcBef>
                <a:spcPts val="700"/>
              </a:spcBef>
              <a:spcAft>
                <a:spcPts val="0"/>
              </a:spcAft>
              <a:buNone/>
            </a:pPr>
            <a:endParaRPr dirty="0">
              <a:latin typeface="Arial"/>
              <a:ea typeface="Arial"/>
              <a:cs typeface="Arial"/>
              <a:sym typeface="Arial"/>
            </a:endParaRPr>
          </a:p>
          <a:p>
            <a:pPr marL="342900" marR="0" lvl="0" indent="-209550" algn="l" rtl="0">
              <a:spcBef>
                <a:spcPts val="0"/>
              </a:spcBef>
              <a:spcAft>
                <a:spcPts val="0"/>
              </a:spcAft>
              <a:buClr>
                <a:schemeClr val="lt2"/>
              </a:buClr>
              <a:buSzPts val="2100"/>
              <a:buFont typeface="Noto Sans Symbols"/>
              <a:buNone/>
            </a:pPr>
            <a:endParaRPr dirty="0"/>
          </a:p>
        </p:txBody>
      </p:sp>
      <p:sp>
        <p:nvSpPr>
          <p:cNvPr id="3" name="矩形 2"/>
          <p:cNvSpPr/>
          <p:nvPr/>
        </p:nvSpPr>
        <p:spPr>
          <a:xfrm>
            <a:off x="539750" y="1473075"/>
            <a:ext cx="7695488" cy="2032864"/>
          </a:xfrm>
          <a:prstGeom prst="rect">
            <a:avLst/>
          </a:prstGeom>
        </p:spPr>
        <p:txBody>
          <a:bodyPr wrap="square">
            <a:spAutoFit/>
          </a:bodyPr>
          <a:lstStyle/>
          <a:p>
            <a:pPr marL="712788" lvl="0" indent="-712788" algn="just">
              <a:lnSpc>
                <a:spcPct val="115000"/>
              </a:lnSpc>
              <a:buClr>
                <a:schemeClr val="dk1"/>
              </a:buClr>
              <a:buSzPts val="1100"/>
            </a:pPr>
            <a:r>
              <a:rPr lang="zh-TW" altLang="en-US" sz="2800" b="1" dirty="0" smtClean="0">
                <a:latin typeface="+mj-lt"/>
              </a:rPr>
              <a:t>十</a:t>
            </a:r>
            <a:r>
              <a:rPr lang="zh-TW" altLang="zh-TW" sz="2800" b="1" dirty="0" smtClean="0">
                <a:latin typeface="+mj-lt"/>
              </a:rPr>
              <a:t>、</a:t>
            </a:r>
            <a:r>
              <a:rPr lang="zh-TW" altLang="zh-TW" sz="2800" b="1" dirty="0"/>
              <a:t>為預先調查同仁於</a:t>
            </a:r>
            <a:r>
              <a:rPr lang="en-US" altLang="zh-TW" sz="2800" b="1" dirty="0"/>
              <a:t>112</a:t>
            </a:r>
            <a:r>
              <a:rPr lang="zh-TW" altLang="zh-TW" sz="2800" b="1" dirty="0"/>
              <a:t>年申請退休之意願，請有意申請者於</a:t>
            </a:r>
            <a:r>
              <a:rPr lang="en-US" altLang="zh-TW" sz="2800" b="1" dirty="0"/>
              <a:t>3</a:t>
            </a:r>
            <a:r>
              <a:rPr lang="zh-TW" altLang="zh-TW" sz="2800" b="1" dirty="0"/>
              <a:t>月</a:t>
            </a:r>
            <a:r>
              <a:rPr lang="en-US" altLang="zh-TW" sz="2800" b="1" dirty="0"/>
              <a:t>4</a:t>
            </a:r>
            <a:r>
              <a:rPr lang="zh-TW" altLang="zh-TW" sz="2800" b="1" dirty="0"/>
              <a:t>日</a:t>
            </a:r>
            <a:r>
              <a:rPr lang="en-US" altLang="zh-TW" sz="2800" b="1" dirty="0"/>
              <a:t>(</a:t>
            </a:r>
            <a:r>
              <a:rPr lang="zh-TW" altLang="zh-TW" sz="2800" b="1" dirty="0"/>
              <a:t>星期五</a:t>
            </a:r>
            <a:r>
              <a:rPr lang="en-US" altLang="zh-TW" sz="2800" b="1" dirty="0"/>
              <a:t>)</a:t>
            </a:r>
            <a:r>
              <a:rPr lang="zh-TW" altLang="zh-TW" sz="2800" b="1" dirty="0"/>
              <a:t>前向人事室登記。若教育局提早截止調查時間，另行公告周知。</a:t>
            </a:r>
            <a:endParaRPr lang="zh-TW" altLang="en-US" sz="2800" b="1" dirty="0"/>
          </a:p>
        </p:txBody>
      </p:sp>
    </p:spTree>
    <p:extLst>
      <p:ext uri="{BB962C8B-B14F-4D97-AF65-F5344CB8AC3E}">
        <p14:creationId xmlns:p14="http://schemas.microsoft.com/office/powerpoint/2010/main" val="13818806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10</a:t>
            </a:r>
            <a:r>
              <a:rPr lang="en-US" sz="6000" b="1" i="1" u="none" dirty="0" smtClean="0">
                <a:solidFill>
                  <a:srgbClr val="0033CC"/>
                </a:solidFill>
                <a:latin typeface="Garamond"/>
                <a:ea typeface="Garamond"/>
                <a:cs typeface="Garamond"/>
                <a:sym typeface="Garamond"/>
              </a:rPr>
              <a:t>-</a:t>
            </a:r>
            <a:r>
              <a:rPr lang="en-US" altLang="zh-TW" sz="6000" b="1" i="1" dirty="0" smtClean="0">
                <a:solidFill>
                  <a:srgbClr val="0033CC"/>
                </a:solidFill>
              </a:rPr>
              <a:t>11</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315" name="Google Shape;315;p43"/>
          <p:cNvSpPr/>
          <p:nvPr/>
        </p:nvSpPr>
        <p:spPr>
          <a:xfrm>
            <a:off x="539750" y="1473075"/>
            <a:ext cx="7695488" cy="4647386"/>
          </a:xfrm>
          <a:prstGeom prst="rect">
            <a:avLst/>
          </a:prstGeom>
          <a:noFill/>
          <a:ln>
            <a:noFill/>
          </a:ln>
        </p:spPr>
        <p:txBody>
          <a:bodyPr spcFirstLastPara="1" wrap="square" lIns="91425" tIns="45700" rIns="91425" bIns="45700" anchor="t" anchorCtr="0">
            <a:spAutoFit/>
          </a:bodyPr>
          <a:lstStyle/>
          <a:p>
            <a:pPr marL="633412" marR="0" lvl="0" indent="-633412" algn="just" rtl="0">
              <a:lnSpc>
                <a:spcPct val="100000"/>
              </a:lnSpc>
              <a:spcBef>
                <a:spcPts val="0"/>
              </a:spcBef>
              <a:spcAft>
                <a:spcPts val="0"/>
              </a:spcAft>
              <a:buNone/>
            </a:pPr>
            <a:r>
              <a:rPr lang="zh-TW" altLang="en-US" sz="2800" b="1" dirty="0"/>
              <a:t>十一</a:t>
            </a:r>
            <a:r>
              <a:rPr lang="en-US" sz="2800" b="1" i="0" u="none" strike="noStrike" cap="none" dirty="0" smtClean="0">
                <a:solidFill>
                  <a:srgbClr val="000000"/>
                </a:solidFill>
                <a:sym typeface="Arial"/>
              </a:rPr>
              <a:t>、</a:t>
            </a:r>
            <a:r>
              <a:rPr lang="en-US" sz="2800" b="1" dirty="0" err="1">
                <a:solidFill>
                  <a:schemeClr val="dk1"/>
                </a:solidFill>
              </a:rPr>
              <a:t>為關心同仁身體健康，特提醒本校符合資格同仁踴躍參與健康檢查，說明如下</a:t>
            </a:r>
            <a:r>
              <a:rPr lang="en-US" sz="2800" b="1" dirty="0">
                <a:solidFill>
                  <a:schemeClr val="dk1"/>
                </a:solidFill>
              </a:rPr>
              <a:t>：</a:t>
            </a:r>
            <a:endParaRPr sz="2800" b="1" dirty="0">
              <a:solidFill>
                <a:schemeClr val="dk1"/>
              </a:solidFill>
            </a:endParaRPr>
          </a:p>
          <a:p>
            <a:pPr algn="just"/>
            <a:r>
              <a:rPr lang="zh-TW" altLang="zh-TW" sz="2400" dirty="0"/>
              <a:t>（一）補助對象及額度：</a:t>
            </a:r>
          </a:p>
          <a:p>
            <a:pPr indent="357188"/>
            <a:r>
              <a:rPr lang="en-US" altLang="zh-TW" dirty="0"/>
              <a:t> </a:t>
            </a:r>
            <a:r>
              <a:rPr lang="en-US" altLang="zh-TW" sz="2400" dirty="0"/>
              <a:t>1</a:t>
            </a:r>
            <a:r>
              <a:rPr lang="zh-TW" altLang="zh-TW" sz="2400" dirty="0"/>
              <a:t>、校長每年</a:t>
            </a:r>
            <a:r>
              <a:rPr lang="en-US" altLang="zh-TW" sz="2400" dirty="0"/>
              <a:t>1</a:t>
            </a:r>
            <a:r>
              <a:rPr lang="zh-TW" altLang="zh-TW" sz="2400" dirty="0"/>
              <a:t>萬</a:t>
            </a:r>
            <a:r>
              <a:rPr lang="en-US" altLang="zh-TW" sz="2400" dirty="0"/>
              <a:t>6,000</a:t>
            </a:r>
            <a:r>
              <a:rPr lang="zh-TW" altLang="zh-TW" sz="2400" dirty="0"/>
              <a:t>元。</a:t>
            </a:r>
          </a:p>
          <a:p>
            <a:pPr indent="357188"/>
            <a:r>
              <a:rPr lang="en-US" altLang="zh-TW" sz="2400" dirty="0"/>
              <a:t> </a:t>
            </a:r>
            <a:r>
              <a:rPr lang="en-US" altLang="zh-TW" sz="2400" dirty="0" smtClean="0"/>
              <a:t>2</a:t>
            </a:r>
            <a:r>
              <a:rPr lang="zh-TW" altLang="zh-TW" sz="2400" dirty="0"/>
              <a:t>、滿</a:t>
            </a:r>
            <a:r>
              <a:rPr lang="en-US" altLang="zh-TW" sz="2400" dirty="0"/>
              <a:t>50</a:t>
            </a:r>
            <a:r>
              <a:rPr lang="zh-TW" altLang="zh-TW" sz="2400" dirty="0"/>
              <a:t>歲之公教人員每年</a:t>
            </a:r>
            <a:r>
              <a:rPr lang="en-US" altLang="zh-TW" sz="2400" dirty="0"/>
              <a:t>3,500</a:t>
            </a:r>
            <a:r>
              <a:rPr lang="zh-TW" altLang="zh-TW" sz="2400" dirty="0"/>
              <a:t>元或每</a:t>
            </a:r>
            <a:r>
              <a:rPr lang="en-US" altLang="zh-TW" sz="2400" dirty="0"/>
              <a:t>2</a:t>
            </a:r>
            <a:r>
              <a:rPr lang="zh-TW" altLang="zh-TW" sz="2400" dirty="0"/>
              <a:t>年</a:t>
            </a:r>
            <a:r>
              <a:rPr lang="en-US" altLang="zh-TW" sz="2400" dirty="0"/>
              <a:t>7,000</a:t>
            </a:r>
            <a:r>
              <a:rPr lang="zh-TW" altLang="zh-TW" sz="2400" dirty="0"/>
              <a:t>元。</a:t>
            </a:r>
          </a:p>
          <a:p>
            <a:pPr indent="357188"/>
            <a:r>
              <a:rPr lang="en-US" altLang="zh-TW" sz="2400" dirty="0"/>
              <a:t> </a:t>
            </a:r>
            <a:r>
              <a:rPr lang="en-US" altLang="zh-TW" sz="2400" dirty="0" smtClean="0"/>
              <a:t>3</a:t>
            </a:r>
            <a:r>
              <a:rPr lang="zh-TW" altLang="zh-TW" sz="2400" dirty="0"/>
              <a:t>、滿</a:t>
            </a:r>
            <a:r>
              <a:rPr lang="en-US" altLang="zh-TW" sz="2400" dirty="0"/>
              <a:t>40</a:t>
            </a:r>
            <a:r>
              <a:rPr lang="zh-TW" altLang="zh-TW" sz="2400" dirty="0"/>
              <a:t>歲至</a:t>
            </a:r>
            <a:r>
              <a:rPr lang="en-US" altLang="zh-TW" sz="2400" dirty="0"/>
              <a:t>49</a:t>
            </a:r>
            <a:r>
              <a:rPr lang="zh-TW" altLang="zh-TW" sz="2400" dirty="0"/>
              <a:t>歲之公教人員每</a:t>
            </a:r>
            <a:r>
              <a:rPr lang="en-US" altLang="zh-TW" sz="2400" dirty="0"/>
              <a:t>2</a:t>
            </a:r>
            <a:r>
              <a:rPr lang="zh-TW" altLang="zh-TW" sz="2400" dirty="0"/>
              <a:t>年</a:t>
            </a:r>
            <a:r>
              <a:rPr lang="en-US" altLang="zh-TW" sz="2400" dirty="0"/>
              <a:t>4,500</a:t>
            </a:r>
            <a:r>
              <a:rPr lang="zh-TW" altLang="zh-TW" sz="2400" dirty="0"/>
              <a:t>元。</a:t>
            </a:r>
          </a:p>
          <a:p>
            <a:pPr marL="895350" indent="-538163"/>
            <a:r>
              <a:rPr lang="en-US" altLang="zh-TW" sz="2400" dirty="0"/>
              <a:t> </a:t>
            </a:r>
            <a:r>
              <a:rPr lang="en-US" altLang="zh-TW" sz="2400" dirty="0" smtClean="0"/>
              <a:t>4</a:t>
            </a:r>
            <a:r>
              <a:rPr lang="zh-TW" altLang="zh-TW" sz="2400" dirty="0"/>
              <a:t>、於學校連續服務滿</a:t>
            </a:r>
            <a:r>
              <a:rPr lang="en-US" altLang="zh-TW" sz="2400" dirty="0"/>
              <a:t>1</a:t>
            </a:r>
            <a:r>
              <a:rPr lang="zh-TW" altLang="zh-TW" sz="2400" dirty="0"/>
              <a:t>年且年滿</a:t>
            </a:r>
            <a:r>
              <a:rPr lang="en-US" altLang="zh-TW" sz="2400" dirty="0"/>
              <a:t> 40 </a:t>
            </a:r>
            <a:r>
              <a:rPr lang="zh-TW" altLang="zh-TW" sz="2400" dirty="0"/>
              <a:t>歲以上之聘僱人員</a:t>
            </a:r>
            <a:r>
              <a:rPr lang="en-US" altLang="zh-TW" sz="2400" dirty="0"/>
              <a:t>(</a:t>
            </a:r>
            <a:r>
              <a:rPr lang="zh-TW" altLang="zh-TW" sz="2400" dirty="0"/>
              <a:t>含職務代理人</a:t>
            </a:r>
            <a:r>
              <a:rPr lang="en-US" altLang="zh-TW" sz="2400" dirty="0"/>
              <a:t>)</a:t>
            </a:r>
            <a:r>
              <a:rPr lang="zh-TW" altLang="zh-TW" sz="2400" dirty="0"/>
              <a:t>每</a:t>
            </a:r>
            <a:r>
              <a:rPr lang="en-US" altLang="zh-TW" sz="2400" dirty="0"/>
              <a:t>2</a:t>
            </a:r>
            <a:r>
              <a:rPr lang="zh-TW" altLang="zh-TW" sz="2400" dirty="0"/>
              <a:t>年</a:t>
            </a:r>
            <a:r>
              <a:rPr lang="en-US" altLang="zh-TW" sz="2400" dirty="0"/>
              <a:t>4,500</a:t>
            </a:r>
            <a:r>
              <a:rPr lang="zh-TW" altLang="zh-TW" sz="2400" dirty="0"/>
              <a:t>元</a:t>
            </a:r>
            <a:r>
              <a:rPr lang="zh-TW" altLang="zh-TW" sz="2400" dirty="0" smtClean="0"/>
              <a:t>。</a:t>
            </a:r>
            <a:endParaRPr lang="en-US" altLang="zh-TW" sz="2400" dirty="0" smtClean="0"/>
          </a:p>
          <a:p>
            <a:pPr marL="895350" indent="-895350"/>
            <a:r>
              <a:rPr lang="zh-TW" altLang="zh-TW" sz="2400" dirty="0" smtClean="0"/>
              <a:t>（</a:t>
            </a:r>
            <a:r>
              <a:rPr lang="zh-TW" altLang="zh-TW" sz="2400" dirty="0"/>
              <a:t>二）檢查醫療機構：中央衛生主管機關評鑑合格地區醫院以上之醫院、經財團法人醫院評鑑暨品質策進會健康檢查品質認證之診所實施或經勞動部認可辦理勞工一般體格與健康檢查之醫療機構實施</a:t>
            </a:r>
            <a:r>
              <a:rPr lang="zh-TW" altLang="zh-TW" sz="2400" dirty="0" smtClean="0"/>
              <a:t>。</a:t>
            </a:r>
            <a:endParaRPr lang="zh-TW" altLang="zh-TW" sz="2400" dirty="0"/>
          </a:p>
        </p:txBody>
      </p:sp>
    </p:spTree>
    <p:extLst>
      <p:ext uri="{BB962C8B-B14F-4D97-AF65-F5344CB8AC3E}">
        <p14:creationId xmlns:p14="http://schemas.microsoft.com/office/powerpoint/2010/main" val="2828306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i="1" dirty="0" err="1">
                <a:solidFill>
                  <a:srgbClr val="0033CC"/>
                </a:solidFill>
              </a:rPr>
              <a:t>人事室</a:t>
            </a:r>
            <a:r>
              <a:rPr lang="en-US" sz="6000" b="1" i="1" u="none" dirty="0">
                <a:solidFill>
                  <a:srgbClr val="0033CC"/>
                </a:solidFill>
                <a:latin typeface="Garamond"/>
                <a:ea typeface="Garamond"/>
                <a:cs typeface="Garamond"/>
                <a:sym typeface="Garamond"/>
              </a:rPr>
              <a:t>            </a:t>
            </a:r>
            <a:r>
              <a:rPr lang="en-US" altLang="zh-TW" sz="6000" b="1" i="1" dirty="0" smtClean="0">
                <a:solidFill>
                  <a:srgbClr val="0033CC"/>
                </a:solidFill>
              </a:rPr>
              <a:t>11</a:t>
            </a:r>
            <a:r>
              <a:rPr lang="en-US" sz="6000" b="1" i="1" u="none" dirty="0" smtClean="0">
                <a:solidFill>
                  <a:srgbClr val="0033CC"/>
                </a:solidFill>
                <a:latin typeface="Garamond"/>
                <a:ea typeface="Garamond"/>
                <a:cs typeface="Garamond"/>
                <a:sym typeface="Garamond"/>
              </a:rPr>
              <a:t>-</a:t>
            </a:r>
            <a:r>
              <a:rPr lang="en-US" altLang="zh-TW" sz="6000" b="1" i="1" dirty="0" smtClean="0">
                <a:solidFill>
                  <a:srgbClr val="0033CC"/>
                </a:solidFill>
              </a:rPr>
              <a:t>11</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315" name="Google Shape;315;p43"/>
          <p:cNvSpPr/>
          <p:nvPr/>
        </p:nvSpPr>
        <p:spPr>
          <a:xfrm>
            <a:off x="539750" y="1473075"/>
            <a:ext cx="7695488" cy="3785611"/>
          </a:xfrm>
          <a:prstGeom prst="rect">
            <a:avLst/>
          </a:prstGeom>
          <a:noFill/>
          <a:ln>
            <a:noFill/>
          </a:ln>
        </p:spPr>
        <p:txBody>
          <a:bodyPr spcFirstLastPara="1" wrap="square" lIns="91425" tIns="45700" rIns="91425" bIns="45700" anchor="t" anchorCtr="0">
            <a:spAutoFit/>
          </a:bodyPr>
          <a:lstStyle/>
          <a:p>
            <a:pPr algn="just"/>
            <a:r>
              <a:rPr lang="zh-TW" altLang="zh-TW" sz="2400" dirty="0" smtClean="0"/>
              <a:t>（</a:t>
            </a:r>
            <a:r>
              <a:rPr lang="zh-TW" altLang="zh-TW" sz="2400" dirty="0"/>
              <a:t>三）參加健康檢查人員得以公假登記，並以二天為限。</a:t>
            </a:r>
          </a:p>
          <a:p>
            <a:pPr marL="901700" indent="-901700" algn="just"/>
            <a:r>
              <a:rPr lang="zh-TW" altLang="zh-TW" sz="2400" dirty="0"/>
              <a:t>（四）申領補助費方式：請有意願申請健檢之同仁事先至人事室網頁下載填寫「健康檢查申請表」送人事室，並於健檢完成後檢附核章完成之健康檢查申請表及收據正本逕送人事室辦理。</a:t>
            </a:r>
          </a:p>
          <a:p>
            <a:pPr marL="901700" indent="-901700" algn="just"/>
            <a:r>
              <a:rPr lang="zh-TW" altLang="zh-TW" sz="2400" dirty="0"/>
              <a:t>（五）另非屬從事危害安全及衛生顧慮工作之未滿</a:t>
            </a:r>
            <a:r>
              <a:rPr lang="en-US" altLang="zh-TW" sz="2400" dirty="0"/>
              <a:t>40</a:t>
            </a:r>
            <a:r>
              <a:rPr lang="zh-TW" altLang="zh-TW" sz="2400" dirty="0"/>
              <a:t>歲公教人員、工友</a:t>
            </a:r>
            <a:r>
              <a:rPr lang="en-US" altLang="zh-TW" sz="2400" dirty="0"/>
              <a:t>(</a:t>
            </a:r>
            <a:r>
              <a:rPr lang="zh-TW" altLang="zh-TW" sz="2400" dirty="0"/>
              <a:t>含技工、駕駛</a:t>
            </a:r>
            <a:r>
              <a:rPr lang="en-US" altLang="zh-TW" sz="2400" dirty="0"/>
              <a:t>)</a:t>
            </a:r>
            <a:r>
              <a:rPr lang="zh-TW" altLang="zh-TW" sz="2400" dirty="0"/>
              <a:t>及約聘僱人員，自費參加健康檢查者，得以每</a:t>
            </a:r>
            <a:r>
              <a:rPr lang="en-US" altLang="zh-TW" sz="2400" dirty="0"/>
              <a:t>2</a:t>
            </a:r>
            <a:r>
              <a:rPr lang="zh-TW" altLang="zh-TW" sz="2400" dirty="0"/>
              <a:t>年</a:t>
            </a:r>
            <a:r>
              <a:rPr lang="en-US" altLang="zh-TW" sz="2400" dirty="0"/>
              <a:t>1</a:t>
            </a:r>
            <a:r>
              <a:rPr lang="zh-TW" altLang="zh-TW" sz="2400" dirty="0"/>
              <a:t>次給予公假</a:t>
            </a:r>
            <a:r>
              <a:rPr lang="en-US" altLang="zh-TW" sz="2400" dirty="0"/>
              <a:t>1</a:t>
            </a:r>
            <a:r>
              <a:rPr lang="zh-TW" altLang="zh-TW" sz="2400" dirty="0"/>
              <a:t>天前往受檢，惟受檢人須檢附相關證明文件供本室據以審核。</a:t>
            </a:r>
          </a:p>
        </p:txBody>
      </p:sp>
    </p:spTree>
    <p:extLst>
      <p:ext uri="{BB962C8B-B14F-4D97-AF65-F5344CB8AC3E}">
        <p14:creationId xmlns:p14="http://schemas.microsoft.com/office/powerpoint/2010/main" val="733680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會 計</a:t>
            </a:r>
            <a:r>
              <a:rPr 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 </a:t>
            </a: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室</a:t>
            </a:r>
            <a:endParaRPr sz="8800" b="1"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25989620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zh-TW" altLang="en-US" sz="6000" b="1" i="1" u="none" dirty="0" smtClean="0">
                <a:solidFill>
                  <a:srgbClr val="0033CC"/>
                </a:solidFill>
                <a:latin typeface="Garamond"/>
                <a:ea typeface="Garamond"/>
                <a:cs typeface="Garamond"/>
                <a:sym typeface="Garamond"/>
              </a:rPr>
              <a:t>會計</a:t>
            </a:r>
            <a:r>
              <a:rPr lang="en-US" sz="6000" b="1" i="1" dirty="0" smtClean="0">
                <a:solidFill>
                  <a:srgbClr val="0033CC"/>
                </a:solidFill>
              </a:rPr>
              <a:t>室</a:t>
            </a:r>
            <a:r>
              <a:rPr lang="en-US" sz="6000" b="1" i="1" u="none" dirty="0" smtClean="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1</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1</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2" name="矩形 1"/>
          <p:cNvSpPr/>
          <p:nvPr/>
        </p:nvSpPr>
        <p:spPr>
          <a:xfrm>
            <a:off x="927677" y="1872112"/>
            <a:ext cx="7453745" cy="3970318"/>
          </a:xfrm>
          <a:prstGeom prst="rect">
            <a:avLst/>
          </a:prstGeom>
        </p:spPr>
        <p:txBody>
          <a:bodyPr wrap="square">
            <a:spAutoFit/>
          </a:bodyPr>
          <a:lstStyle/>
          <a:p>
            <a:pPr marL="457200" lvl="0" indent="-457200">
              <a:buFont typeface="Wingdings" panose="05000000000000000000" pitchFamily="2" charset="2"/>
              <a:buChar char="l"/>
            </a:pPr>
            <a:r>
              <a:rPr lang="zh-TW" altLang="zh-TW" sz="2800" b="1" dirty="0">
                <a:latin typeface="標楷體" panose="03000509000000000000" pitchFamily="65" charset="-120"/>
                <a:ea typeface="標楷體" panose="03000509000000000000" pitchFamily="65" charset="-120"/>
                <a:cs typeface="標楷體" panose="03000509000000000000" pitchFamily="65" charset="-120"/>
              </a:rPr>
              <a:t>機關員工依規定報支出差旅費時，請對支出的真實性負責，會計室雖對未取得火車票憑證</a:t>
            </a:r>
            <a:r>
              <a:rPr lang="zh-TW" altLang="zh-TW" sz="2800" b="1">
                <a:latin typeface="標楷體" panose="03000509000000000000" pitchFamily="65" charset="-120"/>
                <a:ea typeface="標楷體" panose="03000509000000000000" pitchFamily="65" charset="-120"/>
                <a:cs typeface="標楷體" panose="03000509000000000000" pitchFamily="65" charset="-120"/>
              </a:rPr>
              <a:t>時</a:t>
            </a:r>
            <a:r>
              <a:rPr lang="zh-TW" altLang="zh-TW" sz="2800" b="1" smtClean="0">
                <a:latin typeface="標楷體" panose="03000509000000000000" pitchFamily="65" charset="-120"/>
                <a:ea typeface="標楷體" panose="03000509000000000000" pitchFamily="65" charset="-120"/>
                <a:cs typeface="標楷體" panose="03000509000000000000" pitchFamily="65" charset="-120"/>
              </a:rPr>
              <a:t>寬</a:t>
            </a:r>
            <a:r>
              <a:rPr lang="zh-TW" altLang="en-US" sz="2800" b="1" smtClean="0">
                <a:latin typeface="標楷體" panose="03000509000000000000" pitchFamily="65" charset="-120"/>
                <a:ea typeface="標楷體" panose="03000509000000000000" pitchFamily="65" charset="-120"/>
                <a:cs typeface="標楷體" panose="03000509000000000000" pitchFamily="65" charset="-120"/>
              </a:rPr>
              <a:t>囿</a:t>
            </a:r>
            <a:r>
              <a:rPr lang="zh-TW" altLang="zh-TW" sz="2800" b="1" smtClean="0">
                <a:latin typeface="標楷體" panose="03000509000000000000" pitchFamily="65" charset="-120"/>
                <a:ea typeface="標楷體" panose="03000509000000000000" pitchFamily="65" charset="-120"/>
                <a:cs typeface="標楷體" panose="03000509000000000000" pitchFamily="65" charset="-120"/>
              </a:rPr>
              <a:t>依</a:t>
            </a:r>
            <a:r>
              <a:rPr lang="zh-TW" altLang="zh-TW" sz="2800" b="1" dirty="0">
                <a:latin typeface="標楷體" panose="03000509000000000000" pitchFamily="65" charset="-120"/>
                <a:ea typeface="標楷體" panose="03000509000000000000" pitchFamily="65" charset="-120"/>
                <a:cs typeface="標楷體" panose="03000509000000000000" pitchFamily="65" charset="-120"/>
              </a:rPr>
              <a:t>自強號車票為標準進行查核，但請知悉出差當事人要對其所自行填報的金額負責，請勿浮濫填報</a:t>
            </a:r>
            <a:r>
              <a:rPr lang="zh-TW" altLang="zh-TW" sz="2800" b="1" dirty="0" smtClean="0">
                <a:latin typeface="標楷體" panose="03000509000000000000" pitchFamily="65" charset="-120"/>
                <a:ea typeface="標楷體" panose="03000509000000000000" pitchFamily="65" charset="-120"/>
                <a:cs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cs typeface="標楷體" panose="03000509000000000000" pitchFamily="65" charset="-120"/>
            </a:endParaRPr>
          </a:p>
          <a:p>
            <a:pPr lvl="0"/>
            <a:endParaRPr lang="en-US" altLang="zh-TW" sz="2800" b="1" dirty="0">
              <a:latin typeface="標楷體" panose="03000509000000000000" pitchFamily="65" charset="-120"/>
              <a:ea typeface="標楷體" panose="03000509000000000000" pitchFamily="65" charset="-120"/>
              <a:cs typeface="標楷體" panose="03000509000000000000" pitchFamily="65" charset="-120"/>
            </a:endParaRPr>
          </a:p>
          <a:p>
            <a:pPr marL="457200" lvl="0" indent="-457200">
              <a:buFont typeface="Wingdings" panose="05000000000000000000" pitchFamily="2" charset="2"/>
              <a:buChar char="l"/>
            </a:pPr>
            <a:r>
              <a:rPr lang="zh-TW" altLang="zh-TW" sz="2800" b="1" dirty="0" smtClean="0">
                <a:latin typeface="標楷體" panose="03000509000000000000" pitchFamily="65" charset="-120"/>
                <a:ea typeface="標楷體" panose="03000509000000000000" pitchFamily="65" charset="-120"/>
                <a:cs typeface="Times New Roman" panose="02020603050405020304" pitchFamily="18" charset="0"/>
              </a:rPr>
              <a:t>員工</a:t>
            </a:r>
            <a:r>
              <a:rPr lang="zh-TW" altLang="zh-TW" sz="2800" b="1" dirty="0">
                <a:latin typeface="標楷體" panose="03000509000000000000" pitchFamily="65" charset="-120"/>
                <a:ea typeface="標楷體" panose="03000509000000000000" pitchFamily="65" charset="-120"/>
                <a:cs typeface="Times New Roman" panose="02020603050405020304" pitchFamily="18" charset="0"/>
              </a:rPr>
              <a:t>健康檢查請盡量提前規劃並在當年度核銷，應避免於年度內未及核銷而於跨年度辦理核銷。</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620863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zh-TW" altLang="en-US" sz="6000" b="1" dirty="0" smtClean="0">
                <a:solidFill>
                  <a:srgbClr val="0000FF"/>
                </a:solidFill>
                <a:effectLst>
                  <a:outerShdw blurRad="38100" dist="38100" dir="2700000" algn="tl">
                    <a:srgbClr val="C0C0C0"/>
                  </a:outerShdw>
                </a:effectLst>
                <a:latin typeface="新細明體" panose="02020300000000000000" pitchFamily="18" charset="-120"/>
              </a:rPr>
              <a:t>壢商校務會議</a:t>
            </a:r>
            <a:endParaRPr lang="en-US" altLang="zh-TW" sz="6000" b="1" dirty="0" smtClean="0">
              <a:solidFill>
                <a:srgbClr val="0000FF"/>
              </a:solidFill>
              <a:effectLst>
                <a:outerShdw blurRad="38100" dist="38100" dir="2700000" algn="tl">
                  <a:srgbClr val="C0C0C0"/>
                </a:outerShdw>
              </a:effectLst>
              <a:latin typeface="新細明體" panose="02020300000000000000" pitchFamily="18" charset="-120"/>
            </a:endParaRPr>
          </a:p>
        </p:txBody>
      </p:sp>
      <p:sp>
        <p:nvSpPr>
          <p:cNvPr id="5123" name="副標題 2"/>
          <p:cNvSpPr>
            <a:spLocks noGrp="1"/>
          </p:cNvSpPr>
          <p:nvPr>
            <p:ph type="subTitle" idx="4294967295"/>
          </p:nvPr>
        </p:nvSpPr>
        <p:spPr>
          <a:xfrm>
            <a:off x="900113" y="3284538"/>
            <a:ext cx="7850187" cy="1747837"/>
          </a:xfrm>
        </p:spPr>
        <p:txBody>
          <a:bodyPr/>
          <a:lstStyle/>
          <a:p>
            <a:pPr marL="0" indent="0" algn="ctr" eaLnBrk="1" hangingPunct="1">
              <a:lnSpc>
                <a:spcPct val="80000"/>
              </a:lnSpc>
              <a:buFont typeface="Wingdings" pitchFamily="2" charset="2"/>
              <a:buNone/>
              <a:defRPr/>
            </a:pPr>
            <a:r>
              <a:rPr lang="zh-TW" altLang="en-US" sz="8800" b="1" dirty="0" smtClean="0">
                <a:solidFill>
                  <a:srgbClr val="0033CC"/>
                </a:solidFill>
                <a:effectLst>
                  <a:outerShdw blurRad="38100" dist="38100" dir="2700000" algn="tl">
                    <a:srgbClr val="000000">
                      <a:alpha val="43137"/>
                    </a:srgbClr>
                  </a:outerShdw>
                </a:effectLst>
                <a:latin typeface="+mn-ea"/>
                <a:ea typeface="+mn-ea"/>
              </a:rPr>
              <a:t>教  師  會</a:t>
            </a:r>
            <a:endParaRPr lang="en-US" altLang="zh-TW" sz="8800" b="1" dirty="0" smtClean="0">
              <a:solidFill>
                <a:srgbClr val="0033CC"/>
              </a:solidFill>
              <a:effectLst>
                <a:outerShdw blurRad="38100" dist="38100" dir="2700000" algn="tl">
                  <a:srgbClr val="000000">
                    <a:alpha val="43137"/>
                  </a:srgbClr>
                </a:outerShdw>
              </a:effectLst>
              <a:latin typeface="+mn-ea"/>
              <a:ea typeface="+mn-ea"/>
            </a:endParaRPr>
          </a:p>
        </p:txBody>
      </p:sp>
      <p:pic>
        <p:nvPicPr>
          <p:cNvPr id="21508" name="Picture 5" descr="C:\Documents and Settings\user\桌面\新學校校名及校徽\校徽原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4120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zh-TW" altLang="en-US" sz="6000" b="1" i="1" u="none" dirty="0" smtClean="0">
                <a:solidFill>
                  <a:srgbClr val="0033CC"/>
                </a:solidFill>
                <a:latin typeface="Garamond"/>
                <a:ea typeface="Garamond"/>
                <a:cs typeface="Garamond"/>
                <a:sym typeface="Garamond"/>
              </a:rPr>
              <a:t>教師會</a:t>
            </a:r>
            <a:r>
              <a:rPr lang="en-US" sz="6000" b="1" i="1" u="none" dirty="0" smtClean="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1</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3</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2" name="矩形 1"/>
          <p:cNvSpPr/>
          <p:nvPr/>
        </p:nvSpPr>
        <p:spPr>
          <a:xfrm>
            <a:off x="822661" y="1473075"/>
            <a:ext cx="7333673" cy="5386090"/>
          </a:xfrm>
          <a:prstGeom prst="rect">
            <a:avLst/>
          </a:prstGeom>
        </p:spPr>
        <p:txBody>
          <a:bodyPr wrap="square">
            <a:spAutoFit/>
          </a:bodyPr>
          <a:lstStyle/>
          <a:p>
            <a:pPr marL="0" indent="0">
              <a:buNone/>
            </a:pPr>
            <a:r>
              <a:rPr kumimoji="1" lang="zh-TW" altLang="en-US" sz="3200" b="1" dirty="0">
                <a:solidFill>
                  <a:srgbClr val="0070C0"/>
                </a:solidFill>
                <a:latin typeface="標楷體" panose="03000509000000000000" pitchFamily="65" charset="-120"/>
                <a:ea typeface="標楷體" panose="03000509000000000000" pitchFamily="65" charset="-120"/>
              </a:rPr>
              <a:t>感謝在</a:t>
            </a:r>
            <a:r>
              <a:rPr kumimoji="1" lang="en-US" altLang="zh-TW" sz="3200" b="1" dirty="0">
                <a:solidFill>
                  <a:srgbClr val="0070C0"/>
                </a:solidFill>
                <a:latin typeface="標楷體" panose="03000509000000000000" pitchFamily="65" charset="-120"/>
                <a:ea typeface="標楷體" panose="03000509000000000000" pitchFamily="65" charset="-120"/>
              </a:rPr>
              <a:t>110</a:t>
            </a:r>
            <a:r>
              <a:rPr kumimoji="1" lang="zh-TW" altLang="en-US" sz="3200" b="1" dirty="0">
                <a:solidFill>
                  <a:srgbClr val="0070C0"/>
                </a:solidFill>
                <a:latin typeface="標楷體" panose="03000509000000000000" pitchFamily="65" charset="-120"/>
                <a:ea typeface="標楷體" panose="03000509000000000000" pitchFamily="65" charset="-120"/>
              </a:rPr>
              <a:t>年的教師會理監事協助下，辦理各項活動</a:t>
            </a:r>
            <a:r>
              <a:rPr kumimoji="1" lang="zh-TW" altLang="en-US" sz="3200" b="1" dirty="0" smtClean="0">
                <a:solidFill>
                  <a:srgbClr val="0070C0"/>
                </a:solidFill>
                <a:latin typeface="標楷體" panose="03000509000000000000" pitchFamily="65" charset="-120"/>
                <a:ea typeface="標楷體" panose="03000509000000000000" pitchFamily="65" charset="-120"/>
              </a:rPr>
              <a:t>如下：</a:t>
            </a:r>
            <a:endParaRPr kumimoji="1" lang="en-US" altLang="zh-TW" sz="3200" b="1" dirty="0">
              <a:solidFill>
                <a:srgbClr val="0070C0"/>
              </a:solidFill>
              <a:latin typeface="標楷體" panose="03000509000000000000" pitchFamily="65" charset="-120"/>
              <a:ea typeface="標楷體" panose="03000509000000000000" pitchFamily="65" charset="-120"/>
            </a:endParaRPr>
          </a:p>
          <a:p>
            <a:pPr marL="0" indent="0">
              <a:buNone/>
            </a:pPr>
            <a:r>
              <a:rPr kumimoji="1" lang="en-US" altLang="zh-TW" sz="2800" b="1" dirty="0">
                <a:latin typeface="標楷體" panose="03000509000000000000" pitchFamily="65" charset="-120"/>
                <a:ea typeface="標楷體" panose="03000509000000000000" pitchFamily="65" charset="-120"/>
              </a:rPr>
              <a:t>1</a:t>
            </a:r>
            <a:r>
              <a:rPr kumimoji="1" lang="en-US" altLang="zh-TW" sz="2800" b="1" dirty="0" smtClean="0">
                <a:latin typeface="標楷體" panose="03000509000000000000" pitchFamily="65" charset="-120"/>
                <a:ea typeface="標楷體" panose="03000509000000000000" pitchFamily="65" charset="-120"/>
              </a:rPr>
              <a:t>.</a:t>
            </a:r>
            <a:r>
              <a:rPr kumimoji="1"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四月協助校長遴選相關事務，感謝理監事</a:t>
            </a:r>
            <a:r>
              <a:rPr kumimoji="1"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的</a:t>
            </a:r>
            <a:endParaRPr kumimoji="1"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kumimoji="1" lang="zh-TW" altLang="en-US" sz="2800" b="1" dirty="0">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  協助</a:t>
            </a:r>
            <a:r>
              <a:rPr kumimoji="1"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kumimoji="1"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kumimoji="1"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2800" b="1" dirty="0" smtClean="0">
                <a:latin typeface="標楷體" panose="03000509000000000000" pitchFamily="65" charset="-120"/>
                <a:ea typeface="標楷體" panose="03000509000000000000" pitchFamily="65" charset="-120"/>
              </a:rPr>
              <a:t>五月</a:t>
            </a:r>
            <a:r>
              <a:rPr kumimoji="1" lang="zh-TW" altLang="en-US" sz="2800" b="1" dirty="0">
                <a:latin typeface="標楷體" panose="03000509000000000000" pitchFamily="65" charset="-120"/>
                <a:ea typeface="標楷體" panose="03000509000000000000" pitchFamily="65" charset="-120"/>
              </a:rPr>
              <a:t>規劃教師自強活動（已規劃，因疫情</a:t>
            </a:r>
            <a:r>
              <a:rPr kumimoji="1" lang="zh-TW" altLang="en-US" sz="2800" b="1" dirty="0" smtClean="0">
                <a:latin typeface="標楷體" panose="03000509000000000000" pitchFamily="65" charset="-120"/>
                <a:ea typeface="標楷體" panose="03000509000000000000" pitchFamily="65" charset="-120"/>
              </a:rPr>
              <a:t>未</a:t>
            </a:r>
            <a:endParaRPr kumimoji="1" lang="en-US" altLang="zh-TW" sz="2800" b="1" dirty="0" smtClean="0">
              <a:latin typeface="標楷體" panose="03000509000000000000" pitchFamily="65" charset="-120"/>
              <a:ea typeface="標楷體" panose="03000509000000000000" pitchFamily="65" charset="-120"/>
            </a:endParaRPr>
          </a:p>
          <a:p>
            <a:r>
              <a:rPr kumimoji="1" lang="zh-TW" altLang="en-US" sz="2800" b="1" dirty="0">
                <a:latin typeface="標楷體" panose="03000509000000000000" pitchFamily="65" charset="-120"/>
                <a:ea typeface="標楷體" panose="03000509000000000000" pitchFamily="65" charset="-120"/>
              </a:rPr>
              <a:t> </a:t>
            </a:r>
            <a:r>
              <a:rPr kumimoji="1" lang="zh-TW" altLang="en-US" sz="2800" b="1" dirty="0" smtClean="0">
                <a:latin typeface="標楷體" panose="03000509000000000000" pitchFamily="65" charset="-120"/>
                <a:ea typeface="標楷體" panose="03000509000000000000" pitchFamily="65" charset="-120"/>
              </a:rPr>
              <a:t> 成行）。</a:t>
            </a:r>
            <a:endParaRPr kumimoji="1" lang="en-US" altLang="zh-TW" sz="2800" b="1" dirty="0">
              <a:latin typeface="標楷體" panose="03000509000000000000" pitchFamily="65" charset="-120"/>
              <a:ea typeface="標楷體" panose="03000509000000000000" pitchFamily="65" charset="-120"/>
            </a:endParaRPr>
          </a:p>
          <a:p>
            <a:r>
              <a:rPr kumimoji="1" lang="en-US" altLang="zh-TW" sz="2800" b="1" dirty="0" smtClean="0">
                <a:latin typeface="標楷體" panose="03000509000000000000" pitchFamily="65" charset="-120"/>
                <a:ea typeface="標楷體" panose="03000509000000000000" pitchFamily="65" charset="-120"/>
              </a:rPr>
              <a:t>3.</a:t>
            </a:r>
            <a:r>
              <a:rPr kumimoji="1" lang="zh-TW" altLang="en-US" sz="2800" b="1" dirty="0">
                <a:latin typeface="標楷體" panose="03000509000000000000" pitchFamily="65" charset="-120"/>
                <a:ea typeface="標楷體" panose="03000509000000000000" pitchFamily="65" charset="-120"/>
              </a:rPr>
              <a:t>六月提供畢業典禮</a:t>
            </a:r>
            <a:r>
              <a:rPr kumimoji="1" lang="zh-TW" altLang="en-US" sz="2800" b="1" dirty="0" smtClean="0">
                <a:latin typeface="標楷體" panose="03000509000000000000" pitchFamily="65" charset="-120"/>
                <a:ea typeface="標楷體" panose="03000509000000000000" pitchFamily="65" charset="-120"/>
              </a:rPr>
              <a:t>獎項。</a:t>
            </a:r>
            <a:endParaRPr kumimoji="1" lang="en-US" altLang="zh-TW" sz="2800" b="1" dirty="0">
              <a:latin typeface="標楷體" panose="03000509000000000000" pitchFamily="65" charset="-120"/>
              <a:ea typeface="標楷體" panose="03000509000000000000" pitchFamily="65" charset="-120"/>
            </a:endParaRPr>
          </a:p>
          <a:p>
            <a:r>
              <a:rPr kumimoji="1" lang="en-US" altLang="zh-TW" sz="2800" b="1" dirty="0" smtClean="0">
                <a:latin typeface="標楷體" panose="03000509000000000000" pitchFamily="65" charset="-120"/>
                <a:ea typeface="標楷體" panose="03000509000000000000" pitchFamily="65" charset="-120"/>
              </a:rPr>
              <a:t>4.</a:t>
            </a:r>
            <a:r>
              <a:rPr kumimoji="1" lang="zh-TW" altLang="en-US" sz="2800" b="1" dirty="0">
                <a:latin typeface="標楷體" panose="03000509000000000000" pitchFamily="65" charset="-120"/>
                <a:ea typeface="標楷體" panose="03000509000000000000" pitchFamily="65" charset="-120"/>
              </a:rPr>
              <a:t>九月慶祝教師節暨迎新餐會，感謝人事室</a:t>
            </a:r>
            <a:r>
              <a:rPr kumimoji="1" lang="zh-TW" altLang="en-US" sz="2800" b="1" dirty="0" smtClean="0">
                <a:latin typeface="標楷體" panose="03000509000000000000" pitchFamily="65" charset="-120"/>
                <a:ea typeface="標楷體" panose="03000509000000000000" pitchFamily="65" charset="-120"/>
              </a:rPr>
              <a:t>協</a:t>
            </a:r>
            <a:endParaRPr kumimoji="1" lang="en-US" altLang="zh-TW" sz="2800" b="1" dirty="0" smtClean="0">
              <a:latin typeface="標楷體" panose="03000509000000000000" pitchFamily="65" charset="-120"/>
              <a:ea typeface="標楷體" panose="03000509000000000000" pitchFamily="65" charset="-120"/>
            </a:endParaRPr>
          </a:p>
          <a:p>
            <a:r>
              <a:rPr kumimoji="1" lang="zh-TW" altLang="en-US" sz="2800" b="1" dirty="0">
                <a:latin typeface="標楷體" panose="03000509000000000000" pitchFamily="65" charset="-120"/>
                <a:ea typeface="標楷體" panose="03000509000000000000" pitchFamily="65" charset="-120"/>
              </a:rPr>
              <a:t> </a:t>
            </a:r>
            <a:r>
              <a:rPr kumimoji="1" lang="zh-TW" altLang="en-US" sz="2800" b="1" dirty="0" smtClean="0">
                <a:latin typeface="標楷體" panose="03000509000000000000" pitchFamily="65" charset="-120"/>
                <a:ea typeface="標楷體" panose="03000509000000000000" pitchFamily="65" charset="-120"/>
              </a:rPr>
              <a:t> 助辦理。</a:t>
            </a:r>
            <a:endParaRPr kumimoji="1" lang="en-US" altLang="zh-TW" sz="2800" b="1" dirty="0">
              <a:latin typeface="標楷體" panose="03000509000000000000" pitchFamily="65" charset="-120"/>
              <a:ea typeface="標楷體" panose="03000509000000000000" pitchFamily="65" charset="-120"/>
            </a:endParaRPr>
          </a:p>
          <a:p>
            <a:r>
              <a:rPr kumimoji="1" lang="en-US" altLang="zh-TW" sz="2800" b="1" dirty="0" smtClean="0">
                <a:latin typeface="標楷體" panose="03000509000000000000" pitchFamily="65" charset="-120"/>
                <a:ea typeface="標楷體" panose="03000509000000000000" pitchFamily="65" charset="-120"/>
              </a:rPr>
              <a:t>5.</a:t>
            </a:r>
            <a:r>
              <a:rPr kumimoji="1" lang="zh-TW" altLang="en-US" sz="2800" b="1" dirty="0">
                <a:latin typeface="標楷體" panose="03000509000000000000" pitchFamily="65" charset="-120"/>
                <a:ea typeface="標楷體" panose="03000509000000000000" pitchFamily="65" charset="-120"/>
              </a:rPr>
              <a:t>十一月新年度各教師組織會員入會繳費，</a:t>
            </a:r>
            <a:r>
              <a:rPr kumimoji="1" lang="zh-TW" altLang="en-US" sz="2800" b="1" dirty="0" smtClean="0">
                <a:latin typeface="標楷體" panose="03000509000000000000" pitchFamily="65" charset="-120"/>
                <a:ea typeface="標楷體" panose="03000509000000000000" pitchFamily="65" charset="-120"/>
              </a:rPr>
              <a:t>採</a:t>
            </a:r>
            <a:endParaRPr kumimoji="1" lang="en-US" altLang="zh-TW" sz="2800" b="1" dirty="0" smtClean="0">
              <a:latin typeface="標楷體" panose="03000509000000000000" pitchFamily="65" charset="-120"/>
              <a:ea typeface="標楷體" panose="03000509000000000000" pitchFamily="65" charset="-120"/>
            </a:endParaRPr>
          </a:p>
          <a:p>
            <a:r>
              <a:rPr kumimoji="1" lang="zh-TW" altLang="en-US" sz="2800" b="1" dirty="0">
                <a:latin typeface="標楷體" panose="03000509000000000000" pitchFamily="65" charset="-120"/>
                <a:ea typeface="標楷體" panose="03000509000000000000" pitchFamily="65" charset="-120"/>
              </a:rPr>
              <a:t> </a:t>
            </a:r>
            <a:r>
              <a:rPr kumimoji="1" lang="zh-TW" altLang="en-US" sz="2800" b="1" dirty="0" smtClean="0">
                <a:latin typeface="標楷體" panose="03000509000000000000" pitchFamily="65" charset="-120"/>
                <a:ea typeface="標楷體" panose="03000509000000000000" pitchFamily="65" charset="-120"/>
              </a:rPr>
              <a:t> 薪資</a:t>
            </a:r>
            <a:r>
              <a:rPr kumimoji="1" lang="zh-TW" altLang="en-US" sz="2800" b="1" dirty="0">
                <a:latin typeface="標楷體" panose="03000509000000000000" pitchFamily="65" charset="-120"/>
                <a:ea typeface="標楷體" panose="03000509000000000000" pitchFamily="65" charset="-120"/>
              </a:rPr>
              <a:t>代扣方式，感謝總務處出納組、</a:t>
            </a:r>
            <a:r>
              <a:rPr kumimoji="1" lang="zh-TW" altLang="en-US" sz="2800" b="1" dirty="0" smtClean="0">
                <a:latin typeface="標楷體" panose="03000509000000000000" pitchFamily="65" charset="-120"/>
                <a:ea typeface="標楷體" panose="03000509000000000000" pitchFamily="65" charset="-120"/>
              </a:rPr>
              <a:t>會計室</a:t>
            </a:r>
            <a:endParaRPr kumimoji="1" lang="en-US" altLang="zh-TW" sz="2800" b="1" dirty="0" smtClean="0">
              <a:latin typeface="標楷體" panose="03000509000000000000" pitchFamily="65" charset="-120"/>
              <a:ea typeface="標楷體" panose="03000509000000000000" pitchFamily="65" charset="-120"/>
            </a:endParaRPr>
          </a:p>
          <a:p>
            <a:r>
              <a:rPr kumimoji="1" lang="zh-TW" altLang="en-US" sz="2800" b="1" dirty="0">
                <a:latin typeface="標楷體" panose="03000509000000000000" pitchFamily="65" charset="-120"/>
                <a:ea typeface="標楷體" panose="03000509000000000000" pitchFamily="65" charset="-120"/>
              </a:rPr>
              <a:t> </a:t>
            </a:r>
            <a:r>
              <a:rPr kumimoji="1" lang="zh-TW" altLang="en-US" sz="2800" b="1" dirty="0" smtClean="0">
                <a:latin typeface="標楷體" panose="03000509000000000000" pitchFamily="65" charset="-120"/>
                <a:ea typeface="標楷體" panose="03000509000000000000" pitchFamily="65" charset="-120"/>
              </a:rPr>
              <a:t> 的</a:t>
            </a:r>
            <a:r>
              <a:rPr kumimoji="1" lang="zh-TW" altLang="en-US" sz="2800" b="1" dirty="0">
                <a:latin typeface="標楷體" panose="03000509000000000000" pitchFamily="65" charset="-120"/>
                <a:ea typeface="標楷體" panose="03000509000000000000" pitchFamily="65" charset="-120"/>
              </a:rPr>
              <a:t>協助</a:t>
            </a:r>
            <a:r>
              <a:rPr kumimoji="1" lang="zh-TW" altLang="en-US" sz="2800" b="1" dirty="0" smtClean="0">
                <a:latin typeface="標楷體" panose="03000509000000000000" pitchFamily="65" charset="-120"/>
                <a:ea typeface="標楷體" panose="03000509000000000000" pitchFamily="65" charset="-120"/>
              </a:rPr>
              <a:t>辦理。</a:t>
            </a:r>
            <a:endParaRPr kumimoji="1"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14930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zh-TW" altLang="en-US" sz="6000" b="1" i="1" u="none" dirty="0" smtClean="0">
                <a:solidFill>
                  <a:srgbClr val="0033CC"/>
                </a:solidFill>
                <a:latin typeface="Garamond"/>
                <a:ea typeface="Garamond"/>
                <a:cs typeface="Garamond"/>
                <a:sym typeface="Garamond"/>
              </a:rPr>
              <a:t>教師會</a:t>
            </a:r>
            <a:r>
              <a:rPr lang="en-US" sz="6000" b="1" i="1" u="none" dirty="0" smtClean="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2</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3</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142875" indent="0">
              <a:buNone/>
            </a:pPr>
            <a:r>
              <a:rPr kumimoji="1" lang="zh-TW" altLang="en-US" sz="3200" dirty="0">
                <a:solidFill>
                  <a:srgbClr val="0070C0"/>
                </a:solidFill>
                <a:latin typeface="標楷體" panose="03000509000000000000" pitchFamily="65" charset="-120"/>
                <a:ea typeface="標楷體" panose="03000509000000000000" pitchFamily="65" charset="-120"/>
              </a:rPr>
              <a:t>本學期預計工作</a:t>
            </a:r>
            <a:r>
              <a:rPr kumimoji="1" lang="zh-TW" altLang="en-US" sz="3200" dirty="0" smtClean="0">
                <a:solidFill>
                  <a:srgbClr val="0070C0"/>
                </a:solidFill>
                <a:latin typeface="標楷體" panose="03000509000000000000" pitchFamily="65" charset="-120"/>
                <a:ea typeface="標楷體" panose="03000509000000000000" pitchFamily="65" charset="-120"/>
              </a:rPr>
              <a:t>事項：</a:t>
            </a:r>
            <a:endParaRPr kumimoji="1" lang="en-US" altLang="zh-TW" sz="3200" dirty="0" smtClean="0">
              <a:solidFill>
                <a:srgbClr val="0070C0"/>
              </a:solidFill>
              <a:latin typeface="標楷體" panose="03000509000000000000" pitchFamily="65" charset="-120"/>
              <a:ea typeface="標楷體" panose="03000509000000000000" pitchFamily="65" charset="-120"/>
            </a:endParaRPr>
          </a:p>
          <a:p>
            <a:pPr marL="142875" indent="0">
              <a:buNone/>
            </a:pPr>
            <a:r>
              <a:rPr kumimoji="1" lang="en-US" altLang="zh-TW" dirty="0" smtClean="0"/>
              <a:t>1</a:t>
            </a:r>
            <a:r>
              <a:rPr kumimoji="1" lang="en-US" altLang="zh-TW" dirty="0"/>
              <a:t>.</a:t>
            </a:r>
            <a:r>
              <a:rPr kumimoji="1" lang="zh-TW" altLang="en-US" dirty="0">
                <a:latin typeface="標楷體" panose="03000509000000000000" pitchFamily="65" charset="-120"/>
                <a:ea typeface="標楷體" panose="03000509000000000000" pitchFamily="65" charset="-120"/>
              </a:rPr>
              <a:t>於期初校務會議舉行</a:t>
            </a:r>
            <a:r>
              <a:rPr kumimoji="1" lang="en-US" altLang="zh-TW" dirty="0">
                <a:latin typeface="標楷體" panose="03000509000000000000" pitchFamily="65" charset="-120"/>
                <a:ea typeface="標楷體" panose="03000509000000000000" pitchFamily="65" charset="-120"/>
              </a:rPr>
              <a:t>111</a:t>
            </a:r>
            <a:r>
              <a:rPr kumimoji="1" lang="zh-TW" altLang="en-US" dirty="0">
                <a:latin typeface="標楷體" panose="03000509000000000000" pitchFamily="65" charset="-120"/>
                <a:ea typeface="標楷體" panose="03000509000000000000" pitchFamily="65" charset="-120"/>
              </a:rPr>
              <a:t>年第一次會員大會，</a:t>
            </a:r>
            <a:r>
              <a:rPr kumimoji="1" lang="zh-TW" altLang="en-US" dirty="0" smtClean="0">
                <a:latin typeface="標楷體" panose="03000509000000000000" pitchFamily="65" charset="-120"/>
                <a:ea typeface="標楷體" panose="03000509000000000000" pitchFamily="65" charset="-120"/>
              </a:rPr>
              <a:t>並</a:t>
            </a:r>
            <a:endParaRPr kumimoji="1" lang="en-US" altLang="zh-TW" dirty="0" smtClean="0">
              <a:latin typeface="標楷體" panose="03000509000000000000" pitchFamily="65" charset="-120"/>
              <a:ea typeface="標楷體" panose="03000509000000000000" pitchFamily="65" charset="-120"/>
            </a:endParaRPr>
          </a:p>
          <a:p>
            <a:pPr marL="142875" indent="0">
              <a:buNone/>
            </a:pPr>
            <a:r>
              <a:rPr kumimoji="1" lang="zh-TW" altLang="en-US" dirty="0">
                <a:latin typeface="標楷體" panose="03000509000000000000" pitchFamily="65" charset="-120"/>
                <a:ea typeface="標楷體" panose="03000509000000000000" pitchFamily="65" charset="-120"/>
              </a:rPr>
              <a:t> </a:t>
            </a:r>
            <a:r>
              <a:rPr kumimoji="1" lang="zh-TW" altLang="en-US" dirty="0" smtClean="0">
                <a:latin typeface="標楷體" panose="03000509000000000000" pitchFamily="65" charset="-120"/>
                <a:ea typeface="標楷體" panose="03000509000000000000" pitchFamily="65" charset="-120"/>
              </a:rPr>
              <a:t> 選出</a:t>
            </a:r>
            <a:r>
              <a:rPr kumimoji="1" lang="zh-TW" altLang="en-US" dirty="0">
                <a:latin typeface="標楷體" panose="03000509000000000000" pitchFamily="65" charset="-120"/>
                <a:ea typeface="標楷體" panose="03000509000000000000" pitchFamily="65" charset="-120"/>
              </a:rPr>
              <a:t>新任理監事。</a:t>
            </a:r>
            <a:endParaRPr kumimoji="1" lang="en-US" altLang="zh-TW" dirty="0">
              <a:latin typeface="標楷體" panose="03000509000000000000" pitchFamily="65" charset="-120"/>
              <a:ea typeface="標楷體" panose="03000509000000000000" pitchFamily="65" charset="-120"/>
            </a:endParaRPr>
          </a:p>
          <a:p>
            <a:pPr marL="142875" indent="0">
              <a:buNone/>
            </a:pPr>
            <a:r>
              <a:rPr kumimoji="1" lang="en-US" altLang="zh-TW" dirty="0">
                <a:latin typeface="標楷體" panose="03000509000000000000" pitchFamily="65" charset="-120"/>
                <a:ea typeface="標楷體" panose="03000509000000000000" pitchFamily="65" charset="-120"/>
              </a:rPr>
              <a:t>2.</a:t>
            </a:r>
            <a:r>
              <a:rPr kumimoji="1" lang="zh-TW" altLang="en-US" dirty="0">
                <a:latin typeface="標楷體" panose="03000509000000000000" pitchFamily="65" charset="-120"/>
                <a:ea typeface="標楷體" panose="03000509000000000000" pitchFamily="65" charset="-120"/>
              </a:rPr>
              <a:t>待會後開票統計選舉結果，公告</a:t>
            </a:r>
            <a:r>
              <a:rPr kumimoji="1" lang="en-US" altLang="zh-TW" dirty="0">
                <a:latin typeface="標楷體" panose="03000509000000000000" pitchFamily="65" charset="-120"/>
                <a:ea typeface="標楷體" panose="03000509000000000000" pitchFamily="65" charset="-120"/>
              </a:rPr>
              <a:t>111</a:t>
            </a:r>
            <a:r>
              <a:rPr kumimoji="1" lang="zh-TW" altLang="en-US" dirty="0">
                <a:latin typeface="標楷體" panose="03000509000000000000" pitchFamily="65" charset="-120"/>
                <a:ea typeface="標楷體" panose="03000509000000000000" pitchFamily="65" charset="-120"/>
              </a:rPr>
              <a:t>年理監事</a:t>
            </a:r>
            <a:r>
              <a:rPr kumimoji="1" lang="zh-TW" altLang="en-US" dirty="0" smtClean="0">
                <a:latin typeface="標楷體" panose="03000509000000000000" pitchFamily="65" charset="-120"/>
                <a:ea typeface="標楷體" panose="03000509000000000000" pitchFamily="65" charset="-120"/>
              </a:rPr>
              <a:t>，</a:t>
            </a:r>
            <a:endParaRPr kumimoji="1" lang="en-US" altLang="zh-TW" dirty="0" smtClean="0">
              <a:latin typeface="標楷體" panose="03000509000000000000" pitchFamily="65" charset="-120"/>
              <a:ea typeface="標楷體" panose="03000509000000000000" pitchFamily="65" charset="-120"/>
            </a:endParaRPr>
          </a:p>
          <a:p>
            <a:pPr marL="142875" indent="0">
              <a:buNone/>
            </a:pPr>
            <a:r>
              <a:rPr kumimoji="1" lang="zh-TW" altLang="en-US" dirty="0">
                <a:latin typeface="標楷體" panose="03000509000000000000" pitchFamily="65" charset="-120"/>
                <a:ea typeface="標楷體" panose="03000509000000000000" pitchFamily="65" charset="-120"/>
              </a:rPr>
              <a:t> </a:t>
            </a:r>
            <a:r>
              <a:rPr kumimoji="1" lang="zh-TW" altLang="en-US" dirty="0" smtClean="0">
                <a:latin typeface="標楷體" panose="03000509000000000000" pitchFamily="65" charset="-120"/>
                <a:ea typeface="標楷體" panose="03000509000000000000" pitchFamily="65" charset="-120"/>
              </a:rPr>
              <a:t> 並</a:t>
            </a:r>
            <a:r>
              <a:rPr kumimoji="1" lang="zh-TW" altLang="en-US" dirty="0">
                <a:latin typeface="標楷體" panose="03000509000000000000" pitchFamily="65" charset="-120"/>
                <a:ea typeface="標楷體" panose="03000509000000000000" pitchFamily="65" charset="-120"/>
              </a:rPr>
              <a:t>召開理監事會議及改選理事長。</a:t>
            </a:r>
            <a:endParaRPr kumimoji="1" lang="en-US" altLang="zh-TW" dirty="0">
              <a:latin typeface="標楷體" panose="03000509000000000000" pitchFamily="65" charset="-120"/>
              <a:ea typeface="標楷體" panose="03000509000000000000" pitchFamily="65" charset="-120"/>
            </a:endParaRPr>
          </a:p>
          <a:p>
            <a:pPr marL="142875" indent="0">
              <a:buNone/>
            </a:pPr>
            <a:r>
              <a:rPr kumimoji="1" lang="en-US" altLang="zh-TW" dirty="0">
                <a:latin typeface="標楷體" panose="03000509000000000000" pitchFamily="65" charset="-120"/>
                <a:ea typeface="標楷體" panose="03000509000000000000" pitchFamily="65" charset="-120"/>
              </a:rPr>
              <a:t>3.</a:t>
            </a:r>
            <a:r>
              <a:rPr kumimoji="1" lang="zh-TW" altLang="en-US" dirty="0">
                <a:latin typeface="標楷體" panose="03000509000000000000" pitchFamily="65" charset="-120"/>
                <a:ea typeface="標楷體" panose="03000509000000000000" pitchFamily="65" charset="-120"/>
              </a:rPr>
              <a:t>與人事室合辦文康活動，歡迎教師參加。</a:t>
            </a:r>
            <a:endParaRPr kumimoji="1" lang="en-US" altLang="zh-TW" dirty="0">
              <a:latin typeface="標楷體" panose="03000509000000000000" pitchFamily="65" charset="-120"/>
              <a:ea typeface="標楷體" panose="03000509000000000000" pitchFamily="65" charset="-120"/>
            </a:endParaRPr>
          </a:p>
          <a:p>
            <a:pPr marL="142875" indent="0">
              <a:buNone/>
            </a:pPr>
            <a:r>
              <a:rPr kumimoji="1" lang="en-US" altLang="zh-TW" dirty="0">
                <a:latin typeface="標楷體" panose="03000509000000000000" pitchFamily="65" charset="-120"/>
                <a:ea typeface="標楷體" panose="03000509000000000000" pitchFamily="65" charset="-120"/>
              </a:rPr>
              <a:t>4.</a:t>
            </a:r>
            <a:r>
              <a:rPr kumimoji="1" lang="zh-TW" altLang="en-US" dirty="0">
                <a:latin typeface="標楷體" panose="03000509000000000000" pitchFamily="65" charset="-120"/>
                <a:ea typeface="標楷體" panose="03000509000000000000" pitchFamily="65" charset="-120"/>
              </a:rPr>
              <a:t>提供畢業典禮獎項，鼓勵優秀學生。</a:t>
            </a:r>
            <a:endParaRPr kumimoji="1" lang="en-US" altLang="zh-TW" dirty="0">
              <a:latin typeface="標楷體" panose="03000509000000000000" pitchFamily="65" charset="-120"/>
              <a:ea typeface="標楷體" panose="03000509000000000000" pitchFamily="65" charset="-120"/>
            </a:endParaRPr>
          </a:p>
          <a:p>
            <a:pPr marL="142875" indent="0">
              <a:buNone/>
            </a:pPr>
            <a:r>
              <a:rPr kumimoji="1" lang="en-US" altLang="zh-TW" dirty="0">
                <a:latin typeface="標楷體" panose="03000509000000000000" pitchFamily="65" charset="-120"/>
                <a:ea typeface="標楷體" panose="03000509000000000000" pitchFamily="65" charset="-120"/>
              </a:rPr>
              <a:t>5.</a:t>
            </a:r>
            <a:r>
              <a:rPr kumimoji="1" lang="zh-TW" altLang="en-US" dirty="0">
                <a:latin typeface="標楷體" panose="03000509000000000000" pitchFamily="65" charset="-120"/>
                <a:ea typeface="標楷體" panose="03000509000000000000" pitchFamily="65" charset="-120"/>
              </a:rPr>
              <a:t>繳交新年度資料給市府社會局，完成備查。</a:t>
            </a:r>
          </a:p>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Tree>
    <p:extLst>
      <p:ext uri="{BB962C8B-B14F-4D97-AF65-F5344CB8AC3E}">
        <p14:creationId xmlns:p14="http://schemas.microsoft.com/office/powerpoint/2010/main" val="2660028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zh-TW" altLang="en-US" sz="6000" b="1" i="1" u="none" dirty="0" smtClean="0">
                <a:solidFill>
                  <a:srgbClr val="0033CC"/>
                </a:solidFill>
                <a:latin typeface="Garamond"/>
                <a:ea typeface="Garamond"/>
                <a:cs typeface="Garamond"/>
                <a:sym typeface="Garamond"/>
              </a:rPr>
              <a:t>教師會</a:t>
            </a:r>
            <a:r>
              <a:rPr lang="en-US" sz="6000" b="1" i="1" u="none" dirty="0" smtClean="0">
                <a:solidFill>
                  <a:srgbClr val="0033CC"/>
                </a:solidFill>
                <a:latin typeface="Garamond"/>
                <a:ea typeface="Garamond"/>
                <a:cs typeface="Garamond"/>
                <a:sym typeface="Garamond"/>
              </a:rPr>
              <a:t>            </a:t>
            </a:r>
            <a:r>
              <a:rPr lang="en-US" altLang="zh-TW" sz="6000" b="1" i="1" u="none" dirty="0" smtClean="0">
                <a:solidFill>
                  <a:srgbClr val="0033CC"/>
                </a:solidFill>
                <a:latin typeface="Garamond"/>
                <a:ea typeface="Garamond"/>
                <a:cs typeface="Garamond"/>
                <a:sym typeface="Garamond"/>
              </a:rPr>
              <a:t>3</a:t>
            </a:r>
            <a:r>
              <a:rPr lang="en-US" sz="6000" b="1" i="1" u="none" dirty="0" smtClean="0">
                <a:solidFill>
                  <a:srgbClr val="0033CC"/>
                </a:solidFill>
                <a:latin typeface="Garamond"/>
                <a:ea typeface="Garamond"/>
                <a:cs typeface="Garamond"/>
                <a:sym typeface="Garamond"/>
              </a:rPr>
              <a:t>-</a:t>
            </a:r>
            <a:r>
              <a:rPr lang="en-US" altLang="zh-TW" sz="6000" b="1" i="1" u="none" dirty="0" smtClean="0">
                <a:solidFill>
                  <a:srgbClr val="0033CC"/>
                </a:solidFill>
                <a:latin typeface="Garamond"/>
                <a:ea typeface="Garamond"/>
                <a:cs typeface="Garamond"/>
                <a:sym typeface="Garamond"/>
              </a:rPr>
              <a:t>3</a:t>
            </a:r>
            <a:endParaRPr dirty="0"/>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2" name="矩形 1"/>
          <p:cNvSpPr/>
          <p:nvPr/>
        </p:nvSpPr>
        <p:spPr>
          <a:xfrm>
            <a:off x="1316807" y="2913947"/>
            <a:ext cx="7333673" cy="1754326"/>
          </a:xfrm>
          <a:prstGeom prst="rect">
            <a:avLst/>
          </a:prstGeom>
        </p:spPr>
        <p:txBody>
          <a:bodyPr wrap="square">
            <a:spAutoFit/>
          </a:bodyPr>
          <a:lstStyle/>
          <a:p>
            <a:r>
              <a:rPr kumimoji="1" lang="zh-TW" altLang="en-US" sz="3600" dirty="0">
                <a:solidFill>
                  <a:srgbClr val="0070C0"/>
                </a:solidFill>
                <a:latin typeface="標楷體" panose="03000509000000000000" pitchFamily="65" charset="-120"/>
                <a:ea typeface="標楷體" panose="03000509000000000000" pitchFamily="65" charset="-120"/>
              </a:rPr>
              <a:t>謝謝</a:t>
            </a:r>
            <a:r>
              <a:rPr kumimoji="1" lang="zh-TW" altLang="en-US" sz="3600" dirty="0" smtClean="0">
                <a:solidFill>
                  <a:srgbClr val="0070C0"/>
                </a:solidFill>
                <a:latin typeface="標楷體" panose="03000509000000000000" pitchFamily="65" charset="-120"/>
                <a:ea typeface="標楷體" panose="03000509000000000000" pitchFamily="65" charset="-120"/>
              </a:rPr>
              <a:t>大家</a:t>
            </a:r>
            <a:r>
              <a:rPr kumimoji="1" lang="zh-TW" altLang="en-US" sz="3600" dirty="0">
                <a:solidFill>
                  <a:srgbClr val="0070C0"/>
                </a:solidFill>
                <a:latin typeface="標楷體" panose="03000509000000000000" pitchFamily="65" charset="-120"/>
                <a:ea typeface="標楷體" panose="03000509000000000000" pitchFamily="65" charset="-120"/>
              </a:rPr>
              <a:t>的支持與鼓勵</a:t>
            </a:r>
            <a:endParaRPr kumimoji="1" lang="en-US" altLang="zh-TW" sz="3600" dirty="0">
              <a:solidFill>
                <a:srgbClr val="0070C0"/>
              </a:solidFill>
              <a:latin typeface="標楷體" panose="03000509000000000000" pitchFamily="65" charset="-120"/>
              <a:ea typeface="標楷體" panose="03000509000000000000" pitchFamily="65" charset="-120"/>
            </a:endParaRPr>
          </a:p>
          <a:p>
            <a:pPr marL="0" indent="0">
              <a:buNone/>
            </a:pPr>
            <a:endParaRPr kumimoji="1" lang="en-US" altLang="zh-TW" sz="3600" dirty="0" smtClean="0">
              <a:solidFill>
                <a:srgbClr val="0070C0"/>
              </a:solidFill>
              <a:latin typeface="標楷體" panose="03000509000000000000" pitchFamily="65" charset="-120"/>
              <a:ea typeface="標楷體" panose="03000509000000000000" pitchFamily="65" charset="-120"/>
            </a:endParaRPr>
          </a:p>
          <a:p>
            <a:pPr marL="0" indent="0">
              <a:buNone/>
            </a:pPr>
            <a:r>
              <a:rPr kumimoji="1" lang="zh-TW" altLang="en-US" sz="3600" dirty="0" smtClean="0">
                <a:solidFill>
                  <a:srgbClr val="0070C0"/>
                </a:solidFill>
                <a:latin typeface="標楷體" panose="03000509000000000000" pitchFamily="65" charset="-120"/>
                <a:ea typeface="標楷體" panose="03000509000000000000" pitchFamily="65" charset="-120"/>
              </a:rPr>
              <a:t>期許</a:t>
            </a:r>
            <a:r>
              <a:rPr kumimoji="1" lang="zh-TW" altLang="en-US" sz="3600" dirty="0">
                <a:solidFill>
                  <a:srgbClr val="0070C0"/>
                </a:solidFill>
                <a:latin typeface="標楷體" panose="03000509000000000000" pitchFamily="65" charset="-120"/>
                <a:ea typeface="標楷體" panose="03000509000000000000" pitchFamily="65" charset="-120"/>
              </a:rPr>
              <a:t>今年教學順利、一切</a:t>
            </a:r>
            <a:r>
              <a:rPr kumimoji="1" lang="zh-TW" altLang="en-US" sz="3600" dirty="0" smtClean="0">
                <a:solidFill>
                  <a:srgbClr val="0070C0"/>
                </a:solidFill>
                <a:latin typeface="標楷體" panose="03000509000000000000" pitchFamily="65" charset="-120"/>
                <a:ea typeface="標楷體" panose="03000509000000000000" pitchFamily="65" charset="-120"/>
              </a:rPr>
              <a:t>平安</a:t>
            </a:r>
            <a:endParaRPr kumimoji="1" lang="zh-TW" altLang="en-US" sz="36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498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外語能力</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提升</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076057"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558190" y="179344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grpSp>
        <p:nvGrpSpPr>
          <p:cNvPr id="13" name="群組 12"/>
          <p:cNvGrpSpPr/>
          <p:nvPr/>
        </p:nvGrpSpPr>
        <p:grpSpPr>
          <a:xfrm>
            <a:off x="539552" y="2564904"/>
            <a:ext cx="413410" cy="411418"/>
            <a:chOff x="918230" y="2153486"/>
            <a:chExt cx="413410" cy="411418"/>
          </a:xfrm>
        </p:grpSpPr>
        <p:sp>
          <p:nvSpPr>
            <p:cNvPr id="14" name="流程圖: 接點 1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8" name="流程圖: 接點 17"/>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9" name="群組 18"/>
          <p:cNvGrpSpPr/>
          <p:nvPr/>
        </p:nvGrpSpPr>
        <p:grpSpPr>
          <a:xfrm>
            <a:off x="558190" y="3284984"/>
            <a:ext cx="413410" cy="411418"/>
            <a:chOff x="918230" y="2153486"/>
            <a:chExt cx="413410" cy="411418"/>
          </a:xfrm>
        </p:grpSpPr>
        <p:sp>
          <p:nvSpPr>
            <p:cNvPr id="20" name="流程圖: 接點 19"/>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1" name="流程圖: 接點 20"/>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23" name="群組 22"/>
          <p:cNvGrpSpPr/>
          <p:nvPr/>
        </p:nvGrpSpPr>
        <p:grpSpPr>
          <a:xfrm>
            <a:off x="539552" y="4005064"/>
            <a:ext cx="413410" cy="411418"/>
            <a:chOff x="918230" y="2153486"/>
            <a:chExt cx="413410" cy="411418"/>
          </a:xfrm>
        </p:grpSpPr>
        <p:sp>
          <p:nvSpPr>
            <p:cNvPr id="24" name="流程圖: 接點 2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5" name="流程圖: 接點 24"/>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32" name="矩形 31"/>
          <p:cNvSpPr/>
          <p:nvPr/>
        </p:nvSpPr>
        <p:spPr>
          <a:xfrm>
            <a:off x="1019824" y="1772816"/>
            <a:ext cx="8124176"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雙</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語教學</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計畫推動</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推動學生</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參加多益</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檢定具體</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規畫及執行</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進度</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110</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課程計畫書</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商經、國貿、資處多元選修規畫</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本</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市技術型高中與瑞士合作之雙聯學制辦理情形。</a:t>
            </a: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30293380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8800" b="1" dirty="0" smtClean="0">
                <a:solidFill>
                  <a:srgbClr val="0033CC"/>
                </a:solidFill>
                <a:effectLst>
                  <a:outerShdw blurRad="38100" dist="38100" dir="2700000" algn="tl">
                    <a:srgbClr val="000000">
                      <a:alpha val="43137"/>
                    </a:srgbClr>
                  </a:outerShdw>
                </a:effectLst>
                <a:latin typeface="Arial"/>
                <a:ea typeface="Arial"/>
                <a:cs typeface="Arial"/>
                <a:sym typeface="Arial"/>
              </a:rPr>
              <a:t>提案討論</a:t>
            </a:r>
            <a:endParaRPr sz="8800" b="1"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93448" y="0"/>
            <a:ext cx="1943100" cy="1944687"/>
          </a:xfrm>
          <a:prstGeom prst="rect">
            <a:avLst/>
          </a:prstGeom>
          <a:noFill/>
          <a:ln>
            <a:noFill/>
          </a:ln>
        </p:spPr>
      </p:pic>
    </p:spTree>
    <p:extLst>
      <p:ext uri="{BB962C8B-B14F-4D97-AF65-F5344CB8AC3E}">
        <p14:creationId xmlns:p14="http://schemas.microsoft.com/office/powerpoint/2010/main" val="39456732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Garamond"/>
                <a:ea typeface="Garamond"/>
                <a:cs typeface="Garamond"/>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b="1" dirty="0" smtClean="0">
                <a:solidFill>
                  <a:srgbClr val="0000FF"/>
                </a:solidFill>
                <a:latin typeface="標楷體" panose="03000509000000000000" pitchFamily="65" charset="-120"/>
                <a:ea typeface="標楷體" panose="03000509000000000000" pitchFamily="65" charset="-120"/>
              </a:rPr>
              <a:t>案由</a:t>
            </a:r>
            <a:r>
              <a:rPr lang="zh-TW" altLang="en-US" b="1" dirty="0">
                <a:solidFill>
                  <a:srgbClr val="0000FF"/>
                </a:solidFill>
                <a:latin typeface="標楷體" panose="03000509000000000000" pitchFamily="65" charset="-120"/>
                <a:ea typeface="標楷體" panose="03000509000000000000" pitchFamily="65" charset="-120"/>
              </a:rPr>
              <a:t>一：訂定本校學分抵免實施要點</a:t>
            </a:r>
            <a:r>
              <a:rPr lang="en-US" altLang="zh-TW" b="1" dirty="0">
                <a:solidFill>
                  <a:srgbClr val="0000FF"/>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草案</a:t>
            </a:r>
            <a:r>
              <a:rPr lang="en-US" altLang="zh-TW" b="1" dirty="0">
                <a:solidFill>
                  <a:srgbClr val="0000FF"/>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a:t>
            </a:r>
            <a:r>
              <a:rPr lang="zh-TW" altLang="en-US" b="1" dirty="0" smtClean="0">
                <a:solidFill>
                  <a:srgbClr val="0000FF"/>
                </a:solidFill>
                <a:latin typeface="標楷體" panose="03000509000000000000" pitchFamily="65" charset="-120"/>
                <a:ea typeface="標楷體" panose="03000509000000000000" pitchFamily="65" charset="-120"/>
              </a:rPr>
              <a:t>提請</a:t>
            </a:r>
            <a:endParaRPr lang="en-US" altLang="zh-TW" b="1"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b="1" dirty="0" smtClean="0">
                <a:solidFill>
                  <a:srgbClr val="0000FF"/>
                </a:solidFill>
                <a:latin typeface="標楷體" panose="03000509000000000000" pitchFamily="65" charset="-120"/>
                <a:ea typeface="標楷體" panose="03000509000000000000" pitchFamily="65" charset="-120"/>
              </a:rPr>
              <a:t>        討論</a:t>
            </a:r>
            <a:r>
              <a:rPr lang="zh-TW" altLang="en-US" b="1" dirty="0">
                <a:solidFill>
                  <a:srgbClr val="0000FF"/>
                </a:solidFill>
                <a:latin typeface="標楷體" panose="03000509000000000000" pitchFamily="65" charset="-120"/>
                <a:ea typeface="標楷體" panose="03000509000000000000" pitchFamily="65" charset="-120"/>
              </a:rPr>
              <a:t>。</a:t>
            </a:r>
            <a:r>
              <a:rPr lang="en-US" altLang="zh-TW" b="1" dirty="0">
                <a:solidFill>
                  <a:srgbClr val="0000FF"/>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提案單位：教務處</a:t>
            </a:r>
            <a:r>
              <a:rPr lang="en-US" altLang="zh-TW"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b="1" dirty="0">
                <a:solidFill>
                  <a:srgbClr val="0000FF"/>
                </a:solidFill>
                <a:latin typeface="標楷體" panose="03000509000000000000" pitchFamily="65" charset="-120"/>
                <a:ea typeface="標楷體" panose="03000509000000000000" pitchFamily="65" charset="-120"/>
              </a:rPr>
              <a:t>一、	依據教育部</a:t>
            </a:r>
            <a:r>
              <a:rPr lang="en-US" altLang="zh-TW" b="1" dirty="0">
                <a:solidFill>
                  <a:srgbClr val="0000FF"/>
                </a:solidFill>
                <a:latin typeface="標楷體" panose="03000509000000000000" pitchFamily="65" charset="-120"/>
                <a:ea typeface="標楷體" panose="03000509000000000000" pitchFamily="65" charset="-120"/>
              </a:rPr>
              <a:t>110</a:t>
            </a:r>
            <a:r>
              <a:rPr lang="zh-TW" altLang="en-US" b="1" dirty="0">
                <a:solidFill>
                  <a:srgbClr val="0000FF"/>
                </a:solidFill>
                <a:latin typeface="標楷體" panose="03000509000000000000" pitchFamily="65" charset="-120"/>
                <a:ea typeface="標楷體" panose="03000509000000000000" pitchFamily="65" charset="-120"/>
              </a:rPr>
              <a:t>年</a:t>
            </a:r>
            <a:r>
              <a:rPr lang="en-US" altLang="zh-TW" b="1" dirty="0">
                <a:solidFill>
                  <a:srgbClr val="0000FF"/>
                </a:solidFill>
                <a:latin typeface="標楷體" panose="03000509000000000000" pitchFamily="65" charset="-120"/>
                <a:ea typeface="標楷體" panose="03000509000000000000" pitchFamily="65" charset="-120"/>
              </a:rPr>
              <a:t>6</a:t>
            </a:r>
            <a:r>
              <a:rPr lang="zh-TW" altLang="en-US" b="1" dirty="0">
                <a:solidFill>
                  <a:srgbClr val="0000FF"/>
                </a:solidFill>
                <a:latin typeface="標楷體" panose="03000509000000000000" pitchFamily="65" charset="-120"/>
                <a:ea typeface="標楷體" panose="03000509000000000000" pitchFamily="65" charset="-120"/>
              </a:rPr>
              <a:t>月</a:t>
            </a:r>
            <a:r>
              <a:rPr lang="en-US" altLang="zh-TW" b="1" dirty="0">
                <a:solidFill>
                  <a:srgbClr val="0000FF"/>
                </a:solidFill>
                <a:latin typeface="標楷體" panose="03000509000000000000" pitchFamily="65" charset="-120"/>
                <a:ea typeface="標楷體" panose="03000509000000000000" pitchFamily="65" charset="-120"/>
              </a:rPr>
              <a:t>3</a:t>
            </a:r>
            <a:r>
              <a:rPr lang="zh-TW" altLang="en-US" b="1" dirty="0">
                <a:solidFill>
                  <a:srgbClr val="0000FF"/>
                </a:solidFill>
                <a:latin typeface="標楷體" panose="03000509000000000000" pitchFamily="65" charset="-120"/>
                <a:ea typeface="標楷體" panose="03000509000000000000" pitchFamily="65" charset="-120"/>
              </a:rPr>
              <a:t>日臺教授國字</a:t>
            </a:r>
            <a:r>
              <a:rPr lang="zh-TW" altLang="en-US" b="1" dirty="0" smtClean="0">
                <a:solidFill>
                  <a:srgbClr val="0000FF"/>
                </a:solidFill>
                <a:latin typeface="標楷體" panose="03000509000000000000" pitchFamily="65" charset="-120"/>
                <a:ea typeface="標楷體" panose="03000509000000000000" pitchFamily="65" charset="-120"/>
              </a:rPr>
              <a:t>第</a:t>
            </a:r>
            <a:endParaRPr lang="en-US" altLang="zh-TW"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b="1" dirty="0">
                <a:solidFill>
                  <a:srgbClr val="0000FF"/>
                </a:solidFill>
                <a:latin typeface="標楷體" panose="03000509000000000000" pitchFamily="65" charset="-120"/>
                <a:ea typeface="標楷體" panose="03000509000000000000" pitchFamily="65" charset="-120"/>
              </a:rPr>
              <a:t> </a:t>
            </a:r>
            <a:r>
              <a:rPr lang="zh-TW" altLang="en-US" b="1" dirty="0" smtClean="0">
                <a:solidFill>
                  <a:srgbClr val="0000FF"/>
                </a:solidFill>
                <a:latin typeface="標楷體" panose="03000509000000000000" pitchFamily="65" charset="-120"/>
                <a:ea typeface="標楷體" panose="03000509000000000000" pitchFamily="65" charset="-120"/>
              </a:rPr>
              <a:t>   </a:t>
            </a:r>
            <a:r>
              <a:rPr lang="en-US" altLang="zh-TW" b="1" dirty="0" smtClean="0">
                <a:solidFill>
                  <a:srgbClr val="0000FF"/>
                </a:solidFill>
                <a:latin typeface="標楷體" panose="03000509000000000000" pitchFamily="65" charset="-120"/>
                <a:ea typeface="標楷體" panose="03000509000000000000" pitchFamily="65" charset="-120"/>
              </a:rPr>
              <a:t>1100064605</a:t>
            </a:r>
            <a:r>
              <a:rPr lang="zh-TW" altLang="en-US" b="1" dirty="0">
                <a:solidFill>
                  <a:srgbClr val="0000FF"/>
                </a:solidFill>
                <a:latin typeface="標楷體" panose="03000509000000000000" pitchFamily="65" charset="-120"/>
                <a:ea typeface="標楷體" panose="03000509000000000000" pitchFamily="65" charset="-120"/>
              </a:rPr>
              <a:t>號來文辦理。</a:t>
            </a:r>
          </a:p>
          <a:p>
            <a:pPr marL="142875" indent="0">
              <a:buNone/>
            </a:pPr>
            <a:r>
              <a:rPr lang="zh-TW" altLang="en-US" b="1" dirty="0">
                <a:solidFill>
                  <a:srgbClr val="0000FF"/>
                </a:solidFill>
                <a:latin typeface="標楷體" panose="03000509000000000000" pitchFamily="65" charset="-120"/>
                <a:ea typeface="標楷體" panose="03000509000000000000" pitchFamily="65" charset="-120"/>
              </a:rPr>
              <a:t>二、	本草案已於</a:t>
            </a:r>
            <a:r>
              <a:rPr lang="en-US" altLang="zh-TW" b="1" dirty="0">
                <a:solidFill>
                  <a:srgbClr val="0000FF"/>
                </a:solidFill>
                <a:latin typeface="標楷體" panose="03000509000000000000" pitchFamily="65" charset="-120"/>
                <a:ea typeface="標楷體" panose="03000509000000000000" pitchFamily="65" charset="-120"/>
              </a:rPr>
              <a:t>110</a:t>
            </a:r>
            <a:r>
              <a:rPr lang="zh-TW" altLang="en-US" b="1" dirty="0">
                <a:solidFill>
                  <a:srgbClr val="0000FF"/>
                </a:solidFill>
                <a:latin typeface="標楷體" panose="03000509000000000000" pitchFamily="65" charset="-120"/>
                <a:ea typeface="標楷體" panose="03000509000000000000" pitchFamily="65" charset="-120"/>
              </a:rPr>
              <a:t>學年度第</a:t>
            </a:r>
            <a:r>
              <a:rPr lang="en-US" altLang="zh-TW" b="1" dirty="0">
                <a:solidFill>
                  <a:srgbClr val="0000FF"/>
                </a:solidFill>
                <a:latin typeface="標楷體" panose="03000509000000000000" pitchFamily="65" charset="-120"/>
                <a:ea typeface="標楷體" panose="03000509000000000000" pitchFamily="65" charset="-120"/>
              </a:rPr>
              <a:t>1</a:t>
            </a:r>
            <a:r>
              <a:rPr lang="zh-TW" altLang="en-US" b="1" dirty="0">
                <a:solidFill>
                  <a:srgbClr val="0000FF"/>
                </a:solidFill>
                <a:latin typeface="標楷體" panose="03000509000000000000" pitchFamily="65" charset="-120"/>
                <a:ea typeface="標楷體" panose="03000509000000000000" pitchFamily="65" charset="-120"/>
              </a:rPr>
              <a:t>學期第</a:t>
            </a:r>
            <a:r>
              <a:rPr lang="en-US" altLang="zh-TW" b="1" dirty="0">
                <a:solidFill>
                  <a:srgbClr val="0000FF"/>
                </a:solidFill>
                <a:latin typeface="標楷體" panose="03000509000000000000" pitchFamily="65" charset="-120"/>
                <a:ea typeface="標楷體" panose="03000509000000000000" pitchFamily="65" charset="-120"/>
              </a:rPr>
              <a:t>2</a:t>
            </a:r>
            <a:r>
              <a:rPr lang="zh-TW" altLang="en-US" b="1" dirty="0">
                <a:solidFill>
                  <a:srgbClr val="0000FF"/>
                </a:solidFill>
                <a:latin typeface="標楷體" panose="03000509000000000000" pitchFamily="65" charset="-120"/>
                <a:ea typeface="標楷體" panose="03000509000000000000" pitchFamily="65" charset="-120"/>
              </a:rPr>
              <a:t>次行政</a:t>
            </a:r>
            <a:r>
              <a:rPr lang="zh-TW" altLang="en-US" b="1" dirty="0" smtClean="0">
                <a:solidFill>
                  <a:srgbClr val="0000FF"/>
                </a:solidFill>
                <a:latin typeface="標楷體" panose="03000509000000000000" pitchFamily="65" charset="-120"/>
                <a:ea typeface="標楷體" panose="03000509000000000000" pitchFamily="65" charset="-120"/>
              </a:rPr>
              <a:t>會報</a:t>
            </a:r>
            <a:endParaRPr lang="en-US" altLang="zh-TW"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b="1" dirty="0">
                <a:solidFill>
                  <a:srgbClr val="0000FF"/>
                </a:solidFill>
                <a:latin typeface="標楷體" panose="03000509000000000000" pitchFamily="65" charset="-120"/>
                <a:ea typeface="標楷體" panose="03000509000000000000" pitchFamily="65" charset="-120"/>
              </a:rPr>
              <a:t> </a:t>
            </a:r>
            <a:r>
              <a:rPr lang="zh-TW" altLang="en-US" b="1" dirty="0" smtClean="0">
                <a:solidFill>
                  <a:srgbClr val="0000FF"/>
                </a:solidFill>
                <a:latin typeface="標楷體" panose="03000509000000000000" pitchFamily="65" charset="-120"/>
                <a:ea typeface="標楷體" panose="03000509000000000000" pitchFamily="65" charset="-120"/>
              </a:rPr>
              <a:t>   討論通過。</a:t>
            </a:r>
            <a:endParaRPr lang="zh-TW" altLang="en-US" b="1" dirty="0">
              <a:solidFill>
                <a:srgbClr val="0000FF"/>
              </a:solidFill>
              <a:latin typeface="標楷體" panose="03000509000000000000" pitchFamily="65" charset="-120"/>
              <a:ea typeface="標楷體" panose="03000509000000000000" pitchFamily="65" charset="-120"/>
            </a:endParaRPr>
          </a:p>
          <a:p>
            <a:pPr marL="142875" indent="0">
              <a:buNone/>
            </a:pPr>
            <a:endParaRPr lang="en-US" altLang="zh-TW"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451329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Garamond"/>
                <a:ea typeface="Garamond"/>
                <a:cs typeface="Garamond"/>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案由二：修訂本校「試場規則」</a:t>
            </a:r>
            <a:r>
              <a:rPr lang="en-US" altLang="zh-TW" sz="3000" b="1" dirty="0">
                <a:solidFill>
                  <a:srgbClr val="0000FF"/>
                </a:solidFill>
                <a:latin typeface="標楷體" panose="03000509000000000000" pitchFamily="65" charset="-120"/>
                <a:ea typeface="標楷體" panose="03000509000000000000" pitchFamily="65" charset="-120"/>
              </a:rPr>
              <a:t>(</a:t>
            </a:r>
            <a:r>
              <a:rPr lang="zh-TW" altLang="en-US" sz="3000" b="1" dirty="0">
                <a:solidFill>
                  <a:srgbClr val="0000FF"/>
                </a:solidFill>
                <a:latin typeface="標楷體" panose="03000509000000000000" pitchFamily="65" charset="-120"/>
                <a:ea typeface="標楷體" panose="03000509000000000000" pitchFamily="65" charset="-120"/>
              </a:rPr>
              <a:t>草案</a:t>
            </a:r>
            <a:r>
              <a:rPr lang="en-US" altLang="zh-TW" sz="3000" b="1" dirty="0">
                <a:solidFill>
                  <a:srgbClr val="0000FF"/>
                </a:solidFill>
                <a:latin typeface="標楷體" panose="03000509000000000000" pitchFamily="65" charset="-120"/>
                <a:ea typeface="標楷體" panose="03000509000000000000" pitchFamily="65" charset="-120"/>
              </a:rPr>
              <a:t>)</a:t>
            </a:r>
            <a:r>
              <a:rPr lang="zh-TW" altLang="en-US" sz="3000" b="1" dirty="0">
                <a:solidFill>
                  <a:srgbClr val="0000FF"/>
                </a:solidFill>
                <a:latin typeface="標楷體" panose="03000509000000000000" pitchFamily="65" charset="-120"/>
                <a:ea typeface="標楷體" panose="03000509000000000000" pitchFamily="65" charset="-120"/>
              </a:rPr>
              <a:t>，</a:t>
            </a:r>
            <a:r>
              <a:rPr lang="zh-TW" altLang="en-US" sz="3000" b="1" dirty="0" smtClean="0">
                <a:solidFill>
                  <a:srgbClr val="0000FF"/>
                </a:solidFill>
                <a:latin typeface="標楷體" panose="03000509000000000000" pitchFamily="65" charset="-120"/>
                <a:ea typeface="標楷體" panose="03000509000000000000" pitchFamily="65" charset="-120"/>
              </a:rPr>
              <a:t>提請</a:t>
            </a:r>
            <a:endParaRPr lang="en-US" altLang="zh-TW" sz="30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 </a:t>
            </a:r>
            <a:r>
              <a:rPr lang="zh-TW" altLang="en-US" sz="3000" b="1" dirty="0" smtClean="0">
                <a:solidFill>
                  <a:srgbClr val="0000FF"/>
                </a:solidFill>
                <a:latin typeface="標楷體" panose="03000509000000000000" pitchFamily="65" charset="-120"/>
                <a:ea typeface="標楷體" panose="03000509000000000000" pitchFamily="65" charset="-120"/>
              </a:rPr>
              <a:t>       討論</a:t>
            </a:r>
            <a:r>
              <a:rPr lang="zh-TW" altLang="en-US" sz="3000" b="1" dirty="0">
                <a:solidFill>
                  <a:srgbClr val="0000FF"/>
                </a:solidFill>
                <a:latin typeface="標楷體" panose="03000509000000000000" pitchFamily="65" charset="-120"/>
                <a:ea typeface="標楷體" panose="03000509000000000000" pitchFamily="65" charset="-120"/>
              </a:rPr>
              <a:t>。</a:t>
            </a:r>
            <a:r>
              <a:rPr lang="en-US" altLang="zh-TW" sz="3000" b="1" dirty="0">
                <a:solidFill>
                  <a:srgbClr val="0000FF"/>
                </a:solidFill>
                <a:latin typeface="標楷體" panose="03000509000000000000" pitchFamily="65" charset="-120"/>
                <a:ea typeface="標楷體" panose="03000509000000000000" pitchFamily="65" charset="-120"/>
              </a:rPr>
              <a:t>(</a:t>
            </a:r>
            <a:r>
              <a:rPr lang="zh-TW" altLang="en-US" sz="3000" b="1" dirty="0">
                <a:solidFill>
                  <a:srgbClr val="0000FF"/>
                </a:solidFill>
                <a:latin typeface="標楷體" panose="03000509000000000000" pitchFamily="65" charset="-120"/>
                <a:ea typeface="標楷體" panose="03000509000000000000" pitchFamily="65" charset="-120"/>
              </a:rPr>
              <a:t>提案單位：教務處</a:t>
            </a:r>
            <a:r>
              <a:rPr lang="en-US" altLang="zh-TW" sz="30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一、	參考大考相關規則及試場常見狀況，</a:t>
            </a:r>
            <a:r>
              <a:rPr lang="zh-TW" altLang="en-US" sz="3000" b="1" dirty="0" smtClean="0">
                <a:solidFill>
                  <a:srgbClr val="0000FF"/>
                </a:solidFill>
                <a:latin typeface="標楷體" panose="03000509000000000000" pitchFamily="65" charset="-120"/>
                <a:ea typeface="標楷體" panose="03000509000000000000" pitchFamily="65" charset="-120"/>
              </a:rPr>
              <a:t>修訂</a:t>
            </a:r>
            <a:endParaRPr lang="en-US" altLang="zh-TW" sz="30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 </a:t>
            </a:r>
            <a:r>
              <a:rPr lang="zh-TW" altLang="en-US" sz="3000" b="1" dirty="0" smtClean="0">
                <a:solidFill>
                  <a:srgbClr val="0000FF"/>
                </a:solidFill>
                <a:latin typeface="標楷體" panose="03000509000000000000" pitchFamily="65" charset="-120"/>
                <a:ea typeface="標楷體" panose="03000509000000000000" pitchFamily="65" charset="-120"/>
              </a:rPr>
              <a:t>   本校</a:t>
            </a:r>
            <a:r>
              <a:rPr lang="zh-TW" altLang="en-US" sz="3000" b="1" dirty="0">
                <a:solidFill>
                  <a:srgbClr val="0000FF"/>
                </a:solidFill>
                <a:latin typeface="標楷體" panose="03000509000000000000" pitchFamily="65" charset="-120"/>
                <a:ea typeface="標楷體" panose="03000509000000000000" pitchFamily="65" charset="-120"/>
              </a:rPr>
              <a:t>試場規則。</a:t>
            </a: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二、	本草案已於</a:t>
            </a:r>
            <a:r>
              <a:rPr lang="en-US" altLang="zh-TW" sz="3000" b="1" dirty="0">
                <a:solidFill>
                  <a:srgbClr val="0000FF"/>
                </a:solidFill>
                <a:latin typeface="標楷體" panose="03000509000000000000" pitchFamily="65" charset="-120"/>
                <a:ea typeface="標楷體" panose="03000509000000000000" pitchFamily="65" charset="-120"/>
              </a:rPr>
              <a:t>110</a:t>
            </a:r>
            <a:r>
              <a:rPr lang="zh-TW" altLang="en-US" sz="3000" b="1" dirty="0">
                <a:solidFill>
                  <a:srgbClr val="0000FF"/>
                </a:solidFill>
                <a:latin typeface="標楷體" panose="03000509000000000000" pitchFamily="65" charset="-120"/>
                <a:ea typeface="標楷體" panose="03000509000000000000" pitchFamily="65" charset="-120"/>
              </a:rPr>
              <a:t>學年度第</a:t>
            </a:r>
            <a:r>
              <a:rPr lang="en-US" altLang="zh-TW" sz="3000" b="1" dirty="0">
                <a:solidFill>
                  <a:srgbClr val="0000FF"/>
                </a:solidFill>
                <a:latin typeface="標楷體" panose="03000509000000000000" pitchFamily="65" charset="-120"/>
                <a:ea typeface="標楷體" panose="03000509000000000000" pitchFamily="65" charset="-120"/>
              </a:rPr>
              <a:t>1</a:t>
            </a:r>
            <a:r>
              <a:rPr lang="zh-TW" altLang="en-US" sz="3000" b="1" dirty="0">
                <a:solidFill>
                  <a:srgbClr val="0000FF"/>
                </a:solidFill>
                <a:latin typeface="標楷體" panose="03000509000000000000" pitchFamily="65" charset="-120"/>
                <a:ea typeface="標楷體" panose="03000509000000000000" pitchFamily="65" charset="-120"/>
              </a:rPr>
              <a:t>學期第</a:t>
            </a:r>
            <a:r>
              <a:rPr lang="en-US" altLang="zh-TW" sz="3000" b="1" dirty="0">
                <a:solidFill>
                  <a:srgbClr val="0000FF"/>
                </a:solidFill>
                <a:latin typeface="標楷體" panose="03000509000000000000" pitchFamily="65" charset="-120"/>
                <a:ea typeface="標楷體" panose="03000509000000000000" pitchFamily="65" charset="-120"/>
              </a:rPr>
              <a:t>5</a:t>
            </a:r>
            <a:r>
              <a:rPr lang="zh-TW" altLang="en-US" sz="3000" b="1" dirty="0">
                <a:solidFill>
                  <a:srgbClr val="0000FF"/>
                </a:solidFill>
                <a:latin typeface="標楷體" panose="03000509000000000000" pitchFamily="65" charset="-120"/>
                <a:ea typeface="標楷體" panose="03000509000000000000" pitchFamily="65" charset="-120"/>
              </a:rPr>
              <a:t>次擴大</a:t>
            </a:r>
            <a:r>
              <a:rPr lang="zh-TW" altLang="en-US" sz="3000" b="1" dirty="0" smtClean="0">
                <a:solidFill>
                  <a:srgbClr val="0000FF"/>
                </a:solidFill>
                <a:latin typeface="標楷體" panose="03000509000000000000" pitchFamily="65" charset="-120"/>
                <a:ea typeface="標楷體" panose="03000509000000000000" pitchFamily="65" charset="-120"/>
              </a:rPr>
              <a:t>行</a:t>
            </a:r>
            <a:endParaRPr lang="en-US" altLang="zh-TW" sz="30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3000" b="1" dirty="0">
                <a:solidFill>
                  <a:srgbClr val="0000FF"/>
                </a:solidFill>
                <a:latin typeface="標楷體" panose="03000509000000000000" pitchFamily="65" charset="-120"/>
                <a:ea typeface="標楷體" panose="03000509000000000000" pitchFamily="65" charset="-120"/>
              </a:rPr>
              <a:t> </a:t>
            </a:r>
            <a:r>
              <a:rPr lang="zh-TW" altLang="en-US" sz="3000" b="1" dirty="0" smtClean="0">
                <a:solidFill>
                  <a:srgbClr val="0000FF"/>
                </a:solidFill>
                <a:latin typeface="標楷體" panose="03000509000000000000" pitchFamily="65" charset="-120"/>
                <a:ea typeface="標楷體" panose="03000509000000000000" pitchFamily="65" charset="-120"/>
              </a:rPr>
              <a:t>   政</a:t>
            </a:r>
            <a:r>
              <a:rPr lang="zh-TW" altLang="en-US" sz="3000" b="1" dirty="0">
                <a:solidFill>
                  <a:srgbClr val="0000FF"/>
                </a:solidFill>
                <a:latin typeface="標楷體" panose="03000509000000000000" pitchFamily="65" charset="-120"/>
                <a:ea typeface="標楷體" panose="03000509000000000000" pitchFamily="65" charset="-120"/>
              </a:rPr>
              <a:t>會報討論</a:t>
            </a:r>
            <a:r>
              <a:rPr lang="zh-TW" altLang="en-US" sz="3000" b="1" dirty="0" smtClean="0">
                <a:solidFill>
                  <a:srgbClr val="0000FF"/>
                </a:solidFill>
                <a:latin typeface="標楷體" panose="03000509000000000000" pitchFamily="65" charset="-120"/>
                <a:ea typeface="標楷體" panose="03000509000000000000" pitchFamily="65" charset="-120"/>
              </a:rPr>
              <a:t>通過。</a:t>
            </a:r>
            <a:endParaRPr lang="zh-TW" altLang="en-US" sz="30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80784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a:solidFill>
                  <a:srgbClr val="0033CC"/>
                </a:solidFill>
                <a:latin typeface="Garamond"/>
                <a:ea typeface="Garamond"/>
                <a:cs typeface="Garamond"/>
                <a:sym typeface="Garamond"/>
              </a:rPr>
              <a:t>   提案討論           </a:t>
            </a:r>
            <a:endParaRPr/>
          </a:p>
        </p:txBody>
      </p:sp>
      <p:sp>
        <p:nvSpPr>
          <p:cNvPr id="198" name="Google Shape;198;p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案由三：修訂本校建置學生學習歷程檔案作業要點補充</a:t>
            </a:r>
            <a:r>
              <a:rPr lang="zh-TW" altLang="en-US" sz="2400" b="1" dirty="0" smtClean="0">
                <a:solidFill>
                  <a:srgbClr val="0000FF"/>
                </a:solidFill>
                <a:latin typeface="標楷體" panose="03000509000000000000" pitchFamily="65" charset="-120"/>
                <a:ea typeface="標楷體" panose="03000509000000000000" pitchFamily="65" charset="-120"/>
              </a:rPr>
              <a:t>規</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定</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，提請討論。（提案單位：教務處）</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、依據</a:t>
            </a:r>
            <a:r>
              <a:rPr lang="zh-TW" altLang="en-US" sz="2400" b="1" dirty="0">
                <a:solidFill>
                  <a:srgbClr val="0000FF"/>
                </a:solidFill>
                <a:latin typeface="標楷體" panose="03000509000000000000" pitchFamily="65" charset="-120"/>
                <a:ea typeface="標楷體" panose="03000509000000000000" pitchFamily="65" charset="-120"/>
              </a:rPr>
              <a:t>中華民國</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8</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30</a:t>
            </a:r>
            <a:r>
              <a:rPr lang="zh-TW" altLang="en-US" sz="2400" b="1" dirty="0">
                <a:solidFill>
                  <a:srgbClr val="0000FF"/>
                </a:solidFill>
                <a:latin typeface="標楷體" panose="03000509000000000000" pitchFamily="65" charset="-120"/>
                <a:ea typeface="標楷體" panose="03000509000000000000" pitchFamily="65" charset="-120"/>
              </a:rPr>
              <a:t>日臺教國署高字</a:t>
            </a:r>
            <a:r>
              <a:rPr lang="zh-TW" altLang="en-US" sz="2400" b="1" dirty="0" smtClean="0">
                <a:solidFill>
                  <a:srgbClr val="0000FF"/>
                </a:solidFill>
                <a:latin typeface="標楷體" panose="03000509000000000000" pitchFamily="65" charset="-120"/>
                <a:ea typeface="標楷體" panose="03000509000000000000" pitchFamily="65" charset="-120"/>
              </a:rPr>
              <a:t>第</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a:t>
            </a:r>
            <a:r>
              <a:rPr lang="en-US" altLang="zh-TW" sz="2400" b="1" dirty="0" smtClean="0">
                <a:solidFill>
                  <a:srgbClr val="0000FF"/>
                </a:solidFill>
                <a:latin typeface="標楷體" panose="03000509000000000000" pitchFamily="65" charset="-120"/>
                <a:ea typeface="標楷體" panose="03000509000000000000" pitchFamily="65" charset="-120"/>
              </a:rPr>
              <a:t>1100109510</a:t>
            </a:r>
            <a:r>
              <a:rPr lang="zh-TW" altLang="en-US" sz="2400" b="1" dirty="0">
                <a:solidFill>
                  <a:srgbClr val="0000FF"/>
                </a:solidFill>
                <a:latin typeface="標楷體" panose="03000509000000000000" pitchFamily="65" charset="-120"/>
                <a:ea typeface="標楷體" panose="03000509000000000000" pitchFamily="65" charset="-120"/>
              </a:rPr>
              <a:t>號函辦理。</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作業要點補充規定業經</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2</a:t>
            </a:r>
            <a:r>
              <a:rPr lang="zh-TW" altLang="en-US" sz="2400" b="1" dirty="0">
                <a:solidFill>
                  <a:srgbClr val="0000FF"/>
                </a:solidFill>
                <a:latin typeface="標楷體" panose="03000509000000000000" pitchFamily="65" charset="-120"/>
                <a:ea typeface="標楷體" panose="03000509000000000000" pitchFamily="65" charset="-120"/>
              </a:rPr>
              <a:t>日</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a:t>
            </a:r>
            <a:r>
              <a:rPr lang="zh-TW" altLang="en-US" sz="2400" b="1" dirty="0" smtClean="0">
                <a:solidFill>
                  <a:srgbClr val="0000FF"/>
                </a:solidFill>
                <a:latin typeface="標楷體" panose="03000509000000000000" pitchFamily="65" charset="-120"/>
                <a:ea typeface="標楷體" panose="03000509000000000000" pitchFamily="65" charset="-120"/>
              </a:rPr>
              <a:t>第一</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學期</a:t>
            </a:r>
            <a:r>
              <a:rPr lang="zh-TW" altLang="en-US" sz="2400" b="1" dirty="0">
                <a:solidFill>
                  <a:srgbClr val="0000FF"/>
                </a:solidFill>
                <a:latin typeface="標楷體" panose="03000509000000000000" pitchFamily="65" charset="-120"/>
                <a:ea typeface="標楷體" panose="03000509000000000000" pitchFamily="65" charset="-120"/>
              </a:rPr>
              <a:t>學生學習歷程檔案工作小組會議通過。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三</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次擴大行政會報</a:t>
            </a:r>
            <a:r>
              <a:rPr lang="zh-TW" altLang="en-US" sz="2400" b="1" dirty="0" smtClean="0">
                <a:solidFill>
                  <a:srgbClr val="0000FF"/>
                </a:solidFill>
                <a:latin typeface="標楷體" panose="03000509000000000000" pitchFamily="65" charset="-120"/>
                <a:ea typeface="標楷體" panose="03000509000000000000" pitchFamily="65" charset="-120"/>
              </a:rPr>
              <a:t>討論</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通過。</a:t>
            </a:r>
            <a:endParaRPr lang="zh-TW" altLang="en-US" sz="2400" b="1" dirty="0">
              <a:solidFill>
                <a:srgbClr val="0000FF"/>
              </a:solidFill>
              <a:latin typeface="標楷體" panose="03000509000000000000" pitchFamily="65" charset="-120"/>
              <a:ea typeface="標楷體" panose="03000509000000000000" pitchFamily="65" charset="-120"/>
            </a:endParaRPr>
          </a:p>
          <a:p>
            <a:pPr marL="142875" indent="0">
              <a:buNone/>
            </a:pPr>
            <a:endParaRPr lang="zh-TW" altLang="en-US" sz="2400" b="1"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endParaRPr sz="2400" b="1" i="0" u="none" dirty="0">
              <a:solidFill>
                <a:schemeClr val="dk1"/>
              </a:solidFill>
              <a:latin typeface="標楷體" panose="03000509000000000000" pitchFamily="65" charset="-120"/>
              <a:ea typeface="標楷體" panose="03000509000000000000" pitchFamily="65" charset="-120"/>
              <a:cs typeface="PMingLiu"/>
              <a:sym typeface="PMingLiu"/>
            </a:endParaRPr>
          </a:p>
        </p:txBody>
      </p:sp>
    </p:spTree>
    <p:extLst>
      <p:ext uri="{BB962C8B-B14F-4D97-AF65-F5344CB8AC3E}">
        <p14:creationId xmlns:p14="http://schemas.microsoft.com/office/powerpoint/2010/main" val="15886363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Garamond"/>
                <a:ea typeface="Garamond"/>
                <a:cs typeface="Garamond"/>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419678" y="1473200"/>
            <a:ext cx="8229600" cy="5158509"/>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案由四：修訂本校「科技校院繁星計畫」校內</a:t>
            </a:r>
            <a:r>
              <a:rPr lang="zh-TW" altLang="en-US" sz="2400" b="1" dirty="0" smtClean="0">
                <a:solidFill>
                  <a:srgbClr val="0000FF"/>
                </a:solidFill>
                <a:latin typeface="標楷體" panose="03000509000000000000" pitchFamily="65" charset="-120"/>
                <a:ea typeface="標楷體" panose="03000509000000000000" pitchFamily="65" charset="-120"/>
              </a:rPr>
              <a:t>推薦作業實</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施</a:t>
            </a:r>
            <a:r>
              <a:rPr lang="zh-TW" altLang="en-US" sz="2400" b="1" dirty="0">
                <a:solidFill>
                  <a:srgbClr val="0000FF"/>
                </a:solidFill>
                <a:latin typeface="標楷體" panose="03000509000000000000" pitchFamily="65" charset="-120"/>
                <a:ea typeface="標楷體" panose="03000509000000000000" pitchFamily="65" charset="-120"/>
              </a:rPr>
              <a:t>計畫</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，提請討論。</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提案單位</a:t>
            </a:r>
            <a:r>
              <a:rPr lang="zh-TW" altLang="en-US" sz="2400" b="1" dirty="0">
                <a:solidFill>
                  <a:srgbClr val="0000FF"/>
                </a:solidFill>
                <a:latin typeface="標楷體" panose="03000509000000000000" pitchFamily="65" charset="-120"/>
                <a:ea typeface="標楷體" panose="03000509000000000000" pitchFamily="65" charset="-120"/>
              </a:rPr>
              <a:t>：教務處</a:t>
            </a:r>
            <a:r>
              <a:rPr lang="en-US" altLang="zh-TW" sz="2400" b="1" dirty="0">
                <a:solidFill>
                  <a:srgbClr val="0000FF"/>
                </a:solidFill>
                <a:latin typeface="標楷體" panose="03000509000000000000" pitchFamily="65" charset="-120"/>
                <a:ea typeface="標楷體" panose="03000509000000000000" pitchFamily="65" charset="-120"/>
              </a:rPr>
              <a:t>) </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、依據</a:t>
            </a:r>
            <a:r>
              <a:rPr lang="zh-TW" altLang="en-US" sz="2400" b="1" dirty="0">
                <a:solidFill>
                  <a:srgbClr val="0000FF"/>
                </a:solidFill>
                <a:latin typeface="標楷體" panose="03000509000000000000" pitchFamily="65" charset="-120"/>
                <a:ea typeface="標楷體" panose="03000509000000000000" pitchFamily="65" charset="-120"/>
              </a:rPr>
              <a:t>技專校院招生委員會聯合會</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9</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17</a:t>
            </a:r>
            <a:r>
              <a:rPr lang="zh-TW" altLang="en-US" sz="2400" b="1" dirty="0" smtClean="0">
                <a:solidFill>
                  <a:srgbClr val="0000FF"/>
                </a:solidFill>
                <a:latin typeface="標楷體" panose="03000509000000000000" pitchFamily="65" charset="-120"/>
                <a:ea typeface="標楷體" panose="03000509000000000000" pitchFamily="65" charset="-120"/>
              </a:rPr>
              <a:t>日技</a:t>
            </a:r>
            <a:r>
              <a:rPr lang="zh-TW" altLang="en-US" sz="2400" b="1" dirty="0">
                <a:solidFill>
                  <a:srgbClr val="0000FF"/>
                </a:solidFill>
                <a:latin typeface="標楷體" panose="03000509000000000000" pitchFamily="65" charset="-120"/>
                <a:ea typeface="標楷體" panose="03000509000000000000" pitchFamily="65" charset="-120"/>
              </a:rPr>
              <a:t>專</a:t>
            </a:r>
            <a:r>
              <a:rPr lang="zh-TW" altLang="en-US" sz="2400" b="1" dirty="0" smtClean="0">
                <a:solidFill>
                  <a:srgbClr val="0000FF"/>
                </a:solidFill>
                <a:latin typeface="標楷體" panose="03000509000000000000" pitchFamily="65" charset="-120"/>
                <a:ea typeface="標楷體" panose="03000509000000000000" pitchFamily="65" charset="-120"/>
              </a:rPr>
              <a:t>招</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聯</a:t>
            </a:r>
            <a:r>
              <a:rPr lang="zh-TW" altLang="en-US" sz="2400" b="1" dirty="0">
                <a:solidFill>
                  <a:srgbClr val="0000FF"/>
                </a:solidFill>
                <a:latin typeface="標楷體" panose="03000509000000000000" pitchFamily="65" charset="-120"/>
                <a:ea typeface="標楷體" panose="03000509000000000000" pitchFamily="65" charset="-120"/>
              </a:rPr>
              <a:t>試字第</a:t>
            </a:r>
            <a:r>
              <a:rPr lang="en-US" altLang="zh-TW" sz="2400" b="1" dirty="0">
                <a:solidFill>
                  <a:srgbClr val="0000FF"/>
                </a:solidFill>
                <a:latin typeface="標楷體" panose="03000509000000000000" pitchFamily="65" charset="-120"/>
                <a:ea typeface="標楷體" panose="03000509000000000000" pitchFamily="65" charset="-120"/>
              </a:rPr>
              <a:t>1102130004</a:t>
            </a:r>
            <a:r>
              <a:rPr lang="zh-TW" altLang="en-US" sz="2400" b="1" dirty="0">
                <a:solidFill>
                  <a:srgbClr val="0000FF"/>
                </a:solidFill>
                <a:latin typeface="標楷體" panose="03000509000000000000" pitchFamily="65" charset="-120"/>
                <a:ea typeface="標楷體" panose="03000509000000000000" pitchFamily="65" charset="-120"/>
              </a:rPr>
              <a:t>號函說明辦理。</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、依據</a:t>
            </a:r>
            <a:r>
              <a:rPr lang="en-US" altLang="zh-TW" sz="2400" b="1" dirty="0">
                <a:solidFill>
                  <a:srgbClr val="0000FF"/>
                </a:solidFill>
                <a:latin typeface="標楷體" panose="03000509000000000000" pitchFamily="65" charset="-120"/>
                <a:ea typeface="標楷體" panose="03000509000000000000" pitchFamily="65" charset="-120"/>
              </a:rPr>
              <a:t>111</a:t>
            </a:r>
            <a:r>
              <a:rPr lang="zh-TW" altLang="en-US" sz="2400" b="1" dirty="0">
                <a:solidFill>
                  <a:srgbClr val="0000FF"/>
                </a:solidFill>
                <a:latin typeface="標楷體" panose="03000509000000000000" pitchFamily="65" charset="-120"/>
                <a:ea typeface="標楷體" panose="03000509000000000000" pitchFamily="65" charset="-120"/>
              </a:rPr>
              <a:t>學年度科技校院繁星計畫聯合推薦</a:t>
            </a:r>
            <a:r>
              <a:rPr lang="zh-TW" altLang="en-US" sz="2400" b="1" dirty="0" smtClean="0">
                <a:solidFill>
                  <a:srgbClr val="0000FF"/>
                </a:solidFill>
                <a:latin typeface="標楷體" panose="03000509000000000000" pitchFamily="65" charset="-120"/>
                <a:ea typeface="標楷體" panose="03000509000000000000" pitchFamily="65" charset="-120"/>
              </a:rPr>
              <a:t>甄選</a:t>
            </a:r>
            <a:r>
              <a:rPr lang="zh-TW" altLang="en-US" sz="2400" b="1" dirty="0">
                <a:solidFill>
                  <a:srgbClr val="0000FF"/>
                </a:solidFill>
                <a:latin typeface="標楷體" panose="03000509000000000000" pitchFamily="65" charset="-120"/>
                <a:ea typeface="標楷體" panose="03000509000000000000" pitchFamily="65" charset="-120"/>
              </a:rPr>
              <a:t>入學</a:t>
            </a:r>
            <a:r>
              <a:rPr lang="zh-TW" altLang="en-US" sz="2400" b="1" dirty="0" smtClean="0">
                <a:solidFill>
                  <a:srgbClr val="0000FF"/>
                </a:solidFill>
                <a:latin typeface="標楷體" panose="03000509000000000000" pitchFamily="65" charset="-120"/>
                <a:ea typeface="標楷體" panose="03000509000000000000" pitchFamily="65" charset="-120"/>
              </a:rPr>
              <a:t>招</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生</a:t>
            </a:r>
            <a:r>
              <a:rPr lang="zh-TW" altLang="en-US" sz="2400" b="1" dirty="0">
                <a:solidFill>
                  <a:srgbClr val="0000FF"/>
                </a:solidFill>
                <a:latin typeface="標楷體" panose="03000509000000000000" pitchFamily="65" charset="-120"/>
                <a:ea typeface="標楷體" panose="03000509000000000000" pitchFamily="65" charset="-120"/>
              </a:rPr>
              <a:t>簡章 ，修訂本校「科技校院</a:t>
            </a:r>
            <a:r>
              <a:rPr lang="zh-TW" altLang="en-US" sz="2400" b="1" dirty="0" smtClean="0">
                <a:solidFill>
                  <a:srgbClr val="0000FF"/>
                </a:solidFill>
                <a:latin typeface="標楷體" panose="03000509000000000000" pitchFamily="65" charset="-120"/>
                <a:ea typeface="標楷體" panose="03000509000000000000" pitchFamily="65" charset="-120"/>
              </a:rPr>
              <a:t>繁星計畫</a:t>
            </a:r>
            <a:r>
              <a:rPr lang="zh-TW" altLang="en-US" sz="2400" b="1" dirty="0">
                <a:solidFill>
                  <a:srgbClr val="0000FF"/>
                </a:solidFill>
                <a:latin typeface="標楷體" panose="03000509000000000000" pitchFamily="65" charset="-120"/>
                <a:ea typeface="標楷體" panose="03000509000000000000" pitchFamily="65" charset="-120"/>
              </a:rPr>
              <a:t>」校內推薦</a:t>
            </a:r>
            <a:r>
              <a:rPr lang="zh-TW" altLang="en-US" sz="2400" b="1" dirty="0" smtClean="0">
                <a:solidFill>
                  <a:srgbClr val="0000FF"/>
                </a:solidFill>
                <a:latin typeface="標楷體" panose="03000509000000000000" pitchFamily="65" charset="-120"/>
                <a:ea typeface="標楷體" panose="03000509000000000000" pitchFamily="65" charset="-120"/>
              </a:rPr>
              <a:t>作</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業</a:t>
            </a:r>
            <a:r>
              <a:rPr lang="zh-TW" altLang="en-US" sz="2400" b="1" dirty="0">
                <a:solidFill>
                  <a:srgbClr val="0000FF"/>
                </a:solidFill>
                <a:latin typeface="標楷體" panose="03000509000000000000" pitchFamily="65" charset="-120"/>
                <a:ea typeface="標楷體" panose="03000509000000000000" pitchFamily="65" charset="-120"/>
              </a:rPr>
              <a:t>實施計畫。</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三</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次擴大</a:t>
            </a:r>
            <a:r>
              <a:rPr lang="zh-TW" altLang="en-US" sz="2400" b="1" dirty="0" smtClean="0">
                <a:solidFill>
                  <a:srgbClr val="0000FF"/>
                </a:solidFill>
                <a:latin typeface="標楷體" panose="03000509000000000000" pitchFamily="65" charset="-120"/>
                <a:ea typeface="標楷體" panose="03000509000000000000" pitchFamily="65" charset="-120"/>
              </a:rPr>
              <a:t>行政會報討論</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29272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案由五：修訂本校課程發展委員會組織規程</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提請</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討論</a:t>
            </a:r>
            <a:r>
              <a:rPr lang="zh-TW" altLang="en-US"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提案單位：教務處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、依據</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3</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15</a:t>
            </a:r>
            <a:r>
              <a:rPr lang="zh-TW" altLang="en-US" sz="2400" b="1" dirty="0">
                <a:solidFill>
                  <a:srgbClr val="0000FF"/>
                </a:solidFill>
                <a:latin typeface="標楷體" panose="03000509000000000000" pitchFamily="65" charset="-120"/>
                <a:ea typeface="標楷體" panose="03000509000000000000" pitchFamily="65" charset="-120"/>
              </a:rPr>
              <a:t>日臺教授國部字第</a:t>
            </a:r>
            <a:r>
              <a:rPr lang="en-US" altLang="zh-TW" sz="2400" b="1" dirty="0">
                <a:solidFill>
                  <a:srgbClr val="0000FF"/>
                </a:solidFill>
                <a:latin typeface="標楷體" panose="03000509000000000000" pitchFamily="65" charset="-120"/>
                <a:ea typeface="標楷體" panose="03000509000000000000" pitchFamily="65" charset="-120"/>
              </a:rPr>
              <a:t>1100016363B</a:t>
            </a:r>
            <a:r>
              <a:rPr lang="zh-TW" altLang="en-US" sz="2400" b="1" dirty="0" smtClean="0">
                <a:solidFill>
                  <a:srgbClr val="0000FF"/>
                </a:solidFill>
                <a:latin typeface="標楷體" panose="03000509000000000000" pitchFamily="65" charset="-120"/>
                <a:ea typeface="標楷體" panose="03000509000000000000" pitchFamily="65" charset="-120"/>
              </a:rPr>
              <a:t>號令</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修正</a:t>
            </a:r>
            <a:r>
              <a:rPr lang="zh-TW" altLang="en-US" sz="2400" b="1" dirty="0">
                <a:solidFill>
                  <a:srgbClr val="0000FF"/>
                </a:solidFill>
                <a:latin typeface="標楷體" panose="03000509000000000000" pitchFamily="65" charset="-120"/>
                <a:ea typeface="標楷體" panose="03000509000000000000" pitchFamily="65" charset="-120"/>
              </a:rPr>
              <a:t>之「十二年國民基本教育課程綱要總綱」辦理</a:t>
            </a:r>
            <a:r>
              <a:rPr lang="zh-TW" altLang="en-US" sz="2400" b="1" dirty="0" smtClean="0">
                <a:solidFill>
                  <a:srgbClr val="0000FF"/>
                </a:solidFill>
                <a:latin typeface="標楷體" panose="03000509000000000000" pitchFamily="65" charset="-120"/>
                <a:ea typeface="標楷體" panose="03000509000000000000" pitchFamily="65" charset="-120"/>
              </a:rPr>
              <a:t>，</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修正</a:t>
            </a:r>
            <a:r>
              <a:rPr lang="zh-TW" altLang="en-US" sz="2400" b="1" dirty="0">
                <a:solidFill>
                  <a:srgbClr val="0000FF"/>
                </a:solidFill>
                <a:latin typeface="標楷體" panose="03000509000000000000" pitchFamily="65" charset="-120"/>
                <a:ea typeface="標楷體" panose="03000509000000000000" pitchFamily="65" charset="-120"/>
              </a:rPr>
              <a:t>課程發展委員會組織規程上之依據文號。</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次擴大行政會報</a:t>
            </a:r>
            <a:r>
              <a:rPr lang="zh-TW" altLang="en-US" sz="2400" b="1" dirty="0" smtClean="0">
                <a:solidFill>
                  <a:srgbClr val="0000FF"/>
                </a:solidFill>
                <a:latin typeface="標楷體" panose="03000509000000000000" pitchFamily="65" charset="-120"/>
                <a:ea typeface="標楷體" panose="03000509000000000000" pitchFamily="65" charset="-120"/>
              </a:rPr>
              <a:t>討論</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628803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416200" y="1471168"/>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案由六：本校「學生出缺席考查處理辦法」修正案，</a:t>
            </a:r>
            <a:r>
              <a:rPr lang="zh-TW" altLang="en-US" sz="2400" b="1" dirty="0" smtClean="0">
                <a:solidFill>
                  <a:srgbClr val="0000FF"/>
                </a:solidFill>
                <a:latin typeface="標楷體" panose="03000509000000000000" pitchFamily="65" charset="-120"/>
                <a:ea typeface="標楷體" panose="03000509000000000000" pitchFamily="65" charset="-120"/>
              </a:rPr>
              <a:t>提請</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討論</a:t>
            </a:r>
            <a:r>
              <a:rPr lang="zh-TW" altLang="en-US"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提案單位：學務處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教育部</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日臺教授國部字第</a:t>
            </a:r>
            <a:r>
              <a:rPr lang="en-US" altLang="zh-TW" sz="2400" b="1" dirty="0" smtClean="0">
                <a:solidFill>
                  <a:srgbClr val="0000FF"/>
                </a:solidFill>
                <a:latin typeface="標楷體" panose="03000509000000000000" pitchFamily="65" charset="-120"/>
                <a:ea typeface="標楷體" panose="03000509000000000000" pitchFamily="65" charset="-120"/>
              </a:rPr>
              <a:t>1100130855A</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號</a:t>
            </a:r>
            <a:r>
              <a:rPr lang="zh-TW" altLang="en-US" sz="2400" b="1" dirty="0">
                <a:solidFill>
                  <a:srgbClr val="0000FF"/>
                </a:solidFill>
                <a:latin typeface="標楷體" panose="03000509000000000000" pitchFamily="65" charset="-120"/>
                <a:ea typeface="標楷體" panose="03000509000000000000" pitchFamily="65" charset="-120"/>
              </a:rPr>
              <a:t>函修正。</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本校現行執行狀況修訂部分條文。</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三</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次行政會報討論</a:t>
            </a:r>
            <a:r>
              <a:rPr lang="zh-TW" altLang="en-US" sz="2400" b="1" dirty="0" smtClean="0">
                <a:solidFill>
                  <a:srgbClr val="0000FF"/>
                </a:solidFill>
                <a:latin typeface="標楷體" panose="03000509000000000000" pitchFamily="65" charset="-120"/>
                <a:ea typeface="標楷體" panose="03000509000000000000" pitchFamily="65" charset="-120"/>
              </a:rPr>
              <a:t>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224444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案由七：本校「學生改過銷過實施辦法」修正案，提請</a:t>
            </a:r>
            <a:r>
              <a:rPr lang="zh-TW" altLang="en-US" sz="2400" b="1" dirty="0" smtClean="0">
                <a:solidFill>
                  <a:srgbClr val="0000FF"/>
                </a:solidFill>
                <a:latin typeface="標楷體" panose="03000509000000000000" pitchFamily="65" charset="-120"/>
                <a:ea typeface="標楷體" panose="03000509000000000000" pitchFamily="65" charset="-120"/>
              </a:rPr>
              <a:t>討</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論</a:t>
            </a:r>
            <a:r>
              <a:rPr lang="zh-TW" altLang="en-US"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提案單位：學務處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教育部</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日臺教授國部字第</a:t>
            </a:r>
            <a:r>
              <a:rPr lang="en-US" altLang="zh-TW" sz="2400" b="1" dirty="0" smtClean="0">
                <a:solidFill>
                  <a:srgbClr val="0000FF"/>
                </a:solidFill>
                <a:latin typeface="標楷體" panose="03000509000000000000" pitchFamily="65" charset="-120"/>
                <a:ea typeface="標楷體" panose="03000509000000000000" pitchFamily="65" charset="-120"/>
              </a:rPr>
              <a:t>1100130855A</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號</a:t>
            </a:r>
            <a:r>
              <a:rPr lang="zh-TW" altLang="en-US" sz="2400" b="1" dirty="0">
                <a:solidFill>
                  <a:srgbClr val="0000FF"/>
                </a:solidFill>
                <a:latin typeface="標楷體" panose="03000509000000000000" pitchFamily="65" charset="-120"/>
                <a:ea typeface="標楷體" panose="03000509000000000000" pitchFamily="65" charset="-120"/>
              </a:rPr>
              <a:t>函修正。</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本校現行執行狀況修訂部分條文。</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三</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次行政會報討論</a:t>
            </a:r>
            <a:r>
              <a:rPr lang="zh-TW" altLang="en-US" sz="2400" b="1" dirty="0" smtClean="0">
                <a:solidFill>
                  <a:srgbClr val="0000FF"/>
                </a:solidFill>
                <a:latin typeface="標楷體" panose="03000509000000000000" pitchFamily="65" charset="-120"/>
                <a:ea typeface="標楷體" panose="03000509000000000000" pitchFamily="65" charset="-120"/>
              </a:rPr>
              <a:t>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6815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案由八：修訂本校學生獎懲規定</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，提請討論。</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提案</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單位</a:t>
            </a:r>
            <a:r>
              <a:rPr lang="zh-TW" altLang="en-US" sz="2400" b="1" dirty="0">
                <a:solidFill>
                  <a:srgbClr val="0000FF"/>
                </a:solidFill>
                <a:latin typeface="標楷體" panose="03000509000000000000" pitchFamily="65" charset="-120"/>
                <a:ea typeface="標楷體" panose="03000509000000000000" pitchFamily="65" charset="-120"/>
              </a:rPr>
              <a:t>：學務處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本市教育局</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日桃教學字第</a:t>
            </a:r>
            <a:r>
              <a:rPr lang="en-US" altLang="zh-TW" sz="2400" b="1" dirty="0">
                <a:solidFill>
                  <a:srgbClr val="0000FF"/>
                </a:solidFill>
                <a:latin typeface="標楷體" panose="03000509000000000000" pitchFamily="65" charset="-120"/>
                <a:ea typeface="標楷體" panose="03000509000000000000" pitchFamily="65" charset="-120"/>
              </a:rPr>
              <a:t>1100099947</a:t>
            </a:r>
            <a:r>
              <a:rPr lang="zh-TW" altLang="en-US" sz="2400" b="1" dirty="0" smtClean="0">
                <a:solidFill>
                  <a:srgbClr val="0000FF"/>
                </a:solidFill>
                <a:latin typeface="標楷體" panose="03000509000000000000" pitchFamily="65" charset="-120"/>
                <a:ea typeface="標楷體" panose="03000509000000000000" pitchFamily="65" charset="-120"/>
              </a:rPr>
              <a:t>號</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函</a:t>
            </a:r>
            <a:r>
              <a:rPr lang="zh-TW" altLang="en-US" sz="2400" b="1" dirty="0">
                <a:solidFill>
                  <a:srgbClr val="0000FF"/>
                </a:solidFill>
                <a:latin typeface="標楷體" panose="03000509000000000000" pitchFamily="65" charset="-120"/>
                <a:ea typeface="標楷體" panose="03000509000000000000" pitchFamily="65" charset="-120"/>
              </a:rPr>
              <a:t>辦理。</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29</a:t>
            </a:r>
            <a:r>
              <a:rPr lang="zh-TW" altLang="en-US" sz="2400" b="1" dirty="0">
                <a:solidFill>
                  <a:srgbClr val="0000FF"/>
                </a:solidFill>
                <a:latin typeface="標楷體" panose="03000509000000000000" pitchFamily="65" charset="-120"/>
                <a:ea typeface="標楷體" panose="03000509000000000000" pitchFamily="65" charset="-120"/>
              </a:rPr>
              <a:t>日獎懲委員會討論</a:t>
            </a:r>
            <a:r>
              <a:rPr lang="zh-TW" altLang="en-US" sz="2400" b="1" dirty="0" smtClean="0">
                <a:solidFill>
                  <a:srgbClr val="0000FF"/>
                </a:solidFill>
                <a:latin typeface="標楷體" panose="03000509000000000000" pitchFamily="65" charset="-120"/>
                <a:ea typeface="標楷體" panose="03000509000000000000" pitchFamily="65" charset="-120"/>
              </a:rPr>
              <a:t>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417012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案由九</a:t>
            </a:r>
            <a:r>
              <a:rPr lang="zh-TW" altLang="en-US" sz="2400" b="1" dirty="0" smtClean="0">
                <a:solidFill>
                  <a:srgbClr val="0000FF"/>
                </a:solidFill>
                <a:latin typeface="標楷體" panose="03000509000000000000" pitchFamily="65" charset="-120"/>
                <a:ea typeface="標楷體" panose="03000509000000000000" pitchFamily="65" charset="-120"/>
              </a:rPr>
              <a:t>：訂</a:t>
            </a:r>
            <a:r>
              <a:rPr lang="zh-TW" altLang="en-US" sz="2400" b="1" dirty="0">
                <a:solidFill>
                  <a:srgbClr val="0000FF"/>
                </a:solidFill>
                <a:latin typeface="標楷體" panose="03000509000000000000" pitchFamily="65" charset="-120"/>
                <a:ea typeface="標楷體" panose="03000509000000000000" pitchFamily="65" charset="-120"/>
              </a:rPr>
              <a:t>定</a:t>
            </a:r>
            <a:r>
              <a:rPr lang="zh-TW" altLang="en-US" sz="2400" b="1" dirty="0" smtClean="0">
                <a:solidFill>
                  <a:srgbClr val="0000FF"/>
                </a:solidFill>
                <a:latin typeface="標楷體" panose="03000509000000000000" pitchFamily="65" charset="-120"/>
                <a:ea typeface="標楷體" panose="03000509000000000000" pitchFamily="65" charset="-120"/>
              </a:rPr>
              <a:t>本校</a:t>
            </a:r>
            <a:r>
              <a:rPr lang="zh-TW" altLang="en-US" sz="2400" b="1" dirty="0">
                <a:solidFill>
                  <a:srgbClr val="0000FF"/>
                </a:solidFill>
                <a:latin typeface="標楷體" panose="03000509000000000000" pitchFamily="65" charset="-120"/>
                <a:ea typeface="標楷體" panose="03000509000000000000" pitchFamily="65" charset="-120"/>
              </a:rPr>
              <a:t>學生獎懲委員會設置要點</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提請</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討論</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提案單位：學務處</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a:t>
            </a:r>
            <a:r>
              <a:rPr lang="zh-TW" altLang="en-US" sz="2400" b="1" dirty="0">
                <a:solidFill>
                  <a:srgbClr val="0000FF"/>
                </a:solidFill>
                <a:latin typeface="標楷體" panose="03000509000000000000" pitchFamily="65" charset="-120"/>
                <a:ea typeface="標楷體" panose="03000509000000000000" pitchFamily="65" charset="-120"/>
              </a:rPr>
              <a:t>本市教育局</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日桃教學字第</a:t>
            </a:r>
            <a:r>
              <a:rPr lang="en-US" altLang="zh-TW" sz="2400" b="1" dirty="0">
                <a:solidFill>
                  <a:srgbClr val="0000FF"/>
                </a:solidFill>
                <a:latin typeface="標楷體" panose="03000509000000000000" pitchFamily="65" charset="-120"/>
                <a:ea typeface="標楷體" panose="03000509000000000000" pitchFamily="65" charset="-120"/>
              </a:rPr>
              <a:t>1100099947</a:t>
            </a:r>
            <a:r>
              <a:rPr lang="zh-TW" altLang="en-US" sz="2400" b="1" dirty="0" smtClean="0">
                <a:solidFill>
                  <a:srgbClr val="0000FF"/>
                </a:solidFill>
                <a:latin typeface="標楷體" panose="03000509000000000000" pitchFamily="65" charset="-120"/>
                <a:ea typeface="標楷體" panose="03000509000000000000" pitchFamily="65" charset="-120"/>
              </a:rPr>
              <a:t>號</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函</a:t>
            </a:r>
            <a:r>
              <a:rPr lang="zh-TW" altLang="en-US" sz="2400" b="1" dirty="0">
                <a:solidFill>
                  <a:srgbClr val="0000FF"/>
                </a:solidFill>
                <a:latin typeface="標楷體" panose="03000509000000000000" pitchFamily="65" charset="-120"/>
                <a:ea typeface="標楷體" panose="03000509000000000000" pitchFamily="65" charset="-120"/>
              </a:rPr>
              <a:t>辦理。</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29</a:t>
            </a:r>
            <a:r>
              <a:rPr lang="zh-TW" altLang="en-US" sz="2400" b="1" dirty="0">
                <a:solidFill>
                  <a:srgbClr val="0000FF"/>
                </a:solidFill>
                <a:latin typeface="標楷體" panose="03000509000000000000" pitchFamily="65" charset="-120"/>
                <a:ea typeface="標楷體" panose="03000509000000000000" pitchFamily="65" charset="-120"/>
              </a:rPr>
              <a:t>日獎懲委員會討論</a:t>
            </a:r>
            <a:r>
              <a:rPr lang="zh-TW" altLang="en-US" sz="2400" b="1" dirty="0" smtClean="0">
                <a:solidFill>
                  <a:srgbClr val="0000FF"/>
                </a:solidFill>
                <a:latin typeface="標楷體" panose="03000509000000000000" pitchFamily="65" charset="-120"/>
                <a:ea typeface="標楷體" panose="03000509000000000000" pitchFamily="65" charset="-120"/>
              </a:rPr>
              <a:t>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707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技高一二輔導</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課</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796137"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558190" y="179344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black">
                    <a:lumMod val="50000"/>
                    <a:lumOff val="50000"/>
                  </a:prstClr>
                </a:solidFill>
                <a:effectLst/>
                <a:uLnTx/>
                <a:uFillTx/>
                <a:latin typeface="Trebuchet MS"/>
                <a:ea typeface="微軟正黑體" panose="020B0604030504040204" pitchFamily="34" charset="-120"/>
                <a:cs typeface="+mn-cs"/>
              </a:rPr>
              <a:t>2022/02/10</a:t>
            </a: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1019824" y="1772816"/>
            <a:ext cx="8124176"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技</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高一二輔導課推動</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情形</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高一</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商一二、國一三、資一一 </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-----&gt;</a:t>
            </a:r>
            <a:r>
              <a:rPr kumimoji="0" lang="zh-TW" altLang="en-US"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1"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高二</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商二一</a:t>
            </a:r>
            <a:r>
              <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英文、數學、會計、經濟</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       商二三</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       國二一</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       國二四</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       資二一</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       資二三</a:t>
            </a:r>
            <a:r>
              <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-----&gt;</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會計</a:t>
            </a:r>
            <a:endParaRPr kumimoji="0" lang="en-US" altLang="zh-TW"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grpSp>
        <p:nvGrpSpPr>
          <p:cNvPr id="13" name="群組 12"/>
          <p:cNvGrpSpPr/>
          <p:nvPr/>
        </p:nvGrpSpPr>
        <p:grpSpPr>
          <a:xfrm>
            <a:off x="558190" y="2559921"/>
            <a:ext cx="413410" cy="411418"/>
            <a:chOff x="918230" y="2153486"/>
            <a:chExt cx="413410" cy="411418"/>
          </a:xfrm>
        </p:grpSpPr>
        <p:sp>
          <p:nvSpPr>
            <p:cNvPr id="14" name="流程圖: 接點 1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8" name="流程圖: 接點 17"/>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9" name="群組 18"/>
          <p:cNvGrpSpPr/>
          <p:nvPr/>
        </p:nvGrpSpPr>
        <p:grpSpPr>
          <a:xfrm>
            <a:off x="562542" y="3300218"/>
            <a:ext cx="413410" cy="411418"/>
            <a:chOff x="918230" y="2153486"/>
            <a:chExt cx="413410" cy="411418"/>
          </a:xfrm>
        </p:grpSpPr>
        <p:sp>
          <p:nvSpPr>
            <p:cNvPr id="20" name="流程圖: 接點 19"/>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21" name="流程圖: 接點 20"/>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Tree>
    <p:extLst>
      <p:ext uri="{BB962C8B-B14F-4D97-AF65-F5344CB8AC3E}">
        <p14:creationId xmlns:p14="http://schemas.microsoft.com/office/powerpoint/2010/main" val="20907903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案由十：取消本校週二至週四早上（</a:t>
            </a:r>
            <a:r>
              <a:rPr lang="en-US" altLang="zh-TW" sz="2400" b="1" dirty="0">
                <a:solidFill>
                  <a:srgbClr val="0000FF"/>
                </a:solidFill>
                <a:latin typeface="標楷體" panose="03000509000000000000" pitchFamily="65" charset="-120"/>
                <a:ea typeface="標楷體" panose="03000509000000000000" pitchFamily="65" charset="-120"/>
              </a:rPr>
              <a:t>7:15</a:t>
            </a:r>
            <a:r>
              <a:rPr lang="zh-TW" altLang="en-US"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標楷體" panose="03000509000000000000" pitchFamily="65" charset="-120"/>
                <a:ea typeface="標楷體" panose="03000509000000000000" pitchFamily="65" charset="-120"/>
              </a:rPr>
              <a:t>7:30</a:t>
            </a:r>
            <a:r>
              <a:rPr lang="zh-TW" altLang="en-US" sz="2400" b="1" dirty="0">
                <a:solidFill>
                  <a:srgbClr val="0000FF"/>
                </a:solidFill>
                <a:latin typeface="標楷體" panose="03000509000000000000" pitchFamily="65" charset="-120"/>
                <a:ea typeface="標楷體" panose="03000509000000000000" pitchFamily="65" charset="-120"/>
              </a:rPr>
              <a:t>）打掃</a:t>
            </a:r>
            <a:r>
              <a:rPr lang="zh-TW" altLang="en-US" sz="2400" b="1" dirty="0" smtClean="0">
                <a:solidFill>
                  <a:srgbClr val="0000FF"/>
                </a:solidFill>
                <a:latin typeface="標楷體" panose="03000509000000000000" pitchFamily="65" charset="-120"/>
                <a:ea typeface="標楷體" panose="03000509000000000000" pitchFamily="65" charset="-120"/>
              </a:rPr>
              <a:t>事</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宜</a:t>
            </a:r>
            <a:r>
              <a:rPr lang="zh-TW" altLang="en-US" sz="2400" b="1" dirty="0">
                <a:solidFill>
                  <a:srgbClr val="0000FF"/>
                </a:solidFill>
                <a:latin typeface="標楷體" panose="03000509000000000000" pitchFamily="65" charset="-120"/>
                <a:ea typeface="標楷體" panose="03000509000000000000" pitchFamily="65" charset="-120"/>
              </a:rPr>
              <a:t>，提請討論。（提案單位：學務處）</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說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案業於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10</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29</a:t>
            </a:r>
            <a:r>
              <a:rPr lang="zh-TW" altLang="en-US" sz="2400" b="1" dirty="0">
                <a:solidFill>
                  <a:srgbClr val="0000FF"/>
                </a:solidFill>
                <a:latin typeface="標楷體" panose="03000509000000000000" pitchFamily="65" charset="-120"/>
                <a:ea typeface="標楷體" panose="03000509000000000000" pitchFamily="65" charset="-120"/>
              </a:rPr>
              <a:t>日導師會議決議通過，贊成與</a:t>
            </a:r>
            <a:r>
              <a:rPr lang="zh-TW" altLang="en-US" sz="2400" b="1" dirty="0" smtClean="0">
                <a:solidFill>
                  <a:srgbClr val="0000FF"/>
                </a:solidFill>
                <a:latin typeface="標楷體" panose="03000509000000000000" pitchFamily="65" charset="-120"/>
                <a:ea typeface="標楷體" panose="03000509000000000000" pitchFamily="65" charset="-120"/>
              </a:rPr>
              <a:t>反</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對</a:t>
            </a:r>
            <a:r>
              <a:rPr lang="zh-TW" altLang="en-US" sz="2400" b="1" dirty="0">
                <a:solidFill>
                  <a:srgbClr val="0000FF"/>
                </a:solidFill>
                <a:latin typeface="標楷體" panose="03000509000000000000" pitchFamily="65" charset="-120"/>
                <a:ea typeface="標楷體" panose="03000509000000000000" pitchFamily="65" charset="-120"/>
              </a:rPr>
              <a:t>取消打掃票數為</a:t>
            </a:r>
            <a:r>
              <a:rPr lang="en-US" altLang="zh-TW" sz="2400" b="1" dirty="0">
                <a:solidFill>
                  <a:srgbClr val="0000FF"/>
                </a:solidFill>
                <a:latin typeface="標楷體" panose="03000509000000000000" pitchFamily="65" charset="-120"/>
                <a:ea typeface="標楷體" panose="03000509000000000000" pitchFamily="65" charset="-120"/>
              </a:rPr>
              <a:t>24</a:t>
            </a:r>
            <a:r>
              <a:rPr lang="zh-TW" altLang="en-US" sz="2400" b="1" dirty="0">
                <a:solidFill>
                  <a:srgbClr val="0000FF"/>
                </a:solidFill>
                <a:latin typeface="標楷體" panose="03000509000000000000" pitchFamily="65" charset="-120"/>
                <a:ea typeface="標楷體" panose="03000509000000000000" pitchFamily="65" charset="-120"/>
              </a:rPr>
              <a:t>票及</a:t>
            </a:r>
            <a:r>
              <a:rPr lang="en-US" altLang="zh-TW" sz="2400" b="1" dirty="0">
                <a:solidFill>
                  <a:srgbClr val="0000FF"/>
                </a:solidFill>
                <a:latin typeface="標楷體" panose="03000509000000000000" pitchFamily="65" charset="-120"/>
                <a:ea typeface="標楷體" panose="03000509000000000000" pitchFamily="65" charset="-120"/>
              </a:rPr>
              <a:t>23</a:t>
            </a:r>
            <a:r>
              <a:rPr lang="zh-TW" altLang="en-US" sz="2400" b="1" dirty="0">
                <a:solidFill>
                  <a:srgbClr val="0000FF"/>
                </a:solidFill>
                <a:latin typeface="標楷體" panose="03000509000000000000" pitchFamily="65" charset="-120"/>
                <a:ea typeface="標楷體" panose="03000509000000000000" pitchFamily="65" charset="-120"/>
              </a:rPr>
              <a:t>票。</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案關乎全校學生作息表的調整，故提請校務會議</a:t>
            </a:r>
            <a:r>
              <a:rPr lang="zh-TW" altLang="en-US" sz="2400" b="1" dirty="0" smtClean="0">
                <a:solidFill>
                  <a:srgbClr val="0000FF"/>
                </a:solidFill>
                <a:latin typeface="標楷體" panose="03000509000000000000" pitchFamily="65" charset="-120"/>
                <a:ea typeface="標楷體" panose="03000509000000000000" pitchFamily="65" charset="-120"/>
              </a:rPr>
              <a:t>審</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議</a:t>
            </a:r>
            <a:r>
              <a:rPr lang="zh-TW" altLang="en-US" sz="2400" b="1" dirty="0">
                <a:solidFill>
                  <a:srgbClr val="0000FF"/>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6731446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案由十一：修訂本校校務會議組織及運作要點</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請</a:t>
            </a:r>
            <a:r>
              <a:rPr lang="zh-TW" altLang="en-US" sz="2400" b="1" dirty="0">
                <a:solidFill>
                  <a:srgbClr val="0000FF"/>
                </a:solidFill>
                <a:latin typeface="標楷體" panose="03000509000000000000" pitchFamily="65" charset="-120"/>
                <a:ea typeface="標楷體" panose="03000509000000000000" pitchFamily="65" charset="-120"/>
              </a:rPr>
              <a:t>討論。</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提案單位：總務處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、依據</a:t>
            </a:r>
            <a:r>
              <a:rPr lang="zh-TW" altLang="en-US" sz="2400" b="1" dirty="0">
                <a:solidFill>
                  <a:srgbClr val="0000FF"/>
                </a:solidFill>
                <a:latin typeface="標楷體" panose="03000509000000000000" pitchFamily="65" charset="-120"/>
                <a:ea typeface="標楷體" panose="03000509000000000000" pitchFamily="65" charset="-120"/>
              </a:rPr>
              <a:t>桃園市政府</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年</a:t>
            </a:r>
            <a:r>
              <a:rPr lang="en-US" altLang="zh-TW" sz="2400" b="1" dirty="0">
                <a:solidFill>
                  <a:srgbClr val="0000FF"/>
                </a:solidFill>
                <a:latin typeface="標楷體" panose="03000509000000000000" pitchFamily="65" charset="-120"/>
                <a:ea typeface="標楷體" panose="03000509000000000000" pitchFamily="65" charset="-120"/>
              </a:rPr>
              <a:t>11</a:t>
            </a:r>
            <a:r>
              <a:rPr lang="zh-TW" altLang="en-US" sz="2400" b="1" dirty="0">
                <a:solidFill>
                  <a:srgbClr val="0000FF"/>
                </a:solidFill>
                <a:latin typeface="標楷體" panose="03000509000000000000" pitchFamily="65" charset="-120"/>
                <a:ea typeface="標楷體" panose="03000509000000000000" pitchFamily="65" charset="-120"/>
              </a:rPr>
              <a:t>月</a:t>
            </a:r>
            <a:r>
              <a:rPr lang="en-US" altLang="zh-TW" sz="2400" b="1" dirty="0">
                <a:solidFill>
                  <a:srgbClr val="0000FF"/>
                </a:solidFill>
                <a:latin typeface="標楷體" panose="03000509000000000000" pitchFamily="65" charset="-120"/>
                <a:ea typeface="標楷體" panose="03000509000000000000" pitchFamily="65" charset="-120"/>
              </a:rPr>
              <a:t>4</a:t>
            </a:r>
            <a:r>
              <a:rPr lang="zh-TW" altLang="en-US" sz="2400" b="1" dirty="0">
                <a:solidFill>
                  <a:srgbClr val="0000FF"/>
                </a:solidFill>
                <a:latin typeface="標楷體" panose="03000509000000000000" pitchFamily="65" charset="-120"/>
                <a:ea typeface="標楷體" panose="03000509000000000000" pitchFamily="65" charset="-120"/>
              </a:rPr>
              <a:t>日桃教高字第</a:t>
            </a:r>
            <a:r>
              <a:rPr lang="en-US" altLang="zh-TW" sz="2400" b="1" dirty="0" smtClean="0">
                <a:solidFill>
                  <a:srgbClr val="0000FF"/>
                </a:solidFill>
                <a:latin typeface="標楷體" panose="03000509000000000000" pitchFamily="65" charset="-120"/>
                <a:ea typeface="標楷體" panose="03000509000000000000" pitchFamily="65" charset="-120"/>
              </a:rPr>
              <a:t>11000997251</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號</a:t>
            </a:r>
            <a:r>
              <a:rPr lang="zh-TW" altLang="en-US" sz="2400" b="1" dirty="0">
                <a:solidFill>
                  <a:srgbClr val="0000FF"/>
                </a:solidFill>
                <a:latin typeface="標楷體" panose="03000509000000000000" pitchFamily="65" charset="-120"/>
                <a:ea typeface="標楷體" panose="03000509000000000000" pitchFamily="65" charset="-120"/>
              </a:rPr>
              <a:t>函辦理。</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次擴大行政會報</a:t>
            </a:r>
            <a:r>
              <a:rPr lang="zh-TW" altLang="en-US" sz="2400" b="1" dirty="0" smtClean="0">
                <a:solidFill>
                  <a:srgbClr val="0000FF"/>
                </a:solidFill>
                <a:latin typeface="標楷體" panose="03000509000000000000" pitchFamily="65" charset="-120"/>
                <a:ea typeface="標楷體" panose="03000509000000000000" pitchFamily="65" charset="-120"/>
              </a:rPr>
              <a:t>討論</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272051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案由十二：訂定本校</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2</a:t>
            </a:r>
            <a:r>
              <a:rPr lang="zh-TW" altLang="en-US" sz="2400" b="1" dirty="0">
                <a:solidFill>
                  <a:srgbClr val="0000FF"/>
                </a:solidFill>
                <a:latin typeface="標楷體" panose="03000509000000000000" pitchFamily="65" charset="-120"/>
                <a:ea typeface="標楷體" panose="03000509000000000000" pitchFamily="65" charset="-120"/>
              </a:rPr>
              <a:t>學期行事曆</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提</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請</a:t>
            </a:r>
            <a:r>
              <a:rPr lang="zh-TW" altLang="en-US" sz="2400" b="1" dirty="0">
                <a:solidFill>
                  <a:srgbClr val="0000FF"/>
                </a:solidFill>
                <a:latin typeface="標楷體" panose="03000509000000000000" pitchFamily="65" charset="-120"/>
                <a:ea typeface="標楷體" panose="03000509000000000000" pitchFamily="65" charset="-120"/>
              </a:rPr>
              <a:t>討論。</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提案單位：總務處</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行事曆</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5</a:t>
            </a:r>
            <a:r>
              <a:rPr lang="zh-TW" altLang="en-US" sz="2400" b="1" dirty="0">
                <a:solidFill>
                  <a:srgbClr val="0000FF"/>
                </a:solidFill>
                <a:latin typeface="標楷體" panose="03000509000000000000" pitchFamily="65" charset="-120"/>
                <a:ea typeface="標楷體" panose="03000509000000000000" pitchFamily="65" charset="-120"/>
              </a:rPr>
              <a:t>次擴大</a:t>
            </a:r>
            <a:r>
              <a:rPr lang="zh-TW" altLang="en-US" sz="2400" b="1" dirty="0" smtClean="0">
                <a:solidFill>
                  <a:srgbClr val="0000FF"/>
                </a:solidFill>
                <a:latin typeface="標楷體" panose="03000509000000000000" pitchFamily="65" charset="-120"/>
                <a:ea typeface="標楷體" panose="03000509000000000000" pitchFamily="65" charset="-120"/>
              </a:rPr>
              <a:t>行政</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會報</a:t>
            </a:r>
            <a:r>
              <a:rPr lang="zh-TW" altLang="en-US" sz="2400" b="1" dirty="0">
                <a:solidFill>
                  <a:srgbClr val="0000FF"/>
                </a:solidFill>
                <a:latin typeface="標楷體" panose="03000509000000000000" pitchFamily="65" charset="-120"/>
                <a:ea typeface="標楷體" panose="03000509000000000000" pitchFamily="65" charset="-120"/>
              </a:rPr>
              <a:t>討論</a:t>
            </a:r>
            <a:r>
              <a:rPr lang="zh-TW" altLang="en-US" sz="2400" b="1" dirty="0" smtClean="0">
                <a:solidFill>
                  <a:srgbClr val="0000FF"/>
                </a:solidFill>
                <a:latin typeface="標楷體" panose="03000509000000000000" pitchFamily="65" charset="-120"/>
                <a:ea typeface="標楷體" panose="03000509000000000000" pitchFamily="65" charset="-120"/>
              </a:rPr>
              <a:t>通過。</a:t>
            </a:r>
            <a:endParaRPr lang="zh-TW" altLang="en-US" sz="2400" b="1" dirty="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、若</a:t>
            </a:r>
            <a:r>
              <a:rPr lang="zh-TW" altLang="en-US" sz="2400" b="1" dirty="0">
                <a:solidFill>
                  <a:srgbClr val="0000FF"/>
                </a:solidFill>
                <a:latin typeface="標楷體" panose="03000509000000000000" pitchFamily="65" charset="-120"/>
                <a:ea typeface="標楷體" panose="03000509000000000000" pitchFamily="65" charset="-120"/>
              </a:rPr>
              <a:t>遇不可抗力及其他事項之因素，經主辦處室簽請</a:t>
            </a:r>
            <a:r>
              <a:rPr lang="zh-TW" altLang="en-US" sz="2400" b="1" dirty="0" smtClean="0">
                <a:solidFill>
                  <a:srgbClr val="0000FF"/>
                </a:solidFill>
                <a:latin typeface="標楷體" panose="03000509000000000000" pitchFamily="65" charset="-120"/>
                <a:ea typeface="標楷體" panose="03000509000000000000" pitchFamily="65" charset="-120"/>
              </a:rPr>
              <a:t>校</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長</a:t>
            </a:r>
            <a:r>
              <a:rPr lang="zh-TW" altLang="en-US" sz="2400" b="1" dirty="0">
                <a:solidFill>
                  <a:srgbClr val="0000FF"/>
                </a:solidFill>
                <a:latin typeface="標楷體" panose="03000509000000000000" pitchFamily="65" charset="-120"/>
                <a:ea typeface="標楷體" panose="03000509000000000000" pitchFamily="65" charset="-120"/>
              </a:rPr>
              <a:t>核可後，行事曆日期得變動之。</a:t>
            </a:r>
          </a:p>
        </p:txBody>
      </p:sp>
    </p:spTree>
    <p:extLst>
      <p:ext uri="{BB962C8B-B14F-4D97-AF65-F5344CB8AC3E}">
        <p14:creationId xmlns:p14="http://schemas.microsoft.com/office/powerpoint/2010/main" val="41455554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smtClean="0">
                <a:solidFill>
                  <a:srgbClr val="0033CC"/>
                </a:solidFill>
                <a:latin typeface="Garamond"/>
                <a:ea typeface="Garamond"/>
                <a:cs typeface="Garamond"/>
                <a:sym typeface="Garamond"/>
              </a:rPr>
              <a:t>提案討論</a:t>
            </a:r>
            <a:r>
              <a:rPr lang="en-US" sz="6000" b="1" u="none" dirty="0" smtClean="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endParaRPr dirty="0"/>
          </a:p>
        </p:txBody>
      </p:sp>
      <p:sp>
        <p:nvSpPr>
          <p:cNvPr id="198" name="Google Shape;198;p5"/>
          <p:cNvSpPr txBox="1">
            <a:spLocks noGrp="1"/>
          </p:cNvSpPr>
          <p:nvPr>
            <p:ph type="body" idx="1"/>
          </p:nvPr>
        </p:nvSpPr>
        <p:spPr>
          <a:xfrm>
            <a:off x="538120" y="154355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案由十三：訂定本校進修部成績抵免辦法</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草案</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，提請</a:t>
            </a:r>
            <a:r>
              <a:rPr lang="zh-TW" altLang="en-US" sz="2400" b="1" dirty="0" smtClean="0">
                <a:solidFill>
                  <a:srgbClr val="0000FF"/>
                </a:solidFill>
                <a:latin typeface="標楷體" panose="03000509000000000000" pitchFamily="65" charset="-120"/>
                <a:ea typeface="標楷體" panose="03000509000000000000" pitchFamily="65" charset="-120"/>
              </a:rPr>
              <a:t>討</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論</a:t>
            </a:r>
            <a:r>
              <a:rPr lang="zh-TW" altLang="en-US"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提案單位：進修部</a:t>
            </a:r>
            <a:r>
              <a:rPr lang="en-US" altLang="zh-TW" sz="2400" b="1" dirty="0">
                <a:solidFill>
                  <a:srgbClr val="0000FF"/>
                </a:solidFill>
                <a:latin typeface="標楷體" panose="03000509000000000000" pitchFamily="65" charset="-120"/>
                <a:ea typeface="標楷體" panose="03000509000000000000" pitchFamily="65" charset="-120"/>
              </a:rPr>
              <a:t>)</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說  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一</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辦法適用於轉科生與復學生。</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二</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辦法草案已於進修部教學研究會討論通過。</a:t>
            </a: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三</a:t>
            </a:r>
            <a:r>
              <a:rPr lang="zh-TW" altLang="en-US" sz="2400" b="1" dirty="0" smtClean="0">
                <a:solidFill>
                  <a:srgbClr val="0000FF"/>
                </a:solidFill>
                <a:latin typeface="標楷體" panose="03000509000000000000" pitchFamily="65" charset="-120"/>
                <a:ea typeface="標楷體" panose="03000509000000000000" pitchFamily="65" charset="-120"/>
              </a:rPr>
              <a:t>、本</a:t>
            </a:r>
            <a:r>
              <a:rPr lang="zh-TW" altLang="en-US" sz="2400" b="1" dirty="0">
                <a:solidFill>
                  <a:srgbClr val="0000FF"/>
                </a:solidFill>
                <a:latin typeface="標楷體" panose="03000509000000000000" pitchFamily="65" charset="-120"/>
                <a:ea typeface="標楷體" panose="03000509000000000000" pitchFamily="65" charset="-120"/>
              </a:rPr>
              <a:t>草案已於</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學年度第</a:t>
            </a:r>
            <a:r>
              <a:rPr lang="en-US" altLang="zh-TW" sz="2400" b="1" dirty="0">
                <a:solidFill>
                  <a:srgbClr val="0000FF"/>
                </a:solidFill>
                <a:latin typeface="標楷體" panose="03000509000000000000" pitchFamily="65" charset="-120"/>
                <a:ea typeface="標楷體" panose="03000509000000000000" pitchFamily="65" charset="-120"/>
              </a:rPr>
              <a:t>1</a:t>
            </a:r>
            <a:r>
              <a:rPr lang="zh-TW" altLang="en-US" sz="2400" b="1" dirty="0">
                <a:solidFill>
                  <a:srgbClr val="0000FF"/>
                </a:solidFill>
                <a:latin typeface="標楷體" panose="03000509000000000000" pitchFamily="65" charset="-120"/>
                <a:ea typeface="標楷體" panose="03000509000000000000" pitchFamily="65" charset="-120"/>
              </a:rPr>
              <a:t>學期第</a:t>
            </a:r>
            <a:r>
              <a:rPr lang="en-US" altLang="zh-TW" sz="2400" b="1" dirty="0">
                <a:solidFill>
                  <a:srgbClr val="0000FF"/>
                </a:solidFill>
                <a:latin typeface="標楷體" panose="03000509000000000000" pitchFamily="65" charset="-120"/>
                <a:ea typeface="標楷體" panose="03000509000000000000" pitchFamily="65" charset="-120"/>
              </a:rPr>
              <a:t>3</a:t>
            </a:r>
            <a:r>
              <a:rPr lang="zh-TW" altLang="en-US" sz="2400" b="1" dirty="0">
                <a:solidFill>
                  <a:srgbClr val="0000FF"/>
                </a:solidFill>
                <a:latin typeface="標楷體" panose="03000509000000000000" pitchFamily="65" charset="-120"/>
                <a:ea typeface="標楷體" panose="03000509000000000000" pitchFamily="65" charset="-120"/>
              </a:rPr>
              <a:t>次擴大行政會報</a:t>
            </a:r>
            <a:r>
              <a:rPr lang="zh-TW" altLang="en-US" sz="2400" b="1" dirty="0" smtClean="0">
                <a:solidFill>
                  <a:srgbClr val="0000FF"/>
                </a:solidFill>
                <a:latin typeface="標楷體" panose="03000509000000000000" pitchFamily="65" charset="-120"/>
                <a:ea typeface="標楷體" panose="03000509000000000000" pitchFamily="65" charset="-120"/>
              </a:rPr>
              <a:t>討論</a:t>
            </a:r>
            <a:endParaRPr lang="en-US" altLang="zh-TW" sz="2400" b="1" dirty="0" smtClean="0">
              <a:solidFill>
                <a:srgbClr val="0000FF"/>
              </a:solidFill>
              <a:latin typeface="標楷體" panose="03000509000000000000" pitchFamily="65" charset="-120"/>
              <a:ea typeface="標楷體" panose="03000509000000000000" pitchFamily="65" charset="-120"/>
            </a:endParaRPr>
          </a:p>
          <a:p>
            <a:pPr marL="142875" indent="0">
              <a:buNone/>
            </a:pP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b="1" dirty="0" smtClean="0">
                <a:solidFill>
                  <a:srgbClr val="0000FF"/>
                </a:solidFill>
                <a:latin typeface="標楷體" panose="03000509000000000000" pitchFamily="65" charset="-120"/>
                <a:ea typeface="標楷體" panose="03000509000000000000" pitchFamily="65" charset="-120"/>
              </a:rPr>
              <a:t>   通過。</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58723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u="none" strike="noStrike" cap="none" dirty="0" err="1">
                <a:solidFill>
                  <a:srgbClr val="0000FF"/>
                </a:solidFill>
                <a:latin typeface="PMingLiu"/>
                <a:ea typeface="PMingLiu"/>
                <a:cs typeface="PMingLiu"/>
                <a:sym typeface="PMingLiu"/>
              </a:rPr>
              <a:t>壢商校務會議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8800" dirty="0" smtClean="0">
                <a:solidFill>
                  <a:srgbClr val="0033CC"/>
                </a:solidFill>
                <a:effectLst>
                  <a:outerShdw blurRad="38100" dist="38100" dir="2700000" algn="tl">
                    <a:srgbClr val="000000">
                      <a:alpha val="43137"/>
                    </a:srgbClr>
                  </a:outerShdw>
                </a:effectLst>
                <a:latin typeface="Arial"/>
                <a:ea typeface="Arial"/>
                <a:cs typeface="Arial"/>
                <a:sym typeface="Arial"/>
              </a:rPr>
              <a:t>臨時動議</a:t>
            </a:r>
            <a:endParaRPr sz="8800" dirty="0">
              <a:solidFill>
                <a:srgbClr val="0033CC"/>
              </a:solidFill>
              <a:effectLst>
                <a:outerShdw blurRad="38100" dist="38100" dir="2700000" algn="tl">
                  <a:srgbClr val="000000">
                    <a:alpha val="43137"/>
                  </a:srgbClr>
                </a:outerShdw>
              </a:effectLst>
              <a:latin typeface="Arial"/>
              <a:ea typeface="Arial"/>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16053082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38"/>
          <p:cNvSpPr/>
          <p:nvPr/>
        </p:nvSpPr>
        <p:spPr>
          <a:xfrm>
            <a:off x="1353117" y="1996291"/>
            <a:ext cx="6292108"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zh-TW" sz="10000" b="1" u="none" strike="noStrike" cap="none" dirty="0">
                <a:solidFill>
                  <a:srgbClr val="0070C0"/>
                </a:solidFill>
                <a:latin typeface="Candara"/>
                <a:ea typeface="Candara"/>
                <a:cs typeface="Candara"/>
                <a:sym typeface="Candara"/>
              </a:rPr>
              <a:t>感謝</a:t>
            </a:r>
            <a:r>
              <a:rPr lang="zh-TW" sz="10000" b="1" u="none" strike="noStrike" cap="none" dirty="0" smtClean="0">
                <a:solidFill>
                  <a:srgbClr val="0070C0"/>
                </a:solidFill>
                <a:latin typeface="Candara"/>
                <a:ea typeface="Candara"/>
                <a:cs typeface="Candara"/>
                <a:sym typeface="Candara"/>
              </a:rPr>
              <a:t>與會</a:t>
            </a:r>
            <a:endParaRPr lang="en-US" altLang="zh-TW" sz="10000" b="1" u="none" strike="noStrike" cap="none" dirty="0" smtClean="0">
              <a:solidFill>
                <a:srgbClr val="0070C0"/>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0000"/>
              <a:buFont typeface="Arial"/>
              <a:buNone/>
            </a:pPr>
            <a:r>
              <a:rPr lang="zh-TW" altLang="en-US" sz="10000" b="1" dirty="0" smtClean="0">
                <a:solidFill>
                  <a:srgbClr val="0070C0"/>
                </a:solidFill>
                <a:latin typeface="Candara"/>
                <a:ea typeface="Candara"/>
                <a:cs typeface="Candara"/>
                <a:sym typeface="Candara"/>
              </a:rPr>
              <a:t>敬祝教安</a:t>
            </a:r>
            <a:endParaRPr sz="10000" b="1" u="none" strike="noStrike" cap="none" dirty="0">
              <a:solidFill>
                <a:srgbClr val="0070C0"/>
              </a:solidFill>
              <a:latin typeface="Candara"/>
              <a:ea typeface="Candara"/>
              <a:cs typeface="Candara"/>
              <a:sym typeface="Candara"/>
            </a:endParaRPr>
          </a:p>
        </p:txBody>
      </p:sp>
    </p:spTree>
    <p:extLst>
      <p:ext uri="{BB962C8B-B14F-4D97-AF65-F5344CB8AC3E}">
        <p14:creationId xmlns:p14="http://schemas.microsoft.com/office/powerpoint/2010/main" val="1838368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9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ea typeface="華康布丁體W7(P)" pitchFamily="82"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ea typeface="華康布丁體W7(P)" pitchFamily="82" charset="-12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ea typeface="華康布丁體W7(P)" pitchFamily="82"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ea typeface="華康布丁體W7(P)" pitchFamily="82" charset="-12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5972</Words>
  <Application>Microsoft Office PowerPoint</Application>
  <PresentationFormat>如螢幕大小 (4:3)</PresentationFormat>
  <Paragraphs>719</Paragraphs>
  <Slides>95</Slides>
  <Notes>53</Notes>
  <HiddenSlides>0</HiddenSlides>
  <MMClips>0</MMClips>
  <ScaleCrop>false</ScaleCrop>
  <HeadingPairs>
    <vt:vector size="6" baseType="variant">
      <vt:variant>
        <vt:lpstr>使用字型</vt:lpstr>
      </vt:variant>
      <vt:variant>
        <vt:i4>18</vt:i4>
      </vt:variant>
      <vt:variant>
        <vt:lpstr>佈景主題</vt:lpstr>
      </vt:variant>
      <vt:variant>
        <vt:i4>5</vt:i4>
      </vt:variant>
      <vt:variant>
        <vt:lpstr>投影片標題</vt:lpstr>
      </vt:variant>
      <vt:variant>
        <vt:i4>95</vt:i4>
      </vt:variant>
    </vt:vector>
  </HeadingPairs>
  <TitlesOfParts>
    <vt:vector size="118" baseType="lpstr">
      <vt:lpstr>DFKaiShu-SB-Estd-BF</vt:lpstr>
      <vt:lpstr>新細明體</vt:lpstr>
      <vt:lpstr>Noto Sans Symbols</vt:lpstr>
      <vt:lpstr>Candara</vt:lpstr>
      <vt:lpstr>Georgia</vt:lpstr>
      <vt:lpstr>華康布丁體W7(P)</vt:lpstr>
      <vt:lpstr>Arial</vt:lpstr>
      <vt:lpstr>標楷體</vt:lpstr>
      <vt:lpstr>Garamond</vt:lpstr>
      <vt:lpstr>微軟正黑體</vt:lpstr>
      <vt:lpstr>Wingdings</vt:lpstr>
      <vt:lpstr>Trebuchet MS</vt:lpstr>
      <vt:lpstr>Verdana</vt:lpstr>
      <vt:lpstr>Adobe 楷体 Std R</vt:lpstr>
      <vt:lpstr>Calibri</vt:lpstr>
      <vt:lpstr>.蘋方-繁</vt:lpstr>
      <vt:lpstr>PMingLiu</vt:lpstr>
      <vt:lpstr>Times New Roman</vt:lpstr>
      <vt:lpstr>9_Level</vt:lpstr>
      <vt:lpstr>Level</vt:lpstr>
      <vt:lpstr>2_Level</vt:lpstr>
      <vt:lpstr>1_Level</vt:lpstr>
      <vt:lpstr>氣流</vt:lpstr>
      <vt:lpstr>    桃園市立中壢商業 高級中等學校   </vt:lpstr>
      <vt:lpstr>桃園市立中壢高商</vt:lpstr>
      <vt:lpstr>110學年度新進代理教師      1-1</vt:lpstr>
      <vt:lpstr>壢商校務會議</vt:lpstr>
      <vt:lpstr>PowerPoint 簡報</vt:lpstr>
      <vt:lpstr>PowerPoint 簡報</vt:lpstr>
      <vt:lpstr>PowerPoint 簡報</vt:lpstr>
      <vt:lpstr>PowerPoint 簡報</vt:lpstr>
      <vt:lpstr>PowerPoint 簡報</vt:lpstr>
      <vt:lpstr>PowerPoint 簡報</vt:lpstr>
      <vt:lpstr>壢商校務會議</vt:lpstr>
      <vt:lpstr>壢商校務會議</vt:lpstr>
      <vt:lpstr>PowerPoint 簡報</vt:lpstr>
      <vt:lpstr>PowerPoint 簡報</vt:lpstr>
      <vt:lpstr>PowerPoint 簡報</vt:lpstr>
      <vt:lpstr>PowerPoint 簡報</vt:lpstr>
      <vt:lpstr>PowerPoint 簡報</vt:lpstr>
      <vt:lpstr>PowerPoint 簡報</vt:lpstr>
      <vt:lpstr>PowerPoint 簡報</vt:lpstr>
      <vt:lpstr>壢商校務會議</vt:lpstr>
      <vt:lpstr>  教務處           1-6</vt:lpstr>
      <vt:lpstr>  教務處           2-6</vt:lpstr>
      <vt:lpstr>  教務處           3-6</vt:lpstr>
      <vt:lpstr>  教務處           4-6</vt:lpstr>
      <vt:lpstr>  教務處           5-6</vt:lpstr>
      <vt:lpstr>  教務處           6-6</vt:lpstr>
      <vt:lpstr>教務處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壢商校務會議</vt:lpstr>
      <vt:lpstr>  總務處           1-4</vt:lpstr>
      <vt:lpstr>  總務處           2-4</vt:lpstr>
      <vt:lpstr>  總務處           3-4</vt:lpstr>
      <vt:lpstr>  總務處           4-4</vt:lpstr>
      <vt:lpstr>壢商校務會議</vt:lpstr>
      <vt:lpstr>  實習處           1-2</vt:lpstr>
      <vt:lpstr>實習處           2-2</vt:lpstr>
      <vt:lpstr>壢商校務會議</vt:lpstr>
      <vt:lpstr>  輔導室           1-3</vt:lpstr>
      <vt:lpstr>  輔導室           2-3</vt:lpstr>
      <vt:lpstr>  輔導室           3-3</vt:lpstr>
      <vt:lpstr>壢商校務會議</vt:lpstr>
      <vt:lpstr>  圖書館           1-5</vt:lpstr>
      <vt:lpstr>  圖書館           2-5</vt:lpstr>
      <vt:lpstr>  圖書館           3-5</vt:lpstr>
      <vt:lpstr>  圖書館           4-5</vt:lpstr>
      <vt:lpstr>  圖書館           5-5</vt:lpstr>
      <vt:lpstr>壢商校務會議</vt:lpstr>
      <vt:lpstr>PowerPoint 簡報</vt:lpstr>
      <vt:lpstr>110-2班級組成及導師名單</vt:lpstr>
      <vt:lpstr>   進修部的教學</vt:lpstr>
      <vt:lpstr>   進修部的活動—上學期</vt:lpstr>
      <vt:lpstr>   進修部的活動—本學期</vt:lpstr>
      <vt:lpstr>壢商校務會議</vt:lpstr>
      <vt:lpstr>   人事室            1-11</vt:lpstr>
      <vt:lpstr>   人事室            2-11</vt:lpstr>
      <vt:lpstr>   人事室            3-11</vt:lpstr>
      <vt:lpstr>   人事室            4-11</vt:lpstr>
      <vt:lpstr>   人事室            5-11</vt:lpstr>
      <vt:lpstr>   人事室            6-11</vt:lpstr>
      <vt:lpstr>   人事室            7-11</vt:lpstr>
      <vt:lpstr>   人事室            8-11</vt:lpstr>
      <vt:lpstr>   人事室            9-11</vt:lpstr>
      <vt:lpstr>   人事室            10-11</vt:lpstr>
      <vt:lpstr>   人事室            11-11</vt:lpstr>
      <vt:lpstr>壢商校務會議</vt:lpstr>
      <vt:lpstr>   會計室            1-1</vt:lpstr>
      <vt:lpstr>壢商校務會議</vt:lpstr>
      <vt:lpstr>   教師會            1-3</vt:lpstr>
      <vt:lpstr>   教師會            2-3</vt:lpstr>
      <vt:lpstr>   教師會            3-3</vt:lpstr>
      <vt:lpstr>壢商校務會議</vt:lpstr>
      <vt:lpstr>   提案討論           </vt:lpstr>
      <vt:lpstr>   提案討論           </vt:lpstr>
      <vt:lpstr>   提案討論           </vt:lpstr>
      <vt:lpstr>   提案討論           </vt:lpstr>
      <vt:lpstr>   提案討論           </vt:lpstr>
      <vt:lpstr>   提案討論           </vt:lpstr>
      <vt:lpstr>   提案討論           </vt:lpstr>
      <vt:lpstr>   提案討論           </vt:lpstr>
      <vt:lpstr>   提案討論           </vt:lpstr>
      <vt:lpstr>   提案討論           </vt:lpstr>
      <vt:lpstr>   提案討論           </vt:lpstr>
      <vt:lpstr>   提案討論           </vt:lpstr>
      <vt:lpstr>   提案討論           </vt:lpstr>
      <vt:lpstr>壢商校務會議</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桃園市立中壢商業 高級中等學校</dc:title>
  <dc:creator>user</dc:creator>
  <cp:lastModifiedBy>user</cp:lastModifiedBy>
  <cp:revision>181</cp:revision>
  <cp:lastPrinted>2022-02-10T02:31:47Z</cp:lastPrinted>
  <dcterms:created xsi:type="dcterms:W3CDTF">2009-05-14T07:56:07Z</dcterms:created>
  <dcterms:modified xsi:type="dcterms:W3CDTF">2022-02-10T05:45:26Z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TC100690501028</vt:lpwstr>
  </property>
</Properties>
</file>