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handoutMasterIdLst>
    <p:handoutMasterId r:id="rId26"/>
  </p:handoutMasterIdLst>
  <p:sldIdLst>
    <p:sldId id="285" r:id="rId2"/>
    <p:sldId id="258" r:id="rId3"/>
    <p:sldId id="288" r:id="rId4"/>
    <p:sldId id="257" r:id="rId5"/>
    <p:sldId id="264" r:id="rId6"/>
    <p:sldId id="289" r:id="rId7"/>
    <p:sldId id="259" r:id="rId8"/>
    <p:sldId id="260" r:id="rId9"/>
    <p:sldId id="286" r:id="rId10"/>
    <p:sldId id="261" r:id="rId11"/>
    <p:sldId id="263" r:id="rId12"/>
    <p:sldId id="262" r:id="rId13"/>
    <p:sldId id="265" r:id="rId14"/>
    <p:sldId id="266" r:id="rId15"/>
    <p:sldId id="267" r:id="rId16"/>
    <p:sldId id="268" r:id="rId17"/>
    <p:sldId id="278" r:id="rId18"/>
    <p:sldId id="279" r:id="rId19"/>
    <p:sldId id="269" r:id="rId20"/>
    <p:sldId id="275" r:id="rId21"/>
    <p:sldId id="276" r:id="rId22"/>
    <p:sldId id="270" r:id="rId23"/>
    <p:sldId id="272" r:id="rId24"/>
    <p:sldId id="287" r:id="rId25"/>
  </p:sldIdLst>
  <p:sldSz cx="9144000" cy="6858000" type="screen4x3"/>
  <p:notesSz cx="6802438" cy="99345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117" d="100"/>
          <a:sy n="117" d="100"/>
        </p:scale>
        <p:origin x="-1464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723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3141" y="0"/>
            <a:ext cx="2947723" cy="4967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7D14AA-AB95-4131-94FC-66C227F8D07E}" type="datetimeFigureOut">
              <a:rPr lang="zh-TW" altLang="en-US" smtClean="0"/>
              <a:t>2018/8/10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36122"/>
            <a:ext cx="2947723" cy="4967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3141" y="9436122"/>
            <a:ext cx="2947723" cy="4967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BF87-D7CA-41BD-8428-211F7F9C283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67103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1AB8C7C-1534-488E-A777-27179345337D}" type="datetimeFigureOut">
              <a:rPr lang="zh-TW" altLang="en-US" smtClean="0"/>
              <a:t>2018/8/10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065BAE-655E-4151-80BB-152453E0EC2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8C7C-1534-488E-A777-27179345337D}" type="datetimeFigureOut">
              <a:rPr lang="zh-TW" altLang="en-US" smtClean="0"/>
              <a:t>2018/8/10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5BAE-655E-4151-80BB-152453E0EC2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1AB8C7C-1534-488E-A777-27179345337D}" type="datetimeFigureOut">
              <a:rPr lang="zh-TW" altLang="en-US" smtClean="0"/>
              <a:t>2018/8/10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9065BAE-655E-4151-80BB-152453E0EC2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8C7C-1534-488E-A777-27179345337D}" type="datetimeFigureOut">
              <a:rPr lang="zh-TW" altLang="en-US" smtClean="0"/>
              <a:t>2018/8/10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065BAE-655E-4151-80BB-152453E0EC2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7" name="矩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8C7C-1534-488E-A777-27179345337D}" type="datetimeFigureOut">
              <a:rPr lang="zh-TW" altLang="en-US" smtClean="0"/>
              <a:t>2018/8/10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9065BAE-655E-4151-80BB-152453E0EC2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1AB8C7C-1534-488E-A777-27179345337D}" type="datetimeFigureOut">
              <a:rPr lang="zh-TW" altLang="en-US" smtClean="0"/>
              <a:t>2018/8/10</a:t>
            </a:fld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9065BAE-655E-4151-80BB-152453E0EC2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1AB8C7C-1534-488E-A777-27179345337D}" type="datetimeFigureOut">
              <a:rPr lang="zh-TW" altLang="en-US" smtClean="0"/>
              <a:t>2018/8/10</a:t>
            </a:fld>
            <a:endParaRPr lang="zh-TW" altLang="en-US"/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9065BAE-655E-4151-80BB-152453E0EC2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  <p:sp>
        <p:nvSpPr>
          <p:cNvPr id="16" name="文字版面配置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15" name="文字版面配置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8C7C-1534-488E-A777-27179345337D}" type="datetimeFigureOut">
              <a:rPr lang="zh-TW" altLang="en-US" smtClean="0"/>
              <a:t>2018/8/10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065BAE-655E-4151-80BB-152453E0EC2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8C7C-1534-488E-A777-27179345337D}" type="datetimeFigureOut">
              <a:rPr lang="zh-TW" altLang="en-US" smtClean="0"/>
              <a:t>2018/8/10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9065BAE-655E-4151-80BB-152453E0EC2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B8C7C-1534-488E-A777-27179345337D}" type="datetimeFigureOut">
              <a:rPr lang="zh-TW" altLang="en-US" smtClean="0"/>
              <a:t>2018/8/10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065BAE-655E-4151-80BB-152453E0EC2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zh-TW" altLang="en-US"/>
              <a:t>按一下以編輯母片文字樣式</a:t>
            </a:r>
          </a:p>
          <a:p>
            <a:pPr lvl="1" eaLnBrk="1" latinLnBrk="0" hangingPunct="1"/>
            <a:r>
              <a:rPr lang="zh-TW" altLang="en-US"/>
              <a:t>第二層</a:t>
            </a:r>
          </a:p>
          <a:p>
            <a:pPr lvl="2" eaLnBrk="1" latinLnBrk="0" hangingPunct="1"/>
            <a:r>
              <a:rPr lang="zh-TW" altLang="en-US"/>
              <a:t>第三層</a:t>
            </a:r>
          </a:p>
          <a:p>
            <a:pPr lvl="3" eaLnBrk="1" latinLnBrk="0" hangingPunct="1"/>
            <a:r>
              <a:rPr lang="zh-TW" altLang="en-US"/>
              <a:t>第四層</a:t>
            </a:r>
          </a:p>
          <a:p>
            <a:pPr lvl="4" eaLnBrk="1" latinLnBrk="0" hangingPunct="1"/>
            <a:r>
              <a:rPr lang="zh-TW" altLang="en-US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</p:txBody>
      </p:sp>
      <p:sp>
        <p:nvSpPr>
          <p:cNvPr id="8" name="矩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1" name="矩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1AB8C7C-1534-488E-A777-27179345337D}" type="datetimeFigureOut">
              <a:rPr lang="zh-TW" altLang="en-US" smtClean="0"/>
              <a:t>2018/8/10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9065BAE-655E-4151-80BB-152453E0EC20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/>
              <a:t>按一下圖示以新增圖片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/>
              <a:t>按一下以編輯母片文字樣式</a:t>
            </a:r>
          </a:p>
          <a:p>
            <a:pPr lvl="1" eaLnBrk="1" latinLnBrk="0" hangingPunct="1"/>
            <a:r>
              <a:rPr kumimoji="0" lang="zh-TW" altLang="en-US"/>
              <a:t>第二層</a:t>
            </a:r>
          </a:p>
          <a:p>
            <a:pPr lvl="2" eaLnBrk="1" latinLnBrk="0" hangingPunct="1"/>
            <a:r>
              <a:rPr kumimoji="0" lang="zh-TW" altLang="en-US"/>
              <a:t>第三層</a:t>
            </a:r>
          </a:p>
          <a:p>
            <a:pPr lvl="3" eaLnBrk="1" latinLnBrk="0" hangingPunct="1"/>
            <a:r>
              <a:rPr kumimoji="0" lang="zh-TW" altLang="en-US"/>
              <a:t>第四層</a:t>
            </a:r>
          </a:p>
          <a:p>
            <a:pPr lvl="4" eaLnBrk="1" latinLnBrk="0" hangingPunct="1"/>
            <a:r>
              <a:rPr kumimoji="0" lang="zh-TW" altLang="en-US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AB8C7C-1534-488E-A777-27179345337D}" type="datetimeFigureOut">
              <a:rPr lang="zh-TW" altLang="en-US" smtClean="0"/>
              <a:t>2018/8/10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9065BAE-655E-4151-80BB-152453E0EC2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/>
          <a:lstStyle/>
          <a:p>
            <a:pPr>
              <a:defRPr/>
            </a:pPr>
            <a:r>
              <a:rPr lang="zh-TW" altLang="en-US" dirty="0"/>
              <a:t>休假</a:t>
            </a:r>
          </a:p>
        </p:txBody>
      </p:sp>
      <p:sp>
        <p:nvSpPr>
          <p:cNvPr id="15363" name="Rectangle 5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5136232"/>
          </a:xfrm>
        </p:spPr>
        <p:txBody>
          <a:bodyPr>
            <a:normAutofit fontScale="70000" lnSpcReduction="20000"/>
          </a:bodyPr>
          <a:lstStyle/>
          <a:p>
            <a:endParaRPr lang="en-US" altLang="zh-TW" sz="2400" b="1" dirty="0"/>
          </a:p>
          <a:p>
            <a:endParaRPr lang="en-US" altLang="zh-TW" sz="2300" dirty="0"/>
          </a:p>
          <a:p>
            <a:endParaRPr lang="en-US" altLang="zh-TW" sz="2300" dirty="0"/>
          </a:p>
          <a:p>
            <a:endParaRPr lang="en-US" altLang="zh-TW" sz="2300" dirty="0"/>
          </a:p>
          <a:p>
            <a:endParaRPr lang="en-US" altLang="zh-TW" sz="2300" dirty="0"/>
          </a:p>
          <a:p>
            <a:endParaRPr lang="en-US" altLang="zh-TW" sz="2300" dirty="0"/>
          </a:p>
          <a:p>
            <a:endParaRPr lang="en-US" altLang="zh-TW" sz="2300" dirty="0"/>
          </a:p>
          <a:p>
            <a:pPr lvl="1">
              <a:lnSpc>
                <a:spcPct val="90000"/>
              </a:lnSpc>
            </a:pPr>
            <a:endParaRPr lang="en-US" altLang="zh-TW" sz="2400" dirty="0"/>
          </a:p>
          <a:p>
            <a:pPr lvl="1">
              <a:lnSpc>
                <a:spcPct val="90000"/>
              </a:lnSpc>
            </a:pPr>
            <a:endParaRPr lang="en-US" altLang="zh-TW" sz="2400" dirty="0"/>
          </a:p>
          <a:p>
            <a:pPr>
              <a:lnSpc>
                <a:spcPct val="90000"/>
              </a:lnSpc>
            </a:pPr>
            <a:endParaRPr lang="en-US" altLang="zh-TW" sz="2600" dirty="0"/>
          </a:p>
          <a:p>
            <a:pPr>
              <a:lnSpc>
                <a:spcPct val="90000"/>
              </a:lnSpc>
            </a:pPr>
            <a:endParaRPr lang="en-US" altLang="zh-TW" sz="2600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altLang="zh-TW" sz="3100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altLang="zh-TW" sz="3100" dirty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altLang="zh-TW" sz="3100" dirty="0"/>
              <a:t>14</a:t>
            </a:r>
            <a:r>
              <a:rPr lang="zh-TW" altLang="en-US" sz="3100" dirty="0"/>
              <a:t>日以下，應全數休畢。</a:t>
            </a:r>
            <a:r>
              <a:rPr lang="en-US" altLang="zh-TW" sz="3100" dirty="0"/>
              <a:t>14</a:t>
            </a:r>
            <a:r>
              <a:rPr lang="zh-TW" altLang="en-US" sz="3100" dirty="0"/>
              <a:t>日以上，至少休</a:t>
            </a:r>
            <a:r>
              <a:rPr lang="en-US" altLang="zh-TW" sz="3100" dirty="0"/>
              <a:t>14</a:t>
            </a:r>
            <a:r>
              <a:rPr lang="zh-TW" altLang="en-US" sz="3100" dirty="0"/>
              <a:t>日</a:t>
            </a:r>
            <a:endParaRPr lang="en-US" altLang="zh-TW" sz="3100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US" altLang="zh-TW" sz="31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zh-TW" altLang="en-US" sz="3100" dirty="0"/>
              <a:t>實施時間：休假應於寒暑假期間實施為原則。但在不影響教學及校務推展情形下，各校得於學期期間視實際需要核給休假。</a:t>
            </a:r>
            <a:endParaRPr lang="en-US" altLang="zh-TW" sz="3100" dirty="0"/>
          </a:p>
          <a:p>
            <a:pPr>
              <a:spcBef>
                <a:spcPts val="0"/>
              </a:spcBef>
            </a:pPr>
            <a:endParaRPr lang="en-US" altLang="zh-TW" sz="3100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665898"/>
              </p:ext>
            </p:extLst>
          </p:nvPr>
        </p:nvGraphicFramePr>
        <p:xfrm>
          <a:off x="1043608" y="1628800"/>
          <a:ext cx="6432550" cy="274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62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162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任職年資</a:t>
                      </a:r>
                    </a:p>
                  </a:txBody>
                  <a:tcPr marL="91442" marR="91442"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休假日數</a:t>
                      </a:r>
                    </a:p>
                  </a:txBody>
                  <a:tcPr marL="91442" marR="91442" marT="45740" marB="4574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</a:t>
                      </a:r>
                      <a:r>
                        <a:rPr lang="zh-TW" altLang="en-US" sz="2400" dirty="0"/>
                        <a:t>年</a:t>
                      </a:r>
                    </a:p>
                  </a:txBody>
                  <a:tcPr marL="91442" marR="91442"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7</a:t>
                      </a:r>
                      <a:r>
                        <a:rPr lang="zh-TW" altLang="en-US" sz="2400" dirty="0"/>
                        <a:t>日</a:t>
                      </a:r>
                    </a:p>
                  </a:txBody>
                  <a:tcPr marL="91442" marR="91442" marT="45740" marB="4574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zh-TW" altLang="en-US" sz="2400" dirty="0">
                          <a:solidFill>
                            <a:srgbClr val="FF0000"/>
                          </a:solidFill>
                        </a:rPr>
                        <a:t>年</a:t>
                      </a:r>
                    </a:p>
                  </a:txBody>
                  <a:tcPr marL="91442" marR="91442"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>
                          <a:solidFill>
                            <a:srgbClr val="FF0000"/>
                          </a:solidFill>
                        </a:rPr>
                        <a:t>14</a:t>
                      </a:r>
                      <a:r>
                        <a:rPr lang="zh-TW" altLang="en-US" sz="2400" dirty="0">
                          <a:solidFill>
                            <a:srgbClr val="FF0000"/>
                          </a:solidFill>
                        </a:rPr>
                        <a:t>日</a:t>
                      </a:r>
                    </a:p>
                  </a:txBody>
                  <a:tcPr marL="91442" marR="91442" marT="45740" marB="4574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6</a:t>
                      </a:r>
                      <a:r>
                        <a:rPr lang="zh-TW" altLang="en-US" sz="2400" dirty="0"/>
                        <a:t>年</a:t>
                      </a:r>
                    </a:p>
                  </a:txBody>
                  <a:tcPr marL="91442" marR="91442"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21</a:t>
                      </a:r>
                      <a:r>
                        <a:rPr lang="zh-TW" altLang="en-US" sz="2400" dirty="0"/>
                        <a:t>日</a:t>
                      </a:r>
                    </a:p>
                  </a:txBody>
                  <a:tcPr marL="91442" marR="91442" marT="45740" marB="4574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9</a:t>
                      </a:r>
                      <a:r>
                        <a:rPr lang="zh-TW" altLang="en-US" sz="2400" dirty="0"/>
                        <a:t>年</a:t>
                      </a:r>
                    </a:p>
                  </a:txBody>
                  <a:tcPr marL="91442" marR="91442"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28</a:t>
                      </a:r>
                      <a:r>
                        <a:rPr lang="zh-TW" altLang="en-US" sz="2400" dirty="0"/>
                        <a:t>日</a:t>
                      </a:r>
                    </a:p>
                  </a:txBody>
                  <a:tcPr marL="91442" marR="91442" marT="45740" marB="4574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14</a:t>
                      </a:r>
                      <a:r>
                        <a:rPr lang="zh-TW" altLang="en-US" sz="2400" dirty="0"/>
                        <a:t>年</a:t>
                      </a:r>
                    </a:p>
                  </a:txBody>
                  <a:tcPr marL="91442" marR="91442" marT="45740" marB="457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dirty="0"/>
                        <a:t>30</a:t>
                      </a:r>
                      <a:r>
                        <a:rPr lang="zh-TW" altLang="en-US" sz="2400" dirty="0"/>
                        <a:t>日</a:t>
                      </a:r>
                    </a:p>
                  </a:txBody>
                  <a:tcPr marL="91442" marR="91442" marT="45740" marB="4574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231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常見問題一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1"/>
          </p:nvPr>
        </p:nvSpPr>
        <p:spPr>
          <a:xfrm>
            <a:off x="683568" y="1700808"/>
            <a:ext cx="8153400" cy="46085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dirty="0"/>
              <a:t>星期五休假並且</a:t>
            </a:r>
            <a:r>
              <a:rPr lang="zh-TW" altLang="en-US" dirty="0">
                <a:solidFill>
                  <a:srgbClr val="FF0000"/>
                </a:solidFill>
              </a:rPr>
              <a:t>消費</a:t>
            </a:r>
            <a:r>
              <a:rPr lang="zh-TW" altLang="en-US" dirty="0"/>
              <a:t>：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  </a:t>
            </a:r>
            <a:r>
              <a:rPr lang="en-US" altLang="zh-TW" dirty="0"/>
              <a:t>1.</a:t>
            </a:r>
            <a:r>
              <a:rPr lang="zh-TW" altLang="en-US" dirty="0"/>
              <a:t>星期五</a:t>
            </a:r>
            <a:r>
              <a:rPr lang="zh-TW" altLang="en-US" dirty="0">
                <a:solidFill>
                  <a:srgbClr val="FF0000"/>
                </a:solidFill>
              </a:rPr>
              <a:t>所有</a:t>
            </a:r>
            <a:r>
              <a:rPr lang="zh-TW" altLang="zh-TW" dirty="0"/>
              <a:t>特約店消費均</a:t>
            </a:r>
            <a:r>
              <a:rPr lang="zh-TW" altLang="zh-TW" dirty="0">
                <a:solidFill>
                  <a:srgbClr val="FF0000"/>
                </a:solidFill>
              </a:rPr>
              <a:t>可補助</a:t>
            </a:r>
            <a:r>
              <a:rPr lang="zh-TW" altLang="zh-TW" dirty="0"/>
              <a:t>。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  </a:t>
            </a:r>
            <a:r>
              <a:rPr lang="en-US" altLang="zh-TW" dirty="0"/>
              <a:t>2.</a:t>
            </a:r>
            <a:r>
              <a:rPr lang="zh-TW" altLang="en-US" dirty="0"/>
              <a:t>星期四</a:t>
            </a:r>
            <a:r>
              <a:rPr lang="zh-TW" altLang="zh-TW" dirty="0"/>
              <a:t>及</a:t>
            </a:r>
            <a:r>
              <a:rPr lang="zh-TW" altLang="en-US" dirty="0"/>
              <a:t>星期六交通費</a:t>
            </a:r>
            <a:r>
              <a:rPr lang="zh-TW" altLang="en-US" dirty="0">
                <a:solidFill>
                  <a:srgbClr val="FF0000"/>
                </a:solidFill>
              </a:rPr>
              <a:t>可補助</a:t>
            </a:r>
            <a:r>
              <a:rPr lang="zh-TW" altLang="zh-TW" dirty="0"/>
              <a:t>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sz="2800" dirty="0"/>
          </a:p>
          <a:p>
            <a:pPr marL="0" indent="0">
              <a:buNone/>
            </a:pPr>
            <a:r>
              <a:rPr lang="zh-TW" altLang="en-US" sz="2800" dirty="0"/>
              <a:t>*交通費包含交通運輸業及加油站。</a:t>
            </a:r>
            <a:endParaRPr lang="en-US" altLang="zh-TW" sz="2800" dirty="0"/>
          </a:p>
          <a:p>
            <a:pPr marL="0" indent="0">
              <a:buNone/>
            </a:pPr>
            <a:r>
              <a:rPr lang="zh-TW" altLang="en-US" sz="2800" dirty="0"/>
              <a:t>*加油站是否特約店也要先查詢。</a:t>
            </a:r>
            <a:endParaRPr lang="en-US" altLang="zh-TW" sz="2800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6087039"/>
              </p:ext>
            </p:extLst>
          </p:nvPr>
        </p:nvGraphicFramePr>
        <p:xfrm>
          <a:off x="971600" y="3429000"/>
          <a:ext cx="6624740" cy="1800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49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249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49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494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2494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57473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四</a:t>
                      </a:r>
                      <a:endParaRPr lang="zh-TW" sz="2000" kern="15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五</a:t>
                      </a:r>
                      <a:r>
                        <a:rPr lang="en-US" altLang="zh-TW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kumimoji="0" lang="zh-TW" altLang="en-US" sz="2000" b="0" kern="15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/>
                        </a:rPr>
                        <a:t>休假</a:t>
                      </a:r>
                      <a:r>
                        <a:rPr lang="en-US" altLang="zh-TW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)</a:t>
                      </a:r>
                      <a:endParaRPr lang="zh-TW" sz="2000" kern="15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六</a:t>
                      </a:r>
                      <a:endParaRPr lang="zh-TW" sz="2000" kern="15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日</a:t>
                      </a:r>
                      <a:endParaRPr lang="zh-TW" sz="2000" kern="15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一</a:t>
                      </a:r>
                      <a:endParaRPr lang="zh-TW" sz="2000" kern="15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42727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0" kern="15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○交通費</a:t>
                      </a:r>
                      <a:endParaRPr lang="zh-TW" sz="2000" b="0" kern="15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0" kern="15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刷卡消費</a:t>
                      </a:r>
                      <a:endParaRPr lang="zh-TW" sz="2000" b="0" kern="150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zh-TW" altLang="en-US" sz="2000" b="0" kern="15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/>
                        </a:rPr>
                        <a:t>○交通費</a:t>
                      </a:r>
                      <a:endParaRPr kumimoji="0" lang="zh-TW" altLang="zh-TW" sz="2000" b="0" kern="15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</a:rPr>
                        <a:t> </a:t>
                      </a:r>
                      <a:endParaRPr lang="zh-TW" sz="12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</a:rPr>
                        <a:t> </a:t>
                      </a:r>
                      <a:endParaRPr lang="zh-TW" sz="12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248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常見問題二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星期五休假但</a:t>
            </a:r>
            <a:r>
              <a:rPr lang="zh-TW" altLang="en-US" dirty="0">
                <a:solidFill>
                  <a:srgbClr val="FF0000"/>
                </a:solidFill>
              </a:rPr>
              <a:t>無消費</a:t>
            </a:r>
            <a:r>
              <a:rPr lang="zh-TW" altLang="en-US" dirty="0"/>
              <a:t>：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 星期四</a:t>
            </a:r>
            <a:r>
              <a:rPr lang="zh-TW" altLang="zh-TW" dirty="0"/>
              <a:t>及</a:t>
            </a:r>
            <a:r>
              <a:rPr lang="zh-TW" altLang="en-US" dirty="0"/>
              <a:t>星期六交通費</a:t>
            </a:r>
            <a:r>
              <a:rPr lang="zh-TW" altLang="en-US" dirty="0">
                <a:solidFill>
                  <a:srgbClr val="FF0000"/>
                </a:solidFill>
              </a:rPr>
              <a:t>不可補助</a:t>
            </a:r>
            <a:r>
              <a:rPr lang="zh-TW" altLang="zh-TW" dirty="0"/>
              <a:t>。</a:t>
            </a:r>
            <a:r>
              <a:rPr lang="zh-TW" altLang="en-US" dirty="0"/>
              <a:t>  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endParaRPr lang="zh-TW" altLang="en-US" dirty="0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275866"/>
              </p:ext>
            </p:extLst>
          </p:nvPr>
        </p:nvGraphicFramePr>
        <p:xfrm>
          <a:off x="899592" y="2996952"/>
          <a:ext cx="6624740" cy="1800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49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249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49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494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2494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57473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四</a:t>
                      </a:r>
                      <a:endParaRPr lang="zh-TW" sz="2000" kern="15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五</a:t>
                      </a:r>
                      <a:r>
                        <a:rPr lang="en-US" altLang="zh-TW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kumimoji="0" lang="zh-TW" altLang="en-US" sz="2000" b="0" kern="15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/>
                        </a:rPr>
                        <a:t>休假</a:t>
                      </a:r>
                      <a:r>
                        <a:rPr lang="en-US" altLang="zh-TW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)</a:t>
                      </a:r>
                      <a:endParaRPr lang="zh-TW" altLang="zh-TW" sz="2000" kern="15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六</a:t>
                      </a:r>
                      <a:endParaRPr lang="zh-TW" sz="2000" kern="15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日</a:t>
                      </a:r>
                      <a:endParaRPr lang="zh-TW" sz="2000" kern="15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一</a:t>
                      </a:r>
                      <a:endParaRPr lang="zh-TW" sz="2000" kern="15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42727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zh-TW" altLang="zh-TW" sz="18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✕</a:t>
                      </a:r>
                      <a:r>
                        <a:rPr lang="zh-TW" altLang="en-US" sz="2000" b="0" kern="15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交通費</a:t>
                      </a:r>
                      <a:endParaRPr lang="zh-TW" sz="2000" b="0" kern="15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b="0" kern="15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無刷卡消費</a:t>
                      </a:r>
                      <a:endParaRPr lang="zh-TW" sz="1800" b="0" kern="150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zh-TW" altLang="zh-TW" sz="20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✕</a:t>
                      </a:r>
                      <a:r>
                        <a:rPr kumimoji="0" lang="zh-TW" altLang="en-US" sz="2000" b="0" kern="15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/>
                        </a:rPr>
                        <a:t>交通費</a:t>
                      </a:r>
                      <a:endParaRPr kumimoji="0" lang="zh-TW" altLang="zh-TW" sz="2000" b="0" kern="15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</a:rPr>
                        <a:t> </a:t>
                      </a:r>
                      <a:endParaRPr lang="zh-TW" sz="12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</a:rPr>
                        <a:t> </a:t>
                      </a:r>
                      <a:endParaRPr lang="zh-TW" sz="12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4105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常見問題三      </a:t>
            </a:r>
            <a:r>
              <a:rPr lang="zh-TW" altLang="en-US" dirty="0">
                <a:solidFill>
                  <a:srgbClr val="FF0000"/>
                </a:solidFill>
              </a:rPr>
              <a:t>例假日消費有條件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TW" altLang="en-US" dirty="0"/>
              <a:t>星期五休假</a:t>
            </a:r>
            <a:r>
              <a:rPr lang="zh-TW" altLang="en-US" dirty="0">
                <a:solidFill>
                  <a:srgbClr val="FF0000"/>
                </a:solidFill>
              </a:rPr>
              <a:t>且</a:t>
            </a:r>
            <a:r>
              <a:rPr lang="zh-TW" altLang="en-US" dirty="0"/>
              <a:t>連假其中一日消費</a:t>
            </a:r>
            <a:r>
              <a:rPr lang="zh-TW" altLang="en-US" sz="2800" dirty="0">
                <a:solidFill>
                  <a:srgbClr val="FF0000"/>
                </a:solidFill>
              </a:rPr>
              <a:t>旅遊、</a:t>
            </a:r>
            <a:r>
              <a:rPr lang="zh-TW" altLang="zh-TW" sz="2800" dirty="0">
                <a:solidFill>
                  <a:srgbClr val="FF0000"/>
                </a:solidFill>
              </a:rPr>
              <a:t>旅宿</a:t>
            </a:r>
            <a:r>
              <a:rPr lang="zh-TW" altLang="en-US" sz="2800" dirty="0">
                <a:solidFill>
                  <a:srgbClr val="FF0000"/>
                </a:solidFill>
              </a:rPr>
              <a:t>、</a:t>
            </a:r>
            <a:r>
              <a:rPr lang="zh-TW" altLang="zh-TW" sz="2800" dirty="0">
                <a:solidFill>
                  <a:srgbClr val="FF0000"/>
                </a:solidFill>
              </a:rPr>
              <a:t>觀光</a:t>
            </a:r>
            <a:r>
              <a:rPr lang="zh-TW" altLang="en-US" sz="2800" dirty="0">
                <a:solidFill>
                  <a:srgbClr val="FF0000"/>
                </a:solidFill>
              </a:rPr>
              <a:t>遊樂、交通運輸業</a:t>
            </a:r>
            <a:r>
              <a:rPr lang="zh-TW" altLang="en-US" dirty="0"/>
              <a:t>：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1.</a:t>
            </a:r>
            <a:r>
              <a:rPr lang="zh-TW" altLang="en-US" dirty="0"/>
              <a:t>星期五至星期日</a:t>
            </a:r>
            <a:r>
              <a:rPr lang="zh-TW" altLang="en-US" dirty="0">
                <a:solidFill>
                  <a:srgbClr val="FF0000"/>
                </a:solidFill>
              </a:rPr>
              <a:t>所有</a:t>
            </a:r>
            <a:r>
              <a:rPr lang="zh-TW" altLang="en-US" dirty="0"/>
              <a:t>特約消費均可補助</a:t>
            </a:r>
            <a:r>
              <a:rPr lang="zh-TW" altLang="zh-TW" dirty="0"/>
              <a:t>。</a:t>
            </a:r>
            <a:r>
              <a:rPr lang="zh-TW" altLang="en-US" dirty="0"/>
              <a:t>  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2.</a:t>
            </a:r>
            <a:r>
              <a:rPr lang="zh-TW" altLang="en-US" dirty="0"/>
              <a:t>星期四及星期一交通費</a:t>
            </a:r>
            <a:r>
              <a:rPr lang="zh-TW" altLang="en-US" dirty="0">
                <a:solidFill>
                  <a:srgbClr val="FF0000"/>
                </a:solidFill>
              </a:rPr>
              <a:t>可補助</a:t>
            </a:r>
            <a:r>
              <a:rPr lang="zh-TW" altLang="zh-TW" dirty="0"/>
              <a:t>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3.</a:t>
            </a:r>
            <a:r>
              <a:rPr lang="zh-TW" altLang="en-US" dirty="0"/>
              <a:t>連假無四大行業消費，六日其他種類消費均不合格。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endParaRPr lang="zh-TW" altLang="en-US" dirty="0"/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290236"/>
              </p:ext>
            </p:extLst>
          </p:nvPr>
        </p:nvGraphicFramePr>
        <p:xfrm>
          <a:off x="612648" y="3573016"/>
          <a:ext cx="7776860" cy="1800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425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553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705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015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57473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四</a:t>
                      </a:r>
                      <a:endParaRPr lang="zh-TW" sz="2000" kern="15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五</a:t>
                      </a:r>
                      <a:r>
                        <a:rPr lang="en-US" altLang="zh-TW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zh-TW" altLang="en-US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休假</a:t>
                      </a:r>
                      <a:r>
                        <a:rPr lang="en-US" altLang="zh-TW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zh-TW" sz="2000" kern="15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六</a:t>
                      </a:r>
                      <a:endParaRPr lang="zh-TW" sz="2000" kern="15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日</a:t>
                      </a:r>
                      <a:endParaRPr lang="zh-TW" sz="2000" kern="15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一</a:t>
                      </a:r>
                      <a:endParaRPr lang="zh-TW" sz="2000" kern="15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42727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zh-TW" altLang="en-US" sz="1800" b="0" kern="15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/>
                        </a:rPr>
                        <a:t>○交通費</a:t>
                      </a:r>
                      <a:endParaRPr kumimoji="0" lang="zh-TW" altLang="zh-TW" sz="1800" b="0" kern="15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0" kern="15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   </a:t>
                      </a:r>
                      <a:r>
                        <a:rPr kumimoji="0"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zh-TW" alt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五六日擇</a:t>
                      </a:r>
                      <a:r>
                        <a:rPr kumimoji="0" lang="zh-TW" altLang="zh-TW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一日消費</a:t>
                      </a:r>
                      <a:r>
                        <a:rPr kumimoji="0" lang="zh-TW" alt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旅遊、</a:t>
                      </a:r>
                      <a:r>
                        <a:rPr kumimoji="0" lang="zh-TW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旅宿</a:t>
                      </a:r>
                      <a:r>
                        <a:rPr kumimoji="0" lang="zh-TW" alt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kumimoji="0" lang="zh-TW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觀光</a:t>
                      </a:r>
                      <a:r>
                        <a:rPr kumimoji="0" lang="zh-TW" alt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遊樂</a:t>
                      </a:r>
                      <a:endParaRPr kumimoji="0" lang="en-US" altLang="zh-TW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zh-TW" alt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、交通運輸業</a:t>
                      </a:r>
                      <a:r>
                        <a:rPr kumimoji="0"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sz="1200" b="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kumimoji="0" lang="zh-TW" altLang="zh-TW" sz="2000" b="0" kern="15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1200" b="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kumimoji="0" lang="en-US" altLang="zh-TW" sz="1400" b="0" kern="15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zh-TW" altLang="en-US" sz="1800" b="0" kern="15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/>
                        </a:rPr>
                        <a:t>○交通費</a:t>
                      </a:r>
                      <a:endParaRPr kumimoji="0" lang="zh-TW" altLang="zh-TW" sz="1800" b="0" kern="15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zh-TW" sz="1200" b="0" kern="15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845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常見問題四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星期一休假並且</a:t>
            </a:r>
            <a:r>
              <a:rPr lang="zh-TW" altLang="en-US" dirty="0">
                <a:solidFill>
                  <a:srgbClr val="FF0000"/>
                </a:solidFill>
              </a:rPr>
              <a:t>消費</a:t>
            </a:r>
            <a:r>
              <a:rPr lang="zh-TW" altLang="en-US" dirty="0"/>
              <a:t>：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  </a:t>
            </a:r>
            <a:r>
              <a:rPr lang="en-US" altLang="zh-TW" dirty="0"/>
              <a:t>1.</a:t>
            </a:r>
            <a:r>
              <a:rPr lang="zh-TW" altLang="en-US" dirty="0"/>
              <a:t>星期一</a:t>
            </a:r>
            <a:r>
              <a:rPr lang="zh-TW" altLang="en-US" dirty="0">
                <a:solidFill>
                  <a:srgbClr val="FF0000"/>
                </a:solidFill>
              </a:rPr>
              <a:t>所有</a:t>
            </a:r>
            <a:r>
              <a:rPr lang="zh-TW" altLang="zh-TW" dirty="0"/>
              <a:t>特約店消費均</a:t>
            </a:r>
            <a:r>
              <a:rPr lang="zh-TW" altLang="zh-TW" dirty="0">
                <a:solidFill>
                  <a:srgbClr val="FF0000"/>
                </a:solidFill>
              </a:rPr>
              <a:t>可補助</a:t>
            </a:r>
            <a:r>
              <a:rPr lang="zh-TW" altLang="zh-TW" dirty="0"/>
              <a:t>。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  </a:t>
            </a:r>
            <a:r>
              <a:rPr lang="en-US" altLang="zh-TW" dirty="0"/>
              <a:t>2.</a:t>
            </a:r>
            <a:r>
              <a:rPr lang="zh-TW" altLang="en-US" dirty="0"/>
              <a:t>星期日</a:t>
            </a:r>
            <a:r>
              <a:rPr lang="zh-TW" altLang="zh-TW" dirty="0"/>
              <a:t>及</a:t>
            </a:r>
            <a:r>
              <a:rPr lang="zh-TW" altLang="en-US" dirty="0"/>
              <a:t>星期二交通費</a:t>
            </a:r>
            <a:r>
              <a:rPr lang="zh-TW" altLang="en-US" dirty="0">
                <a:solidFill>
                  <a:srgbClr val="FF0000"/>
                </a:solidFill>
              </a:rPr>
              <a:t>可補助</a:t>
            </a:r>
            <a:r>
              <a:rPr lang="zh-TW" altLang="zh-TW" dirty="0"/>
              <a:t>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endParaRPr lang="zh-TW" altLang="en-US" dirty="0"/>
          </a:p>
          <a:p>
            <a:endParaRPr lang="zh-TW" altLang="en-US" dirty="0"/>
          </a:p>
          <a:p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768244"/>
              </p:ext>
            </p:extLst>
          </p:nvPr>
        </p:nvGraphicFramePr>
        <p:xfrm>
          <a:off x="1043608" y="3501008"/>
          <a:ext cx="6624740" cy="1800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49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249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49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494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2494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57473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五</a:t>
                      </a:r>
                      <a:endParaRPr lang="zh-TW" sz="2000" kern="15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六</a:t>
                      </a:r>
                      <a:endParaRPr lang="zh-TW" sz="2000" kern="15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日</a:t>
                      </a:r>
                      <a:endParaRPr lang="zh-TW" sz="2000" kern="15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一</a:t>
                      </a:r>
                      <a:r>
                        <a:rPr lang="en-US" altLang="zh-TW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kumimoji="0" lang="zh-TW" altLang="en-US" sz="2000" b="0" kern="15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/>
                        </a:rPr>
                        <a:t>休假</a:t>
                      </a:r>
                      <a:r>
                        <a:rPr lang="en-US" altLang="zh-TW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)</a:t>
                      </a:r>
                      <a:endParaRPr lang="zh-TW" sz="2000" kern="15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二</a:t>
                      </a:r>
                      <a:endParaRPr lang="zh-TW" sz="2000" kern="15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42727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2000" b="0" kern="150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kumimoji="0" lang="zh-TW" altLang="zh-TW" sz="2000" b="0" kern="15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50" dirty="0">
                          <a:effectLst/>
                        </a:rPr>
                        <a:t> </a:t>
                      </a:r>
                      <a:r>
                        <a:rPr kumimoji="0" lang="zh-TW" altLang="en-US" sz="1800" b="0" kern="15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/>
                        </a:rPr>
                        <a:t>○交通費</a:t>
                      </a:r>
                      <a:endParaRPr kumimoji="0" lang="zh-TW" altLang="zh-TW" sz="1800" b="0" kern="15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800" kern="150" dirty="0">
                          <a:effectLst/>
                        </a:rPr>
                        <a:t> </a:t>
                      </a:r>
                      <a:r>
                        <a:rPr kumimoji="0" lang="zh-TW" altLang="en-US" sz="1800" b="0" kern="15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n-ea"/>
                          <a:cs typeface="Times New Roman"/>
                        </a:rPr>
                        <a:t>刷卡消費</a:t>
                      </a:r>
                      <a:endParaRPr kumimoji="0" lang="zh-TW" altLang="zh-TW" sz="1800" b="0" kern="150" dirty="0">
                        <a:solidFill>
                          <a:srgbClr val="FF0000"/>
                        </a:solidFill>
                        <a:effectLst/>
                        <a:latin typeface="+mj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800" b="0" kern="15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/>
                        </a:rPr>
                        <a:t>○交通費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8504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常見問題五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星期一休假但</a:t>
            </a:r>
            <a:r>
              <a:rPr lang="zh-TW" altLang="en-US" dirty="0">
                <a:solidFill>
                  <a:srgbClr val="FF0000"/>
                </a:solidFill>
              </a:rPr>
              <a:t>無消費</a:t>
            </a:r>
            <a:r>
              <a:rPr lang="zh-TW" altLang="en-US" dirty="0"/>
              <a:t>：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 星期日</a:t>
            </a:r>
            <a:r>
              <a:rPr lang="zh-TW" altLang="zh-TW" dirty="0"/>
              <a:t>及</a:t>
            </a:r>
            <a:r>
              <a:rPr lang="zh-TW" altLang="en-US" dirty="0"/>
              <a:t>星期二交通費</a:t>
            </a:r>
            <a:r>
              <a:rPr lang="zh-TW" altLang="en-US" dirty="0">
                <a:solidFill>
                  <a:srgbClr val="FF0000"/>
                </a:solidFill>
              </a:rPr>
              <a:t>不可補助</a:t>
            </a:r>
            <a:r>
              <a:rPr lang="zh-TW" altLang="zh-TW" dirty="0"/>
              <a:t>。</a:t>
            </a:r>
            <a:r>
              <a:rPr lang="zh-TW" altLang="en-US" dirty="0"/>
              <a:t>  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endParaRPr lang="zh-TW" altLang="en-US" dirty="0"/>
          </a:p>
          <a:p>
            <a:endParaRPr lang="zh-TW" alt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129826"/>
              </p:ext>
            </p:extLst>
          </p:nvPr>
        </p:nvGraphicFramePr>
        <p:xfrm>
          <a:off x="971600" y="3212976"/>
          <a:ext cx="6624740" cy="1800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49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249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49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494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2494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57473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五</a:t>
                      </a:r>
                      <a:endParaRPr lang="zh-TW" sz="2000" kern="15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六</a:t>
                      </a:r>
                      <a:endParaRPr lang="zh-TW" sz="2000" kern="15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日</a:t>
                      </a:r>
                      <a:endParaRPr lang="zh-TW" sz="2000" kern="15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一</a:t>
                      </a:r>
                      <a:r>
                        <a:rPr lang="en-US" altLang="zh-TW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kumimoji="0" lang="zh-TW" altLang="en-US" sz="2000" b="0" kern="15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/>
                        </a:rPr>
                        <a:t>休假</a:t>
                      </a:r>
                      <a:r>
                        <a:rPr lang="en-US" altLang="zh-TW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)</a:t>
                      </a:r>
                      <a:endParaRPr lang="zh-TW" altLang="zh-TW" sz="2000" kern="15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二</a:t>
                      </a:r>
                      <a:endParaRPr lang="zh-TW" sz="2000" kern="15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42727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lang="zh-TW" sz="2000" b="0" kern="150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kumimoji="0" lang="zh-TW" altLang="zh-TW" sz="2000" b="0" kern="15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zh-TW" altLang="zh-TW" sz="16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✕</a:t>
                      </a:r>
                      <a:r>
                        <a:rPr kumimoji="0" lang="zh-TW" altLang="en-US" sz="1800" b="0" kern="15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/>
                        </a:rPr>
                        <a:t>交通費</a:t>
                      </a:r>
                      <a:endParaRPr kumimoji="0" lang="zh-TW" altLang="zh-TW" sz="1800" b="0" kern="15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zh-TW" altLang="en-US" sz="1800" b="0" kern="15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n-ea"/>
                          <a:cs typeface="Times New Roman"/>
                        </a:rPr>
                        <a:t>無刷卡消費</a:t>
                      </a:r>
                      <a:endParaRPr kumimoji="0" lang="zh-TW" altLang="zh-TW" sz="1800" b="0" kern="150" dirty="0">
                        <a:solidFill>
                          <a:srgbClr val="FF0000"/>
                        </a:solidFill>
                        <a:effectLst/>
                        <a:latin typeface="+mj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zh-TW" altLang="zh-TW" sz="16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✕</a:t>
                      </a:r>
                      <a:r>
                        <a:rPr kumimoji="0" lang="zh-TW" altLang="en-US" sz="1800" b="0" kern="15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/>
                        </a:rPr>
                        <a:t>交通費</a:t>
                      </a:r>
                      <a:endParaRPr kumimoji="0" lang="zh-TW" altLang="zh-TW" sz="1800" b="0" kern="15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5837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常見問題六    </a:t>
            </a:r>
            <a:r>
              <a:rPr lang="zh-TW" altLang="en-US" sz="4000" dirty="0">
                <a:solidFill>
                  <a:srgbClr val="FF0000"/>
                </a:solidFill>
              </a:rPr>
              <a:t>例假日消費有條件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TW" altLang="en-US" dirty="0"/>
              <a:t>星期一休假</a:t>
            </a:r>
            <a:r>
              <a:rPr lang="zh-TW" altLang="en-US" dirty="0">
                <a:solidFill>
                  <a:srgbClr val="FF0000"/>
                </a:solidFill>
              </a:rPr>
              <a:t>且</a:t>
            </a:r>
            <a:r>
              <a:rPr lang="zh-TW" altLang="en-US" dirty="0"/>
              <a:t>連假其中一日消費</a:t>
            </a:r>
            <a:r>
              <a:rPr lang="zh-TW" altLang="en-US" sz="2800" dirty="0">
                <a:solidFill>
                  <a:srgbClr val="FF0000"/>
                </a:solidFill>
              </a:rPr>
              <a:t>旅遊、</a:t>
            </a:r>
            <a:r>
              <a:rPr lang="zh-TW" altLang="zh-TW" sz="2800" dirty="0">
                <a:solidFill>
                  <a:srgbClr val="FF0000"/>
                </a:solidFill>
              </a:rPr>
              <a:t>旅宿</a:t>
            </a:r>
            <a:r>
              <a:rPr lang="zh-TW" altLang="en-US" sz="2800" dirty="0">
                <a:solidFill>
                  <a:srgbClr val="FF0000"/>
                </a:solidFill>
              </a:rPr>
              <a:t>、</a:t>
            </a:r>
            <a:r>
              <a:rPr lang="zh-TW" altLang="zh-TW" sz="2800" dirty="0">
                <a:solidFill>
                  <a:srgbClr val="FF0000"/>
                </a:solidFill>
              </a:rPr>
              <a:t>觀光</a:t>
            </a:r>
            <a:r>
              <a:rPr lang="zh-TW" altLang="en-US" sz="2800" dirty="0">
                <a:solidFill>
                  <a:srgbClr val="FF0000"/>
                </a:solidFill>
              </a:rPr>
              <a:t>遊樂、交通運輸業</a:t>
            </a:r>
            <a:r>
              <a:rPr lang="zh-TW" altLang="en-US" dirty="0"/>
              <a:t>：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1.</a:t>
            </a:r>
            <a:r>
              <a:rPr lang="zh-TW" altLang="en-US" dirty="0"/>
              <a:t>星期六至星期一</a:t>
            </a:r>
            <a:r>
              <a:rPr lang="zh-TW" altLang="en-US" dirty="0">
                <a:solidFill>
                  <a:srgbClr val="FF0000"/>
                </a:solidFill>
              </a:rPr>
              <a:t>所有</a:t>
            </a:r>
            <a:r>
              <a:rPr lang="zh-TW" altLang="en-US" dirty="0"/>
              <a:t>特約消費均可補助</a:t>
            </a:r>
            <a:r>
              <a:rPr lang="zh-TW" altLang="zh-TW" dirty="0"/>
              <a:t>。</a:t>
            </a:r>
            <a:r>
              <a:rPr lang="zh-TW" altLang="en-US" dirty="0"/>
              <a:t>  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2.</a:t>
            </a:r>
            <a:r>
              <a:rPr lang="zh-TW" altLang="en-US" dirty="0"/>
              <a:t>星期五及星期二交通費</a:t>
            </a:r>
            <a:r>
              <a:rPr lang="zh-TW" altLang="en-US" dirty="0">
                <a:solidFill>
                  <a:srgbClr val="FF0000"/>
                </a:solidFill>
              </a:rPr>
              <a:t>可補助</a:t>
            </a:r>
            <a:r>
              <a:rPr lang="zh-TW" altLang="zh-TW" dirty="0"/>
              <a:t>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3. </a:t>
            </a:r>
            <a:r>
              <a:rPr lang="zh-TW" altLang="en-US" dirty="0"/>
              <a:t>連假無四大行業消費，六日其他種類消費均不合格。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endParaRPr lang="zh-TW" altLang="en-US" dirty="0"/>
          </a:p>
          <a:p>
            <a:endParaRPr lang="zh-TW" alt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292507"/>
              </p:ext>
            </p:extLst>
          </p:nvPr>
        </p:nvGraphicFramePr>
        <p:xfrm>
          <a:off x="683568" y="3573016"/>
          <a:ext cx="7416825" cy="1800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425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8336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9857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57473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五</a:t>
                      </a:r>
                      <a:endParaRPr lang="zh-TW" sz="2000" kern="15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六</a:t>
                      </a:r>
                      <a:endParaRPr lang="zh-TW" sz="2000" kern="15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日</a:t>
                      </a:r>
                      <a:endParaRPr lang="zh-TW" sz="2000" kern="15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一</a:t>
                      </a:r>
                      <a:r>
                        <a:rPr lang="en-US" altLang="zh-TW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kumimoji="0" lang="zh-TW" altLang="en-US" sz="2000" b="0" kern="15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/>
                        </a:rPr>
                        <a:t>休假</a:t>
                      </a:r>
                      <a:r>
                        <a:rPr lang="en-US" altLang="zh-TW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)</a:t>
                      </a:r>
                      <a:endParaRPr lang="zh-TW" altLang="zh-TW" sz="2000" kern="15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/>
                        </a:rPr>
                        <a:t>二</a:t>
                      </a:r>
                      <a:endParaRPr lang="zh-TW" sz="2000" kern="15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427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000" b="0" kern="15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/>
                        </a:rPr>
                        <a:t>○交通費</a:t>
                      </a:r>
                      <a:endParaRPr kumimoji="0" lang="zh-TW" altLang="zh-TW" sz="2000" b="0" kern="15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400" b="0" kern="150" dirty="0">
                          <a:effectLst/>
                        </a:rPr>
                        <a:t> </a:t>
                      </a:r>
                      <a:r>
                        <a:rPr kumimoji="0"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zh-TW" alt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六日一擇</a:t>
                      </a:r>
                      <a:r>
                        <a:rPr kumimoji="0" lang="zh-TW" altLang="zh-TW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一日消費</a:t>
                      </a:r>
                      <a:r>
                        <a:rPr kumimoji="0" lang="zh-TW" alt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旅遊、</a:t>
                      </a:r>
                      <a:r>
                        <a:rPr kumimoji="0" lang="zh-TW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旅宿</a:t>
                      </a:r>
                      <a:r>
                        <a:rPr kumimoji="0" lang="zh-TW" alt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、</a:t>
                      </a:r>
                      <a:r>
                        <a:rPr kumimoji="0" lang="zh-TW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觀光</a:t>
                      </a:r>
                      <a:r>
                        <a:rPr kumimoji="0" lang="zh-TW" alt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遊樂、</a:t>
                      </a:r>
                      <a:endParaRPr kumimoji="0" lang="en-US" altLang="zh-TW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zh-TW" alt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交通運輸業</a:t>
                      </a:r>
                      <a:r>
                        <a:rPr kumimoji="0" lang="en-US" altLang="zh-TW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zh-TW" sz="1200" b="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kumimoji="0" lang="zh-TW" altLang="zh-TW" sz="1800" b="0" kern="150" dirty="0">
                        <a:solidFill>
                          <a:srgbClr val="FF0000"/>
                        </a:solidFill>
                        <a:effectLst/>
                        <a:latin typeface="+mj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endParaRPr kumimoji="0" lang="zh-TW" altLang="zh-TW" sz="1800" b="0" kern="15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000" b="0" kern="15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/>
                        </a:rPr>
                        <a:t>○交通費</a:t>
                      </a:r>
                      <a:endParaRPr kumimoji="0" lang="zh-TW" altLang="zh-TW" sz="2000" b="0" kern="15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1984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常見問題七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星期五</a:t>
            </a:r>
            <a:r>
              <a:rPr lang="zh-TW" altLang="en-US" dirty="0">
                <a:solidFill>
                  <a:srgbClr val="FF0000"/>
                </a:solidFill>
              </a:rPr>
              <a:t>上午</a:t>
            </a:r>
            <a:r>
              <a:rPr lang="zh-TW" altLang="en-US" dirty="0"/>
              <a:t>休假且消費：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  </a:t>
            </a:r>
            <a:r>
              <a:rPr lang="en-US" altLang="zh-TW" dirty="0"/>
              <a:t>1.</a:t>
            </a:r>
            <a:r>
              <a:rPr lang="zh-TW" altLang="en-US" dirty="0"/>
              <a:t>星期四交通費</a:t>
            </a:r>
            <a:r>
              <a:rPr lang="zh-TW" altLang="en-US" dirty="0">
                <a:solidFill>
                  <a:srgbClr val="FF0000"/>
                </a:solidFill>
              </a:rPr>
              <a:t>可補助</a:t>
            </a:r>
            <a:r>
              <a:rPr lang="zh-TW" altLang="zh-TW" dirty="0"/>
              <a:t>。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  </a:t>
            </a:r>
            <a:r>
              <a:rPr lang="en-US" altLang="zh-TW" dirty="0"/>
              <a:t>2.</a:t>
            </a:r>
            <a:r>
              <a:rPr lang="zh-TW" altLang="en-US" dirty="0"/>
              <a:t>星期五下午未休假，</a:t>
            </a:r>
            <a:r>
              <a:rPr lang="zh-TW" altLang="en-US" dirty="0">
                <a:solidFill>
                  <a:srgbClr val="FF0000"/>
                </a:solidFill>
              </a:rPr>
              <a:t>休假中斷</a:t>
            </a:r>
            <a:r>
              <a:rPr lang="zh-TW" altLang="en-US" dirty="0"/>
              <a:t>，星期六交 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     通費</a:t>
            </a:r>
            <a:r>
              <a:rPr lang="zh-TW" altLang="en-US" dirty="0">
                <a:solidFill>
                  <a:srgbClr val="FF0000"/>
                </a:solidFill>
              </a:rPr>
              <a:t>不可補助</a:t>
            </a:r>
            <a:r>
              <a:rPr lang="zh-TW" altLang="en-US" dirty="0"/>
              <a:t>。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  </a:t>
            </a:r>
            <a:r>
              <a:rPr lang="en-US" altLang="zh-TW" dirty="0"/>
              <a:t>3.</a:t>
            </a:r>
            <a:r>
              <a:rPr lang="zh-TW" altLang="en-US" dirty="0"/>
              <a:t>周五下午未休假，周六周日之消費</a:t>
            </a:r>
            <a:r>
              <a:rPr lang="zh-TW" altLang="en-US" dirty="0">
                <a:solidFill>
                  <a:srgbClr val="FF0000"/>
                </a:solidFill>
              </a:rPr>
              <a:t>不可補助</a:t>
            </a:r>
            <a:r>
              <a:rPr lang="zh-TW" altLang="en-US" dirty="0"/>
              <a:t>。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491025"/>
              </p:ext>
            </p:extLst>
          </p:nvPr>
        </p:nvGraphicFramePr>
        <p:xfrm>
          <a:off x="971600" y="4437112"/>
          <a:ext cx="6624740" cy="1800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49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249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49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494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2494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57473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四</a:t>
                      </a:r>
                      <a:endParaRPr lang="zh-TW" sz="2000" kern="15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五</a:t>
                      </a:r>
                      <a:endParaRPr lang="zh-TW" sz="2000" kern="15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六</a:t>
                      </a:r>
                      <a:endParaRPr lang="zh-TW" sz="2000" kern="15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日</a:t>
                      </a:r>
                      <a:endParaRPr lang="zh-TW" sz="2000" kern="150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sz="2000" kern="15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一</a:t>
                      </a:r>
                      <a:endParaRPr lang="zh-TW" sz="2000" kern="15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42727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800" kern="150" dirty="0">
                          <a:effectLst/>
                        </a:rPr>
                        <a:t> </a:t>
                      </a:r>
                      <a:r>
                        <a:rPr kumimoji="0" lang="zh-TW" altLang="en-US" sz="1800" b="0" kern="15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/>
                        </a:rPr>
                        <a:t>○交通費</a:t>
                      </a:r>
                      <a:endParaRPr kumimoji="0" lang="zh-TW" altLang="zh-TW" sz="1800" b="0" kern="15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b="1" kern="15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上午休假</a:t>
                      </a:r>
                      <a:endParaRPr lang="en-US" altLang="zh-TW" sz="1800" b="1" kern="150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800" b="1" kern="15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+</a:t>
                      </a:r>
                      <a:r>
                        <a:rPr lang="zh-TW" altLang="en-US" sz="1800" b="1" kern="150" dirty="0">
                          <a:solidFill>
                            <a:srgbClr val="FF0000"/>
                          </a:solidFill>
                          <a:effectLst/>
                          <a:latin typeface="+mj-ea"/>
                          <a:ea typeface="+mj-ea"/>
                          <a:cs typeface="Times New Roman"/>
                        </a:rPr>
                        <a:t>消費</a:t>
                      </a:r>
                      <a:endParaRPr lang="zh-TW" sz="1800" b="1" kern="150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0" lang="zh-TW" altLang="zh-TW" sz="20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✕</a:t>
                      </a:r>
                      <a:r>
                        <a:rPr kumimoji="0" lang="zh-TW" altLang="en-US" sz="2000" b="0" kern="15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/>
                        </a:rPr>
                        <a:t>交通費</a:t>
                      </a:r>
                      <a:endParaRPr kumimoji="0" lang="zh-TW" altLang="zh-TW" sz="2000" b="0" kern="15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</a:rPr>
                        <a:t> </a:t>
                      </a:r>
                      <a:endParaRPr lang="zh-TW" sz="12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1400" kern="150" dirty="0">
                          <a:effectLst/>
                        </a:rPr>
                        <a:t> </a:t>
                      </a:r>
                      <a:endParaRPr lang="zh-TW" sz="1200" kern="15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682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預購型交易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預購型交易：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一、預購刷卡當日不需休假，惟實際使用日期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     須於休假期間。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二、刷卡時提醒特約店家，此筆交易為預購型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      交易。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三、高鐵網路購票，付款方式請選擇信用卡</a:t>
            </a:r>
            <a:r>
              <a:rPr lang="en-US" altLang="zh-TW" dirty="0"/>
              <a:t>-</a:t>
            </a:r>
            <a:r>
              <a:rPr lang="zh-TW" altLang="en-US" dirty="0"/>
              <a:t>國民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     旅遊卡選項。 </a:t>
            </a:r>
          </a:p>
        </p:txBody>
      </p:sp>
    </p:spTree>
    <p:extLst>
      <p:ext uri="{BB962C8B-B14F-4D97-AF65-F5344CB8AC3E}">
        <p14:creationId xmlns:p14="http://schemas.microsoft.com/office/powerpoint/2010/main" val="16712614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333375"/>
            <a:ext cx="8343900" cy="597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0097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觀念宣導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539552" y="1628800"/>
            <a:ext cx="81534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一、可刷卡消費期間：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    </a:t>
            </a:r>
            <a:r>
              <a:rPr lang="en-US" altLang="zh-TW" dirty="0"/>
              <a:t>(</a:t>
            </a:r>
            <a:r>
              <a:rPr lang="zh-TW" altLang="en-US" dirty="0"/>
              <a:t>一</a:t>
            </a:r>
            <a:r>
              <a:rPr lang="en-US" altLang="zh-TW" dirty="0"/>
              <a:t>)</a:t>
            </a:r>
            <a:r>
              <a:rPr lang="zh-TW" altLang="en-US" dirty="0"/>
              <a:t>上午休假：中午</a:t>
            </a:r>
            <a:r>
              <a:rPr lang="en-US" altLang="zh-TW" dirty="0"/>
              <a:t>12</a:t>
            </a:r>
            <a:r>
              <a:rPr lang="zh-TW" altLang="en-US" dirty="0"/>
              <a:t>時前消費。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    </a:t>
            </a:r>
            <a:r>
              <a:rPr lang="en-US" altLang="zh-TW" dirty="0"/>
              <a:t>(</a:t>
            </a:r>
            <a:r>
              <a:rPr lang="zh-TW" altLang="en-US" dirty="0"/>
              <a:t>二</a:t>
            </a:r>
            <a:r>
              <a:rPr lang="en-US" altLang="zh-TW" dirty="0"/>
              <a:t>)</a:t>
            </a:r>
            <a:r>
              <a:rPr lang="zh-TW" altLang="en-US" dirty="0"/>
              <a:t>下午休假：中午</a:t>
            </a:r>
            <a:r>
              <a:rPr lang="en-US" altLang="zh-TW" dirty="0"/>
              <a:t>12</a:t>
            </a:r>
            <a:r>
              <a:rPr lang="zh-TW" altLang="en-US" dirty="0"/>
              <a:t>時後至晚上</a:t>
            </a:r>
            <a:r>
              <a:rPr lang="en-US" altLang="zh-TW" dirty="0"/>
              <a:t>12</a:t>
            </a:r>
            <a:r>
              <a:rPr lang="zh-TW" altLang="en-US" dirty="0"/>
              <a:t>時。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二、</a:t>
            </a:r>
            <a:r>
              <a:rPr lang="zh-TW" altLang="zh-TW" dirty="0"/>
              <a:t>旅宿業特約店自行經營之附屬營業場所之</a:t>
            </a:r>
            <a:r>
              <a:rPr lang="zh-TW" altLang="en-US" dirty="0"/>
              <a:t>消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     </a:t>
            </a:r>
            <a:r>
              <a:rPr lang="zh-TW" altLang="zh-TW" dirty="0"/>
              <a:t>費，</a:t>
            </a:r>
            <a:r>
              <a:rPr lang="zh-TW" altLang="en-US" dirty="0"/>
              <a:t>不一定等同旅宿業，有可能是</a:t>
            </a:r>
            <a:r>
              <a:rPr lang="zh-TW" altLang="zh-TW" dirty="0"/>
              <a:t>委外</a:t>
            </a:r>
            <a:r>
              <a:rPr lang="zh-TW" altLang="en-US" dirty="0"/>
              <a:t>經營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     ，消費前應先詢問</a:t>
            </a:r>
            <a:r>
              <a:rPr lang="zh-TW" altLang="zh-TW" dirty="0"/>
              <a:t>。</a:t>
            </a:r>
            <a:r>
              <a:rPr lang="en-US" altLang="zh-TW" dirty="0"/>
              <a:t>Ex:</a:t>
            </a:r>
            <a:r>
              <a:rPr lang="zh-TW" altLang="en-US" dirty="0"/>
              <a:t>古華飯店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06579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國民旅遊卡新制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ts val="4500"/>
              </a:lnSpc>
              <a:buNone/>
            </a:pPr>
            <a:endParaRPr lang="en-US" altLang="zh-TW" sz="2400" dirty="0">
              <a:latin typeface="+mj-ea"/>
              <a:ea typeface="+mj-ea"/>
            </a:endParaRPr>
          </a:p>
          <a:p>
            <a:pPr lvl="0">
              <a:lnSpc>
                <a:spcPts val="4500"/>
              </a:lnSpc>
            </a:pPr>
            <a:r>
              <a:rPr lang="zh-TW" altLang="en-US" sz="2400" dirty="0">
                <a:latin typeface="+mj-ea"/>
                <a:ea typeface="+mj-ea"/>
              </a:rPr>
              <a:t>具</a:t>
            </a:r>
            <a:r>
              <a:rPr lang="zh-TW" altLang="zh-TW" sz="2400" dirty="0">
                <a:latin typeface="+mj-ea"/>
                <a:ea typeface="+mj-ea"/>
              </a:rPr>
              <a:t>休假</a:t>
            </a:r>
            <a:r>
              <a:rPr lang="en-US" altLang="zh-TW" sz="2400" dirty="0">
                <a:latin typeface="+mj-ea"/>
                <a:ea typeface="+mj-ea"/>
              </a:rPr>
              <a:t>14</a:t>
            </a:r>
            <a:r>
              <a:rPr lang="zh-TW" altLang="zh-TW" sz="2400" dirty="0">
                <a:latin typeface="+mj-ea"/>
                <a:ea typeface="+mj-ea"/>
              </a:rPr>
              <a:t>日以上</a:t>
            </a:r>
            <a:r>
              <a:rPr lang="zh-TW" altLang="en-US" sz="2400" dirty="0">
                <a:latin typeface="+mj-ea"/>
                <a:ea typeface="+mj-ea"/>
              </a:rPr>
              <a:t>資格</a:t>
            </a:r>
            <a:r>
              <a:rPr lang="zh-TW" altLang="zh-TW" sz="2400" dirty="0">
                <a:latin typeface="+mj-ea"/>
                <a:ea typeface="+mj-ea"/>
              </a:rPr>
              <a:t>者</a:t>
            </a:r>
            <a:r>
              <a:rPr lang="en-US" altLang="zh-TW" sz="2400" dirty="0">
                <a:latin typeface="+mj-ea"/>
                <a:ea typeface="+mj-ea"/>
              </a:rPr>
              <a:t>(</a:t>
            </a:r>
            <a:r>
              <a:rPr lang="zh-TW" altLang="en-US" sz="2400" dirty="0">
                <a:latin typeface="+mj-ea"/>
                <a:ea typeface="+mj-ea"/>
              </a:rPr>
              <a:t>年資滿</a:t>
            </a:r>
            <a:r>
              <a:rPr lang="en-US" altLang="zh-TW" sz="2400" dirty="0">
                <a:latin typeface="+mj-ea"/>
                <a:ea typeface="+mj-ea"/>
              </a:rPr>
              <a:t>3</a:t>
            </a:r>
            <a:r>
              <a:rPr lang="zh-TW" altLang="en-US" sz="2400" dirty="0">
                <a:latin typeface="+mj-ea"/>
                <a:ea typeface="+mj-ea"/>
              </a:rPr>
              <a:t>年</a:t>
            </a:r>
            <a:r>
              <a:rPr lang="en-US" altLang="zh-TW" sz="2400" dirty="0">
                <a:latin typeface="+mj-ea"/>
                <a:ea typeface="+mj-ea"/>
              </a:rPr>
              <a:t>)</a:t>
            </a:r>
            <a:r>
              <a:rPr lang="zh-TW" altLang="zh-TW" sz="2400" dirty="0">
                <a:latin typeface="+mj-ea"/>
                <a:ea typeface="+mj-ea"/>
              </a:rPr>
              <a:t>，國民旅遊卡補助費</a:t>
            </a:r>
            <a:r>
              <a:rPr lang="en-US" altLang="zh-TW" sz="2400" dirty="0">
                <a:latin typeface="+mj-ea"/>
                <a:ea typeface="+mj-ea"/>
              </a:rPr>
              <a:t>16000</a:t>
            </a:r>
            <a:r>
              <a:rPr lang="zh-TW" altLang="zh-TW" sz="2400" dirty="0">
                <a:latin typeface="+mj-ea"/>
                <a:ea typeface="+mj-ea"/>
              </a:rPr>
              <a:t>元</a:t>
            </a:r>
            <a:r>
              <a:rPr lang="zh-TW" altLang="en-US" sz="2400" dirty="0">
                <a:latin typeface="+mj-ea"/>
                <a:ea typeface="+mj-ea"/>
              </a:rPr>
              <a:t>，額度</a:t>
            </a:r>
            <a:r>
              <a:rPr lang="zh-TW" altLang="zh-TW" sz="2400" dirty="0">
                <a:latin typeface="+mj-ea"/>
                <a:ea typeface="+mj-ea"/>
              </a:rPr>
              <a:t>區分為下列兩</a:t>
            </a:r>
            <a:r>
              <a:rPr lang="zh-TW" altLang="en-US" sz="2400" dirty="0">
                <a:latin typeface="+mj-ea"/>
                <a:ea typeface="+mj-ea"/>
              </a:rPr>
              <a:t>類</a:t>
            </a:r>
            <a:r>
              <a:rPr lang="zh-TW" altLang="zh-TW" sz="2400" dirty="0">
                <a:latin typeface="+mj-ea"/>
                <a:ea typeface="+mj-ea"/>
              </a:rPr>
              <a:t>：</a:t>
            </a:r>
          </a:p>
          <a:p>
            <a:pPr lvl="1">
              <a:lnSpc>
                <a:spcPts val="4500"/>
              </a:lnSpc>
            </a:pPr>
            <a:r>
              <a:rPr lang="zh-TW" altLang="zh-TW" sz="2400" b="1" dirty="0">
                <a:solidFill>
                  <a:schemeClr val="tx1"/>
                </a:solidFill>
                <a:latin typeface="+mj-ea"/>
                <a:ea typeface="+mj-ea"/>
              </a:rPr>
              <a:t>自行運用額度</a:t>
            </a:r>
            <a:r>
              <a:rPr lang="en-US" altLang="zh-TW" sz="2400" dirty="0">
                <a:solidFill>
                  <a:schemeClr val="tx1"/>
                </a:solidFill>
                <a:latin typeface="+mj-ea"/>
                <a:ea typeface="+mj-ea"/>
              </a:rPr>
              <a:t>8000</a:t>
            </a:r>
            <a:r>
              <a:rPr lang="zh-TW" altLang="zh-TW" sz="2400" dirty="0">
                <a:solidFill>
                  <a:schemeClr val="tx1"/>
                </a:solidFill>
                <a:latin typeface="+mj-ea"/>
                <a:ea typeface="+mj-ea"/>
              </a:rPr>
              <a:t>元：各特約商店均可消費。</a:t>
            </a:r>
          </a:p>
          <a:p>
            <a:pPr lvl="1">
              <a:lnSpc>
                <a:spcPts val="4500"/>
              </a:lnSpc>
            </a:pPr>
            <a:r>
              <a:rPr lang="zh-TW" altLang="zh-TW" sz="2400" b="1" dirty="0">
                <a:solidFill>
                  <a:schemeClr val="tx1"/>
                </a:solidFill>
                <a:latin typeface="+mj-ea"/>
                <a:ea typeface="+mj-ea"/>
              </a:rPr>
              <a:t>觀光旅遊額度</a:t>
            </a:r>
            <a:r>
              <a:rPr lang="en-US" altLang="zh-TW" sz="2400" dirty="0">
                <a:solidFill>
                  <a:schemeClr val="tx1"/>
                </a:solidFill>
                <a:latin typeface="+mj-ea"/>
                <a:ea typeface="+mj-ea"/>
              </a:rPr>
              <a:t>8000</a:t>
            </a:r>
            <a:r>
              <a:rPr lang="zh-TW" altLang="zh-TW" sz="2400" dirty="0">
                <a:solidFill>
                  <a:schemeClr val="tx1"/>
                </a:solidFill>
                <a:latin typeface="+mj-ea"/>
                <a:ea typeface="+mj-ea"/>
              </a:rPr>
              <a:t>元：限</a:t>
            </a:r>
            <a:r>
              <a:rPr lang="zh-TW" altLang="zh-TW" sz="2400" dirty="0">
                <a:solidFill>
                  <a:srgbClr val="FF0000"/>
                </a:solidFill>
                <a:latin typeface="+mj-ea"/>
                <a:ea typeface="+mj-ea"/>
              </a:rPr>
              <a:t>旅行業</a:t>
            </a:r>
            <a:r>
              <a:rPr lang="zh-TW" altLang="zh-TW" sz="2400" dirty="0">
                <a:solidFill>
                  <a:schemeClr val="tx1"/>
                </a:solidFill>
                <a:latin typeface="+mj-ea"/>
                <a:ea typeface="+mj-ea"/>
              </a:rPr>
              <a:t>、</a:t>
            </a:r>
            <a:r>
              <a:rPr lang="zh-TW" altLang="zh-TW" sz="2400" dirty="0">
                <a:solidFill>
                  <a:srgbClr val="FF0000"/>
                </a:solidFill>
                <a:latin typeface="+mj-ea"/>
                <a:ea typeface="+mj-ea"/>
              </a:rPr>
              <a:t>旅宿業</a:t>
            </a:r>
            <a:r>
              <a:rPr lang="zh-TW" altLang="zh-TW" sz="2400" dirty="0">
                <a:solidFill>
                  <a:schemeClr val="tx1"/>
                </a:solidFill>
                <a:latin typeface="+mj-ea"/>
                <a:ea typeface="+mj-ea"/>
              </a:rPr>
              <a:t>、</a:t>
            </a:r>
            <a:r>
              <a:rPr lang="zh-TW" altLang="zh-TW" sz="2400" dirty="0">
                <a:solidFill>
                  <a:srgbClr val="FF0000"/>
                </a:solidFill>
                <a:latin typeface="+mj-ea"/>
                <a:ea typeface="+mj-ea"/>
              </a:rPr>
              <a:t>觀光遊樂業</a:t>
            </a:r>
            <a:r>
              <a:rPr lang="zh-TW" altLang="zh-TW" sz="2400" dirty="0">
                <a:solidFill>
                  <a:schemeClr val="tx1"/>
                </a:solidFill>
                <a:latin typeface="+mj-ea"/>
                <a:ea typeface="+mj-ea"/>
              </a:rPr>
              <a:t>及</a:t>
            </a:r>
            <a:r>
              <a:rPr lang="zh-TW" altLang="zh-TW" sz="2400" dirty="0">
                <a:solidFill>
                  <a:srgbClr val="FF0000"/>
                </a:solidFill>
                <a:latin typeface="+mj-ea"/>
                <a:ea typeface="+mj-ea"/>
              </a:rPr>
              <a:t>交通運輸業</a:t>
            </a:r>
            <a:r>
              <a:rPr lang="zh-TW" altLang="zh-TW" sz="2400" dirty="0">
                <a:solidFill>
                  <a:schemeClr val="tx1"/>
                </a:solidFill>
                <a:latin typeface="+mj-ea"/>
                <a:ea typeface="+mj-ea"/>
              </a:rPr>
              <a:t>特約店消費。</a:t>
            </a:r>
          </a:p>
          <a:p>
            <a:pPr lvl="0">
              <a:lnSpc>
                <a:spcPts val="4500"/>
              </a:lnSpc>
            </a:pPr>
            <a:r>
              <a:rPr lang="zh-TW" altLang="en-US" sz="2400" dirty="0">
                <a:latin typeface="+mj-ea"/>
                <a:ea typeface="+mj-ea"/>
              </a:rPr>
              <a:t>年資未滿</a:t>
            </a:r>
            <a:r>
              <a:rPr lang="en-US" altLang="zh-TW" sz="2400" dirty="0">
                <a:latin typeface="+mj-ea"/>
                <a:ea typeface="+mj-ea"/>
              </a:rPr>
              <a:t>3</a:t>
            </a:r>
            <a:r>
              <a:rPr lang="zh-TW" altLang="en-US" sz="2400" dirty="0">
                <a:latin typeface="+mj-ea"/>
                <a:ea typeface="+mj-ea"/>
              </a:rPr>
              <a:t>年</a:t>
            </a:r>
            <a:r>
              <a:rPr lang="en-US" altLang="zh-TW" sz="2400" dirty="0">
                <a:latin typeface="+mj-ea"/>
                <a:ea typeface="+mj-ea"/>
              </a:rPr>
              <a:t>(</a:t>
            </a:r>
            <a:r>
              <a:rPr lang="zh-TW" altLang="en-US" sz="2400" dirty="0">
                <a:latin typeface="+mj-ea"/>
                <a:ea typeface="+mj-ea"/>
              </a:rPr>
              <a:t>具休假</a:t>
            </a:r>
            <a:r>
              <a:rPr lang="en-US" altLang="zh-TW" sz="2400" dirty="0">
                <a:latin typeface="+mj-ea"/>
                <a:ea typeface="+mj-ea"/>
              </a:rPr>
              <a:t>7</a:t>
            </a:r>
            <a:r>
              <a:rPr lang="zh-TW" altLang="en-US" sz="2400" dirty="0">
                <a:latin typeface="+mj-ea"/>
                <a:ea typeface="+mj-ea"/>
              </a:rPr>
              <a:t>日</a:t>
            </a:r>
            <a:r>
              <a:rPr lang="en-US" altLang="zh-TW" sz="2400" dirty="0">
                <a:latin typeface="+mj-ea"/>
                <a:ea typeface="+mj-ea"/>
              </a:rPr>
              <a:t>)</a:t>
            </a:r>
            <a:r>
              <a:rPr lang="zh-TW" altLang="zh-TW" sz="2400" dirty="0">
                <a:latin typeface="+mj-ea"/>
                <a:ea typeface="+mj-ea"/>
              </a:rPr>
              <a:t>，均屬自</a:t>
            </a:r>
            <a:r>
              <a:rPr lang="zh-TW" altLang="en-US" sz="2400" dirty="0">
                <a:latin typeface="+mj-ea"/>
                <a:ea typeface="+mj-ea"/>
              </a:rPr>
              <a:t>行</a:t>
            </a:r>
            <a:r>
              <a:rPr lang="zh-TW" altLang="zh-TW" sz="2400" dirty="0">
                <a:latin typeface="+mj-ea"/>
                <a:ea typeface="+mj-ea"/>
              </a:rPr>
              <a:t>運用額度</a:t>
            </a:r>
            <a:r>
              <a:rPr lang="en-US" altLang="zh-TW" sz="2400" dirty="0">
                <a:latin typeface="+mj-ea"/>
                <a:ea typeface="+mj-ea"/>
              </a:rPr>
              <a:t>(8000</a:t>
            </a:r>
            <a:r>
              <a:rPr lang="zh-TW" altLang="zh-TW" sz="2400" dirty="0">
                <a:latin typeface="+mj-ea"/>
                <a:ea typeface="+mj-ea"/>
              </a:rPr>
              <a:t>元</a:t>
            </a:r>
            <a:r>
              <a:rPr lang="en-US" altLang="zh-TW" sz="2400" dirty="0">
                <a:latin typeface="+mj-ea"/>
                <a:ea typeface="+mj-ea"/>
              </a:rPr>
              <a:t>)</a:t>
            </a:r>
            <a:r>
              <a:rPr lang="zh-TW" altLang="zh-TW" sz="2400" dirty="0">
                <a:latin typeface="+mj-ea"/>
                <a:ea typeface="+mj-ea"/>
              </a:rPr>
              <a:t>。</a:t>
            </a:r>
          </a:p>
          <a:p>
            <a:pPr marL="0" indent="0">
              <a:buNone/>
            </a:pP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260029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容易混淆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dirty="0"/>
              <a:t>交通運輸業</a:t>
            </a:r>
            <a:r>
              <a:rPr lang="en-US" altLang="zh-TW" dirty="0"/>
              <a:t>(</a:t>
            </a:r>
            <a:r>
              <a:rPr lang="zh-TW" altLang="en-US" dirty="0">
                <a:solidFill>
                  <a:srgbClr val="FF0000"/>
                </a:solidFill>
              </a:rPr>
              <a:t>觀光旅遊額度</a:t>
            </a:r>
            <a:r>
              <a:rPr lang="en-US" altLang="zh-TW" dirty="0"/>
              <a:t>)</a:t>
            </a:r>
            <a:endParaRPr lang="zh-TW" altLang="zh-TW" dirty="0"/>
          </a:p>
          <a:p>
            <a:pPr marL="0" indent="0">
              <a:buNone/>
            </a:pPr>
            <a:r>
              <a:rPr lang="zh-TW" altLang="en-US" dirty="0"/>
              <a:t>   </a:t>
            </a:r>
            <a:r>
              <a:rPr lang="zh-TW" altLang="zh-TW" dirty="0"/>
              <a:t>停車場業、交通工具租賃業、民用航空運輸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 </a:t>
            </a:r>
            <a:r>
              <a:rPr lang="zh-TW" altLang="zh-TW" dirty="0"/>
              <a:t>業、海洋水運業、一般汽車客運業、計程車、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 </a:t>
            </a:r>
            <a:r>
              <a:rPr lang="zh-TW" altLang="zh-TW" dirty="0"/>
              <a:t>鐵路運輸業、郵購</a:t>
            </a:r>
            <a:r>
              <a:rPr lang="en-US" altLang="zh-TW" dirty="0"/>
              <a:t>(</a:t>
            </a:r>
            <a:r>
              <a:rPr lang="zh-TW" altLang="zh-TW" dirty="0"/>
              <a:t>網購</a:t>
            </a:r>
            <a:r>
              <a:rPr lang="en-US" altLang="zh-TW" dirty="0"/>
              <a:t>)</a:t>
            </a:r>
            <a:r>
              <a:rPr lang="zh-TW" altLang="zh-TW" dirty="0"/>
              <a:t>交通運輸業、其他運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 </a:t>
            </a:r>
            <a:r>
              <a:rPr lang="zh-TW" altLang="zh-TW" dirty="0"/>
              <a:t>輸輔助業</a:t>
            </a:r>
            <a:r>
              <a:rPr lang="zh-TW" altLang="en-US" dirty="0"/>
              <a:t>。</a:t>
            </a:r>
            <a:endParaRPr lang="en-US" altLang="zh-TW" dirty="0"/>
          </a:p>
          <a:p>
            <a:endParaRPr lang="en-US" altLang="zh-TW" dirty="0"/>
          </a:p>
          <a:p>
            <a:pPr marL="0" indent="0">
              <a:buNone/>
            </a:pPr>
            <a:r>
              <a:rPr lang="zh-TW" altLang="zh-TW" dirty="0"/>
              <a:t>加油站業</a:t>
            </a:r>
            <a:r>
              <a:rPr lang="en-US" altLang="zh-TW" dirty="0"/>
              <a:t>(</a:t>
            </a:r>
            <a:r>
              <a:rPr lang="zh-TW" altLang="en-US" dirty="0">
                <a:solidFill>
                  <a:srgbClr val="FF0000"/>
                </a:solidFill>
              </a:rPr>
              <a:t>自由運用額度</a:t>
            </a:r>
            <a:r>
              <a:rPr lang="en-US" altLang="zh-TW" dirty="0"/>
              <a:t>)</a:t>
            </a:r>
          </a:p>
          <a:p>
            <a:pPr marL="0" indent="0">
              <a:buNone/>
            </a:pPr>
            <a:r>
              <a:rPr lang="zh-TW" altLang="en-US" dirty="0"/>
              <a:t>       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6256466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容易混淆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dirty="0">
                <a:solidFill>
                  <a:srgbClr val="FF0000"/>
                </a:solidFill>
              </a:rPr>
              <a:t>觀光遊樂業</a:t>
            </a:r>
            <a:r>
              <a:rPr lang="zh-TW" altLang="en-US" dirty="0">
                <a:solidFill>
                  <a:srgbClr val="FF0000"/>
                </a:solidFill>
              </a:rPr>
              <a:t> </a:t>
            </a:r>
            <a:r>
              <a:rPr lang="en-US" altLang="zh-TW" dirty="0">
                <a:solidFill>
                  <a:srgbClr val="FF0000"/>
                </a:solidFill>
              </a:rPr>
              <a:t>(</a:t>
            </a:r>
            <a:r>
              <a:rPr lang="zh-TW" altLang="en-US" dirty="0">
                <a:solidFill>
                  <a:srgbClr val="FF0000"/>
                </a:solidFill>
              </a:rPr>
              <a:t>屬觀光旅遊額度</a:t>
            </a:r>
            <a:r>
              <a:rPr lang="en-US" altLang="zh-TW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zh-TW" altLang="zh-TW" dirty="0"/>
              <a:t>觀光遊樂業、遊樂園業、森林遊樂業、休閒農場</a:t>
            </a:r>
            <a:r>
              <a:rPr lang="en-US" altLang="zh-TW" dirty="0"/>
              <a:t>(</a:t>
            </a:r>
            <a:r>
              <a:rPr lang="zh-TW" altLang="zh-TW" dirty="0"/>
              <a:t>園</a:t>
            </a:r>
            <a:r>
              <a:rPr lang="en-US" altLang="zh-TW" dirty="0"/>
              <a:t>)</a:t>
            </a:r>
            <a:r>
              <a:rPr lang="zh-TW" altLang="zh-TW" dirty="0"/>
              <a:t>、觀光果</a:t>
            </a:r>
            <a:r>
              <a:rPr lang="en-US" altLang="zh-TW" dirty="0"/>
              <a:t>(</a:t>
            </a:r>
            <a:r>
              <a:rPr lang="zh-TW" altLang="zh-TW" dirty="0"/>
              <a:t>茶</a:t>
            </a:r>
            <a:r>
              <a:rPr lang="en-US" altLang="zh-TW" dirty="0"/>
              <a:t>)</a:t>
            </a:r>
            <a:r>
              <a:rPr lang="zh-TW" altLang="zh-TW" dirty="0"/>
              <a:t>園、生態教育農園、其他觀光遊樂業</a:t>
            </a:r>
            <a:r>
              <a:rPr lang="zh-TW" altLang="en-US" dirty="0"/>
              <a:t>。</a:t>
            </a: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zh-TW" dirty="0">
                <a:solidFill>
                  <a:srgbClr val="FF0000"/>
                </a:solidFill>
              </a:rPr>
              <a:t>其他觀光服務業</a:t>
            </a:r>
            <a:r>
              <a:rPr lang="en-US" altLang="zh-TW" dirty="0">
                <a:solidFill>
                  <a:srgbClr val="FF0000"/>
                </a:solidFill>
              </a:rPr>
              <a:t>(</a:t>
            </a:r>
            <a:r>
              <a:rPr lang="zh-TW" altLang="en-US" dirty="0">
                <a:solidFill>
                  <a:srgbClr val="FF0000"/>
                </a:solidFill>
              </a:rPr>
              <a:t>屬自由運用額度</a:t>
            </a:r>
            <a:r>
              <a:rPr lang="en-US" altLang="zh-TW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zh-TW" altLang="zh-TW" dirty="0"/>
              <a:t>運動場館、身心障礙者福利服務業、攝影器材及沖洗專賣店、未分類其他服務業（輪胎及汽車維修）、未分類其他零售業（</a:t>
            </a:r>
            <a:r>
              <a:rPr lang="en-US" altLang="zh-TW" dirty="0"/>
              <a:t>MIT</a:t>
            </a:r>
            <a:r>
              <a:rPr lang="zh-TW" altLang="zh-TW" dirty="0"/>
              <a:t>微笑協力專賣店）</a:t>
            </a:r>
            <a:r>
              <a:rPr lang="zh-TW" altLang="en-US" dirty="0"/>
              <a:t>。</a:t>
            </a: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666813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不合格交易項目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zh-TW" altLang="zh-TW" sz="3200" b="1" dirty="0">
                <a:solidFill>
                  <a:srgbClr val="FF0000"/>
                </a:solidFill>
              </a:rPr>
              <a:t>✕</a:t>
            </a:r>
            <a:r>
              <a:rPr lang="zh-TW" altLang="zh-TW" b="1" dirty="0"/>
              <a:t>儲值性商品</a:t>
            </a:r>
            <a:r>
              <a:rPr lang="zh-TW" altLang="en-US" b="1" dirty="0"/>
              <a:t>不予補助</a:t>
            </a:r>
            <a:r>
              <a:rPr lang="zh-TW" altLang="zh-TW" b="1" dirty="0"/>
              <a:t>：</a:t>
            </a:r>
            <a:endParaRPr lang="en-US" altLang="zh-TW" b="1" dirty="0"/>
          </a:p>
          <a:p>
            <a:pPr marL="0" indent="0">
              <a:buNone/>
            </a:pPr>
            <a:r>
              <a:rPr lang="zh-TW" altLang="zh-TW" dirty="0"/>
              <a:t>油票、提貨券、禮券、住宿券、旅遊券、空白機票、火車月票、捷運儲值票、悠遊卡、高速公路電子收費卡（</a:t>
            </a:r>
            <a:r>
              <a:rPr lang="en-US" altLang="zh-TW" dirty="0" err="1"/>
              <a:t>eTag</a:t>
            </a:r>
            <a:r>
              <a:rPr lang="zh-TW" altLang="zh-TW" dirty="0"/>
              <a:t>）、餐券及金飾與珠寶等</a:t>
            </a:r>
            <a:r>
              <a:rPr lang="zh-TW" altLang="zh-TW" dirty="0">
                <a:solidFill>
                  <a:srgbClr val="FF0000"/>
                </a:solidFill>
              </a:rPr>
              <a:t>具儲值性質，屬無法確定實際使用日期之消費</a:t>
            </a:r>
            <a:r>
              <a:rPr lang="zh-TW" altLang="zh-TW" dirty="0"/>
              <a:t>，與國民旅遊卡政策目標不符，不予補助。</a:t>
            </a:r>
          </a:p>
          <a:p>
            <a:pPr marL="0" lv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TW" altLang="zh-TW" sz="3200" b="1" dirty="0">
                <a:solidFill>
                  <a:srgbClr val="FF0000"/>
                </a:solidFill>
              </a:rPr>
              <a:t>✕</a:t>
            </a:r>
            <a:r>
              <a:rPr lang="zh-TW" altLang="zh-TW" b="1" dirty="0"/>
              <a:t>加油站之汽車維護、保養、打蠟、美容服務</a:t>
            </a:r>
            <a:r>
              <a:rPr lang="zh-TW" altLang="en-US" b="1" dirty="0"/>
              <a:t>：</a:t>
            </a:r>
            <a:endParaRPr lang="en-US" altLang="zh-TW" b="1" dirty="0"/>
          </a:p>
          <a:p>
            <a:pPr marL="0" indent="0">
              <a:buNone/>
            </a:pPr>
            <a:r>
              <a:rPr lang="zh-TW" altLang="en-US" dirty="0"/>
              <a:t>除</a:t>
            </a:r>
            <a:r>
              <a:rPr lang="zh-TW" altLang="zh-TW" dirty="0"/>
              <a:t>「加油」部分，</a:t>
            </a:r>
            <a:r>
              <a:rPr lang="zh-TW" altLang="en-US" dirty="0"/>
              <a:t>其餘</a:t>
            </a:r>
            <a:r>
              <a:rPr lang="zh-TW" altLang="zh-TW" dirty="0"/>
              <a:t>汽車維護、保養、打蠟、美容服務，非屬核准項目，不予補助。</a:t>
            </a:r>
          </a:p>
          <a:p>
            <a:pPr marL="0" lv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487053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不合格交易項目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TW" b="1" dirty="0"/>
              <a:t>公務人員</a:t>
            </a:r>
            <a:r>
              <a:rPr lang="zh-TW" altLang="zh-TW" b="1" dirty="0">
                <a:solidFill>
                  <a:srgbClr val="FF0000"/>
                </a:solidFill>
              </a:rPr>
              <a:t>出國旅遊</a:t>
            </a:r>
            <a:r>
              <a:rPr lang="zh-TW" altLang="zh-TW" b="1" dirty="0"/>
              <a:t>搭乘</a:t>
            </a:r>
            <a:r>
              <a:rPr lang="zh-TW" altLang="zh-TW" b="1" dirty="0">
                <a:solidFill>
                  <a:srgbClr val="FF0000"/>
                </a:solidFill>
              </a:rPr>
              <a:t>本國航空公司</a:t>
            </a:r>
            <a:r>
              <a:rPr lang="zh-TW" altLang="zh-TW" b="1" dirty="0"/>
              <a:t>班機之機票，可否申請休假補助費？</a:t>
            </a:r>
            <a:endParaRPr lang="en-US" altLang="zh-TW" b="1" dirty="0"/>
          </a:p>
          <a:p>
            <a:pPr marL="0" indent="0">
              <a:buNone/>
            </a:pPr>
            <a:endParaRPr lang="zh-TW" altLang="zh-TW" dirty="0"/>
          </a:p>
          <a:p>
            <a:pPr marL="0" indent="0">
              <a:buNone/>
            </a:pPr>
            <a:r>
              <a:rPr lang="zh-TW" altLang="zh-TW" dirty="0"/>
              <a:t>公務人員休假出國旅遊搭乘本國航空公司班機之機票，因</a:t>
            </a:r>
            <a:r>
              <a:rPr lang="zh-TW" altLang="zh-TW" dirty="0">
                <a:solidFill>
                  <a:srgbClr val="FF0000"/>
                </a:solidFill>
              </a:rPr>
              <a:t>非屬國內休假</a:t>
            </a:r>
            <a:r>
              <a:rPr lang="zh-TW" altLang="zh-TW" dirty="0"/>
              <a:t>，與上開規定不合，不得請領休假補助費。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783670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7B83CE1-24D1-4790-823F-54425ACCA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期間限定   花蓮縣消費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0E16CF7F-470E-4939-979C-F974DAC688B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/>
              <a:t>107</a:t>
            </a:r>
            <a:r>
              <a:rPr lang="zh-TW" altLang="en-US" dirty="0"/>
              <a:t>年</a:t>
            </a:r>
            <a:r>
              <a:rPr lang="en-US" altLang="zh-TW" dirty="0"/>
              <a:t>12</a:t>
            </a:r>
            <a:r>
              <a:rPr lang="zh-TW" altLang="en-US" dirty="0"/>
              <a:t>月</a:t>
            </a:r>
            <a:r>
              <a:rPr lang="en-US" altLang="zh-TW" dirty="0"/>
              <a:t>31</a:t>
            </a:r>
            <a:r>
              <a:rPr lang="zh-TW" altLang="en-US" dirty="0"/>
              <a:t>日前至花蓮縣消費：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</a:t>
            </a:r>
            <a:r>
              <a:rPr lang="en-US" altLang="zh-TW" dirty="0"/>
              <a:t>1.</a:t>
            </a:r>
            <a:r>
              <a:rPr lang="zh-TW" altLang="en-US" dirty="0"/>
              <a:t>所有特約店均算觀光旅遊額度。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</a:t>
            </a:r>
            <a:r>
              <a:rPr lang="en-US" altLang="zh-TW" dirty="0"/>
              <a:t>2.</a:t>
            </a:r>
            <a:r>
              <a:rPr lang="zh-TW" altLang="en-US" dirty="0"/>
              <a:t>加倍補助</a:t>
            </a:r>
            <a:r>
              <a:rPr lang="en-US" altLang="zh-TW" dirty="0"/>
              <a:t>(</a:t>
            </a:r>
            <a:r>
              <a:rPr lang="zh-TW" altLang="en-US" dirty="0"/>
              <a:t>刷</a:t>
            </a:r>
            <a:r>
              <a:rPr lang="en-US" altLang="zh-TW" dirty="0"/>
              <a:t>6000</a:t>
            </a:r>
            <a:r>
              <a:rPr lang="zh-TW" altLang="en-US" dirty="0"/>
              <a:t> </a:t>
            </a:r>
            <a:r>
              <a:rPr lang="en-US" altLang="zh-TW" dirty="0"/>
              <a:t>,</a:t>
            </a:r>
            <a:r>
              <a:rPr lang="zh-TW" altLang="en-US" dirty="0"/>
              <a:t> 補助</a:t>
            </a:r>
            <a:r>
              <a:rPr lang="en-US" altLang="zh-TW" dirty="0"/>
              <a:t>12000)</a:t>
            </a:r>
            <a:r>
              <a:rPr lang="zh-TW" altLang="en-US" dirty="0"/>
              <a:t> 。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</a:t>
            </a:r>
            <a:r>
              <a:rPr lang="en-US" altLang="zh-TW" dirty="0"/>
              <a:t>3.</a:t>
            </a:r>
            <a:r>
              <a:rPr lang="zh-TW" altLang="en-US" dirty="0"/>
              <a:t>連假期間仍須具一筆旅行、旅宿、觀光、交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/>
              <a:t>     通運輸業消費。</a:t>
            </a:r>
          </a:p>
        </p:txBody>
      </p:sp>
    </p:spTree>
    <p:extLst>
      <p:ext uri="{BB962C8B-B14F-4D97-AF65-F5344CB8AC3E}">
        <p14:creationId xmlns:p14="http://schemas.microsoft.com/office/powerpoint/2010/main" val="1831774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9E2C3A7-0237-4517-A7C2-4F9C02BE8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觀光旅遊額度</a:t>
            </a:r>
            <a:r>
              <a:rPr lang="en-US" altLang="zh-TW" dirty="0"/>
              <a:t>-</a:t>
            </a:r>
            <a:r>
              <a:rPr lang="zh-TW" altLang="en-US" dirty="0"/>
              <a:t>四大行業</a:t>
            </a:r>
          </a:p>
        </p:txBody>
      </p:sp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xmlns="" id="{91803F15-8641-4B8E-B499-973E4436CF70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099553" y="1556792"/>
            <a:ext cx="6944894" cy="5184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037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b="1" dirty="0"/>
              <a:t>國旅卡補助費請領程序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dirty="0">
                <a:latin typeface="+mj-ea"/>
                <a:ea typeface="+mj-ea"/>
              </a:rPr>
              <a:t>   一、請休假 </a:t>
            </a:r>
            <a:r>
              <a:rPr lang="en-US" altLang="zh-TW" dirty="0">
                <a:latin typeface="+mj-ea"/>
                <a:ea typeface="+mj-ea"/>
              </a:rPr>
              <a:t>(</a:t>
            </a:r>
            <a:r>
              <a:rPr lang="zh-TW" altLang="en-US" dirty="0">
                <a:latin typeface="+mj-ea"/>
                <a:ea typeface="+mj-ea"/>
              </a:rPr>
              <a:t>補休、事假等其餘假別均不可</a:t>
            </a:r>
            <a:r>
              <a:rPr lang="en-US" altLang="zh-TW" dirty="0">
                <a:latin typeface="+mj-ea"/>
                <a:ea typeface="+mj-ea"/>
              </a:rPr>
              <a:t>)</a:t>
            </a:r>
          </a:p>
          <a:p>
            <a:pPr marL="0" indent="0">
              <a:buNone/>
            </a:pPr>
            <a:r>
              <a:rPr lang="zh-TW" altLang="en-US" dirty="0">
                <a:latin typeface="+mj-ea"/>
                <a:ea typeface="+mj-ea"/>
              </a:rPr>
              <a:t>   二、</a:t>
            </a:r>
            <a:r>
              <a:rPr lang="zh-TW" altLang="zh-TW" dirty="0">
                <a:latin typeface="+mj-ea"/>
                <a:ea typeface="+mj-ea"/>
              </a:rPr>
              <a:t>填寫</a:t>
            </a:r>
            <a:r>
              <a:rPr lang="zh-TW" altLang="zh-TW" dirty="0">
                <a:solidFill>
                  <a:srgbClr val="FF0000"/>
                </a:solidFill>
                <a:latin typeface="+mj-ea"/>
                <a:ea typeface="+mj-ea"/>
              </a:rPr>
              <a:t>國民旅遊卡休假</a:t>
            </a:r>
            <a:r>
              <a:rPr lang="zh-TW" altLang="en-US" dirty="0">
                <a:solidFill>
                  <a:srgbClr val="FF0000"/>
                </a:solidFill>
                <a:latin typeface="+mj-ea"/>
                <a:ea typeface="+mj-ea"/>
              </a:rPr>
              <a:t>登記</a:t>
            </a:r>
            <a:r>
              <a:rPr lang="zh-TW" altLang="zh-TW" dirty="0">
                <a:solidFill>
                  <a:srgbClr val="FF0000"/>
                </a:solidFill>
                <a:latin typeface="+mj-ea"/>
                <a:ea typeface="+mj-ea"/>
              </a:rPr>
              <a:t>單</a:t>
            </a:r>
            <a:r>
              <a:rPr lang="zh-TW" altLang="en-US" dirty="0">
                <a:latin typeface="+mj-ea"/>
                <a:ea typeface="+mj-ea"/>
              </a:rPr>
              <a:t>，送至人事室</a:t>
            </a:r>
            <a:r>
              <a:rPr lang="zh-TW" altLang="zh-TW" dirty="0">
                <a:latin typeface="+mj-ea"/>
              </a:rPr>
              <a:t>。</a:t>
            </a:r>
          </a:p>
          <a:p>
            <a:pPr marL="0" indent="0">
              <a:buNone/>
            </a:pPr>
            <a:r>
              <a:rPr lang="zh-TW" altLang="en-US" dirty="0">
                <a:latin typeface="+mj-ea"/>
                <a:ea typeface="+mj-ea"/>
              </a:rPr>
              <a:t>   三、特約店消費</a:t>
            </a:r>
            <a:r>
              <a:rPr lang="en-US" altLang="zh-TW" dirty="0">
                <a:latin typeface="+mj-ea"/>
                <a:ea typeface="+mj-ea"/>
              </a:rPr>
              <a:t>(</a:t>
            </a:r>
            <a:r>
              <a:rPr lang="zh-TW" altLang="en-US" dirty="0">
                <a:solidFill>
                  <a:srgbClr val="FF0000"/>
                </a:solidFill>
                <a:latin typeface="+mj-ea"/>
                <a:ea typeface="+mj-ea"/>
              </a:rPr>
              <a:t>記得刷卡</a:t>
            </a:r>
            <a:r>
              <a:rPr lang="en-US" altLang="zh-TW" dirty="0">
                <a:latin typeface="+mj-ea"/>
                <a:ea typeface="+mj-ea"/>
              </a:rPr>
              <a:t>)</a:t>
            </a:r>
            <a:r>
              <a:rPr lang="zh-TW" altLang="zh-TW" dirty="0">
                <a:latin typeface="+mj-ea"/>
              </a:rPr>
              <a:t> 。</a:t>
            </a:r>
            <a:endParaRPr lang="en-US" altLang="zh-TW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dirty="0">
                <a:latin typeface="+mj-ea"/>
                <a:ea typeface="+mj-ea"/>
              </a:rPr>
              <a:t>   四、</a:t>
            </a:r>
            <a:r>
              <a:rPr lang="zh-TW" altLang="zh-TW" dirty="0">
                <a:latin typeface="+mj-ea"/>
                <a:ea typeface="+mj-ea"/>
              </a:rPr>
              <a:t>進國民旅遊卡檢核系統網站→登入帳密→</a:t>
            </a:r>
            <a:endParaRPr lang="en-US" altLang="zh-TW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dirty="0">
                <a:latin typeface="+mj-ea"/>
                <a:ea typeface="+mj-ea"/>
              </a:rPr>
              <a:t>           </a:t>
            </a:r>
            <a:r>
              <a:rPr lang="zh-TW" altLang="zh-TW" dirty="0">
                <a:latin typeface="+mj-ea"/>
                <a:ea typeface="+mj-ea"/>
              </a:rPr>
              <a:t>列印核發補助費申請表→簽名欄簽名→送</a:t>
            </a:r>
            <a:endParaRPr lang="en-US" altLang="zh-TW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dirty="0">
                <a:latin typeface="+mj-ea"/>
                <a:ea typeface="+mj-ea"/>
              </a:rPr>
              <a:t>           </a:t>
            </a:r>
            <a:r>
              <a:rPr lang="zh-TW" altLang="zh-TW" dirty="0">
                <a:latin typeface="+mj-ea"/>
                <a:ea typeface="+mj-ea"/>
              </a:rPr>
              <a:t>至人事室。</a:t>
            </a:r>
            <a:endParaRPr lang="en-US" altLang="zh-TW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dirty="0">
                <a:latin typeface="+mj-ea"/>
                <a:ea typeface="+mj-ea"/>
              </a:rPr>
              <a:t>  *信用卡帳單要繳。</a:t>
            </a:r>
            <a:endParaRPr lang="en-US" altLang="zh-TW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dirty="0">
                <a:latin typeface="+mj-ea"/>
                <a:ea typeface="+mj-ea"/>
              </a:rPr>
              <a:t>  *請嘗試登入國旅卡系統。</a:t>
            </a:r>
            <a:endParaRPr lang="en-US" altLang="zh-TW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zh-TW" altLang="en-US" dirty="0">
                <a:latin typeface="+mj-ea"/>
                <a:ea typeface="+mj-ea"/>
              </a:rPr>
              <a:t> </a:t>
            </a:r>
            <a:endParaRPr lang="zh-TW" altLang="zh-TW" dirty="0">
              <a:latin typeface="+mj-ea"/>
              <a:ea typeface="+mj-ea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78301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未命名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60648"/>
            <a:ext cx="5080496" cy="5912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264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561975"/>
            <a:ext cx="8191500" cy="573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7518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55" y="332656"/>
            <a:ext cx="7820890" cy="6751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7892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157163"/>
            <a:ext cx="9067800" cy="654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7178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9C2D3BC-79AC-4DB3-ABA3-D46FB1228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原則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885F76E-B317-4B40-B141-BD09F78CD0B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>
                <a:solidFill>
                  <a:srgbClr val="FF0000"/>
                </a:solidFill>
              </a:rPr>
              <a:t>請休假當日</a:t>
            </a:r>
            <a:r>
              <a:rPr lang="zh-TW" altLang="en-US" dirty="0"/>
              <a:t>，所有特約店消費都可補助，只需煩惱</a:t>
            </a:r>
            <a:r>
              <a:rPr lang="zh-TW" altLang="en-US" dirty="0" smtClean="0"/>
              <a:t>自行運用</a:t>
            </a:r>
            <a:r>
              <a:rPr lang="zh-TW" altLang="en-US" dirty="0"/>
              <a:t>額度和觀光旅遊額度剩多少還沒刷。</a:t>
            </a:r>
            <a:endParaRPr lang="en-US" altLang="zh-TW" dirty="0"/>
          </a:p>
          <a:p>
            <a:r>
              <a:rPr lang="zh-TW" altLang="en-US" dirty="0">
                <a:solidFill>
                  <a:srgbClr val="FF0000"/>
                </a:solidFill>
              </a:rPr>
              <a:t>例假日</a:t>
            </a:r>
            <a:r>
              <a:rPr lang="en-US" altLang="zh-TW" dirty="0"/>
              <a:t>(</a:t>
            </a:r>
            <a:r>
              <a:rPr lang="zh-TW" altLang="en-US" dirty="0"/>
              <a:t>六日</a:t>
            </a:r>
            <a:r>
              <a:rPr lang="en-US" altLang="zh-TW" dirty="0"/>
              <a:t>)</a:t>
            </a:r>
            <a:r>
              <a:rPr lang="zh-TW" altLang="en-US" dirty="0"/>
              <a:t>消費有條件</a:t>
            </a:r>
            <a:r>
              <a:rPr lang="en-US" altLang="zh-TW" dirty="0"/>
              <a:t>!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538641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中庸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837</TotalTime>
  <Words>1245</Words>
  <Application>Microsoft Office PowerPoint</Application>
  <PresentationFormat>如螢幕大小 (4:3)</PresentationFormat>
  <Paragraphs>220</Paragraphs>
  <Slides>24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25" baseType="lpstr">
      <vt:lpstr>中庸</vt:lpstr>
      <vt:lpstr>休假</vt:lpstr>
      <vt:lpstr>國民旅遊卡新制</vt:lpstr>
      <vt:lpstr>觀光旅遊額度-四大行業</vt:lpstr>
      <vt:lpstr>國旅卡補助費請領程序</vt:lpstr>
      <vt:lpstr>PowerPoint 簡報</vt:lpstr>
      <vt:lpstr>PowerPoint 簡報</vt:lpstr>
      <vt:lpstr>PowerPoint 簡報</vt:lpstr>
      <vt:lpstr>PowerPoint 簡報</vt:lpstr>
      <vt:lpstr>原則</vt:lpstr>
      <vt:lpstr>常見問題一</vt:lpstr>
      <vt:lpstr>常見問題二</vt:lpstr>
      <vt:lpstr>常見問題三      例假日消費有條件</vt:lpstr>
      <vt:lpstr>常見問題四</vt:lpstr>
      <vt:lpstr>常見問題五</vt:lpstr>
      <vt:lpstr>常見問題六    例假日消費有條件</vt:lpstr>
      <vt:lpstr>常見問題七</vt:lpstr>
      <vt:lpstr>預購型交易</vt:lpstr>
      <vt:lpstr>PowerPoint 簡報</vt:lpstr>
      <vt:lpstr>觀念宣導</vt:lpstr>
      <vt:lpstr>容易混淆</vt:lpstr>
      <vt:lpstr>容易混淆</vt:lpstr>
      <vt:lpstr>不合格交易項目</vt:lpstr>
      <vt:lpstr>不合格交易項目</vt:lpstr>
      <vt:lpstr>期間限定   花蓮縣消費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國民旅遊卡注意事項</dc:title>
  <dc:creator>user</dc:creator>
  <cp:lastModifiedBy>user</cp:lastModifiedBy>
  <cp:revision>185</cp:revision>
  <cp:lastPrinted>2017-08-26T06:41:41Z</cp:lastPrinted>
  <dcterms:created xsi:type="dcterms:W3CDTF">2017-08-24T07:43:06Z</dcterms:created>
  <dcterms:modified xsi:type="dcterms:W3CDTF">2018-08-10T00:35:01Z</dcterms:modified>
</cp:coreProperties>
</file>