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  <p:sldId id="267" r:id="rId10"/>
    <p:sldId id="268" r:id="rId11"/>
    <p:sldId id="269" r:id="rId12"/>
    <p:sldId id="261" r:id="rId13"/>
    <p:sldId id="270" r:id="rId14"/>
    <p:sldId id="262" r:id="rId15"/>
    <p:sldId id="271" r:id="rId16"/>
    <p:sldId id="272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581F"/>
    <a:srgbClr val="85540A"/>
    <a:srgbClr val="603B14"/>
    <a:srgbClr val="C17529"/>
    <a:srgbClr val="7C4B3B"/>
    <a:srgbClr val="A36F61"/>
    <a:srgbClr val="A27242"/>
    <a:srgbClr val="824F1C"/>
    <a:srgbClr val="624139"/>
    <a:srgbClr val="915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2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82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67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01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60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83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40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25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82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97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EB80-8531-466B-BD56-6F9A973BD58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192C-E61F-4AB4-9A64-550CBF35F9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86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rot="10800000" flipH="1">
            <a:off x="0" y="-2"/>
            <a:ext cx="2484582" cy="3620654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直角三角形 5"/>
          <p:cNvSpPr/>
          <p:nvPr/>
        </p:nvSpPr>
        <p:spPr>
          <a:xfrm>
            <a:off x="-1" y="3528292"/>
            <a:ext cx="1958109" cy="3329708"/>
          </a:xfrm>
          <a:prstGeom prst="rtTriangl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1667164" y="1699491"/>
            <a:ext cx="3408218" cy="3408218"/>
            <a:chOff x="1667164" y="1699491"/>
            <a:chExt cx="3408218" cy="3408218"/>
          </a:xfrm>
        </p:grpSpPr>
        <p:sp>
          <p:nvSpPr>
            <p:cNvPr id="7" name="流程圖: 接點 6"/>
            <p:cNvSpPr/>
            <p:nvPr/>
          </p:nvSpPr>
          <p:spPr>
            <a:xfrm>
              <a:off x="1667164" y="1699491"/>
              <a:ext cx="3408218" cy="3408218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流程圖: 接點 7"/>
            <p:cNvSpPr/>
            <p:nvPr/>
          </p:nvSpPr>
          <p:spPr>
            <a:xfrm>
              <a:off x="1958109" y="1990436"/>
              <a:ext cx="2826327" cy="2826327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9" name="圖片 8" descr="相關圖片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6385" y="2563090"/>
              <a:ext cx="2009775" cy="1681017"/>
            </a:xfrm>
            <a:prstGeom prst="rect">
              <a:avLst/>
            </a:prstGeom>
            <a:noFill/>
            <a:ln w="12700">
              <a:noFill/>
            </a:ln>
          </p:spPr>
        </p:pic>
      </p:grpSp>
      <p:sp>
        <p:nvSpPr>
          <p:cNvPr id="10" name="直角三角形 9"/>
          <p:cNvSpPr/>
          <p:nvPr/>
        </p:nvSpPr>
        <p:spPr>
          <a:xfrm rot="10116438" flipH="1">
            <a:off x="4176701" y="1189926"/>
            <a:ext cx="305801" cy="57265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直角三角形 11"/>
          <p:cNvSpPr/>
          <p:nvPr/>
        </p:nvSpPr>
        <p:spPr>
          <a:xfrm rot="9650480" flipV="1">
            <a:off x="4471169" y="1577132"/>
            <a:ext cx="572655" cy="244716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 rot="1181592" flipH="1" flipV="1">
            <a:off x="4429196" y="1201479"/>
            <a:ext cx="253999" cy="644946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717308" y="1699490"/>
            <a:ext cx="4858328" cy="207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000" b="1" spc="6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放噗噗小地瓜</a:t>
            </a:r>
            <a:endParaRPr lang="en-US" altLang="zh-TW" sz="5000" b="1" spc="600" dirty="0" smtClean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spc="6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行銷企劃</a:t>
            </a:r>
            <a:r>
              <a:rPr lang="zh-TW" altLang="en-US" sz="4000" b="1" spc="6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</a:p>
        </p:txBody>
      </p:sp>
      <p:grpSp>
        <p:nvGrpSpPr>
          <p:cNvPr id="25" name="群組 24"/>
          <p:cNvGrpSpPr/>
          <p:nvPr/>
        </p:nvGrpSpPr>
        <p:grpSpPr>
          <a:xfrm>
            <a:off x="5809673" y="4442691"/>
            <a:ext cx="729673" cy="729673"/>
            <a:chOff x="5809673" y="4442691"/>
            <a:chExt cx="729673" cy="729673"/>
          </a:xfrm>
        </p:grpSpPr>
        <p:sp>
          <p:nvSpPr>
            <p:cNvPr id="15" name="流程圖: 接點 14"/>
            <p:cNvSpPr/>
            <p:nvPr/>
          </p:nvSpPr>
          <p:spPr>
            <a:xfrm>
              <a:off x="5809673" y="4442691"/>
              <a:ext cx="729673" cy="729673"/>
            </a:xfrm>
            <a:prstGeom prst="flowChartConnector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883565" y="4530528"/>
              <a:ext cx="369454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6539346" y="4451926"/>
            <a:ext cx="729673" cy="729673"/>
            <a:chOff x="6539346" y="4451926"/>
            <a:chExt cx="729673" cy="729673"/>
          </a:xfrm>
        </p:grpSpPr>
        <p:sp>
          <p:nvSpPr>
            <p:cNvPr id="16" name="流程圖: 接點 15"/>
            <p:cNvSpPr/>
            <p:nvPr/>
          </p:nvSpPr>
          <p:spPr>
            <a:xfrm>
              <a:off x="6539346" y="4451926"/>
              <a:ext cx="729673" cy="72967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640947" y="4530528"/>
              <a:ext cx="341745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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7269019" y="4463473"/>
            <a:ext cx="729673" cy="729673"/>
            <a:chOff x="7269019" y="4463473"/>
            <a:chExt cx="729673" cy="729673"/>
          </a:xfrm>
        </p:grpSpPr>
        <p:sp>
          <p:nvSpPr>
            <p:cNvPr id="17" name="流程圖: 接點 16"/>
            <p:cNvSpPr/>
            <p:nvPr/>
          </p:nvSpPr>
          <p:spPr>
            <a:xfrm>
              <a:off x="7269019" y="4463473"/>
              <a:ext cx="729673" cy="729673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352147" y="4553711"/>
              <a:ext cx="397162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7998692" y="4475020"/>
            <a:ext cx="729673" cy="729673"/>
            <a:chOff x="7998692" y="4475020"/>
            <a:chExt cx="729673" cy="729673"/>
          </a:xfrm>
        </p:grpSpPr>
        <p:sp>
          <p:nvSpPr>
            <p:cNvPr id="18" name="流程圖: 接點 17"/>
            <p:cNvSpPr/>
            <p:nvPr/>
          </p:nvSpPr>
          <p:spPr>
            <a:xfrm>
              <a:off x="7998692" y="4475020"/>
              <a:ext cx="729673" cy="729673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8091057" y="4539763"/>
              <a:ext cx="314035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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8728365" y="4486567"/>
            <a:ext cx="729673" cy="729673"/>
            <a:chOff x="8728365" y="4486567"/>
            <a:chExt cx="729673" cy="729673"/>
          </a:xfrm>
        </p:grpSpPr>
        <p:sp>
          <p:nvSpPr>
            <p:cNvPr id="19" name="流程圖: 接點 18"/>
            <p:cNvSpPr/>
            <p:nvPr/>
          </p:nvSpPr>
          <p:spPr>
            <a:xfrm>
              <a:off x="8728365" y="4486567"/>
              <a:ext cx="729673" cy="729673"/>
            </a:xfrm>
            <a:prstGeom prst="flowChartConnector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8820730" y="4574404"/>
              <a:ext cx="452579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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6255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經營計畫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675348" y="301838"/>
              <a:ext cx="5150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3449917" y="1681309"/>
            <a:ext cx="1807590" cy="1807590"/>
            <a:chOff x="3449917" y="1681309"/>
            <a:chExt cx="1807590" cy="1807590"/>
          </a:xfrm>
        </p:grpSpPr>
        <p:sp>
          <p:nvSpPr>
            <p:cNvPr id="12" name="淚滴形 11"/>
            <p:cNvSpPr/>
            <p:nvPr/>
          </p:nvSpPr>
          <p:spPr>
            <a:xfrm rot="16685399">
              <a:off x="3449917" y="1681309"/>
              <a:ext cx="1807590" cy="1807590"/>
            </a:xfrm>
            <a:prstGeom prst="teardrop">
              <a:avLst/>
            </a:prstGeom>
            <a:solidFill>
              <a:srgbClr val="A977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3699403" y="2054400"/>
              <a:ext cx="14162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   </a:t>
              </a:r>
              <a:r>
                <a:rPr lang="zh-TW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優勢 </a:t>
              </a:r>
              <a:r>
                <a:rPr lang="en-US" altLang="zh-TW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Strengths</a:t>
              </a:r>
              <a:endPara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5357710" y="1602810"/>
            <a:ext cx="1849001" cy="1807590"/>
            <a:chOff x="5357710" y="1602810"/>
            <a:chExt cx="1849001" cy="1807590"/>
          </a:xfrm>
        </p:grpSpPr>
        <p:sp>
          <p:nvSpPr>
            <p:cNvPr id="10" name="淚滴形 9"/>
            <p:cNvSpPr/>
            <p:nvPr/>
          </p:nvSpPr>
          <p:spPr>
            <a:xfrm>
              <a:off x="5357710" y="1602810"/>
              <a:ext cx="1807590" cy="1807590"/>
            </a:xfrm>
            <a:prstGeom prst="teardrop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453341" y="1987780"/>
              <a:ext cx="17533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      </a:t>
              </a:r>
              <a:r>
                <a:rPr lang="zh-TW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劣勢 </a:t>
              </a:r>
              <a:r>
                <a:rPr lang="en-US" altLang="zh-TW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Weaknesses</a:t>
              </a:r>
              <a:endPara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5466904" y="3424383"/>
            <a:ext cx="1986701" cy="1807590"/>
            <a:chOff x="5466904" y="3424383"/>
            <a:chExt cx="1986701" cy="1807590"/>
          </a:xfrm>
        </p:grpSpPr>
        <p:sp>
          <p:nvSpPr>
            <p:cNvPr id="13" name="淚滴形 12"/>
            <p:cNvSpPr/>
            <p:nvPr/>
          </p:nvSpPr>
          <p:spPr>
            <a:xfrm rot="5400000">
              <a:off x="5486293" y="3424383"/>
              <a:ext cx="1807590" cy="1807590"/>
            </a:xfrm>
            <a:prstGeom prst="teardrop">
              <a:avLst/>
            </a:prstGeom>
            <a:solidFill>
              <a:srgbClr val="9157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466904" y="4090326"/>
              <a:ext cx="19867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        </a:t>
              </a:r>
              <a:r>
                <a:rPr lang="zh-TW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機會 </a:t>
              </a:r>
              <a:r>
                <a:rPr lang="en-US" altLang="zh-TW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Opportunities</a:t>
              </a:r>
              <a:endPara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3570563" y="3486611"/>
            <a:ext cx="1807590" cy="1807590"/>
            <a:chOff x="3570563" y="3486611"/>
            <a:chExt cx="1807590" cy="1807590"/>
          </a:xfrm>
        </p:grpSpPr>
        <p:sp>
          <p:nvSpPr>
            <p:cNvPr id="14" name="淚滴形 13"/>
            <p:cNvSpPr/>
            <p:nvPr/>
          </p:nvSpPr>
          <p:spPr>
            <a:xfrm rot="11026776">
              <a:off x="3570563" y="3486611"/>
              <a:ext cx="1807590" cy="1807590"/>
            </a:xfrm>
            <a:prstGeom prst="teardrop">
              <a:avLst/>
            </a:prstGeom>
            <a:solidFill>
              <a:srgbClr val="6241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3722244" y="4181740"/>
              <a:ext cx="1159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  </a:t>
              </a:r>
              <a:r>
                <a:rPr lang="zh-TW" altLang="zh-TW" sz="20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威脅 </a:t>
              </a:r>
              <a:r>
                <a:rPr lang="en-US" altLang="zh-TW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Threats</a:t>
              </a:r>
              <a:endPara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748145" y="1289036"/>
            <a:ext cx="25742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豐富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營養素</a:t>
            </a:r>
            <a:endParaRPr lang="en-US" altLang="zh-TW" b="1" dirty="0" smtClean="0">
              <a:solidFill>
                <a:srgbClr val="A9776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熱量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  <a:r>
              <a:rPr lang="zh-TW" altLang="en-US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飽足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</a:t>
            </a:r>
            <a:endParaRPr lang="en-US" altLang="zh-TW" b="1" dirty="0" smtClean="0">
              <a:solidFill>
                <a:srgbClr val="A9776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於腸道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蠕動</a:t>
            </a:r>
            <a:endParaRPr lang="en-US" altLang="zh-TW" b="1" dirty="0" smtClean="0">
              <a:solidFill>
                <a:srgbClr val="A9776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降低膽固醇</a:t>
            </a:r>
            <a:endParaRPr lang="en-US" altLang="zh-TW" b="1" dirty="0" smtClean="0">
              <a:solidFill>
                <a:srgbClr val="A9776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保護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血管</a:t>
            </a:r>
            <a:endParaRPr lang="en-US" altLang="zh-TW" b="1" dirty="0" smtClean="0">
              <a:solidFill>
                <a:srgbClr val="A9776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可製成</a:t>
            </a:r>
            <a:r>
              <a:rPr lang="zh-TW" altLang="zh-TW" b="1" dirty="0" smtClean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多樣的</a:t>
            </a:r>
            <a:r>
              <a:rPr lang="zh-TW" altLang="zh-TW" b="1" dirty="0">
                <a:solidFill>
                  <a:srgbClr val="A977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加工食品</a:t>
            </a:r>
            <a:endParaRPr lang="zh-TW" altLang="en-US" b="1" dirty="0">
              <a:solidFill>
                <a:srgbClr val="A9776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569878" y="1251658"/>
            <a:ext cx="324282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有機產品</a:t>
            </a:r>
            <a:r>
              <a:rPr lang="zh-TW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r>
              <a:rPr lang="zh-TW" altLang="zh-TW" b="1" dirty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較高</a:t>
            </a:r>
          </a:p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</a:t>
            </a:r>
            <a:r>
              <a:rPr lang="zh-TW" altLang="en-US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較不清楚烹調方法</a:t>
            </a:r>
            <a:endParaRPr lang="en-US" altLang="zh-TW" b="1" dirty="0" smtClean="0">
              <a:solidFill>
                <a:srgbClr val="7C4B3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外觀</a:t>
            </a:r>
            <a:r>
              <a:rPr lang="zh-TW" altLang="zh-TW" b="1" dirty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較醜，減少民眾</a:t>
            </a:r>
            <a:r>
              <a:rPr lang="zh-TW" altLang="zh-TW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購買慾望</a:t>
            </a:r>
            <a:endParaRPr lang="zh-TW" altLang="en-US" b="1" dirty="0">
              <a:solidFill>
                <a:srgbClr val="7C4B3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7732596" y="3927821"/>
            <a:ext cx="3532149" cy="1287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</a:t>
            </a:r>
            <a:r>
              <a:rPr lang="zh-TW" altLang="zh-TW" b="1" dirty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市場增加</a:t>
            </a:r>
          </a:p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現代人</a:t>
            </a:r>
            <a:r>
              <a:rPr lang="zh-TW" altLang="zh-TW" b="1" dirty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重視</a:t>
            </a:r>
            <a:r>
              <a:rPr lang="zh-TW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養生</a:t>
            </a:r>
            <a:endParaRPr lang="en-US" altLang="zh-TW" b="1" dirty="0" smtClean="0">
              <a:solidFill>
                <a:srgbClr val="91574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市場銷售量增加</a:t>
            </a:r>
            <a:r>
              <a:rPr lang="zh-TW" altLang="en-US" b="1" dirty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dirty="0" smtClean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</a:t>
            </a:r>
            <a:r>
              <a:rPr lang="zh-TW" altLang="zh-TW" b="1" dirty="0">
                <a:solidFill>
                  <a:srgbClr val="9157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有發展空間</a:t>
            </a:r>
            <a:endParaRPr lang="zh-TW" altLang="en-US" b="1" dirty="0">
              <a:solidFill>
                <a:srgbClr val="91574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417180" y="4683012"/>
            <a:ext cx="203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供貨</a:t>
            </a:r>
            <a:r>
              <a:rPr lang="zh-TW" altLang="zh-TW" b="1" dirty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zh-TW" b="1" dirty="0" smtClean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穩定</a:t>
            </a:r>
            <a:endParaRPr lang="en-US" altLang="zh-TW" b="1" dirty="0" smtClean="0">
              <a:solidFill>
                <a:srgbClr val="62413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hangingPunct="0">
              <a:lnSpc>
                <a:spcPct val="150000"/>
              </a:lnSpc>
            </a:pPr>
            <a:r>
              <a:rPr lang="en-US" altLang="zh-TW" b="1" dirty="0" smtClean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dirty="0" smtClean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易</a:t>
            </a:r>
            <a:r>
              <a:rPr lang="zh-TW" altLang="zh-TW" b="1" dirty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受天氣</a:t>
            </a:r>
            <a:r>
              <a:rPr lang="zh-TW" altLang="zh-TW" b="1" dirty="0" smtClean="0">
                <a:solidFill>
                  <a:srgbClr val="6241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endParaRPr lang="zh-TW" altLang="zh-TW" b="1" dirty="0">
              <a:solidFill>
                <a:srgbClr val="62413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4467274" y="2629045"/>
            <a:ext cx="1858409" cy="1793156"/>
            <a:chOff x="4467274" y="2629045"/>
            <a:chExt cx="1858409" cy="1793156"/>
          </a:xfrm>
        </p:grpSpPr>
        <p:sp>
          <p:nvSpPr>
            <p:cNvPr id="15" name="流程圖: 接點 14"/>
            <p:cNvSpPr/>
            <p:nvPr/>
          </p:nvSpPr>
          <p:spPr>
            <a:xfrm>
              <a:off x="4467274" y="2629045"/>
              <a:ext cx="1793156" cy="1793156"/>
            </a:xfrm>
            <a:prstGeom prst="flowChartConnector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4788182" y="3257093"/>
              <a:ext cx="1537501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SWOT</a:t>
              </a:r>
              <a:endParaRPr lang="zh-TW" altLang="en-US" sz="2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2192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經營計畫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617074" y="276999"/>
              <a:ext cx="6315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流程圖: 接點 11"/>
          <p:cNvSpPr/>
          <p:nvPr/>
        </p:nvSpPr>
        <p:spPr>
          <a:xfrm>
            <a:off x="4292194" y="1826355"/>
            <a:ext cx="2762054" cy="2762054"/>
          </a:xfrm>
          <a:prstGeom prst="flowChartConnector">
            <a:avLst/>
          </a:prstGeom>
          <a:noFill/>
          <a:ln w="444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5183027" y="2694165"/>
            <a:ext cx="9803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000" b="1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4P</a:t>
            </a:r>
            <a:endParaRPr lang="zh-TW" altLang="en-US" sz="5000" b="1" dirty="0">
              <a:solidFill>
                <a:srgbClr val="7C4B3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3483358" y="1664387"/>
            <a:ext cx="1391429" cy="1310325"/>
            <a:chOff x="3483358" y="1664387"/>
            <a:chExt cx="1391429" cy="1310325"/>
          </a:xfrm>
        </p:grpSpPr>
        <p:sp>
          <p:nvSpPr>
            <p:cNvPr id="14" name="流程圖: 接點 13"/>
            <p:cNvSpPr/>
            <p:nvPr/>
          </p:nvSpPr>
          <p:spPr>
            <a:xfrm>
              <a:off x="3483358" y="1664387"/>
              <a:ext cx="1310325" cy="1310325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3564463" y="1989219"/>
              <a:ext cx="13103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產品策略</a:t>
              </a:r>
              <a:r>
                <a:rPr lang="en-US" altLang="zh-TW" b="1" dirty="0" err="1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Prouduct</a:t>
              </a:r>
              <a:endPara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6236877" y="1666642"/>
            <a:ext cx="1310325" cy="1310325"/>
            <a:chOff x="6236877" y="1666642"/>
            <a:chExt cx="1310325" cy="1310325"/>
          </a:xfrm>
        </p:grpSpPr>
        <p:sp>
          <p:nvSpPr>
            <p:cNvPr id="16" name="流程圖: 接點 15"/>
            <p:cNvSpPr/>
            <p:nvPr/>
          </p:nvSpPr>
          <p:spPr>
            <a:xfrm>
              <a:off x="6236877" y="1666642"/>
              <a:ext cx="1310325" cy="1310325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6504422" y="1973609"/>
              <a:ext cx="807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價格</a:t>
              </a:r>
              <a:r>
                <a:rPr lang="en-US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Price</a:t>
              </a:r>
              <a:endPara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3513507" y="3543747"/>
            <a:ext cx="1310325" cy="1310325"/>
            <a:chOff x="3513507" y="3543747"/>
            <a:chExt cx="1310325" cy="1310325"/>
          </a:xfrm>
        </p:grpSpPr>
        <p:sp>
          <p:nvSpPr>
            <p:cNvPr id="15" name="流程圖: 接點 14"/>
            <p:cNvSpPr/>
            <p:nvPr/>
          </p:nvSpPr>
          <p:spPr>
            <a:xfrm>
              <a:off x="3513507" y="3543747"/>
              <a:ext cx="1310325" cy="1310325"/>
            </a:xfrm>
            <a:prstGeom prst="flowChartConnector">
              <a:avLst/>
            </a:prstGeom>
            <a:solidFill>
              <a:srgbClr val="A36F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3645567" y="3903252"/>
              <a:ext cx="1148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通路</a:t>
              </a:r>
              <a:r>
                <a:rPr lang="zh-TW" altLang="zh-TW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策略</a:t>
              </a:r>
              <a:r>
                <a:rPr lang="en-US" altLang="zh-TW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Place</a:t>
              </a:r>
              <a:endPara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6235753" y="3466076"/>
            <a:ext cx="1546226" cy="1310325"/>
            <a:chOff x="6235753" y="3466076"/>
            <a:chExt cx="1546226" cy="1310325"/>
          </a:xfrm>
        </p:grpSpPr>
        <p:sp>
          <p:nvSpPr>
            <p:cNvPr id="17" name="流程圖: 接點 16"/>
            <p:cNvSpPr/>
            <p:nvPr/>
          </p:nvSpPr>
          <p:spPr>
            <a:xfrm>
              <a:off x="6259014" y="3466076"/>
              <a:ext cx="1310325" cy="1310325"/>
            </a:xfrm>
            <a:prstGeom prst="flowChartConnector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235753" y="3788852"/>
              <a:ext cx="15462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zh-TW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推廣</a:t>
              </a:r>
              <a:r>
                <a:rPr lang="zh-TW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策略</a:t>
              </a:r>
              <a:r>
                <a:rPr lang="en-US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Promotion</a:t>
              </a:r>
              <a:endPara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1257392" y="2244134"/>
            <a:ext cx="2185413" cy="45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b="1" spc="300" dirty="0">
                <a:solidFill>
                  <a:srgbClr val="A2724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袋裝為銷售目標</a:t>
            </a:r>
            <a:endParaRPr lang="zh-TW" altLang="en-US" b="1" spc="300" dirty="0">
              <a:solidFill>
                <a:srgbClr val="A2724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7781979" y="1843493"/>
            <a:ext cx="3661875" cy="45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spc="300" dirty="0" smtClean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b="1" spc="300" dirty="0" smtClean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b="1" spc="300" dirty="0" smtClean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spc="300" dirty="0" smtClean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</a:t>
            </a:r>
            <a:r>
              <a:rPr lang="zh-TW" altLang="zh-TW" b="1" spc="300" dirty="0" smtClean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spc="300" dirty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一包淨重</a:t>
            </a:r>
            <a:r>
              <a:rPr lang="en-US" altLang="zh-TW" b="1" spc="300" dirty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400g</a:t>
            </a:r>
            <a:endParaRPr lang="zh-TW" altLang="en-US" b="1" spc="300" dirty="0">
              <a:solidFill>
                <a:srgbClr val="91581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360313" y="3976909"/>
            <a:ext cx="2141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透過網路平台</a:t>
            </a:r>
            <a:endParaRPr lang="en-US" altLang="zh-TW" b="1" spc="300" dirty="0" smtClean="0">
              <a:solidFill>
                <a:srgbClr val="A36F6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b="1" spc="300" dirty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興國</a:t>
            </a:r>
            <a:r>
              <a:rPr lang="zh-TW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endParaRPr lang="en-US" altLang="zh-TW" b="1" spc="300" dirty="0" smtClean="0">
              <a:solidFill>
                <a:srgbClr val="A36F6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農產品市集</a:t>
            </a:r>
            <a:endParaRPr lang="en-US" altLang="zh-TW" b="1" spc="300" dirty="0" smtClean="0">
              <a:solidFill>
                <a:srgbClr val="A36F6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b="1" spc="300" dirty="0" smtClean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</a:t>
            </a:r>
            <a:r>
              <a:rPr lang="zh-TW" altLang="zh-TW" b="1" spc="300" dirty="0">
                <a:solidFill>
                  <a:srgbClr val="A36F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內直接銷售</a:t>
            </a:r>
            <a:endParaRPr lang="zh-TW" altLang="en-US" b="1" spc="300" dirty="0">
              <a:solidFill>
                <a:srgbClr val="A36F6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100390" y="3788852"/>
            <a:ext cx="218701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利用網際網路</a:t>
            </a:r>
            <a:endParaRPr lang="zh-TW" altLang="zh-TW" b="1" spc="300" dirty="0">
              <a:solidFill>
                <a:srgbClr val="7C4B3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贈送</a:t>
            </a:r>
            <a:r>
              <a:rPr lang="zh-TW" altLang="zh-TW" b="1" spc="300" dirty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烹調</a:t>
            </a:r>
            <a:r>
              <a:rPr lang="zh-TW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食譜</a:t>
            </a:r>
            <a:endParaRPr lang="zh-TW" altLang="zh-TW" b="1" spc="300" dirty="0">
              <a:solidFill>
                <a:srgbClr val="7C4B3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 smtClean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採用</a:t>
            </a:r>
            <a:r>
              <a:rPr lang="zh-TW" altLang="zh-TW" b="1" spc="300" dirty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試吃策略</a:t>
            </a:r>
            <a:endParaRPr lang="zh-TW" altLang="en-US" b="1" spc="300" dirty="0">
              <a:solidFill>
                <a:srgbClr val="7C4B3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048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21926" y="2004291"/>
            <a:ext cx="42487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500" b="1" spc="6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4</a:t>
            </a:r>
          </a:p>
          <a:p>
            <a:pPr>
              <a:lnSpc>
                <a:spcPct val="150000"/>
              </a:lnSpc>
            </a:pPr>
            <a:r>
              <a:rPr lang="zh-TW" altLang="en-US" sz="4500" b="1" spc="6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財務分析</a:t>
            </a:r>
            <a:endParaRPr lang="zh-TW" altLang="en-US" sz="4500" b="1" spc="600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902691" y="1921163"/>
            <a:ext cx="2854036" cy="2854036"/>
            <a:chOff x="1902691" y="1921163"/>
            <a:chExt cx="2854036" cy="2854036"/>
          </a:xfrm>
        </p:grpSpPr>
        <p:sp>
          <p:nvSpPr>
            <p:cNvPr id="8" name="流程圖: 接點 7"/>
            <p:cNvSpPr/>
            <p:nvPr/>
          </p:nvSpPr>
          <p:spPr>
            <a:xfrm>
              <a:off x="1902691" y="1921163"/>
              <a:ext cx="2854036" cy="2854036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2752436" y="2586182"/>
              <a:ext cx="115454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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644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財務分析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597316" y="301838"/>
              <a:ext cx="5150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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537370"/>
              </p:ext>
            </p:extLst>
          </p:nvPr>
        </p:nvGraphicFramePr>
        <p:xfrm>
          <a:off x="3648630" y="1009729"/>
          <a:ext cx="4894740" cy="4382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568">
                  <a:extLst>
                    <a:ext uri="{9D8B030D-6E8A-4147-A177-3AD203B41FA5}">
                      <a16:colId xmlns:a16="http://schemas.microsoft.com/office/drawing/2014/main" val="3283849590"/>
                    </a:ext>
                  </a:extLst>
                </a:gridCol>
                <a:gridCol w="579387">
                  <a:extLst>
                    <a:ext uri="{9D8B030D-6E8A-4147-A177-3AD203B41FA5}">
                      <a16:colId xmlns:a16="http://schemas.microsoft.com/office/drawing/2014/main" val="3723748688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3081333348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2367357850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2670200183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2021048819"/>
                    </a:ext>
                  </a:extLst>
                </a:gridCol>
                <a:gridCol w="665157">
                  <a:extLst>
                    <a:ext uri="{9D8B030D-6E8A-4147-A177-3AD203B41FA5}">
                      <a16:colId xmlns:a16="http://schemas.microsoft.com/office/drawing/2014/main" val="3069891423"/>
                    </a:ext>
                  </a:extLst>
                </a:gridCol>
              </a:tblGrid>
              <a:tr h="49833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營業收入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第一期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(11/4~11/8)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第二期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(11/11~11/8)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(11/1~11/22)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945548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地瓜餐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2,760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3,085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810320350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生地瓜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14,940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2038747906"/>
                  </a:ext>
                </a:extLst>
              </a:tr>
              <a:tr h="3531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營業收入小計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2,760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3,085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14,940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439452593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營業成本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914434940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進貨成本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270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325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10,305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306138643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營業成本小計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270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325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10,305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641754142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營業毛利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2,490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2,760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4635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1014984791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營業費用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1346906963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青菜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571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254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2830836621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肉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478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335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4254495243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蛋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108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180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815530855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其他費用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251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58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573561872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包裝費用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100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3800251121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宣傳費用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215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1577155151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營業費用小計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1,408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827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315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904878883"/>
                  </a:ext>
                </a:extLst>
              </a:tr>
              <a:tr h="23539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本期淨利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1,082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endParaRPr lang="zh-TW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1,933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4,320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241" marR="63241" marT="0" marB="0"/>
                </a:tc>
                <a:extLst>
                  <a:ext uri="{0D108BD9-81ED-4DB2-BD59-A6C34878D82A}">
                    <a16:rowId xmlns:a16="http://schemas.microsoft.com/office/drawing/2014/main" val="413833998"/>
                  </a:ext>
                </a:extLst>
              </a:tr>
            </a:tbl>
          </a:graphicData>
        </a:graphic>
      </p:graphicFrame>
      <p:sp>
        <p:nvSpPr>
          <p:cNvPr id="15" name="圓角矩形 14"/>
          <p:cNvSpPr/>
          <p:nvPr/>
        </p:nvSpPr>
        <p:spPr>
          <a:xfrm>
            <a:off x="2984992" y="782425"/>
            <a:ext cx="6106886" cy="4788816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4156363" y="5661502"/>
            <a:ext cx="6319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b="1" dirty="0" smtClean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仔細運用，達到最大效益</a:t>
            </a:r>
            <a:endParaRPr lang="zh-TW" altLang="en-US" sz="2500" b="1" dirty="0">
              <a:solidFill>
                <a:srgbClr val="91581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859749" y="6124419"/>
            <a:ext cx="6029727" cy="103695"/>
          </a:xfrm>
          <a:prstGeom prst="rect">
            <a:avLst/>
          </a:prstGeom>
          <a:gradFill flip="none" rotWithShape="1">
            <a:gsLst>
              <a:gs pos="83000">
                <a:schemeClr val="accent4">
                  <a:lumMod val="0"/>
                  <a:lumOff val="100000"/>
                </a:schemeClr>
              </a:gs>
              <a:gs pos="7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057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21926" y="2004291"/>
            <a:ext cx="42487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500" b="1" spc="600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5</a:t>
            </a:r>
          </a:p>
          <a:p>
            <a:pPr>
              <a:lnSpc>
                <a:spcPct val="150000"/>
              </a:lnSpc>
            </a:pPr>
            <a:r>
              <a:rPr lang="zh-TW" altLang="en-US" sz="4500" b="1" spc="600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未來展望</a:t>
            </a:r>
            <a:endParaRPr lang="zh-TW" altLang="en-US" sz="4500" b="1" spc="600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902691" y="1921163"/>
            <a:ext cx="2854036" cy="2854036"/>
            <a:chOff x="1902691" y="1921163"/>
            <a:chExt cx="2854036" cy="2854036"/>
          </a:xfrm>
        </p:grpSpPr>
        <p:sp>
          <p:nvSpPr>
            <p:cNvPr id="8" name="流程圖: 接點 7"/>
            <p:cNvSpPr/>
            <p:nvPr/>
          </p:nvSpPr>
          <p:spPr>
            <a:xfrm>
              <a:off x="1902691" y="1921163"/>
              <a:ext cx="2854036" cy="2854036"/>
            </a:xfrm>
            <a:prstGeom prst="flowChartConnector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2817091" y="2683884"/>
              <a:ext cx="133003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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12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未來展望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625597" y="301838"/>
              <a:ext cx="4679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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2639506" y="990846"/>
            <a:ext cx="5769204" cy="1423447"/>
            <a:chOff x="2639506" y="990846"/>
            <a:chExt cx="5769204" cy="1423447"/>
          </a:xfrm>
        </p:grpSpPr>
        <p:grpSp>
          <p:nvGrpSpPr>
            <p:cNvPr id="18" name="群組 17"/>
            <p:cNvGrpSpPr/>
            <p:nvPr/>
          </p:nvGrpSpPr>
          <p:grpSpPr>
            <a:xfrm>
              <a:off x="2639506" y="990846"/>
              <a:ext cx="5769204" cy="1423447"/>
              <a:chOff x="2111604" y="1508289"/>
              <a:chExt cx="6127423" cy="1395167"/>
            </a:xfrm>
          </p:grpSpPr>
          <p:sp>
            <p:nvSpPr>
              <p:cNvPr id="10" name="甜甜圈 9"/>
              <p:cNvSpPr/>
              <p:nvPr/>
            </p:nvSpPr>
            <p:spPr>
              <a:xfrm>
                <a:off x="2111604" y="1508289"/>
                <a:ext cx="1348033" cy="1395167"/>
              </a:xfrm>
              <a:prstGeom prst="donut">
                <a:avLst>
                  <a:gd name="adj" fmla="val 8325"/>
                </a:avLst>
              </a:prstGeom>
              <a:solidFill>
                <a:srgbClr val="C175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直線接點 12"/>
              <p:cNvCxnSpPr>
                <a:stCxn id="10" idx="6"/>
                <a:endCxn id="14" idx="1"/>
              </p:cNvCxnSpPr>
              <p:nvPr/>
            </p:nvCxnSpPr>
            <p:spPr>
              <a:xfrm flipV="1">
                <a:off x="3459637" y="2205872"/>
                <a:ext cx="923827" cy="1"/>
              </a:xfrm>
              <a:prstGeom prst="line">
                <a:avLst/>
              </a:prstGeom>
              <a:ln w="25400">
                <a:solidFill>
                  <a:srgbClr val="C1752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流程圖: 結束點 13"/>
              <p:cNvSpPr/>
              <p:nvPr/>
            </p:nvSpPr>
            <p:spPr>
              <a:xfrm>
                <a:off x="4383464" y="1734532"/>
                <a:ext cx="3855563" cy="942680"/>
              </a:xfrm>
              <a:prstGeom prst="flowChartTerminator">
                <a:avLst/>
              </a:prstGeom>
              <a:solidFill>
                <a:srgbClr val="C175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7" name="文字方塊 26"/>
            <p:cNvSpPr txBox="1"/>
            <p:nvPr/>
          </p:nvSpPr>
          <p:spPr>
            <a:xfrm>
              <a:off x="3050854" y="1293827"/>
              <a:ext cx="618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b="1" dirty="0" smtClean="0">
                  <a:solidFill>
                    <a:srgbClr val="C17529"/>
                  </a:solidFill>
                </a:rPr>
                <a:t>1</a:t>
              </a:r>
              <a:endParaRPr lang="zh-TW" altLang="en-US" sz="4000" b="1" dirty="0">
                <a:solidFill>
                  <a:srgbClr val="C17529"/>
                </a:solidFill>
              </a:endParaRPr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5469095" y="1357342"/>
              <a:ext cx="25586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000" b="1" spc="3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減少中間商的</a:t>
              </a:r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剝削</a:t>
              </a:r>
              <a:endParaRPr lang="en-US" altLang="zh-TW" sz="20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增加農夫銷售利益</a:t>
              </a:r>
              <a:endParaRPr lang="zh-TW" altLang="en-US" sz="20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3438962" y="2524385"/>
            <a:ext cx="5769204" cy="1423447"/>
            <a:chOff x="3438962" y="2524385"/>
            <a:chExt cx="5769204" cy="1423447"/>
          </a:xfrm>
        </p:grpSpPr>
        <p:grpSp>
          <p:nvGrpSpPr>
            <p:cNvPr id="19" name="群組 18"/>
            <p:cNvGrpSpPr/>
            <p:nvPr/>
          </p:nvGrpSpPr>
          <p:grpSpPr>
            <a:xfrm>
              <a:off x="3438962" y="2524385"/>
              <a:ext cx="5769204" cy="1423447"/>
              <a:chOff x="2111604" y="1508289"/>
              <a:chExt cx="6127423" cy="1395167"/>
            </a:xfrm>
          </p:grpSpPr>
          <p:sp>
            <p:nvSpPr>
              <p:cNvPr id="20" name="甜甜圈 19"/>
              <p:cNvSpPr/>
              <p:nvPr/>
            </p:nvSpPr>
            <p:spPr>
              <a:xfrm>
                <a:off x="2111604" y="1508289"/>
                <a:ext cx="1348033" cy="1395167"/>
              </a:xfrm>
              <a:prstGeom prst="donut">
                <a:avLst>
                  <a:gd name="adj" fmla="val 8325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直線接點 20"/>
              <p:cNvCxnSpPr>
                <a:stCxn id="20" idx="6"/>
                <a:endCxn id="22" idx="1"/>
              </p:cNvCxnSpPr>
              <p:nvPr/>
            </p:nvCxnSpPr>
            <p:spPr>
              <a:xfrm flipV="1">
                <a:off x="3459637" y="2205872"/>
                <a:ext cx="923827" cy="1"/>
              </a:xfrm>
              <a:prstGeom prst="line">
                <a:avLst/>
              </a:prstGeom>
              <a:ln w="25400">
                <a:solidFill>
                  <a:srgbClr val="91581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流程圖: 結束點 21"/>
              <p:cNvSpPr/>
              <p:nvPr/>
            </p:nvSpPr>
            <p:spPr>
              <a:xfrm>
                <a:off x="4383464" y="1734532"/>
                <a:ext cx="3855563" cy="942680"/>
              </a:xfrm>
              <a:prstGeom prst="flowChartTerminator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8" name="文字方塊 27"/>
            <p:cNvSpPr txBox="1"/>
            <p:nvPr/>
          </p:nvSpPr>
          <p:spPr>
            <a:xfrm>
              <a:off x="3853446" y="2859905"/>
              <a:ext cx="5540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b="1" dirty="0" smtClean="0">
                  <a:solidFill>
                    <a:srgbClr val="91581F"/>
                  </a:solidFill>
                </a:rPr>
                <a:t>2</a:t>
              </a:r>
              <a:endParaRPr lang="zh-TW" altLang="en-US" sz="4000" b="1" dirty="0">
                <a:solidFill>
                  <a:srgbClr val="91581F"/>
                </a:solidFill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6101790" y="2898125"/>
              <a:ext cx="25825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000" b="1" spc="3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環保的</a:t>
              </a:r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方式讓社會</a:t>
              </a:r>
              <a:endParaRPr lang="en-US" altLang="zh-TW" sz="20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永</a:t>
              </a:r>
              <a:r>
                <a:rPr lang="zh-TW" altLang="zh-TW" sz="2000" b="1" spc="3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續</a:t>
              </a:r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發展回饋</a:t>
              </a:r>
              <a:r>
                <a:rPr lang="zh-TW" altLang="zh-TW" sz="2000" b="1" spc="3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社會</a:t>
              </a:r>
              <a:endParaRPr lang="zh-TW" altLang="en-US" sz="20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2258494" y="4065166"/>
            <a:ext cx="5769204" cy="1423447"/>
            <a:chOff x="2258494" y="4065166"/>
            <a:chExt cx="5769204" cy="1423447"/>
          </a:xfrm>
        </p:grpSpPr>
        <p:grpSp>
          <p:nvGrpSpPr>
            <p:cNvPr id="23" name="群組 22"/>
            <p:cNvGrpSpPr/>
            <p:nvPr/>
          </p:nvGrpSpPr>
          <p:grpSpPr>
            <a:xfrm>
              <a:off x="2258494" y="4065166"/>
              <a:ext cx="5769204" cy="1423447"/>
              <a:chOff x="2111604" y="1508289"/>
              <a:chExt cx="6127423" cy="1395167"/>
            </a:xfrm>
          </p:grpSpPr>
          <p:sp>
            <p:nvSpPr>
              <p:cNvPr id="24" name="甜甜圈 23"/>
              <p:cNvSpPr/>
              <p:nvPr/>
            </p:nvSpPr>
            <p:spPr>
              <a:xfrm>
                <a:off x="2111604" y="1508289"/>
                <a:ext cx="1348033" cy="1395167"/>
              </a:xfrm>
              <a:prstGeom prst="donut">
                <a:avLst>
                  <a:gd name="adj" fmla="val 8325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直線接點 24"/>
              <p:cNvCxnSpPr>
                <a:stCxn id="24" idx="6"/>
                <a:endCxn id="26" idx="1"/>
              </p:cNvCxnSpPr>
              <p:nvPr/>
            </p:nvCxnSpPr>
            <p:spPr>
              <a:xfrm flipV="1">
                <a:off x="3459637" y="2205872"/>
                <a:ext cx="923827" cy="1"/>
              </a:xfrm>
              <a:prstGeom prst="line">
                <a:avLst/>
              </a:prstGeom>
              <a:ln w="25400">
                <a:solidFill>
                  <a:srgbClr val="603B1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流程圖: 結束點 25"/>
              <p:cNvSpPr/>
              <p:nvPr/>
            </p:nvSpPr>
            <p:spPr>
              <a:xfrm>
                <a:off x="4383464" y="1734532"/>
                <a:ext cx="3855563" cy="942680"/>
              </a:xfrm>
              <a:prstGeom prst="flowChartTerminator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9" name="文字方塊 28"/>
            <p:cNvSpPr txBox="1"/>
            <p:nvPr/>
          </p:nvSpPr>
          <p:spPr>
            <a:xfrm>
              <a:off x="2692161" y="4415704"/>
              <a:ext cx="7468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b="1" dirty="0" smtClean="0">
                  <a:solidFill>
                    <a:srgbClr val="603B14"/>
                  </a:solidFill>
                </a:rPr>
                <a:t>3</a:t>
              </a:r>
              <a:endParaRPr lang="zh-TW" altLang="en-US" sz="4000" b="1" dirty="0">
                <a:solidFill>
                  <a:srgbClr val="603B14"/>
                </a:solidFill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5267356" y="4438908"/>
              <a:ext cx="230014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000" b="1" spc="3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讓農民的</a:t>
              </a:r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生計</a:t>
              </a:r>
              <a:endParaRPr lang="en-US" altLang="zh-TW" sz="20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能</a:t>
              </a:r>
              <a:r>
                <a:rPr lang="zh-TW" altLang="en-US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夠</a:t>
              </a:r>
              <a:r>
                <a:rPr lang="zh-TW" altLang="zh-TW" sz="2000" b="1" spc="3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受到</a:t>
              </a:r>
              <a:r>
                <a:rPr lang="zh-TW" altLang="zh-TW" sz="2000" b="1" spc="3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保障</a:t>
              </a:r>
              <a:endParaRPr lang="zh-TW" altLang="en-US" sz="20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659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rot="10800000" flipH="1">
            <a:off x="0" y="-2"/>
            <a:ext cx="2484582" cy="3620654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直角三角形 5"/>
          <p:cNvSpPr/>
          <p:nvPr/>
        </p:nvSpPr>
        <p:spPr>
          <a:xfrm>
            <a:off x="-1" y="3528292"/>
            <a:ext cx="1958109" cy="3329708"/>
          </a:xfrm>
          <a:prstGeom prst="rtTriangl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1667164" y="1699491"/>
            <a:ext cx="3408218" cy="3408218"/>
            <a:chOff x="1667164" y="1699491"/>
            <a:chExt cx="3408218" cy="3408218"/>
          </a:xfrm>
        </p:grpSpPr>
        <p:sp>
          <p:nvSpPr>
            <p:cNvPr id="7" name="流程圖: 接點 6"/>
            <p:cNvSpPr/>
            <p:nvPr/>
          </p:nvSpPr>
          <p:spPr>
            <a:xfrm>
              <a:off x="1667164" y="1699491"/>
              <a:ext cx="3408218" cy="3408218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流程圖: 接點 7"/>
            <p:cNvSpPr/>
            <p:nvPr/>
          </p:nvSpPr>
          <p:spPr>
            <a:xfrm>
              <a:off x="1958109" y="1990436"/>
              <a:ext cx="2826327" cy="2826327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9" name="圖片 8" descr="相關圖片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6385" y="2563090"/>
              <a:ext cx="2009775" cy="1681017"/>
            </a:xfrm>
            <a:prstGeom prst="rect">
              <a:avLst/>
            </a:prstGeom>
            <a:noFill/>
            <a:ln w="12700">
              <a:noFill/>
            </a:ln>
          </p:spPr>
        </p:pic>
      </p:grpSp>
      <p:sp>
        <p:nvSpPr>
          <p:cNvPr id="10" name="直角三角形 9"/>
          <p:cNvSpPr/>
          <p:nvPr/>
        </p:nvSpPr>
        <p:spPr>
          <a:xfrm rot="10116438" flipH="1">
            <a:off x="4176701" y="1189926"/>
            <a:ext cx="305801" cy="57265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直角三角形 11"/>
          <p:cNvSpPr/>
          <p:nvPr/>
        </p:nvSpPr>
        <p:spPr>
          <a:xfrm rot="9650480" flipV="1">
            <a:off x="4471169" y="1577132"/>
            <a:ext cx="572655" cy="244716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 rot="1181592" flipH="1" flipV="1">
            <a:off x="4429196" y="1201479"/>
            <a:ext cx="253999" cy="644946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661893" y="1329432"/>
            <a:ext cx="4858328" cy="207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000" b="1" spc="6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放噗噗小地瓜</a:t>
            </a:r>
            <a:endParaRPr lang="en-US" altLang="zh-TW" sz="5000" b="1" spc="600" dirty="0" smtClean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b="1" spc="6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行銷企劃</a:t>
            </a:r>
            <a:r>
              <a:rPr lang="zh-TW" altLang="en-US" sz="4000" b="1" spc="6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</a:p>
        </p:txBody>
      </p:sp>
      <p:grpSp>
        <p:nvGrpSpPr>
          <p:cNvPr id="25" name="群組 24"/>
          <p:cNvGrpSpPr/>
          <p:nvPr/>
        </p:nvGrpSpPr>
        <p:grpSpPr>
          <a:xfrm>
            <a:off x="6177318" y="4536959"/>
            <a:ext cx="729673" cy="729673"/>
            <a:chOff x="5809673" y="4442691"/>
            <a:chExt cx="729673" cy="729673"/>
          </a:xfrm>
        </p:grpSpPr>
        <p:sp>
          <p:nvSpPr>
            <p:cNvPr id="15" name="流程圖: 接點 14"/>
            <p:cNvSpPr/>
            <p:nvPr/>
          </p:nvSpPr>
          <p:spPr>
            <a:xfrm>
              <a:off x="5809673" y="4442691"/>
              <a:ext cx="729673" cy="729673"/>
            </a:xfrm>
            <a:prstGeom prst="flowChartConnector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883565" y="4530528"/>
              <a:ext cx="369454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6906991" y="4546194"/>
            <a:ext cx="729673" cy="729673"/>
            <a:chOff x="6539346" y="4451926"/>
            <a:chExt cx="729673" cy="729673"/>
          </a:xfrm>
        </p:grpSpPr>
        <p:sp>
          <p:nvSpPr>
            <p:cNvPr id="16" name="流程圖: 接點 15"/>
            <p:cNvSpPr/>
            <p:nvPr/>
          </p:nvSpPr>
          <p:spPr>
            <a:xfrm>
              <a:off x="6539346" y="4451926"/>
              <a:ext cx="729673" cy="72967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640947" y="4530528"/>
              <a:ext cx="341745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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7636664" y="4557741"/>
            <a:ext cx="729673" cy="729673"/>
            <a:chOff x="7269019" y="4463473"/>
            <a:chExt cx="729673" cy="729673"/>
          </a:xfrm>
        </p:grpSpPr>
        <p:sp>
          <p:nvSpPr>
            <p:cNvPr id="17" name="流程圖: 接點 16"/>
            <p:cNvSpPr/>
            <p:nvPr/>
          </p:nvSpPr>
          <p:spPr>
            <a:xfrm>
              <a:off x="7269019" y="4463473"/>
              <a:ext cx="729673" cy="729673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352147" y="4553711"/>
              <a:ext cx="397162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8366337" y="4569288"/>
            <a:ext cx="729673" cy="729673"/>
            <a:chOff x="7998692" y="4475020"/>
            <a:chExt cx="729673" cy="729673"/>
          </a:xfrm>
        </p:grpSpPr>
        <p:sp>
          <p:nvSpPr>
            <p:cNvPr id="18" name="流程圖: 接點 17"/>
            <p:cNvSpPr/>
            <p:nvPr/>
          </p:nvSpPr>
          <p:spPr>
            <a:xfrm>
              <a:off x="7998692" y="4475020"/>
              <a:ext cx="729673" cy="729673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8091057" y="4539763"/>
              <a:ext cx="314035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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9096010" y="4580835"/>
            <a:ext cx="729673" cy="729673"/>
            <a:chOff x="8728365" y="4486567"/>
            <a:chExt cx="729673" cy="729673"/>
          </a:xfrm>
        </p:grpSpPr>
        <p:sp>
          <p:nvSpPr>
            <p:cNvPr id="19" name="流程圖: 接點 18"/>
            <p:cNvSpPr/>
            <p:nvPr/>
          </p:nvSpPr>
          <p:spPr>
            <a:xfrm>
              <a:off x="8728365" y="4486567"/>
              <a:ext cx="729673" cy="729673"/>
            </a:xfrm>
            <a:prstGeom prst="flowChartConnector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8820730" y="4574404"/>
              <a:ext cx="452579" cy="5539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</a:t>
              </a:r>
              <a:endParaRPr lang="zh-TW" altLang="en-US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5809673" y="3699897"/>
            <a:ext cx="5752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85540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WATCHING.</a:t>
            </a:r>
            <a:endParaRPr lang="zh-TW" altLang="en-US" sz="2000" b="1" dirty="0">
              <a:solidFill>
                <a:srgbClr val="85540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0611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群組 20"/>
          <p:cNvGrpSpPr/>
          <p:nvPr/>
        </p:nvGrpSpPr>
        <p:grpSpPr>
          <a:xfrm>
            <a:off x="966104" y="646545"/>
            <a:ext cx="6049819" cy="5837382"/>
            <a:chOff x="692727" y="572654"/>
            <a:chExt cx="6049819" cy="5569527"/>
          </a:xfrm>
        </p:grpSpPr>
        <p:sp>
          <p:nvSpPr>
            <p:cNvPr id="4" name="框架 3"/>
            <p:cNvSpPr/>
            <p:nvPr/>
          </p:nvSpPr>
          <p:spPr>
            <a:xfrm>
              <a:off x="692727" y="572654"/>
              <a:ext cx="5440218" cy="5569527"/>
            </a:xfrm>
            <a:prstGeom prst="frame">
              <a:avLst>
                <a:gd name="adj1" fmla="val 262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209310" y="877455"/>
              <a:ext cx="1533236" cy="4950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1371927" y="2366390"/>
            <a:ext cx="273396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</a:t>
            </a:r>
            <a:endParaRPr lang="en-US" altLang="zh-TW" sz="4500" b="1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5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500" b="1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5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</a:t>
            </a:r>
            <a:endParaRPr lang="en-US" altLang="zh-TW" sz="4500" b="1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506434" y="1055275"/>
            <a:ext cx="39716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CONTENTS</a:t>
            </a:r>
            <a:endParaRPr lang="zh-TW" altLang="en-US" sz="45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5" name="群組 34"/>
          <p:cNvGrpSpPr/>
          <p:nvPr/>
        </p:nvGrpSpPr>
        <p:grpSpPr>
          <a:xfrm>
            <a:off x="5277754" y="1217942"/>
            <a:ext cx="4636655" cy="849746"/>
            <a:chOff x="4839855" y="1126836"/>
            <a:chExt cx="4636655" cy="849746"/>
          </a:xfrm>
        </p:grpSpPr>
        <p:grpSp>
          <p:nvGrpSpPr>
            <p:cNvPr id="8" name="群組 7"/>
            <p:cNvGrpSpPr/>
            <p:nvPr/>
          </p:nvGrpSpPr>
          <p:grpSpPr>
            <a:xfrm>
              <a:off x="4839855" y="1126836"/>
              <a:ext cx="4636655" cy="849746"/>
              <a:chOff x="4839855" y="1126836"/>
              <a:chExt cx="4636655" cy="849746"/>
            </a:xfrm>
          </p:grpSpPr>
          <p:sp>
            <p:nvSpPr>
              <p:cNvPr id="7" name="圓角矩形 6"/>
              <p:cNvSpPr/>
              <p:nvPr/>
            </p:nvSpPr>
            <p:spPr>
              <a:xfrm>
                <a:off x="5338619" y="1242291"/>
                <a:ext cx="4137891" cy="618836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流程圖: 接點 5"/>
              <p:cNvSpPr/>
              <p:nvPr/>
            </p:nvSpPr>
            <p:spPr>
              <a:xfrm>
                <a:off x="4839855" y="1126836"/>
                <a:ext cx="849746" cy="849746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4" name="文字方塊 23"/>
            <p:cNvSpPr txBox="1"/>
            <p:nvPr/>
          </p:nvSpPr>
          <p:spPr>
            <a:xfrm>
              <a:off x="4983021" y="1259643"/>
              <a:ext cx="35098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rgbClr val="D2A010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000" dirty="0">
                <a:solidFill>
                  <a:srgbClr val="D2A010"/>
                </a:solidFill>
              </a:endParaRPr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6173356" y="1270014"/>
              <a:ext cx="217978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b="1" spc="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提案簡介</a:t>
              </a:r>
              <a:endParaRPr lang="zh-TW" altLang="en-US" sz="30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5859069" y="2098917"/>
            <a:ext cx="4636655" cy="849746"/>
            <a:chOff x="5338619" y="1976582"/>
            <a:chExt cx="4636655" cy="849746"/>
          </a:xfrm>
        </p:grpSpPr>
        <p:grpSp>
          <p:nvGrpSpPr>
            <p:cNvPr id="9" name="群組 8"/>
            <p:cNvGrpSpPr/>
            <p:nvPr/>
          </p:nvGrpSpPr>
          <p:grpSpPr>
            <a:xfrm>
              <a:off x="5338619" y="1976582"/>
              <a:ext cx="4636655" cy="849746"/>
              <a:chOff x="4839855" y="1126836"/>
              <a:chExt cx="4636655" cy="849746"/>
            </a:xfrm>
          </p:grpSpPr>
          <p:sp>
            <p:nvSpPr>
              <p:cNvPr id="10" name="圓角矩形 9"/>
              <p:cNvSpPr/>
              <p:nvPr/>
            </p:nvSpPr>
            <p:spPr>
              <a:xfrm>
                <a:off x="5338619" y="1242291"/>
                <a:ext cx="4137891" cy="61883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流程圖: 接點 10"/>
              <p:cNvSpPr/>
              <p:nvPr/>
            </p:nvSpPr>
            <p:spPr>
              <a:xfrm>
                <a:off x="4839855" y="1126836"/>
                <a:ext cx="849746" cy="849746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5" name="文字方塊 24"/>
            <p:cNvSpPr txBox="1"/>
            <p:nvPr/>
          </p:nvSpPr>
          <p:spPr>
            <a:xfrm>
              <a:off x="5487556" y="2109112"/>
              <a:ext cx="330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rgbClr val="C87D0E"/>
                  </a:solidFill>
                  <a:sym typeface="Webdings" panose="05030102010509060703" pitchFamily="18" charset="2"/>
                </a:rPr>
                <a:t></a:t>
              </a:r>
              <a:endParaRPr lang="zh-TW" altLang="en-US" sz="3000" dirty="0">
                <a:solidFill>
                  <a:srgbClr val="C87D0E"/>
                </a:solidFill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6840968" y="2134765"/>
              <a:ext cx="213908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b="1" spc="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市場分析</a:t>
              </a:r>
              <a:endParaRPr lang="zh-TW" altLang="en-US" sz="30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4802080" y="3039873"/>
            <a:ext cx="4636655" cy="849746"/>
            <a:chOff x="4604328" y="2826328"/>
            <a:chExt cx="4636655" cy="849746"/>
          </a:xfrm>
        </p:grpSpPr>
        <p:grpSp>
          <p:nvGrpSpPr>
            <p:cNvPr id="12" name="群組 11"/>
            <p:cNvGrpSpPr/>
            <p:nvPr/>
          </p:nvGrpSpPr>
          <p:grpSpPr>
            <a:xfrm>
              <a:off x="4604328" y="2826328"/>
              <a:ext cx="4636655" cy="849746"/>
              <a:chOff x="4839855" y="1126836"/>
              <a:chExt cx="4636655" cy="849746"/>
            </a:xfrm>
          </p:grpSpPr>
          <p:sp>
            <p:nvSpPr>
              <p:cNvPr id="13" name="圓角矩形 12"/>
              <p:cNvSpPr/>
              <p:nvPr/>
            </p:nvSpPr>
            <p:spPr>
              <a:xfrm>
                <a:off x="5338619" y="1242291"/>
                <a:ext cx="4137891" cy="618836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流程圖: 接點 13"/>
              <p:cNvSpPr/>
              <p:nvPr/>
            </p:nvSpPr>
            <p:spPr>
              <a:xfrm>
                <a:off x="4839855" y="1126836"/>
                <a:ext cx="849746" cy="849746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6" name="文字方塊 25"/>
            <p:cNvSpPr txBox="1"/>
            <p:nvPr/>
          </p:nvSpPr>
          <p:spPr>
            <a:xfrm>
              <a:off x="4757885" y="2958317"/>
              <a:ext cx="33135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rgbClr val="A27242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3000" dirty="0">
                <a:solidFill>
                  <a:srgbClr val="A27242"/>
                </a:solidFill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6222423" y="2997257"/>
              <a:ext cx="237086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b="1" spc="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經營計畫</a:t>
              </a:r>
              <a:endParaRPr lang="zh-TW" altLang="en-US" sz="30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5708978" y="3986551"/>
            <a:ext cx="4636655" cy="849746"/>
            <a:chOff x="5407891" y="3676074"/>
            <a:chExt cx="4636655" cy="849746"/>
          </a:xfrm>
        </p:grpSpPr>
        <p:grpSp>
          <p:nvGrpSpPr>
            <p:cNvPr id="15" name="群組 14"/>
            <p:cNvGrpSpPr/>
            <p:nvPr/>
          </p:nvGrpSpPr>
          <p:grpSpPr>
            <a:xfrm>
              <a:off x="5407891" y="3676074"/>
              <a:ext cx="4636655" cy="849746"/>
              <a:chOff x="4839855" y="1126836"/>
              <a:chExt cx="4636655" cy="849746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5338619" y="1242291"/>
                <a:ext cx="4137891" cy="618836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流程圖: 接點 16"/>
              <p:cNvSpPr/>
              <p:nvPr/>
            </p:nvSpPr>
            <p:spPr>
              <a:xfrm>
                <a:off x="4839855" y="1126836"/>
                <a:ext cx="849746" cy="849746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7" name="文字方塊 26"/>
            <p:cNvSpPr txBox="1"/>
            <p:nvPr/>
          </p:nvSpPr>
          <p:spPr>
            <a:xfrm>
              <a:off x="5557982" y="3814801"/>
              <a:ext cx="40178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rgbClr val="91581F"/>
                  </a:solidFill>
                  <a:sym typeface="Webdings" panose="05030102010509060703" pitchFamily="18" charset="2"/>
                </a:rPr>
                <a:t></a:t>
              </a:r>
              <a:endParaRPr lang="zh-TW" altLang="en-US" sz="3000" dirty="0">
                <a:solidFill>
                  <a:srgbClr val="91581F"/>
                </a:solidFill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6817595" y="3823948"/>
              <a:ext cx="21382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b="1" spc="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財務分析</a:t>
              </a:r>
              <a:endParaRPr lang="zh-TW" altLang="en-US" sz="30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4938318" y="4937897"/>
            <a:ext cx="4636655" cy="849746"/>
            <a:chOff x="4604328" y="4567380"/>
            <a:chExt cx="4636655" cy="849746"/>
          </a:xfrm>
        </p:grpSpPr>
        <p:grpSp>
          <p:nvGrpSpPr>
            <p:cNvPr id="18" name="群組 17"/>
            <p:cNvGrpSpPr/>
            <p:nvPr/>
          </p:nvGrpSpPr>
          <p:grpSpPr>
            <a:xfrm>
              <a:off x="4604328" y="4567380"/>
              <a:ext cx="4636655" cy="849746"/>
              <a:chOff x="4839855" y="1126836"/>
              <a:chExt cx="4636655" cy="849746"/>
            </a:xfrm>
          </p:grpSpPr>
          <p:sp>
            <p:nvSpPr>
              <p:cNvPr id="19" name="圓角矩形 18"/>
              <p:cNvSpPr/>
              <p:nvPr/>
            </p:nvSpPr>
            <p:spPr>
              <a:xfrm>
                <a:off x="5338619" y="1242291"/>
                <a:ext cx="4137891" cy="618836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流程圖: 接點 19"/>
              <p:cNvSpPr/>
              <p:nvPr/>
            </p:nvSpPr>
            <p:spPr>
              <a:xfrm>
                <a:off x="4839855" y="1126836"/>
                <a:ext cx="849746" cy="849746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8" name="文字方塊 27"/>
            <p:cNvSpPr txBox="1"/>
            <p:nvPr/>
          </p:nvSpPr>
          <p:spPr>
            <a:xfrm>
              <a:off x="4775203" y="4708602"/>
              <a:ext cx="4479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dirty="0" smtClean="0">
                  <a:solidFill>
                    <a:srgbClr val="624139"/>
                  </a:solidFill>
                  <a:sym typeface="Webdings" panose="05030102010509060703" pitchFamily="18" charset="2"/>
                </a:rPr>
                <a:t></a:t>
              </a:r>
              <a:endParaRPr lang="zh-TW" altLang="en-US" sz="3000" dirty="0">
                <a:solidFill>
                  <a:srgbClr val="624139"/>
                </a:solidFill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6060496" y="4747673"/>
              <a:ext cx="232092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b="1" spc="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未來展望</a:t>
              </a:r>
              <a:endParaRPr lang="zh-TW" altLang="en-US" sz="30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84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21926" y="2004291"/>
            <a:ext cx="42487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500" b="1" spc="600" dirty="0" smtClean="0">
                <a:solidFill>
                  <a:srgbClr val="E0AA1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1</a:t>
            </a:r>
          </a:p>
          <a:p>
            <a:pPr>
              <a:lnSpc>
                <a:spcPct val="150000"/>
              </a:lnSpc>
            </a:pPr>
            <a:r>
              <a:rPr lang="zh-TW" altLang="en-US" sz="4500" b="1" spc="600" dirty="0" smtClean="0">
                <a:solidFill>
                  <a:srgbClr val="E0AA1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提案簡介</a:t>
            </a:r>
            <a:endParaRPr lang="zh-TW" altLang="en-US" sz="4500" b="1" spc="600" dirty="0">
              <a:solidFill>
                <a:srgbClr val="E0AA1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1902691" y="1921163"/>
            <a:ext cx="2854036" cy="2854036"/>
            <a:chOff x="1902691" y="1921163"/>
            <a:chExt cx="2854036" cy="2854036"/>
          </a:xfrm>
        </p:grpSpPr>
        <p:sp>
          <p:nvSpPr>
            <p:cNvPr id="8" name="流程圖: 接點 7"/>
            <p:cNvSpPr/>
            <p:nvPr/>
          </p:nvSpPr>
          <p:spPr>
            <a:xfrm>
              <a:off x="1902691" y="1921163"/>
              <a:ext cx="2854036" cy="2854036"/>
            </a:xfrm>
            <a:prstGeom prst="flowChartConnector">
              <a:avLst/>
            </a:prstGeom>
            <a:solidFill>
              <a:srgbClr val="D2A01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2724727" y="2613892"/>
              <a:ext cx="120996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06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6" name="群組 35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rgbClr val="D2A01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09601" y="270162"/>
              <a:ext cx="50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提案簡介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1810326" y="2068945"/>
            <a:ext cx="2346037" cy="2346037"/>
            <a:chOff x="1810326" y="2068945"/>
            <a:chExt cx="2346037" cy="2346037"/>
          </a:xfrm>
        </p:grpSpPr>
        <p:sp>
          <p:nvSpPr>
            <p:cNvPr id="16" name="流程圖: 接點 15"/>
            <p:cNvSpPr/>
            <p:nvPr/>
          </p:nvSpPr>
          <p:spPr>
            <a:xfrm>
              <a:off x="1810326" y="2068945"/>
              <a:ext cx="2346037" cy="2346037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3" name="圖片 22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4975" y="2387253"/>
              <a:ext cx="1248062" cy="1684160"/>
            </a:xfrm>
            <a:prstGeom prst="rect">
              <a:avLst/>
            </a:prstGeom>
            <a:ln w="12700">
              <a:noFill/>
            </a:ln>
          </p:spPr>
        </p:pic>
      </p:grpSp>
      <p:grpSp>
        <p:nvGrpSpPr>
          <p:cNvPr id="39" name="群組 38"/>
          <p:cNvGrpSpPr/>
          <p:nvPr/>
        </p:nvGrpSpPr>
        <p:grpSpPr>
          <a:xfrm>
            <a:off x="4156363" y="2706253"/>
            <a:ext cx="2733966" cy="1034474"/>
            <a:chOff x="4156363" y="2706253"/>
            <a:chExt cx="2733966" cy="1034474"/>
          </a:xfrm>
        </p:grpSpPr>
        <p:cxnSp>
          <p:nvCxnSpPr>
            <p:cNvPr id="20" name="直線接點 19"/>
            <p:cNvCxnSpPr>
              <a:stCxn id="16" idx="6"/>
            </p:cNvCxnSpPr>
            <p:nvPr/>
          </p:nvCxnSpPr>
          <p:spPr>
            <a:xfrm flipV="1">
              <a:off x="4156363" y="3241963"/>
              <a:ext cx="1699492" cy="1"/>
            </a:xfrm>
            <a:prstGeom prst="line">
              <a:avLst/>
            </a:prstGeom>
            <a:ln>
              <a:solidFill>
                <a:srgbClr val="85540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群組 30"/>
            <p:cNvGrpSpPr/>
            <p:nvPr/>
          </p:nvGrpSpPr>
          <p:grpSpPr>
            <a:xfrm>
              <a:off x="5855855" y="2706253"/>
              <a:ext cx="1034474" cy="1034474"/>
              <a:chOff x="5855855" y="2706253"/>
              <a:chExt cx="1034474" cy="1034474"/>
            </a:xfrm>
          </p:grpSpPr>
          <p:sp>
            <p:nvSpPr>
              <p:cNvPr id="25" name="流程圖: 接點 24"/>
              <p:cNvSpPr/>
              <p:nvPr/>
            </p:nvSpPr>
            <p:spPr>
              <a:xfrm>
                <a:off x="5855855" y="2706253"/>
                <a:ext cx="1034474" cy="1034474"/>
              </a:xfrm>
              <a:prstGeom prst="flowChartConnector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文字方塊 26"/>
              <p:cNvSpPr txBox="1"/>
              <p:nvPr/>
            </p:nvSpPr>
            <p:spPr>
              <a:xfrm>
                <a:off x="6046354" y="3023147"/>
                <a:ext cx="8358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想法</a:t>
                </a:r>
                <a:endPara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40" name="群組 39"/>
          <p:cNvGrpSpPr/>
          <p:nvPr/>
        </p:nvGrpSpPr>
        <p:grpSpPr>
          <a:xfrm>
            <a:off x="3812794" y="4071413"/>
            <a:ext cx="2865099" cy="1398338"/>
            <a:chOff x="3812794" y="4071413"/>
            <a:chExt cx="2865099" cy="1398338"/>
          </a:xfrm>
        </p:grpSpPr>
        <p:cxnSp>
          <p:nvCxnSpPr>
            <p:cNvPr id="22" name="直線接點 21"/>
            <p:cNvCxnSpPr>
              <a:stCxn id="16" idx="5"/>
            </p:cNvCxnSpPr>
            <p:nvPr/>
          </p:nvCxnSpPr>
          <p:spPr>
            <a:xfrm>
              <a:off x="3812794" y="4071413"/>
              <a:ext cx="1909132" cy="823860"/>
            </a:xfrm>
            <a:prstGeom prst="line">
              <a:avLst/>
            </a:prstGeom>
            <a:ln>
              <a:solidFill>
                <a:srgbClr val="6C4C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群組 31"/>
            <p:cNvGrpSpPr/>
            <p:nvPr/>
          </p:nvGrpSpPr>
          <p:grpSpPr>
            <a:xfrm>
              <a:off x="5643419" y="4435277"/>
              <a:ext cx="1034474" cy="1034474"/>
              <a:chOff x="5643419" y="4435277"/>
              <a:chExt cx="1034474" cy="1034474"/>
            </a:xfrm>
          </p:grpSpPr>
          <p:sp>
            <p:nvSpPr>
              <p:cNvPr id="26" name="流程圖: 接點 25"/>
              <p:cNvSpPr/>
              <p:nvPr/>
            </p:nvSpPr>
            <p:spPr>
              <a:xfrm>
                <a:off x="5643419" y="4435277"/>
                <a:ext cx="1034474" cy="1034474"/>
              </a:xfrm>
              <a:prstGeom prst="flowChartConnector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5814291" y="4775201"/>
                <a:ext cx="692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目的</a:t>
                </a:r>
                <a:endPara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38" name="群組 37"/>
          <p:cNvGrpSpPr/>
          <p:nvPr/>
        </p:nvGrpSpPr>
        <p:grpSpPr>
          <a:xfrm>
            <a:off x="3812794" y="1163781"/>
            <a:ext cx="3031355" cy="1248733"/>
            <a:chOff x="3812794" y="1163781"/>
            <a:chExt cx="3031355" cy="1248733"/>
          </a:xfrm>
        </p:grpSpPr>
        <p:cxnSp>
          <p:nvCxnSpPr>
            <p:cNvPr id="18" name="直線接點 17"/>
            <p:cNvCxnSpPr>
              <a:stCxn id="16" idx="7"/>
            </p:cNvCxnSpPr>
            <p:nvPr/>
          </p:nvCxnSpPr>
          <p:spPr>
            <a:xfrm flipV="1">
              <a:off x="3812794" y="1791855"/>
              <a:ext cx="1821388" cy="620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群組 29"/>
            <p:cNvGrpSpPr/>
            <p:nvPr/>
          </p:nvGrpSpPr>
          <p:grpSpPr>
            <a:xfrm>
              <a:off x="5634182" y="1163781"/>
              <a:ext cx="1209967" cy="1034474"/>
              <a:chOff x="5634182" y="1163781"/>
              <a:chExt cx="1209967" cy="1034474"/>
            </a:xfrm>
          </p:grpSpPr>
          <p:sp>
            <p:nvSpPr>
              <p:cNvPr id="24" name="流程圖: 接點 23"/>
              <p:cNvSpPr/>
              <p:nvPr/>
            </p:nvSpPr>
            <p:spPr>
              <a:xfrm>
                <a:off x="5634182" y="1163781"/>
                <a:ext cx="1034474" cy="1034474"/>
              </a:xfrm>
              <a:prstGeom prst="flowChartConnector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5683831" y="1476694"/>
                <a:ext cx="1160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種植者</a:t>
                </a:r>
                <a:endParaRPr lang="zh-TW" altLang="en-US" sz="2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33" name="文字方塊 32"/>
          <p:cNvSpPr txBox="1"/>
          <p:nvPr/>
        </p:nvSpPr>
        <p:spPr>
          <a:xfrm>
            <a:off x="6991929" y="1069870"/>
            <a:ext cx="2780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b="1" spc="300" dirty="0" smtClean="0">
                <a:solidFill>
                  <a:srgbClr val="F0A2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2000" b="1" spc="300" dirty="0" smtClean="0">
                <a:solidFill>
                  <a:srgbClr val="F0A2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來自彰化</a:t>
            </a:r>
            <a:endParaRPr lang="en-US" altLang="zh-TW" sz="2000" b="1" spc="300" dirty="0" smtClean="0">
              <a:solidFill>
                <a:srgbClr val="F0A2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spc="300" dirty="0" smtClean="0">
                <a:solidFill>
                  <a:srgbClr val="F0A2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2000" b="1" spc="300" dirty="0" smtClean="0">
                <a:solidFill>
                  <a:srgbClr val="F0A2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蔡坤</a:t>
            </a:r>
            <a:r>
              <a:rPr lang="zh-TW" altLang="en-US" sz="2000" b="1" spc="300" dirty="0">
                <a:solidFill>
                  <a:srgbClr val="F0A2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宗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7222837" y="2844226"/>
            <a:ext cx="29186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b="1" spc="300" dirty="0" smtClean="0">
                <a:solidFill>
                  <a:srgbClr val="85540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2000" b="1" spc="300" dirty="0" smtClean="0">
                <a:solidFill>
                  <a:srgbClr val="85540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用心種植好地瓜</a:t>
            </a:r>
            <a:endParaRPr lang="en-US" altLang="zh-TW" sz="2000" b="1" spc="300" dirty="0" smtClean="0">
              <a:solidFill>
                <a:srgbClr val="85540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spc="300" dirty="0" smtClean="0">
                <a:solidFill>
                  <a:srgbClr val="85540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2000" b="1" spc="300" dirty="0" smtClean="0">
                <a:solidFill>
                  <a:srgbClr val="85540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種植的地瓜無毒</a:t>
            </a:r>
            <a:endParaRPr lang="zh-TW" altLang="en-US" sz="2000" b="1" spc="300" dirty="0">
              <a:solidFill>
                <a:srgbClr val="85540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001165" y="4524671"/>
            <a:ext cx="3094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b="1" spc="300" dirty="0" smtClean="0">
                <a:solidFill>
                  <a:srgbClr val="6C4C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2000" b="1" spc="300" dirty="0">
                <a:solidFill>
                  <a:srgbClr val="6C4C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000" b="1" spc="300" dirty="0" smtClean="0">
                <a:solidFill>
                  <a:srgbClr val="6C4C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監獄合作</a:t>
            </a:r>
            <a:endParaRPr lang="en-US" altLang="zh-TW" sz="2000" b="1" spc="300" dirty="0" smtClean="0">
              <a:solidFill>
                <a:srgbClr val="6C4C2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spc="300" dirty="0" smtClean="0">
                <a:solidFill>
                  <a:srgbClr val="6C4C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2000" b="1" spc="300" dirty="0" smtClean="0">
                <a:solidFill>
                  <a:srgbClr val="6C4C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研發地瓜蛋</a:t>
            </a:r>
            <a:r>
              <a:rPr lang="zh-TW" altLang="en-US" sz="2000" b="1" spc="300" dirty="0">
                <a:solidFill>
                  <a:srgbClr val="6C4C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捲</a:t>
            </a:r>
          </a:p>
        </p:txBody>
      </p:sp>
    </p:spTree>
    <p:extLst>
      <p:ext uri="{BB962C8B-B14F-4D97-AF65-F5344CB8AC3E}">
        <p14:creationId xmlns:p14="http://schemas.microsoft.com/office/powerpoint/2010/main" val="270548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4" name="群組 93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rgbClr val="D2A01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09601" y="270162"/>
              <a:ext cx="50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提案簡介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248819" y="3891674"/>
            <a:ext cx="148109" cy="1336679"/>
            <a:chOff x="600036" y="3726707"/>
            <a:chExt cx="148109" cy="1336679"/>
          </a:xfrm>
        </p:grpSpPr>
        <p:cxnSp>
          <p:nvCxnSpPr>
            <p:cNvPr id="34" name="直線接點 33"/>
            <p:cNvCxnSpPr/>
            <p:nvPr/>
          </p:nvCxnSpPr>
          <p:spPr>
            <a:xfrm flipH="1">
              <a:off x="669308" y="3789542"/>
              <a:ext cx="19130" cy="1211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群組 39"/>
            <p:cNvGrpSpPr/>
            <p:nvPr/>
          </p:nvGrpSpPr>
          <p:grpSpPr>
            <a:xfrm>
              <a:off x="600036" y="3726707"/>
              <a:ext cx="148109" cy="1336679"/>
              <a:chOff x="600036" y="3726707"/>
              <a:chExt cx="148109" cy="1336679"/>
            </a:xfrm>
          </p:grpSpPr>
          <p:sp>
            <p:nvSpPr>
              <p:cNvPr id="37" name="流程圖: 接點 36"/>
              <p:cNvSpPr/>
              <p:nvPr/>
            </p:nvSpPr>
            <p:spPr>
              <a:xfrm>
                <a:off x="609601" y="3726707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流程圖: 接點 37"/>
              <p:cNvSpPr/>
              <p:nvPr/>
            </p:nvSpPr>
            <p:spPr>
              <a:xfrm>
                <a:off x="600036" y="4959691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2" name="群組 41"/>
          <p:cNvGrpSpPr/>
          <p:nvPr/>
        </p:nvGrpSpPr>
        <p:grpSpPr>
          <a:xfrm>
            <a:off x="2449085" y="3869460"/>
            <a:ext cx="148109" cy="1336679"/>
            <a:chOff x="600036" y="3726707"/>
            <a:chExt cx="148109" cy="1336679"/>
          </a:xfrm>
        </p:grpSpPr>
        <p:cxnSp>
          <p:nvCxnSpPr>
            <p:cNvPr id="43" name="直線接點 42"/>
            <p:cNvCxnSpPr>
              <a:stCxn id="45" idx="4"/>
              <a:endCxn id="46" idx="4"/>
            </p:cNvCxnSpPr>
            <p:nvPr/>
          </p:nvCxnSpPr>
          <p:spPr>
            <a:xfrm flipH="1">
              <a:off x="669308" y="3830402"/>
              <a:ext cx="9565" cy="12329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群組 43"/>
            <p:cNvGrpSpPr/>
            <p:nvPr/>
          </p:nvGrpSpPr>
          <p:grpSpPr>
            <a:xfrm>
              <a:off x="600036" y="3726707"/>
              <a:ext cx="148109" cy="1336679"/>
              <a:chOff x="600036" y="3726707"/>
              <a:chExt cx="148109" cy="1336679"/>
            </a:xfrm>
          </p:grpSpPr>
          <p:sp>
            <p:nvSpPr>
              <p:cNvPr id="45" name="流程圖: 接點 44"/>
              <p:cNvSpPr/>
              <p:nvPr/>
            </p:nvSpPr>
            <p:spPr>
              <a:xfrm>
                <a:off x="609601" y="3726707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流程圖: 接點 45"/>
              <p:cNvSpPr/>
              <p:nvPr/>
            </p:nvSpPr>
            <p:spPr>
              <a:xfrm>
                <a:off x="600036" y="4959691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47" name="群組 46"/>
          <p:cNvGrpSpPr/>
          <p:nvPr/>
        </p:nvGrpSpPr>
        <p:grpSpPr>
          <a:xfrm>
            <a:off x="4404709" y="3891674"/>
            <a:ext cx="148109" cy="1336679"/>
            <a:chOff x="600036" y="3726707"/>
            <a:chExt cx="148109" cy="1336679"/>
          </a:xfrm>
        </p:grpSpPr>
        <p:cxnSp>
          <p:nvCxnSpPr>
            <p:cNvPr id="48" name="直線接點 47"/>
            <p:cNvCxnSpPr/>
            <p:nvPr/>
          </p:nvCxnSpPr>
          <p:spPr>
            <a:xfrm flipH="1">
              <a:off x="650178" y="3830402"/>
              <a:ext cx="9565" cy="11811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群組 48"/>
            <p:cNvGrpSpPr/>
            <p:nvPr/>
          </p:nvGrpSpPr>
          <p:grpSpPr>
            <a:xfrm>
              <a:off x="600036" y="3726707"/>
              <a:ext cx="148109" cy="1336679"/>
              <a:chOff x="600036" y="3726707"/>
              <a:chExt cx="148109" cy="1336679"/>
            </a:xfrm>
          </p:grpSpPr>
          <p:sp>
            <p:nvSpPr>
              <p:cNvPr id="50" name="流程圖: 接點 49"/>
              <p:cNvSpPr/>
              <p:nvPr/>
            </p:nvSpPr>
            <p:spPr>
              <a:xfrm>
                <a:off x="609601" y="3726707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1" name="流程圖: 接點 50"/>
              <p:cNvSpPr/>
              <p:nvPr/>
            </p:nvSpPr>
            <p:spPr>
              <a:xfrm>
                <a:off x="600036" y="4959691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2" name="群組 51"/>
          <p:cNvGrpSpPr/>
          <p:nvPr/>
        </p:nvGrpSpPr>
        <p:grpSpPr>
          <a:xfrm>
            <a:off x="6185309" y="3917596"/>
            <a:ext cx="148109" cy="1336679"/>
            <a:chOff x="600036" y="3726707"/>
            <a:chExt cx="148109" cy="1336679"/>
          </a:xfrm>
        </p:grpSpPr>
        <p:cxnSp>
          <p:nvCxnSpPr>
            <p:cNvPr id="53" name="直線接點 52"/>
            <p:cNvCxnSpPr>
              <a:stCxn id="55" idx="0"/>
              <a:endCxn id="56" idx="4"/>
            </p:cNvCxnSpPr>
            <p:nvPr/>
          </p:nvCxnSpPr>
          <p:spPr>
            <a:xfrm flipH="1">
              <a:off x="669308" y="3726707"/>
              <a:ext cx="9565" cy="13366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群組 53"/>
            <p:cNvGrpSpPr/>
            <p:nvPr/>
          </p:nvGrpSpPr>
          <p:grpSpPr>
            <a:xfrm>
              <a:off x="600036" y="3726707"/>
              <a:ext cx="148109" cy="1336679"/>
              <a:chOff x="600036" y="3726707"/>
              <a:chExt cx="148109" cy="1336679"/>
            </a:xfrm>
          </p:grpSpPr>
          <p:sp>
            <p:nvSpPr>
              <p:cNvPr id="55" name="流程圖: 接點 54"/>
              <p:cNvSpPr/>
              <p:nvPr/>
            </p:nvSpPr>
            <p:spPr>
              <a:xfrm>
                <a:off x="609601" y="3726707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流程圖: 接點 55"/>
              <p:cNvSpPr/>
              <p:nvPr/>
            </p:nvSpPr>
            <p:spPr>
              <a:xfrm>
                <a:off x="600036" y="4959691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57" name="群組 56"/>
          <p:cNvGrpSpPr/>
          <p:nvPr/>
        </p:nvGrpSpPr>
        <p:grpSpPr>
          <a:xfrm>
            <a:off x="8198613" y="3910129"/>
            <a:ext cx="148109" cy="1336679"/>
            <a:chOff x="600036" y="3726707"/>
            <a:chExt cx="148109" cy="1336679"/>
          </a:xfrm>
        </p:grpSpPr>
        <p:cxnSp>
          <p:nvCxnSpPr>
            <p:cNvPr id="58" name="直線接點 57"/>
            <p:cNvCxnSpPr>
              <a:stCxn id="60" idx="4"/>
              <a:endCxn id="61" idx="4"/>
            </p:cNvCxnSpPr>
            <p:nvPr/>
          </p:nvCxnSpPr>
          <p:spPr>
            <a:xfrm flipH="1">
              <a:off x="669308" y="3830402"/>
              <a:ext cx="9565" cy="12329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群組 58"/>
            <p:cNvGrpSpPr/>
            <p:nvPr/>
          </p:nvGrpSpPr>
          <p:grpSpPr>
            <a:xfrm>
              <a:off x="600036" y="3726707"/>
              <a:ext cx="148109" cy="1336679"/>
              <a:chOff x="600036" y="3726707"/>
              <a:chExt cx="148109" cy="1336679"/>
            </a:xfrm>
          </p:grpSpPr>
          <p:sp>
            <p:nvSpPr>
              <p:cNvPr id="60" name="流程圖: 接點 59"/>
              <p:cNvSpPr/>
              <p:nvPr/>
            </p:nvSpPr>
            <p:spPr>
              <a:xfrm>
                <a:off x="609601" y="3726707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流程圖: 接點 60"/>
              <p:cNvSpPr/>
              <p:nvPr/>
            </p:nvSpPr>
            <p:spPr>
              <a:xfrm>
                <a:off x="600036" y="4959691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2" name="群組 61"/>
          <p:cNvGrpSpPr/>
          <p:nvPr/>
        </p:nvGrpSpPr>
        <p:grpSpPr>
          <a:xfrm>
            <a:off x="10152628" y="3966678"/>
            <a:ext cx="148109" cy="1336679"/>
            <a:chOff x="600036" y="3726707"/>
            <a:chExt cx="148109" cy="1336679"/>
          </a:xfrm>
        </p:grpSpPr>
        <p:cxnSp>
          <p:nvCxnSpPr>
            <p:cNvPr id="63" name="直線接點 62"/>
            <p:cNvCxnSpPr>
              <a:stCxn id="65" idx="0"/>
              <a:endCxn id="66" idx="4"/>
            </p:cNvCxnSpPr>
            <p:nvPr/>
          </p:nvCxnSpPr>
          <p:spPr>
            <a:xfrm flipH="1">
              <a:off x="669308" y="3726707"/>
              <a:ext cx="9565" cy="13366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群組 63"/>
            <p:cNvGrpSpPr/>
            <p:nvPr/>
          </p:nvGrpSpPr>
          <p:grpSpPr>
            <a:xfrm>
              <a:off x="600036" y="3726707"/>
              <a:ext cx="148109" cy="1336679"/>
              <a:chOff x="600036" y="3726707"/>
              <a:chExt cx="148109" cy="1336679"/>
            </a:xfrm>
          </p:grpSpPr>
          <p:sp>
            <p:nvSpPr>
              <p:cNvPr id="65" name="流程圖: 接點 64"/>
              <p:cNvSpPr/>
              <p:nvPr/>
            </p:nvSpPr>
            <p:spPr>
              <a:xfrm>
                <a:off x="609601" y="3726707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6" name="流程圖: 接點 65"/>
              <p:cNvSpPr/>
              <p:nvPr/>
            </p:nvSpPr>
            <p:spPr>
              <a:xfrm>
                <a:off x="600036" y="4959691"/>
                <a:ext cx="138544" cy="103695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73" name="群組 72"/>
          <p:cNvGrpSpPr/>
          <p:nvPr/>
        </p:nvGrpSpPr>
        <p:grpSpPr>
          <a:xfrm>
            <a:off x="609601" y="1923772"/>
            <a:ext cx="1482105" cy="1482105"/>
            <a:chOff x="609601" y="1923772"/>
            <a:chExt cx="1482105" cy="1482105"/>
          </a:xfrm>
        </p:grpSpPr>
        <p:grpSp>
          <p:nvGrpSpPr>
            <p:cNvPr id="16" name="群組 15"/>
            <p:cNvGrpSpPr/>
            <p:nvPr/>
          </p:nvGrpSpPr>
          <p:grpSpPr>
            <a:xfrm>
              <a:off x="609601" y="1923772"/>
              <a:ext cx="1482105" cy="1482105"/>
              <a:chOff x="653668" y="2145620"/>
              <a:chExt cx="1482105" cy="1482105"/>
            </a:xfrm>
          </p:grpSpPr>
          <p:sp>
            <p:nvSpPr>
              <p:cNvPr id="2" name="淚滴形 1"/>
              <p:cNvSpPr/>
              <p:nvPr/>
            </p:nvSpPr>
            <p:spPr>
              <a:xfrm rot="10588966">
                <a:off x="653668" y="2145620"/>
                <a:ext cx="1482105" cy="1482105"/>
              </a:xfrm>
              <a:prstGeom prst="teardrop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" name="流程圖: 接點 2"/>
              <p:cNvSpPr/>
              <p:nvPr/>
            </p:nvSpPr>
            <p:spPr>
              <a:xfrm>
                <a:off x="854392" y="2394527"/>
                <a:ext cx="1011352" cy="1011352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67" name="文字方塊 66"/>
            <p:cNvSpPr txBox="1"/>
            <p:nvPr/>
          </p:nvSpPr>
          <p:spPr>
            <a:xfrm>
              <a:off x="941259" y="2364862"/>
              <a:ext cx="859941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zh-TW" sz="2000" b="1" dirty="0">
                  <a:solidFill>
                    <a:srgbClr val="C87D0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維生素Ｂ</a:t>
              </a:r>
              <a:endParaRPr lang="zh-TW" altLang="en-US" sz="2000" b="1" dirty="0">
                <a:solidFill>
                  <a:srgbClr val="C87D0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4" name="群組 73"/>
          <p:cNvGrpSpPr/>
          <p:nvPr/>
        </p:nvGrpSpPr>
        <p:grpSpPr>
          <a:xfrm>
            <a:off x="2532250" y="1893232"/>
            <a:ext cx="1482105" cy="1482105"/>
            <a:chOff x="2380564" y="1920464"/>
            <a:chExt cx="1482105" cy="1482105"/>
          </a:xfrm>
        </p:grpSpPr>
        <p:grpSp>
          <p:nvGrpSpPr>
            <p:cNvPr id="17" name="群組 16"/>
            <p:cNvGrpSpPr/>
            <p:nvPr/>
          </p:nvGrpSpPr>
          <p:grpSpPr>
            <a:xfrm>
              <a:off x="2380564" y="1920464"/>
              <a:ext cx="1482105" cy="1482105"/>
              <a:chOff x="653668" y="2145620"/>
              <a:chExt cx="1482105" cy="1482105"/>
            </a:xfrm>
          </p:grpSpPr>
          <p:sp>
            <p:nvSpPr>
              <p:cNvPr id="18" name="淚滴形 17"/>
              <p:cNvSpPr/>
              <p:nvPr/>
            </p:nvSpPr>
            <p:spPr>
              <a:xfrm rot="10588966">
                <a:off x="653668" y="2145620"/>
                <a:ext cx="1482105" cy="1482105"/>
              </a:xfrm>
              <a:prstGeom prst="teardrop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流程圖: 接點 18"/>
              <p:cNvSpPr/>
              <p:nvPr/>
            </p:nvSpPr>
            <p:spPr>
              <a:xfrm>
                <a:off x="854392" y="2394527"/>
                <a:ext cx="1011352" cy="1011352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68" name="文字方塊 67"/>
            <p:cNvSpPr txBox="1"/>
            <p:nvPr/>
          </p:nvSpPr>
          <p:spPr>
            <a:xfrm>
              <a:off x="2727075" y="2383353"/>
              <a:ext cx="891287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zh-TW" sz="2000" b="1" dirty="0">
                  <a:solidFill>
                    <a:srgbClr val="7C4B3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維生素Ｃ</a:t>
              </a:r>
              <a:endParaRPr lang="zh-TW" altLang="en-US" sz="2000" b="1" dirty="0">
                <a:solidFill>
                  <a:srgbClr val="7C4B3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5" name="群組 74"/>
          <p:cNvGrpSpPr/>
          <p:nvPr/>
        </p:nvGrpSpPr>
        <p:grpSpPr>
          <a:xfrm>
            <a:off x="4429492" y="1874356"/>
            <a:ext cx="1482105" cy="1482105"/>
            <a:chOff x="4262365" y="1915727"/>
            <a:chExt cx="1482105" cy="1482105"/>
          </a:xfrm>
        </p:grpSpPr>
        <p:grpSp>
          <p:nvGrpSpPr>
            <p:cNvPr id="20" name="群組 19"/>
            <p:cNvGrpSpPr/>
            <p:nvPr/>
          </p:nvGrpSpPr>
          <p:grpSpPr>
            <a:xfrm>
              <a:off x="4262365" y="1915727"/>
              <a:ext cx="1482105" cy="1482105"/>
              <a:chOff x="653668" y="2145620"/>
              <a:chExt cx="1482105" cy="1482105"/>
            </a:xfrm>
          </p:grpSpPr>
          <p:sp>
            <p:nvSpPr>
              <p:cNvPr id="21" name="淚滴形 20"/>
              <p:cNvSpPr/>
              <p:nvPr/>
            </p:nvSpPr>
            <p:spPr>
              <a:xfrm rot="10588966">
                <a:off x="653668" y="2145620"/>
                <a:ext cx="1482105" cy="1482105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流程圖: 接點 21"/>
              <p:cNvSpPr/>
              <p:nvPr/>
            </p:nvSpPr>
            <p:spPr>
              <a:xfrm>
                <a:off x="854392" y="2394527"/>
                <a:ext cx="1011352" cy="1011352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69" name="文字方塊 68"/>
            <p:cNvSpPr txBox="1"/>
            <p:nvPr/>
          </p:nvSpPr>
          <p:spPr>
            <a:xfrm>
              <a:off x="4617684" y="2374007"/>
              <a:ext cx="838111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zh-TW" sz="2000" b="1" dirty="0">
                  <a:solidFill>
                    <a:srgbClr val="92625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維生素Ｅ</a:t>
              </a:r>
              <a:endParaRPr lang="zh-TW" altLang="en-US" sz="2000" b="1" dirty="0">
                <a:solidFill>
                  <a:srgbClr val="9262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6" name="群組 75"/>
          <p:cNvGrpSpPr/>
          <p:nvPr/>
        </p:nvGrpSpPr>
        <p:grpSpPr>
          <a:xfrm>
            <a:off x="6304209" y="1875547"/>
            <a:ext cx="1482105" cy="1482105"/>
            <a:chOff x="6032748" y="1923771"/>
            <a:chExt cx="1482105" cy="1482105"/>
          </a:xfrm>
        </p:grpSpPr>
        <p:grpSp>
          <p:nvGrpSpPr>
            <p:cNvPr id="23" name="群組 22"/>
            <p:cNvGrpSpPr/>
            <p:nvPr/>
          </p:nvGrpSpPr>
          <p:grpSpPr>
            <a:xfrm>
              <a:off x="6032748" y="1923771"/>
              <a:ext cx="1482105" cy="1482105"/>
              <a:chOff x="653668" y="2145620"/>
              <a:chExt cx="1482105" cy="1482105"/>
            </a:xfrm>
          </p:grpSpPr>
          <p:sp>
            <p:nvSpPr>
              <p:cNvPr id="24" name="淚滴形 23"/>
              <p:cNvSpPr/>
              <p:nvPr/>
            </p:nvSpPr>
            <p:spPr>
              <a:xfrm rot="10588966">
                <a:off x="653668" y="2145620"/>
                <a:ext cx="1482105" cy="1482105"/>
              </a:xfrm>
              <a:prstGeom prst="teardrop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流程圖: 接點 24"/>
              <p:cNvSpPr/>
              <p:nvPr/>
            </p:nvSpPr>
            <p:spPr>
              <a:xfrm>
                <a:off x="854392" y="2394527"/>
                <a:ext cx="1011352" cy="1011352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70" name="文字方塊 69"/>
            <p:cNvSpPr txBox="1"/>
            <p:nvPr/>
          </p:nvSpPr>
          <p:spPr>
            <a:xfrm>
              <a:off x="6357845" y="2148947"/>
              <a:ext cx="886979" cy="101566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A2724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β-</a:t>
              </a:r>
            </a:p>
            <a:p>
              <a:r>
                <a:rPr lang="zh-TW" altLang="zh-TW" sz="2000" b="1" dirty="0" smtClean="0">
                  <a:solidFill>
                    <a:srgbClr val="A2724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胡蘿蔔素</a:t>
              </a:r>
              <a:endParaRPr lang="zh-TW" altLang="en-US" sz="2000" b="1" dirty="0">
                <a:solidFill>
                  <a:srgbClr val="A2724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7" name="群組 76"/>
          <p:cNvGrpSpPr/>
          <p:nvPr/>
        </p:nvGrpSpPr>
        <p:grpSpPr>
          <a:xfrm>
            <a:off x="8233194" y="1879705"/>
            <a:ext cx="1482105" cy="1482105"/>
            <a:chOff x="7915128" y="1915728"/>
            <a:chExt cx="1482105" cy="1482105"/>
          </a:xfrm>
        </p:grpSpPr>
        <p:grpSp>
          <p:nvGrpSpPr>
            <p:cNvPr id="26" name="群組 25"/>
            <p:cNvGrpSpPr/>
            <p:nvPr/>
          </p:nvGrpSpPr>
          <p:grpSpPr>
            <a:xfrm>
              <a:off x="7915128" y="1915728"/>
              <a:ext cx="1482105" cy="1482105"/>
              <a:chOff x="653668" y="2145620"/>
              <a:chExt cx="1482105" cy="1482105"/>
            </a:xfrm>
          </p:grpSpPr>
          <p:sp>
            <p:nvSpPr>
              <p:cNvPr id="27" name="淚滴形 26"/>
              <p:cNvSpPr/>
              <p:nvPr/>
            </p:nvSpPr>
            <p:spPr>
              <a:xfrm rot="10588966">
                <a:off x="653668" y="2145620"/>
                <a:ext cx="1482105" cy="1482105"/>
              </a:xfrm>
              <a:prstGeom prst="teardrop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流程圖: 接點 27"/>
              <p:cNvSpPr/>
              <p:nvPr/>
            </p:nvSpPr>
            <p:spPr>
              <a:xfrm>
                <a:off x="854392" y="2394527"/>
                <a:ext cx="1011352" cy="1011352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71" name="文字方塊 70"/>
            <p:cNvSpPr txBox="1"/>
            <p:nvPr/>
          </p:nvSpPr>
          <p:spPr>
            <a:xfrm>
              <a:off x="8150563" y="2456723"/>
              <a:ext cx="965190" cy="4001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zh-TW" sz="2000" b="1" dirty="0">
                  <a:solidFill>
                    <a:srgbClr val="91581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葉黃素</a:t>
              </a:r>
              <a:endParaRPr lang="zh-TW" altLang="en-US" sz="2000" b="1" dirty="0">
                <a:solidFill>
                  <a:srgbClr val="9158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10233699" y="1906762"/>
            <a:ext cx="1482105" cy="1482105"/>
            <a:chOff x="9841575" y="1915729"/>
            <a:chExt cx="1482105" cy="1482105"/>
          </a:xfrm>
        </p:grpSpPr>
        <p:grpSp>
          <p:nvGrpSpPr>
            <p:cNvPr id="29" name="群組 28"/>
            <p:cNvGrpSpPr/>
            <p:nvPr/>
          </p:nvGrpSpPr>
          <p:grpSpPr>
            <a:xfrm>
              <a:off x="9841575" y="1915729"/>
              <a:ext cx="1482105" cy="1482105"/>
              <a:chOff x="653668" y="2145620"/>
              <a:chExt cx="1482105" cy="1482105"/>
            </a:xfrm>
          </p:grpSpPr>
          <p:sp>
            <p:nvSpPr>
              <p:cNvPr id="30" name="淚滴形 29"/>
              <p:cNvSpPr/>
              <p:nvPr/>
            </p:nvSpPr>
            <p:spPr>
              <a:xfrm rot="10588966">
                <a:off x="653668" y="2145620"/>
                <a:ext cx="1482105" cy="1482105"/>
              </a:xfrm>
              <a:prstGeom prst="teardrop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流程圖: 接點 30"/>
              <p:cNvSpPr/>
              <p:nvPr/>
            </p:nvSpPr>
            <p:spPr>
              <a:xfrm>
                <a:off x="854392" y="2394527"/>
                <a:ext cx="1011352" cy="1011352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72" name="文字方塊 71"/>
            <p:cNvSpPr txBox="1"/>
            <p:nvPr/>
          </p:nvSpPr>
          <p:spPr>
            <a:xfrm>
              <a:off x="10216025" y="2321104"/>
              <a:ext cx="733203" cy="70788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zh-TW" altLang="zh-TW" sz="2000" b="1" dirty="0">
                  <a:solidFill>
                    <a:srgbClr val="603B1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膳食纖維</a:t>
              </a:r>
              <a:endParaRPr lang="zh-TW" altLang="en-US" sz="2000" b="1" dirty="0">
                <a:solidFill>
                  <a:srgbClr val="603B1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9" name="文字方塊 78"/>
          <p:cNvSpPr txBox="1"/>
          <p:nvPr/>
        </p:nvSpPr>
        <p:spPr>
          <a:xfrm>
            <a:off x="356625" y="4195270"/>
            <a:ext cx="2058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 smtClean="0">
                <a:solidFill>
                  <a:srgbClr val="D486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zh-TW" sz="1600" b="1" dirty="0" smtClean="0">
                <a:solidFill>
                  <a:srgbClr val="D486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r>
              <a:rPr lang="zh-TW" altLang="zh-TW" sz="1600" b="1" dirty="0">
                <a:solidFill>
                  <a:srgbClr val="D486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腸胃</a:t>
            </a:r>
            <a:r>
              <a:rPr lang="zh-TW" altLang="zh-TW" sz="1600" b="1" dirty="0" smtClean="0">
                <a:solidFill>
                  <a:srgbClr val="D486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蠕動</a:t>
            </a:r>
            <a:endParaRPr lang="en-US" altLang="zh-TW" sz="1600" b="1" dirty="0" smtClean="0">
              <a:solidFill>
                <a:srgbClr val="D4861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b="1" dirty="0">
                <a:solidFill>
                  <a:srgbClr val="D486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治療腳氣病</a:t>
            </a:r>
            <a:r>
              <a:rPr lang="zh-TW" altLang="zh-TW" sz="1600" b="1" dirty="0" smtClean="0">
                <a:solidFill>
                  <a:srgbClr val="D486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神經炎</a:t>
            </a:r>
            <a:endParaRPr lang="zh-TW" altLang="zh-TW" sz="1600" b="1" dirty="0">
              <a:solidFill>
                <a:srgbClr val="D4861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600" b="1" dirty="0">
              <a:solidFill>
                <a:srgbClr val="D4861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2630945" y="4089372"/>
            <a:ext cx="2492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 smtClean="0">
                <a:solidFill>
                  <a:srgbClr val="84534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可讓</a:t>
            </a:r>
            <a:r>
              <a:rPr lang="zh-TW" altLang="zh-TW" sz="1600" b="1" dirty="0" smtClean="0">
                <a:solidFill>
                  <a:srgbClr val="84534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細胞保持</a:t>
            </a:r>
            <a:endParaRPr lang="en-US" altLang="zh-TW" sz="1600" b="1" dirty="0" smtClean="0">
              <a:solidFill>
                <a:srgbClr val="84534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b="1" dirty="0" smtClean="0">
                <a:solidFill>
                  <a:srgbClr val="84534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良好狀況</a:t>
            </a:r>
            <a:endParaRPr lang="zh-TW" altLang="en-US" sz="1600" b="1" dirty="0">
              <a:solidFill>
                <a:srgbClr val="84534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4522588" y="4032396"/>
            <a:ext cx="1566472" cy="7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>
                <a:solidFill>
                  <a:srgbClr val="8963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抵禦</a:t>
            </a:r>
            <a:r>
              <a:rPr lang="zh-TW" altLang="zh-TW" sz="1600" b="1" dirty="0" smtClean="0">
                <a:solidFill>
                  <a:srgbClr val="8963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大氣污染保護</a:t>
            </a:r>
            <a:r>
              <a:rPr lang="zh-TW" altLang="zh-TW" sz="1600" b="1" dirty="0">
                <a:solidFill>
                  <a:srgbClr val="8963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肺臟組織</a:t>
            </a:r>
            <a:endParaRPr lang="zh-TW" altLang="en-US" sz="1600" b="1" dirty="0">
              <a:solidFill>
                <a:srgbClr val="8963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6254581" y="4091325"/>
            <a:ext cx="2114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 smtClean="0">
                <a:solidFill>
                  <a:srgbClr val="AC7B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轉換為維生素</a:t>
            </a:r>
            <a:r>
              <a:rPr lang="en-US" altLang="zh-TW" sz="1600" b="1" dirty="0" smtClean="0">
                <a:solidFill>
                  <a:srgbClr val="AC7B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zh-TW" altLang="zh-TW" sz="1600" b="1" dirty="0">
                <a:solidFill>
                  <a:srgbClr val="AC7B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使眼睛</a:t>
            </a:r>
            <a:r>
              <a:rPr lang="zh-TW" altLang="zh-TW" sz="1600" b="1" dirty="0" smtClean="0">
                <a:solidFill>
                  <a:srgbClr val="AC7B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適應光線</a:t>
            </a:r>
            <a:r>
              <a:rPr lang="zh-TW" altLang="zh-TW" sz="1600" b="1" dirty="0">
                <a:solidFill>
                  <a:srgbClr val="AC7B4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變化</a:t>
            </a:r>
            <a:endParaRPr lang="zh-TW" altLang="en-US" sz="1600" b="1" dirty="0">
              <a:solidFill>
                <a:srgbClr val="AC7B4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8281447" y="4160290"/>
            <a:ext cx="2263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rgbClr val="9A61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zh-TW" sz="1600" b="1" dirty="0" smtClean="0">
                <a:solidFill>
                  <a:srgbClr val="9A61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</a:t>
            </a:r>
            <a:r>
              <a:rPr lang="zh-TW" altLang="zh-TW" sz="1600" b="1" dirty="0">
                <a:solidFill>
                  <a:srgbClr val="9A61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暗適應</a:t>
            </a:r>
            <a:r>
              <a:rPr lang="zh-TW" altLang="zh-TW" sz="1600" b="1" dirty="0" smtClean="0">
                <a:solidFill>
                  <a:srgbClr val="9A61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endParaRPr lang="en-US" altLang="zh-TW" sz="1600" b="1" dirty="0" smtClean="0">
              <a:solidFill>
                <a:srgbClr val="9A612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b="1" dirty="0" smtClean="0">
                <a:solidFill>
                  <a:srgbClr val="9A61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改善</a:t>
            </a:r>
            <a:r>
              <a:rPr lang="zh-TW" altLang="zh-TW" sz="1600" b="1" dirty="0">
                <a:solidFill>
                  <a:srgbClr val="9A61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視覺適應能力</a:t>
            </a:r>
            <a:endParaRPr lang="zh-TW" altLang="en-US" sz="1600" b="1" dirty="0">
              <a:solidFill>
                <a:srgbClr val="9A612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10396576" y="4140520"/>
            <a:ext cx="1714437" cy="7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>
                <a:solidFill>
                  <a:srgbClr val="6941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促進腸道</a:t>
            </a:r>
            <a:r>
              <a:rPr lang="zh-TW" altLang="zh-TW" sz="1600" b="1" dirty="0" smtClean="0">
                <a:solidFill>
                  <a:srgbClr val="6941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蠕動利於</a:t>
            </a:r>
            <a:r>
              <a:rPr lang="zh-TW" altLang="zh-TW" sz="1600" b="1" dirty="0">
                <a:solidFill>
                  <a:srgbClr val="6941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糞便排出</a:t>
            </a:r>
            <a:endParaRPr lang="zh-TW" altLang="en-US" sz="1600" b="1" dirty="0">
              <a:solidFill>
                <a:srgbClr val="69411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9369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9" grpId="0"/>
      <p:bldP spid="82" grpId="0"/>
      <p:bldP spid="84" grpId="0"/>
      <p:bldP spid="87" grpId="0"/>
      <p:bldP spid="90" grpId="0"/>
      <p:bldP spid="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21926" y="2004291"/>
            <a:ext cx="42487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500" b="1" spc="6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2</a:t>
            </a:r>
          </a:p>
          <a:p>
            <a:pPr>
              <a:lnSpc>
                <a:spcPct val="150000"/>
              </a:lnSpc>
            </a:pPr>
            <a:r>
              <a:rPr lang="zh-TW" altLang="en-US" sz="4500" b="1" spc="600" dirty="0" smtClean="0">
                <a:solidFill>
                  <a:srgbClr val="E0AA1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4500" b="1" spc="6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</a:t>
            </a:r>
            <a:r>
              <a:rPr lang="zh-TW" altLang="en-US" sz="4500" b="1" spc="6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析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1902691" y="1921163"/>
            <a:ext cx="2854036" cy="2854036"/>
            <a:chOff x="1902691" y="1921163"/>
            <a:chExt cx="2854036" cy="2854036"/>
          </a:xfrm>
        </p:grpSpPr>
        <p:sp>
          <p:nvSpPr>
            <p:cNvPr id="8" name="流程圖: 接點 7"/>
            <p:cNvSpPr/>
            <p:nvPr/>
          </p:nvSpPr>
          <p:spPr>
            <a:xfrm>
              <a:off x="1902691" y="1921163"/>
              <a:ext cx="2854036" cy="2854036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2835564" y="2683884"/>
              <a:ext cx="145934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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66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670635" y="276999"/>
              <a:ext cx="5244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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89082" y="1791093"/>
            <a:ext cx="1819374" cy="1647334"/>
            <a:chOff x="889082" y="1791093"/>
            <a:chExt cx="1819374" cy="164733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>
            <a:xfrm>
              <a:off x="889082" y="1791093"/>
              <a:ext cx="1819374" cy="1647334"/>
            </a:xfrm>
            <a:prstGeom prst="rect">
              <a:avLst/>
            </a:prstGeom>
            <a:solidFill>
              <a:schemeClr val="accent4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275581" y="2038466"/>
              <a:ext cx="10463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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文字方塊 16"/>
          <p:cNvSpPr txBox="1"/>
          <p:nvPr/>
        </p:nvSpPr>
        <p:spPr>
          <a:xfrm>
            <a:off x="671141" y="3569479"/>
            <a:ext cx="26351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b="1" spc="300" dirty="0" smtClean="0">
                <a:solidFill>
                  <a:srgbClr val="B58E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目標客戶</a:t>
            </a:r>
            <a:endParaRPr lang="zh-TW" altLang="en-US" sz="3500" b="1" spc="300" dirty="0">
              <a:solidFill>
                <a:srgbClr val="B58E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0500" y="4340089"/>
            <a:ext cx="3408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家庭主婦</a:t>
            </a: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重視孩子健康</a:t>
            </a: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‧70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歲以上長者</a:t>
            </a: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注意飲食</a:t>
            </a: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8941321" y="3667203"/>
            <a:ext cx="16481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b="1" spc="300" dirty="0" smtClean="0">
                <a:solidFill>
                  <a:srgbClr val="89705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困境</a:t>
            </a:r>
            <a:endParaRPr lang="zh-TW" altLang="en-US" sz="3500" b="1" spc="300" dirty="0">
              <a:solidFill>
                <a:srgbClr val="89705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8546967" y="4401179"/>
            <a:ext cx="2694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品牌識別度低</a:t>
            </a:r>
            <a:endParaRPr lang="en-US" altLang="zh-TW" b="1" spc="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價格被中間商剝削</a:t>
            </a:r>
            <a:endParaRPr lang="zh-TW" altLang="en-US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8589390" y="1799575"/>
            <a:ext cx="1819374" cy="1647334"/>
            <a:chOff x="8589390" y="1799575"/>
            <a:chExt cx="1819374" cy="164733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4" name="矩形 13"/>
            <p:cNvSpPr/>
            <p:nvPr/>
          </p:nvSpPr>
          <p:spPr>
            <a:xfrm>
              <a:off x="8589390" y="1799575"/>
              <a:ext cx="1819374" cy="1647334"/>
            </a:xfrm>
            <a:prstGeom prst="rect">
              <a:avLst/>
            </a:pr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5" name="群組 24"/>
            <p:cNvGrpSpPr/>
            <p:nvPr/>
          </p:nvGrpSpPr>
          <p:grpSpPr>
            <a:xfrm>
              <a:off x="8979815" y="2335340"/>
              <a:ext cx="1027522" cy="452487"/>
              <a:chOff x="4430598" y="820132"/>
              <a:chExt cx="1027522" cy="452487"/>
            </a:xfrm>
          </p:grpSpPr>
          <p:sp>
            <p:nvSpPr>
              <p:cNvPr id="22" name="圓角矩形 21"/>
              <p:cNvSpPr/>
              <p:nvPr/>
            </p:nvSpPr>
            <p:spPr>
              <a:xfrm>
                <a:off x="4430598" y="820132"/>
                <a:ext cx="829559" cy="452487"/>
              </a:xfrm>
              <a:prstGeom prst="roundRect">
                <a:avLst/>
              </a:prstGeom>
              <a:noFill/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圓角矩形 22"/>
              <p:cNvSpPr/>
              <p:nvPr/>
            </p:nvSpPr>
            <p:spPr>
              <a:xfrm>
                <a:off x="5344998" y="882101"/>
                <a:ext cx="113122" cy="31569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圓角矩形 23"/>
              <p:cNvSpPr/>
              <p:nvPr/>
            </p:nvSpPr>
            <p:spPr>
              <a:xfrm>
                <a:off x="4437666" y="844282"/>
                <a:ext cx="135905" cy="404186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7" name="文字方塊 26"/>
          <p:cNvSpPr txBox="1"/>
          <p:nvPr/>
        </p:nvSpPr>
        <p:spPr>
          <a:xfrm>
            <a:off x="4502085" y="3569479"/>
            <a:ext cx="260179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b="1" spc="300" dirty="0" smtClean="0">
                <a:solidFill>
                  <a:srgbClr val="A7794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購買原因</a:t>
            </a:r>
            <a:endParaRPr lang="zh-TW" altLang="en-US" sz="3500" b="1" spc="300" dirty="0">
              <a:solidFill>
                <a:srgbClr val="A7794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4293909" y="4331345"/>
            <a:ext cx="3374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控制孩子</a:t>
            </a:r>
            <a:r>
              <a:rPr lang="zh-TW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飲食</a:t>
            </a: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可當零食</a:t>
            </a: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zh-TW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銀髮</a:t>
            </a:r>
            <a:r>
              <a:rPr lang="zh-TW" altLang="zh-TW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族</a:t>
            </a:r>
            <a:r>
              <a:rPr lang="zh-TW" altLang="en-US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不適合高糖零食</a:t>
            </a:r>
            <a:endParaRPr lang="zh-TW" altLang="en-US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4668767" y="1772239"/>
            <a:ext cx="1819374" cy="1647334"/>
            <a:chOff x="4668767" y="1772239"/>
            <a:chExt cx="1819374" cy="164733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" name="矩形 12"/>
            <p:cNvSpPr/>
            <p:nvPr/>
          </p:nvSpPr>
          <p:spPr>
            <a:xfrm>
              <a:off x="4668767" y="1772239"/>
              <a:ext cx="1819374" cy="1647334"/>
            </a:xfrm>
            <a:prstGeom prst="rect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5029200" y="2038466"/>
              <a:ext cx="95210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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685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20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21926" y="2004291"/>
            <a:ext cx="42487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500" b="1" spc="600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SECTION 3</a:t>
            </a:r>
          </a:p>
          <a:p>
            <a:pPr>
              <a:lnSpc>
                <a:spcPct val="150000"/>
              </a:lnSpc>
            </a:pPr>
            <a:r>
              <a:rPr lang="zh-TW" altLang="en-US" sz="4500" b="1" spc="6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500" b="1" spc="600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經營計畫</a:t>
            </a:r>
            <a:endParaRPr lang="en-US" altLang="zh-TW" sz="4500" b="1" spc="600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902691" y="1921163"/>
            <a:ext cx="2854036" cy="2854036"/>
            <a:chOff x="1902691" y="1921163"/>
            <a:chExt cx="2854036" cy="2854036"/>
          </a:xfrm>
        </p:grpSpPr>
        <p:sp>
          <p:nvSpPr>
            <p:cNvPr id="8" name="流程圖: 接點 7"/>
            <p:cNvSpPr/>
            <p:nvPr/>
          </p:nvSpPr>
          <p:spPr>
            <a:xfrm>
              <a:off x="1902691" y="1921163"/>
              <a:ext cx="2854036" cy="2854036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2731654" y="2683884"/>
              <a:ext cx="167178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7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508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711709" y="-1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8145" y="6317673"/>
            <a:ext cx="11443855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1" y="6313055"/>
            <a:ext cx="480291" cy="5403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65744" y="0"/>
            <a:ext cx="2290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spc="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經營計畫</a:t>
            </a:r>
            <a:endParaRPr lang="zh-TW" altLang="en-US" sz="3000" b="1" spc="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480290" y="147781"/>
            <a:ext cx="1016000" cy="1016000"/>
            <a:chOff x="480290" y="147781"/>
            <a:chExt cx="1016000" cy="1016000"/>
          </a:xfrm>
        </p:grpSpPr>
        <p:sp>
          <p:nvSpPr>
            <p:cNvPr id="8" name="流程圖: 接點 7"/>
            <p:cNvSpPr/>
            <p:nvPr/>
          </p:nvSpPr>
          <p:spPr>
            <a:xfrm>
              <a:off x="480290" y="147781"/>
              <a:ext cx="1016000" cy="1016000"/>
            </a:xfrm>
            <a:prstGeom prst="flowChartConnector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630071" y="301838"/>
              <a:ext cx="3582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schemeClr val="bg1"/>
                  </a:solidFill>
                  <a:sym typeface="Webdings" panose="05030102010509060703" pitchFamily="18" charset="2"/>
                </a:rPr>
                <a:t></a:t>
              </a:r>
              <a:endParaRPr lang="zh-TW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0" y="2007071"/>
            <a:ext cx="1840995" cy="2910574"/>
            <a:chOff x="0" y="2007071"/>
            <a:chExt cx="1840995" cy="2910574"/>
          </a:xfrm>
        </p:grpSpPr>
        <p:grpSp>
          <p:nvGrpSpPr>
            <p:cNvPr id="16" name="群組 15"/>
            <p:cNvGrpSpPr/>
            <p:nvPr/>
          </p:nvGrpSpPr>
          <p:grpSpPr>
            <a:xfrm>
              <a:off x="0" y="2007071"/>
              <a:ext cx="1349558" cy="2820992"/>
              <a:chOff x="630071" y="1574276"/>
              <a:chExt cx="1981154" cy="3329845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流程圖: 接點 11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甜甜圈 14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文字方塊 48"/>
            <p:cNvSpPr txBox="1"/>
            <p:nvPr/>
          </p:nvSpPr>
          <p:spPr>
            <a:xfrm>
              <a:off x="330206" y="3440317"/>
              <a:ext cx="102872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KP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關鍵</a:t>
              </a:r>
              <a:endParaRPr lang="en-US" altLang="zh-TW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合作</a:t>
              </a:r>
              <a:endParaRPr lang="en-US" altLang="zh-TW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夥伴</a:t>
              </a:r>
              <a:endParaRPr lang="zh-TW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191572" y="2186108"/>
              <a:ext cx="164942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供應商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蔡坤宗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雲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饌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坊</a:t>
              </a:r>
              <a:endPara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68" name="群組 67"/>
          <p:cNvGrpSpPr/>
          <p:nvPr/>
        </p:nvGrpSpPr>
        <p:grpSpPr>
          <a:xfrm>
            <a:off x="1302674" y="2020420"/>
            <a:ext cx="1968477" cy="2774876"/>
            <a:chOff x="1302674" y="2020420"/>
            <a:chExt cx="1968477" cy="2774876"/>
          </a:xfrm>
        </p:grpSpPr>
        <p:grpSp>
          <p:nvGrpSpPr>
            <p:cNvPr id="17" name="群組 16"/>
            <p:cNvGrpSpPr/>
            <p:nvPr/>
          </p:nvGrpSpPr>
          <p:grpSpPr>
            <a:xfrm>
              <a:off x="1302674" y="2020420"/>
              <a:ext cx="1349558" cy="2774876"/>
              <a:chOff x="630071" y="1574276"/>
              <a:chExt cx="1981154" cy="3329845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9" name="流程圖: 接點 18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甜甜圈 19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文字方塊 49"/>
            <p:cNvSpPr txBox="1"/>
            <p:nvPr/>
          </p:nvSpPr>
          <p:spPr>
            <a:xfrm>
              <a:off x="1633296" y="3569999"/>
              <a:ext cx="6855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KA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關鍵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活動</a:t>
              </a:r>
            </a:p>
            <a:p>
              <a:endPara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1349558" y="2193993"/>
              <a:ext cx="19215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結合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受刑人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勞動</a:t>
              </a:r>
              <a:r>
                <a:rPr lang="zh-TW" altLang="en-US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製作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地瓜蛋捲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2604702" y="2036190"/>
            <a:ext cx="1349558" cy="2774876"/>
            <a:chOff x="2604702" y="2036190"/>
            <a:chExt cx="1349558" cy="2774876"/>
          </a:xfrm>
        </p:grpSpPr>
        <p:grpSp>
          <p:nvGrpSpPr>
            <p:cNvPr id="21" name="群組 20"/>
            <p:cNvGrpSpPr/>
            <p:nvPr/>
          </p:nvGrpSpPr>
          <p:grpSpPr>
            <a:xfrm>
              <a:off x="2604702" y="2036190"/>
              <a:ext cx="1349558" cy="2774876"/>
              <a:chOff x="630071" y="1574276"/>
              <a:chExt cx="1981154" cy="3329845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流程圖: 接點 22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甜甜圈 23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文字方塊 50"/>
            <p:cNvSpPr txBox="1"/>
            <p:nvPr/>
          </p:nvSpPr>
          <p:spPr>
            <a:xfrm>
              <a:off x="2906810" y="3610737"/>
              <a:ext cx="7700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/>
                <a:t> 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KR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關鍵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資源</a:t>
              </a:r>
            </a:p>
            <a:p>
              <a:endParaRPr lang="zh-TW" altLang="en-US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2751442" y="2350536"/>
              <a:ext cx="116892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   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雲林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第二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監獄</a:t>
              </a:r>
            </a:p>
          </p:txBody>
        </p:sp>
      </p:grpSp>
      <p:grpSp>
        <p:nvGrpSpPr>
          <p:cNvPr id="70" name="群組 69"/>
          <p:cNvGrpSpPr/>
          <p:nvPr/>
        </p:nvGrpSpPr>
        <p:grpSpPr>
          <a:xfrm>
            <a:off x="3953121" y="2036190"/>
            <a:ext cx="1349558" cy="2774876"/>
            <a:chOff x="3953121" y="2036190"/>
            <a:chExt cx="1349558" cy="2774876"/>
          </a:xfrm>
        </p:grpSpPr>
        <p:grpSp>
          <p:nvGrpSpPr>
            <p:cNvPr id="25" name="群組 24"/>
            <p:cNvGrpSpPr/>
            <p:nvPr/>
          </p:nvGrpSpPr>
          <p:grpSpPr>
            <a:xfrm>
              <a:off x="3953121" y="2036190"/>
              <a:ext cx="1349558" cy="2774876"/>
              <a:chOff x="630071" y="1574276"/>
              <a:chExt cx="1981154" cy="3329845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流程圖: 接點 26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甜甜圈 27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文字方塊 51"/>
            <p:cNvSpPr txBox="1"/>
            <p:nvPr/>
          </p:nvSpPr>
          <p:spPr>
            <a:xfrm>
              <a:off x="4273668" y="3610737"/>
              <a:ext cx="6557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/>
                <a:t> 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價值主張</a:t>
              </a:r>
              <a:endPara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4072796" y="2332492"/>
              <a:ext cx="119295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控制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孩子</a:t>
              </a:r>
              <a:r>
                <a:rPr lang="zh-TW" altLang="en-US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老人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飲食</a:t>
              </a:r>
              <a:endPara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1" name="群組 70"/>
          <p:cNvGrpSpPr/>
          <p:nvPr/>
        </p:nvGrpSpPr>
        <p:grpSpPr>
          <a:xfrm>
            <a:off x="5318371" y="2036190"/>
            <a:ext cx="1468322" cy="2774876"/>
            <a:chOff x="5318371" y="2036190"/>
            <a:chExt cx="1468322" cy="2774876"/>
          </a:xfrm>
        </p:grpSpPr>
        <p:grpSp>
          <p:nvGrpSpPr>
            <p:cNvPr id="29" name="群組 28"/>
            <p:cNvGrpSpPr/>
            <p:nvPr/>
          </p:nvGrpSpPr>
          <p:grpSpPr>
            <a:xfrm>
              <a:off x="5318371" y="2036190"/>
              <a:ext cx="1349558" cy="2774876"/>
              <a:chOff x="630071" y="1574276"/>
              <a:chExt cx="1981154" cy="3329845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流程圖: 接點 30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甜甜圈 31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文字方塊 52"/>
            <p:cNvSpPr txBox="1"/>
            <p:nvPr/>
          </p:nvSpPr>
          <p:spPr>
            <a:xfrm>
              <a:off x="5637001" y="3594967"/>
              <a:ext cx="867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/>
                <a:t> 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CR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顧客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關係</a:t>
              </a:r>
            </a:p>
            <a:p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5371629" y="2258104"/>
              <a:ext cx="141506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主動與雲林第二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監獄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典獄長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聯繫</a:t>
              </a:r>
              <a:endPara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2" name="群組 71"/>
          <p:cNvGrpSpPr/>
          <p:nvPr/>
        </p:nvGrpSpPr>
        <p:grpSpPr>
          <a:xfrm>
            <a:off x="6667929" y="2036190"/>
            <a:ext cx="1349558" cy="2774876"/>
            <a:chOff x="6667929" y="2036190"/>
            <a:chExt cx="1349558" cy="2774876"/>
          </a:xfrm>
        </p:grpSpPr>
        <p:grpSp>
          <p:nvGrpSpPr>
            <p:cNvPr id="33" name="群組 32"/>
            <p:cNvGrpSpPr/>
            <p:nvPr/>
          </p:nvGrpSpPr>
          <p:grpSpPr>
            <a:xfrm>
              <a:off x="6667929" y="2036190"/>
              <a:ext cx="1349558" cy="2774876"/>
              <a:chOff x="630071" y="1574276"/>
              <a:chExt cx="1981154" cy="3329845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流程圖: 接點 34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甜甜圈 35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文字方塊 53"/>
            <p:cNvSpPr txBox="1"/>
            <p:nvPr/>
          </p:nvSpPr>
          <p:spPr>
            <a:xfrm>
              <a:off x="7030813" y="3620504"/>
              <a:ext cx="8079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CH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通路</a:t>
              </a:r>
              <a:endParaRPr lang="zh-TW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dirty="0"/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6796044" y="2371664"/>
              <a:ext cx="11346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口耳相傳</a:t>
              </a:r>
            </a:p>
            <a:p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網際網路</a:t>
              </a:r>
              <a:endPara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3" name="群組 72"/>
          <p:cNvGrpSpPr/>
          <p:nvPr/>
        </p:nvGrpSpPr>
        <p:grpSpPr>
          <a:xfrm>
            <a:off x="8047908" y="2036190"/>
            <a:ext cx="1452823" cy="2774876"/>
            <a:chOff x="8047908" y="2036190"/>
            <a:chExt cx="1452823" cy="2774876"/>
          </a:xfrm>
        </p:grpSpPr>
        <p:grpSp>
          <p:nvGrpSpPr>
            <p:cNvPr id="37" name="群組 36"/>
            <p:cNvGrpSpPr/>
            <p:nvPr/>
          </p:nvGrpSpPr>
          <p:grpSpPr>
            <a:xfrm>
              <a:off x="8047908" y="2036190"/>
              <a:ext cx="1349558" cy="2774876"/>
              <a:chOff x="630071" y="1574276"/>
              <a:chExt cx="1981154" cy="3329845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rgbClr val="603A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流程圖: 接點 38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甜甜圈 39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rgbClr val="603A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文字方塊 54"/>
            <p:cNvSpPr txBox="1"/>
            <p:nvPr/>
          </p:nvSpPr>
          <p:spPr>
            <a:xfrm>
              <a:off x="8388663" y="3569603"/>
              <a:ext cx="6754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CS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目標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客層</a:t>
              </a:r>
            </a:p>
            <a:p>
              <a:endPara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8143114" y="2258057"/>
              <a:ext cx="135761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擔憂孩子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/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的父母</a:t>
              </a:r>
            </a:p>
            <a:p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銀髮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族</a:t>
              </a:r>
              <a:endPara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5" name="群組 74"/>
          <p:cNvGrpSpPr/>
          <p:nvPr/>
        </p:nvGrpSpPr>
        <p:grpSpPr>
          <a:xfrm>
            <a:off x="10718105" y="2053187"/>
            <a:ext cx="1349558" cy="2774876"/>
            <a:chOff x="10718105" y="2053187"/>
            <a:chExt cx="1349558" cy="2774876"/>
          </a:xfrm>
        </p:grpSpPr>
        <p:grpSp>
          <p:nvGrpSpPr>
            <p:cNvPr id="45" name="群組 44"/>
            <p:cNvGrpSpPr/>
            <p:nvPr/>
          </p:nvGrpSpPr>
          <p:grpSpPr>
            <a:xfrm>
              <a:off x="10718105" y="2053187"/>
              <a:ext cx="1349558" cy="2774876"/>
              <a:chOff x="630071" y="1574276"/>
              <a:chExt cx="1981154" cy="3329845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流程圖: 接點 46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甜甜圈 47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文字方塊 56"/>
            <p:cNvSpPr txBox="1"/>
            <p:nvPr/>
          </p:nvSpPr>
          <p:spPr>
            <a:xfrm>
              <a:off x="11014420" y="3708102"/>
              <a:ext cx="8860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/>
                <a:t>  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R$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收益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流</a:t>
              </a:r>
            </a:p>
            <a:p>
              <a:endParaRPr lang="zh-TW" altLang="en-US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10872303" y="2201023"/>
              <a:ext cx="1107996" cy="11182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線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上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訂購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>
                <a:lnSpc>
                  <a:spcPts val="2000"/>
                </a:lnSpc>
                <a:spcAft>
                  <a:spcPts val="0"/>
                </a:spcAft>
              </a:pPr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到雲林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>
                <a:lnSpc>
                  <a:spcPts val="2000"/>
                </a:lnSpc>
                <a:spcAft>
                  <a:spcPts val="0"/>
                </a:spcAft>
              </a:pP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第二監獄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>
                <a:lnSpc>
                  <a:spcPts val="2000"/>
                </a:lnSpc>
                <a:spcAft>
                  <a:spcPts val="0"/>
                </a:spcAft>
              </a:pP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採購</a:t>
              </a:r>
              <a:endParaRPr lang="zh-TW" altLang="zh-TW" sz="1500" b="1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群組 73"/>
          <p:cNvGrpSpPr/>
          <p:nvPr/>
        </p:nvGrpSpPr>
        <p:grpSpPr>
          <a:xfrm>
            <a:off x="9397466" y="2044879"/>
            <a:ext cx="1734229" cy="2774876"/>
            <a:chOff x="9397466" y="2044879"/>
            <a:chExt cx="1734229" cy="2774876"/>
          </a:xfrm>
        </p:grpSpPr>
        <p:grpSp>
          <p:nvGrpSpPr>
            <p:cNvPr id="41" name="群組 40"/>
            <p:cNvGrpSpPr/>
            <p:nvPr/>
          </p:nvGrpSpPr>
          <p:grpSpPr>
            <a:xfrm>
              <a:off x="9397466" y="2044879"/>
              <a:ext cx="1349558" cy="2774876"/>
              <a:chOff x="630071" y="1574276"/>
              <a:chExt cx="1981154" cy="3329845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809180" y="1574276"/>
                <a:ext cx="1679496" cy="230956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流程圖: 接點 42"/>
              <p:cNvSpPr/>
              <p:nvPr/>
            </p:nvSpPr>
            <p:spPr>
              <a:xfrm>
                <a:off x="630071" y="3008238"/>
                <a:ext cx="1981154" cy="176197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甜甜圈 43"/>
              <p:cNvSpPr/>
              <p:nvPr/>
            </p:nvSpPr>
            <p:spPr>
              <a:xfrm>
                <a:off x="726051" y="3113979"/>
                <a:ext cx="1790142" cy="1790142"/>
              </a:xfrm>
              <a:prstGeom prst="donut">
                <a:avLst>
                  <a:gd name="adj" fmla="val 5356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文字方塊 55"/>
            <p:cNvSpPr txBox="1"/>
            <p:nvPr/>
          </p:nvSpPr>
          <p:spPr>
            <a:xfrm>
              <a:off x="9708739" y="3594966"/>
              <a:ext cx="7923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/>
                <a:t> </a:t>
              </a:r>
              <a:r>
                <a:rPr lang="en-US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C$</a:t>
              </a:r>
            </a:p>
            <a:p>
              <a:r>
                <a:rPr lang="zh-TW" altLang="zh-TW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成本</a:t>
              </a:r>
              <a:r>
                <a:rPr lang="zh-TW" altLang="zh-TW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結構</a:t>
              </a:r>
            </a:p>
            <a:p>
              <a:endParaRPr lang="zh-TW" altLang="en-US" dirty="0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9462852" y="2046109"/>
              <a:ext cx="1668843" cy="152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受刑人薪水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教導員薪水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租借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場地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費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食</a:t>
              </a:r>
              <a:r>
                <a:rPr lang="zh-TW" altLang="zh-TW" sz="15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材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費</a:t>
              </a:r>
              <a:endPara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5.</a:t>
              </a:r>
              <a:r>
                <a:rPr lang="zh-TW" altLang="zh-TW" sz="15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包裝費</a:t>
              </a:r>
              <a:endParaRPr lang="zh-TW" altLang="zh-TW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649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佈景主題">
  <a:themeElements>
    <a:clrScheme name="黃橙色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611</Words>
  <Application>Microsoft Office PowerPoint</Application>
  <PresentationFormat>寬螢幕</PresentationFormat>
  <Paragraphs>274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Arial</vt:lpstr>
      <vt:lpstr>Calibri</vt:lpstr>
      <vt:lpstr>Calibri Light</vt:lpstr>
      <vt:lpstr>Times New Roman</vt:lpstr>
      <vt:lpstr>Webdings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19</cp:revision>
  <dcterms:created xsi:type="dcterms:W3CDTF">2020-03-20T06:12:10Z</dcterms:created>
  <dcterms:modified xsi:type="dcterms:W3CDTF">2020-03-20T08:57:36Z</dcterms:modified>
</cp:coreProperties>
</file>