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57" r:id="rId5"/>
    <p:sldId id="258" r:id="rId6"/>
    <p:sldId id="267" r:id="rId7"/>
    <p:sldId id="260" r:id="rId8"/>
    <p:sldId id="261" r:id="rId9"/>
    <p:sldId id="262" r:id="rId10"/>
    <p:sldId id="269" r:id="rId11"/>
    <p:sldId id="264" r:id="rId12"/>
    <p:sldId id="268" r:id="rId13"/>
    <p:sldId id="263" r:id="rId14"/>
    <p:sldId id="270" r:id="rId15"/>
    <p:sldId id="265" r:id="rId16"/>
    <p:sldId id="27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DF3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損益兩平圖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7.2906284420959824E-2"/>
          <c:y val="0.23296942478344485"/>
          <c:w val="0.88812591484002035"/>
          <c:h val="0.68216023473469245"/>
        </c:manualLayout>
      </c:layout>
      <c:scatterChart>
        <c:scatterStyle val="lineMarker"/>
        <c:varyColors val="0"/>
        <c:ser>
          <c:idx val="0"/>
          <c:order val="0"/>
          <c:tx>
            <c:strRef>
              <c:f>工作表1!$K$1</c:f>
              <c:strCache>
                <c:ptCount val="1"/>
                <c:pt idx="0">
                  <c:v>總收入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xVal>
            <c:numRef>
              <c:f>工作表1!$J$2:$J$17</c:f>
              <c:numCache>
                <c:formatCode>#,##0_);[Red]\(#,##0\)</c:formatCode>
                <c:ptCount val="16"/>
                <c:pt idx="0">
                  <c:v>5</c:v>
                </c:pt>
                <c:pt idx="1">
                  <c:v>25</c:v>
                </c:pt>
                <c:pt idx="2">
                  <c:v>45</c:v>
                </c:pt>
                <c:pt idx="3">
                  <c:v>65</c:v>
                </c:pt>
                <c:pt idx="4">
                  <c:v>85</c:v>
                </c:pt>
                <c:pt idx="5">
                  <c:v>105</c:v>
                </c:pt>
                <c:pt idx="6">
                  <c:v>125</c:v>
                </c:pt>
                <c:pt idx="7">
                  <c:v>145</c:v>
                </c:pt>
                <c:pt idx="8">
                  <c:v>165</c:v>
                </c:pt>
                <c:pt idx="9">
                  <c:v>185</c:v>
                </c:pt>
                <c:pt idx="10">
                  <c:v>205</c:v>
                </c:pt>
                <c:pt idx="11">
                  <c:v>225</c:v>
                </c:pt>
                <c:pt idx="12">
                  <c:v>245</c:v>
                </c:pt>
                <c:pt idx="13">
                  <c:v>265</c:v>
                </c:pt>
                <c:pt idx="14">
                  <c:v>285</c:v>
                </c:pt>
                <c:pt idx="15">
                  <c:v>300</c:v>
                </c:pt>
              </c:numCache>
            </c:numRef>
          </c:xVal>
          <c:yVal>
            <c:numRef>
              <c:f>工作表1!$K$2:$K$17</c:f>
              <c:numCache>
                <c:formatCode>#,##0_);[Red]\(#,##0\)</c:formatCode>
                <c:ptCount val="16"/>
                <c:pt idx="0">
                  <c:v>500</c:v>
                </c:pt>
                <c:pt idx="1">
                  <c:v>2500</c:v>
                </c:pt>
                <c:pt idx="2">
                  <c:v>4500</c:v>
                </c:pt>
                <c:pt idx="3">
                  <c:v>6500</c:v>
                </c:pt>
                <c:pt idx="4">
                  <c:v>8500</c:v>
                </c:pt>
                <c:pt idx="5">
                  <c:v>10500</c:v>
                </c:pt>
                <c:pt idx="6">
                  <c:v>12500</c:v>
                </c:pt>
                <c:pt idx="7">
                  <c:v>14500</c:v>
                </c:pt>
                <c:pt idx="8">
                  <c:v>16500</c:v>
                </c:pt>
                <c:pt idx="9">
                  <c:v>18500</c:v>
                </c:pt>
                <c:pt idx="10">
                  <c:v>20500</c:v>
                </c:pt>
                <c:pt idx="11">
                  <c:v>22500</c:v>
                </c:pt>
                <c:pt idx="12">
                  <c:v>24500</c:v>
                </c:pt>
                <c:pt idx="13">
                  <c:v>26500</c:v>
                </c:pt>
                <c:pt idx="14">
                  <c:v>28500</c:v>
                </c:pt>
                <c:pt idx="15">
                  <c:v>30000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91-4157-B5B3-5418BCED8C8F}"/>
            </c:ext>
          </c:extLst>
        </c:ser>
        <c:ser>
          <c:idx val="1"/>
          <c:order val="1"/>
          <c:tx>
            <c:strRef>
              <c:f>工作表1!$L$1</c:f>
              <c:strCache>
                <c:ptCount val="1"/>
                <c:pt idx="0">
                  <c:v>固定成本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xVal>
            <c:numRef>
              <c:f>工作表1!$J$2:$J$17</c:f>
              <c:numCache>
                <c:formatCode>#,##0_);[Red]\(#,##0\)</c:formatCode>
                <c:ptCount val="16"/>
                <c:pt idx="0">
                  <c:v>5</c:v>
                </c:pt>
                <c:pt idx="1">
                  <c:v>25</c:v>
                </c:pt>
                <c:pt idx="2">
                  <c:v>45</c:v>
                </c:pt>
                <c:pt idx="3">
                  <c:v>65</c:v>
                </c:pt>
                <c:pt idx="4">
                  <c:v>85</c:v>
                </c:pt>
                <c:pt idx="5">
                  <c:v>105</c:v>
                </c:pt>
                <c:pt idx="6">
                  <c:v>125</c:v>
                </c:pt>
                <c:pt idx="7">
                  <c:v>145</c:v>
                </c:pt>
                <c:pt idx="8">
                  <c:v>165</c:v>
                </c:pt>
                <c:pt idx="9">
                  <c:v>185</c:v>
                </c:pt>
                <c:pt idx="10">
                  <c:v>205</c:v>
                </c:pt>
                <c:pt idx="11">
                  <c:v>225</c:v>
                </c:pt>
                <c:pt idx="12">
                  <c:v>245</c:v>
                </c:pt>
                <c:pt idx="13">
                  <c:v>265</c:v>
                </c:pt>
                <c:pt idx="14">
                  <c:v>285</c:v>
                </c:pt>
                <c:pt idx="15">
                  <c:v>300</c:v>
                </c:pt>
              </c:numCache>
            </c:numRef>
          </c:xVal>
          <c:yVal>
            <c:numRef>
              <c:f>工作表1!$L$2:$L$17</c:f>
              <c:numCache>
                <c:formatCode>#,##0_);[Red]\(#,##0\)</c:formatCode>
                <c:ptCount val="16"/>
                <c:pt idx="0">
                  <c:v>3500</c:v>
                </c:pt>
                <c:pt idx="1">
                  <c:v>3500</c:v>
                </c:pt>
                <c:pt idx="2">
                  <c:v>3500</c:v>
                </c:pt>
                <c:pt idx="3">
                  <c:v>3500</c:v>
                </c:pt>
                <c:pt idx="4">
                  <c:v>3500</c:v>
                </c:pt>
                <c:pt idx="5">
                  <c:v>3500</c:v>
                </c:pt>
                <c:pt idx="6">
                  <c:v>3500</c:v>
                </c:pt>
                <c:pt idx="7">
                  <c:v>3500</c:v>
                </c:pt>
                <c:pt idx="8">
                  <c:v>3500</c:v>
                </c:pt>
                <c:pt idx="9">
                  <c:v>3500</c:v>
                </c:pt>
                <c:pt idx="10">
                  <c:v>3500</c:v>
                </c:pt>
                <c:pt idx="11">
                  <c:v>3500</c:v>
                </c:pt>
                <c:pt idx="12">
                  <c:v>3500</c:v>
                </c:pt>
                <c:pt idx="13">
                  <c:v>3500</c:v>
                </c:pt>
                <c:pt idx="14">
                  <c:v>3500</c:v>
                </c:pt>
                <c:pt idx="15">
                  <c:v>3500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91-4157-B5B3-5418BCED8C8F}"/>
            </c:ext>
          </c:extLst>
        </c:ser>
        <c:ser>
          <c:idx val="2"/>
          <c:order val="2"/>
          <c:tx>
            <c:strRef>
              <c:f>工作表1!$N$1</c:f>
              <c:strCache>
                <c:ptCount val="1"/>
                <c:pt idx="0">
                  <c:v>總成本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xVal>
            <c:numRef>
              <c:f>工作表1!$J$2:$J$17</c:f>
              <c:numCache>
                <c:formatCode>#,##0_);[Red]\(#,##0\)</c:formatCode>
                <c:ptCount val="16"/>
                <c:pt idx="0">
                  <c:v>5</c:v>
                </c:pt>
                <c:pt idx="1">
                  <c:v>25</c:v>
                </c:pt>
                <c:pt idx="2">
                  <c:v>45</c:v>
                </c:pt>
                <c:pt idx="3">
                  <c:v>65</c:v>
                </c:pt>
                <c:pt idx="4">
                  <c:v>85</c:v>
                </c:pt>
                <c:pt idx="5">
                  <c:v>105</c:v>
                </c:pt>
                <c:pt idx="6">
                  <c:v>125</c:v>
                </c:pt>
                <c:pt idx="7">
                  <c:v>145</c:v>
                </c:pt>
                <c:pt idx="8">
                  <c:v>165</c:v>
                </c:pt>
                <c:pt idx="9">
                  <c:v>185</c:v>
                </c:pt>
                <c:pt idx="10">
                  <c:v>205</c:v>
                </c:pt>
                <c:pt idx="11">
                  <c:v>225</c:v>
                </c:pt>
                <c:pt idx="12">
                  <c:v>245</c:v>
                </c:pt>
                <c:pt idx="13">
                  <c:v>265</c:v>
                </c:pt>
                <c:pt idx="14">
                  <c:v>285</c:v>
                </c:pt>
                <c:pt idx="15">
                  <c:v>300</c:v>
                </c:pt>
              </c:numCache>
            </c:numRef>
          </c:xVal>
          <c:yVal>
            <c:numRef>
              <c:f>工作表1!$N$2:$N$17</c:f>
              <c:numCache>
                <c:formatCode>#,##0_);[Red]\(#,##0\)</c:formatCode>
                <c:ptCount val="16"/>
                <c:pt idx="0">
                  <c:v>3668</c:v>
                </c:pt>
                <c:pt idx="1">
                  <c:v>4338</c:v>
                </c:pt>
                <c:pt idx="2">
                  <c:v>5008</c:v>
                </c:pt>
                <c:pt idx="3">
                  <c:v>5678</c:v>
                </c:pt>
                <c:pt idx="4">
                  <c:v>6348</c:v>
                </c:pt>
                <c:pt idx="5">
                  <c:v>7018</c:v>
                </c:pt>
                <c:pt idx="6">
                  <c:v>7688</c:v>
                </c:pt>
                <c:pt idx="7">
                  <c:v>8358</c:v>
                </c:pt>
                <c:pt idx="8">
                  <c:v>9028</c:v>
                </c:pt>
                <c:pt idx="9">
                  <c:v>9698</c:v>
                </c:pt>
                <c:pt idx="10">
                  <c:v>10368</c:v>
                </c:pt>
                <c:pt idx="11">
                  <c:v>11038</c:v>
                </c:pt>
                <c:pt idx="12">
                  <c:v>11708</c:v>
                </c:pt>
                <c:pt idx="13">
                  <c:v>12378</c:v>
                </c:pt>
                <c:pt idx="14">
                  <c:v>13048</c:v>
                </c:pt>
                <c:pt idx="15">
                  <c:v>13550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91-4157-B5B3-5418BCED8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002944"/>
        <c:axId val="74854400"/>
      </c:scatterChart>
      <c:valAx>
        <c:axId val="70002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4854400"/>
        <c:crosses val="autoZero"/>
        <c:crossBetween val="midCat"/>
      </c:valAx>
      <c:valAx>
        <c:axId val="7485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0002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1197" kern="1200"/>
    <cs:bodyPr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2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1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1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35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17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8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16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31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02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06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74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bg1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1FA92-BB97-4741-BE38-8B03DAAE1553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D0D5-1F73-4219-A748-879618647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77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六邊形 3"/>
          <p:cNvSpPr/>
          <p:nvPr/>
        </p:nvSpPr>
        <p:spPr>
          <a:xfrm rot="5400000">
            <a:off x="3585005" y="-289267"/>
            <a:ext cx="5035463" cy="7605766"/>
          </a:xfrm>
          <a:prstGeom prst="hexagon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856241" y="364825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行銷企劃書</a:t>
            </a:r>
            <a:endParaRPr lang="zh-TW" altLang="en-US" sz="36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02079" y="2410690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u="sng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放噗噗小地瓜</a:t>
            </a:r>
            <a:endParaRPr lang="zh-TW" altLang="en-US" sz="6000" b="1" u="sng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02175" y="3495742"/>
            <a:ext cx="2032678" cy="3260437"/>
          </a:xfrm>
          <a:prstGeom prst="hexagon">
            <a:avLst/>
          </a:prstGeom>
        </p:spPr>
      </p:pic>
      <p:sp>
        <p:nvSpPr>
          <p:cNvPr id="10" name="六邊形 9"/>
          <p:cNvSpPr/>
          <p:nvPr/>
        </p:nvSpPr>
        <p:spPr>
          <a:xfrm rot="5400000">
            <a:off x="1391598" y="3292884"/>
            <a:ext cx="2453831" cy="3706365"/>
          </a:xfrm>
          <a:prstGeom prst="hexagon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等腰三角形 10"/>
          <p:cNvSpPr/>
          <p:nvPr/>
        </p:nvSpPr>
        <p:spPr>
          <a:xfrm rot="6595541">
            <a:off x="1451588" y="1534287"/>
            <a:ext cx="327109" cy="535023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等腰三角形 11"/>
          <p:cNvSpPr/>
          <p:nvPr/>
        </p:nvSpPr>
        <p:spPr>
          <a:xfrm rot="20216748">
            <a:off x="1027595" y="368920"/>
            <a:ext cx="236538" cy="24895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 rot="20119484">
            <a:off x="2764383" y="842908"/>
            <a:ext cx="338859" cy="529219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等腰三角形 13"/>
          <p:cNvSpPr/>
          <p:nvPr/>
        </p:nvSpPr>
        <p:spPr>
          <a:xfrm rot="472032">
            <a:off x="1959435" y="1038293"/>
            <a:ext cx="417746" cy="2590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等腰三角形 14"/>
          <p:cNvSpPr/>
          <p:nvPr/>
        </p:nvSpPr>
        <p:spPr>
          <a:xfrm rot="20705231">
            <a:off x="1716035" y="476805"/>
            <a:ext cx="337148" cy="27242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等腰三角形 15"/>
          <p:cNvSpPr/>
          <p:nvPr/>
        </p:nvSpPr>
        <p:spPr>
          <a:xfrm rot="3064202">
            <a:off x="1219040" y="797343"/>
            <a:ext cx="360502" cy="360351"/>
          </a:xfrm>
          <a:prstGeom prst="triangle">
            <a:avLst>
              <a:gd name="adj" fmla="val 5659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等腰三角形 16"/>
          <p:cNvSpPr/>
          <p:nvPr/>
        </p:nvSpPr>
        <p:spPr>
          <a:xfrm rot="9463117">
            <a:off x="9839768" y="5591536"/>
            <a:ext cx="332871" cy="53502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等腰三角形 17"/>
          <p:cNvSpPr/>
          <p:nvPr/>
        </p:nvSpPr>
        <p:spPr>
          <a:xfrm rot="6354273">
            <a:off x="9735812" y="5176300"/>
            <a:ext cx="236538" cy="248957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等腰三角形 18"/>
          <p:cNvSpPr/>
          <p:nvPr/>
        </p:nvSpPr>
        <p:spPr>
          <a:xfrm rot="18737172">
            <a:off x="11345979" y="5537263"/>
            <a:ext cx="338859" cy="52921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等腰三角形 19"/>
          <p:cNvSpPr/>
          <p:nvPr/>
        </p:nvSpPr>
        <p:spPr>
          <a:xfrm rot="8209557">
            <a:off x="10640760" y="5672352"/>
            <a:ext cx="417746" cy="2590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等腰三角形 20"/>
          <p:cNvSpPr/>
          <p:nvPr/>
        </p:nvSpPr>
        <p:spPr>
          <a:xfrm rot="6842756">
            <a:off x="10365013" y="5046812"/>
            <a:ext cx="337148" cy="27242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等腰三角形 21"/>
          <p:cNvSpPr/>
          <p:nvPr/>
        </p:nvSpPr>
        <p:spPr>
          <a:xfrm rot="10801727">
            <a:off x="10475923" y="6196455"/>
            <a:ext cx="360502" cy="360351"/>
          </a:xfrm>
          <a:prstGeom prst="triangle">
            <a:avLst>
              <a:gd name="adj" fmla="val 56594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24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788899">
            <a:off x="1503485" y="1547446"/>
            <a:ext cx="3824654" cy="382465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0" y="3393831"/>
            <a:ext cx="71227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119347" y="3534508"/>
            <a:ext cx="607265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6928339" y="2252672"/>
            <a:ext cx="4088423" cy="99353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/>
              <a:t>市場分析</a:t>
            </a:r>
            <a:endParaRPr lang="zh-TW" altLang="en-US" sz="5400" b="1" dirty="0"/>
          </a:p>
        </p:txBody>
      </p:sp>
      <p:sp>
        <p:nvSpPr>
          <p:cNvPr id="18" name="矩形 17"/>
          <p:cNvSpPr/>
          <p:nvPr/>
        </p:nvSpPr>
        <p:spPr>
          <a:xfrm rot="2700000">
            <a:off x="747346" y="1186963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2700000">
            <a:off x="5550875" y="5084886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" name="肘形接點 2"/>
          <p:cNvCxnSpPr/>
          <p:nvPr/>
        </p:nvCxnSpPr>
        <p:spPr>
          <a:xfrm rot="5400000">
            <a:off x="2540977" y="2547214"/>
            <a:ext cx="1749668" cy="1397977"/>
          </a:xfrm>
          <a:prstGeom prst="bentConnector3">
            <a:avLst/>
          </a:prstGeom>
          <a:ln w="762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047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七角星形 17"/>
          <p:cNvSpPr/>
          <p:nvPr/>
        </p:nvSpPr>
        <p:spPr>
          <a:xfrm>
            <a:off x="1040761" y="3828554"/>
            <a:ext cx="9351747" cy="2909775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</a:t>
            </a:r>
            <a:r>
              <a:rPr lang="zh-TW" altLang="en-US" sz="4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析</a:t>
            </a:r>
            <a:endParaRPr lang="zh-TW" altLang="en-US" sz="4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598377" y="1279760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3200" b="1" dirty="0">
                <a:solidFill>
                  <a:schemeClr val="tx2">
                    <a:lumMod val="75000"/>
                  </a:schemeClr>
                </a:solidFill>
              </a:rPr>
              <a:t>消費者設定</a:t>
            </a:r>
            <a:endParaRPr lang="zh-TW" alt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211264" y="4574255"/>
            <a:ext cx="68228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長輩</a:t>
            </a:r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</a:rPr>
              <a:t>注重健康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飲食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父母親</a:t>
            </a:r>
            <a:r>
              <a:rPr lang="zh-TW" altLang="en-US" sz="4000" b="1" dirty="0">
                <a:solidFill>
                  <a:schemeClr val="accent1">
                    <a:lumMod val="50000"/>
                  </a:schemeClr>
                </a:solidFill>
              </a:rPr>
              <a:t>想要控制孩子的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飲食</a:t>
            </a:r>
            <a:endParaRPr lang="zh-TW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852854" y="1936658"/>
            <a:ext cx="3745523" cy="14220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/>
              <a:t>家中有國中</a:t>
            </a:r>
            <a:r>
              <a:rPr lang="zh-TW" altLang="en-US" sz="3200" b="1" dirty="0" smtClean="0"/>
              <a:t>生</a:t>
            </a:r>
            <a:endParaRPr lang="en-US" altLang="zh-TW" sz="3200" b="1" dirty="0" smtClean="0"/>
          </a:p>
          <a:p>
            <a:pPr algn="ctr"/>
            <a:r>
              <a:rPr lang="zh-TW" altLang="en-US" sz="3200" b="1" dirty="0" smtClean="0"/>
              <a:t>以下</a:t>
            </a:r>
            <a:r>
              <a:rPr lang="zh-TW" altLang="en-US" sz="3200" b="1" dirty="0"/>
              <a:t>的小孩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6646985" y="2013020"/>
            <a:ext cx="3745523" cy="14220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/>
              <a:t>家中有超過七十歲以上的長者</a:t>
            </a:r>
          </a:p>
        </p:txBody>
      </p:sp>
      <p:sp>
        <p:nvSpPr>
          <p:cNvPr id="20" name="加號 19"/>
          <p:cNvSpPr/>
          <p:nvPr/>
        </p:nvSpPr>
        <p:spPr>
          <a:xfrm>
            <a:off x="5183064" y="2222161"/>
            <a:ext cx="934915" cy="765758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等於 20"/>
          <p:cNvSpPr/>
          <p:nvPr/>
        </p:nvSpPr>
        <p:spPr>
          <a:xfrm rot="5400000">
            <a:off x="5258046" y="3209660"/>
            <a:ext cx="832339" cy="890791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788899">
            <a:off x="1503485" y="1547446"/>
            <a:ext cx="3824654" cy="382465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0" y="3393831"/>
            <a:ext cx="71227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119347" y="3534508"/>
            <a:ext cx="607265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6928339" y="2252672"/>
            <a:ext cx="4088423" cy="99353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/>
              <a:t>財務報表</a:t>
            </a:r>
            <a:endParaRPr lang="zh-TW" altLang="en-US" sz="5400" b="1" dirty="0"/>
          </a:p>
        </p:txBody>
      </p:sp>
      <p:sp>
        <p:nvSpPr>
          <p:cNvPr id="18" name="矩形 17"/>
          <p:cNvSpPr/>
          <p:nvPr/>
        </p:nvSpPr>
        <p:spPr>
          <a:xfrm rot="2700000">
            <a:off x="747346" y="1186963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2700000">
            <a:off x="5550875" y="5084886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544496" y="2492620"/>
            <a:ext cx="1631850" cy="1631850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3088127" y="2773255"/>
            <a:ext cx="7483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/>
              <a:t>$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209882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財務報表</a:t>
            </a:r>
            <a:endParaRPr lang="zh-TW" altLang="en-US" sz="4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3" name="圖表 32"/>
          <p:cNvGraphicFramePr/>
          <p:nvPr>
            <p:extLst>
              <p:ext uri="{D42A27DB-BD31-4B8C-83A1-F6EECF244321}">
                <p14:modId xmlns:p14="http://schemas.microsoft.com/office/powerpoint/2010/main" val="137134794"/>
              </p:ext>
            </p:extLst>
          </p:nvPr>
        </p:nvGraphicFramePr>
        <p:xfrm>
          <a:off x="1365151" y="1465775"/>
          <a:ext cx="9009772" cy="420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圓角矩形 1"/>
          <p:cNvSpPr/>
          <p:nvPr/>
        </p:nvSpPr>
        <p:spPr>
          <a:xfrm>
            <a:off x="8423031" y="1819420"/>
            <a:ext cx="931985" cy="37806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365151" y="5883926"/>
            <a:ext cx="9009772" cy="7299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4347568" y="5988006"/>
            <a:ext cx="3672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spc="600" dirty="0" smtClean="0">
                <a:solidFill>
                  <a:schemeClr val="bg1"/>
                </a:solidFill>
              </a:rPr>
              <a:t>總收入大於總成本</a:t>
            </a:r>
            <a:endParaRPr lang="zh-TW" altLang="en-US" sz="2800" b="1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788899">
            <a:off x="1503485" y="1547446"/>
            <a:ext cx="3824654" cy="382465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0" y="3393831"/>
            <a:ext cx="71227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119347" y="3534508"/>
            <a:ext cx="607265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6928339" y="2252672"/>
            <a:ext cx="4088423" cy="99353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/>
              <a:t>未來展望</a:t>
            </a:r>
            <a:endParaRPr lang="zh-TW" altLang="en-US" sz="5400" b="1" dirty="0"/>
          </a:p>
        </p:txBody>
      </p:sp>
      <p:sp>
        <p:nvSpPr>
          <p:cNvPr id="18" name="矩形 17"/>
          <p:cNvSpPr/>
          <p:nvPr/>
        </p:nvSpPr>
        <p:spPr>
          <a:xfrm rot="2700000">
            <a:off x="747346" y="1186963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2700000">
            <a:off x="5550875" y="5084886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向右箭號 1"/>
          <p:cNvSpPr/>
          <p:nvPr/>
        </p:nvSpPr>
        <p:spPr>
          <a:xfrm>
            <a:off x="2190468" y="2580542"/>
            <a:ext cx="2655277" cy="1626577"/>
          </a:xfrm>
          <a:prstGeom prst="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290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群組 23"/>
          <p:cNvGrpSpPr/>
          <p:nvPr/>
        </p:nvGrpSpPr>
        <p:grpSpPr>
          <a:xfrm>
            <a:off x="2672554" y="2765160"/>
            <a:ext cx="6093070" cy="2510267"/>
            <a:chOff x="2602523" y="2259623"/>
            <a:chExt cx="6093070" cy="2510267"/>
          </a:xfrm>
        </p:grpSpPr>
        <p:sp>
          <p:nvSpPr>
            <p:cNvPr id="3" name="等腰三角形 2"/>
            <p:cNvSpPr/>
            <p:nvPr/>
          </p:nvSpPr>
          <p:spPr>
            <a:xfrm>
              <a:off x="4448908" y="2259623"/>
              <a:ext cx="2400300" cy="92319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2602523" y="2738867"/>
              <a:ext cx="6093070" cy="2031023"/>
            </a:xfrm>
            <a:prstGeom prst="triangle">
              <a:avLst/>
            </a:prstGeom>
            <a:gradFill>
              <a:gsLst>
                <a:gs pos="28000">
                  <a:schemeClr val="accent1"/>
                </a:gs>
                <a:gs pos="6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  <a:alpha val="3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未來展望</a:t>
            </a:r>
            <a:endParaRPr lang="zh-TW" altLang="en-US" sz="4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984738" y="4683615"/>
            <a:ext cx="2426677" cy="184638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有機永續</a:t>
            </a:r>
            <a:endParaRPr lang="zh-TW" altLang="en-US" sz="3200" b="1" dirty="0"/>
          </a:p>
        </p:txBody>
      </p:sp>
      <p:sp>
        <p:nvSpPr>
          <p:cNvPr id="22" name="圓角矩形 21"/>
          <p:cNvSpPr/>
          <p:nvPr/>
        </p:nvSpPr>
        <p:spPr>
          <a:xfrm>
            <a:off x="4718379" y="4683615"/>
            <a:ext cx="2426677" cy="184638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農民生計</a:t>
            </a:r>
            <a:endParaRPr lang="en-US" altLang="zh-TW" sz="3200" b="1" dirty="0" smtClean="0"/>
          </a:p>
          <a:p>
            <a:pPr algn="ctr"/>
            <a:r>
              <a:rPr lang="zh-TW" altLang="en-US" sz="3200" b="1" dirty="0" smtClean="0"/>
              <a:t>受到</a:t>
            </a:r>
            <a:r>
              <a:rPr lang="zh-TW" altLang="en-US" sz="3200" b="1" dirty="0"/>
              <a:t>保障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8452020" y="4683615"/>
            <a:ext cx="2426677" cy="18463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增加銷售額</a:t>
            </a:r>
            <a:endParaRPr lang="zh-TW" altLang="en-US" sz="3200" b="1" dirty="0"/>
          </a:p>
        </p:txBody>
      </p:sp>
      <p:sp>
        <p:nvSpPr>
          <p:cNvPr id="25" name="圓角矩形 24"/>
          <p:cNvSpPr/>
          <p:nvPr/>
        </p:nvSpPr>
        <p:spPr>
          <a:xfrm>
            <a:off x="1063256" y="1446028"/>
            <a:ext cx="9356651" cy="11483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b="1" dirty="0" smtClean="0"/>
              <a:t>讓大家認識有機地瓜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6069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439615" y="4439693"/>
            <a:ext cx="4914900" cy="20402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六邊形 3"/>
          <p:cNvSpPr/>
          <p:nvPr/>
        </p:nvSpPr>
        <p:spPr>
          <a:xfrm rot="5400000">
            <a:off x="3585005" y="-289267"/>
            <a:ext cx="5035463" cy="7605766"/>
          </a:xfrm>
          <a:prstGeom prst="hexagon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856241" y="364825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行銷企劃書</a:t>
            </a:r>
            <a:endParaRPr lang="zh-TW" altLang="en-US" sz="36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02079" y="2410690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u="sng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放噗噗小地瓜</a:t>
            </a:r>
            <a:endParaRPr lang="zh-TW" altLang="en-US" sz="6000" b="1" u="sng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685618" y="12002"/>
            <a:ext cx="2032678" cy="3260437"/>
          </a:xfrm>
          <a:prstGeom prst="hexagon">
            <a:avLst/>
          </a:prstGeom>
        </p:spPr>
      </p:pic>
      <p:sp>
        <p:nvSpPr>
          <p:cNvPr id="10" name="六邊形 9"/>
          <p:cNvSpPr/>
          <p:nvPr/>
        </p:nvSpPr>
        <p:spPr>
          <a:xfrm rot="5400000">
            <a:off x="8475041" y="-190856"/>
            <a:ext cx="2453831" cy="3706365"/>
          </a:xfrm>
          <a:prstGeom prst="hexagon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等腰三角形 10"/>
          <p:cNvSpPr/>
          <p:nvPr/>
        </p:nvSpPr>
        <p:spPr>
          <a:xfrm rot="6595541">
            <a:off x="1451588" y="1534287"/>
            <a:ext cx="327109" cy="535023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等腰三角形 11"/>
          <p:cNvSpPr/>
          <p:nvPr/>
        </p:nvSpPr>
        <p:spPr>
          <a:xfrm rot="20216748">
            <a:off x="1027595" y="368920"/>
            <a:ext cx="236538" cy="24895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 rot="20119484">
            <a:off x="2764383" y="842908"/>
            <a:ext cx="338859" cy="529219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等腰三角形 13"/>
          <p:cNvSpPr/>
          <p:nvPr/>
        </p:nvSpPr>
        <p:spPr>
          <a:xfrm rot="472032">
            <a:off x="1959435" y="1038293"/>
            <a:ext cx="417746" cy="2590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等腰三角形 14"/>
          <p:cNvSpPr/>
          <p:nvPr/>
        </p:nvSpPr>
        <p:spPr>
          <a:xfrm rot="20705231">
            <a:off x="1716035" y="476805"/>
            <a:ext cx="337148" cy="27242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等腰三角形 15"/>
          <p:cNvSpPr/>
          <p:nvPr/>
        </p:nvSpPr>
        <p:spPr>
          <a:xfrm rot="3064202">
            <a:off x="1219040" y="797343"/>
            <a:ext cx="360502" cy="360351"/>
          </a:xfrm>
          <a:prstGeom prst="triangle">
            <a:avLst>
              <a:gd name="adj" fmla="val 5659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等腰三角形 16"/>
          <p:cNvSpPr/>
          <p:nvPr/>
        </p:nvSpPr>
        <p:spPr>
          <a:xfrm rot="9463117">
            <a:off x="9839768" y="5591536"/>
            <a:ext cx="332871" cy="53502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等腰三角形 17"/>
          <p:cNvSpPr/>
          <p:nvPr/>
        </p:nvSpPr>
        <p:spPr>
          <a:xfrm rot="6354273">
            <a:off x="9735812" y="5176300"/>
            <a:ext cx="236538" cy="248957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等腰三角形 18"/>
          <p:cNvSpPr/>
          <p:nvPr/>
        </p:nvSpPr>
        <p:spPr>
          <a:xfrm rot="18737172">
            <a:off x="11345979" y="5537263"/>
            <a:ext cx="338859" cy="52921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等腰三角形 19"/>
          <p:cNvSpPr/>
          <p:nvPr/>
        </p:nvSpPr>
        <p:spPr>
          <a:xfrm rot="8209557">
            <a:off x="10640760" y="5672352"/>
            <a:ext cx="417746" cy="2590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等腰三角形 20"/>
          <p:cNvSpPr/>
          <p:nvPr/>
        </p:nvSpPr>
        <p:spPr>
          <a:xfrm rot="6842756">
            <a:off x="10365013" y="5046812"/>
            <a:ext cx="337148" cy="27242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等腰三角形 21"/>
          <p:cNvSpPr/>
          <p:nvPr/>
        </p:nvSpPr>
        <p:spPr>
          <a:xfrm rot="10801727">
            <a:off x="10475923" y="6196455"/>
            <a:ext cx="360502" cy="360351"/>
          </a:xfrm>
          <a:prstGeom prst="triangle">
            <a:avLst>
              <a:gd name="adj" fmla="val 56594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84451" y="4775216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 smtClean="0">
                <a:solidFill>
                  <a:schemeClr val="accent6">
                    <a:lumMod val="75000"/>
                  </a:schemeClr>
                </a:solidFill>
              </a:rPr>
              <a:t>謝謝觀看</a:t>
            </a:r>
            <a:endParaRPr lang="zh-TW" altLang="en-US" sz="8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4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533737" y="25333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</a:t>
            </a:r>
          </a:p>
        </p:txBody>
      </p:sp>
      <p:sp>
        <p:nvSpPr>
          <p:cNvPr id="6" name="矩形 5"/>
          <p:cNvSpPr/>
          <p:nvPr/>
        </p:nvSpPr>
        <p:spPr>
          <a:xfrm>
            <a:off x="355002" y="3915784"/>
            <a:ext cx="11317044" cy="64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等腰三角形 6"/>
          <p:cNvSpPr/>
          <p:nvPr/>
        </p:nvSpPr>
        <p:spPr>
          <a:xfrm rot="5400000">
            <a:off x="11662669" y="3841790"/>
            <a:ext cx="231288" cy="21253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818042" y="3181574"/>
            <a:ext cx="0" cy="73421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圓角矩形 11"/>
          <p:cNvSpPr/>
          <p:nvPr/>
        </p:nvSpPr>
        <p:spPr>
          <a:xfrm>
            <a:off x="699247" y="2323353"/>
            <a:ext cx="2237590" cy="85822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作物介紹</a:t>
            </a:r>
            <a:endParaRPr lang="zh-TW" altLang="en-US" sz="32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5670176" y="3181573"/>
            <a:ext cx="0" cy="73421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4551381" y="2323352"/>
            <a:ext cx="2237590" cy="8582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</a:t>
            </a:r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析</a:t>
            </a:r>
            <a:endParaRPr lang="zh-TW" altLang="en-US" sz="32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 flipV="1">
            <a:off x="9522310" y="3181574"/>
            <a:ext cx="0" cy="73421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圓角矩形 15"/>
          <p:cNvSpPr/>
          <p:nvPr/>
        </p:nvSpPr>
        <p:spPr>
          <a:xfrm>
            <a:off x="8403515" y="2323353"/>
            <a:ext cx="2237590" cy="8582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未來展</a:t>
            </a:r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望</a:t>
            </a:r>
          </a:p>
        </p:txBody>
      </p:sp>
      <p:cxnSp>
        <p:nvCxnSpPr>
          <p:cNvPr id="17" name="直線接點 16"/>
          <p:cNvCxnSpPr/>
          <p:nvPr/>
        </p:nvCxnSpPr>
        <p:spPr>
          <a:xfrm rot="10800000" flipV="1">
            <a:off x="3763382" y="3948057"/>
            <a:ext cx="0" cy="73421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圓角矩形 19"/>
          <p:cNvSpPr/>
          <p:nvPr/>
        </p:nvSpPr>
        <p:spPr>
          <a:xfrm>
            <a:off x="2644586" y="4662246"/>
            <a:ext cx="2237590" cy="858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行銷企劃</a:t>
            </a:r>
            <a:endParaRPr lang="zh-TW" altLang="en-US" sz="32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1" name="直線接點 20"/>
          <p:cNvCxnSpPr/>
          <p:nvPr/>
        </p:nvCxnSpPr>
        <p:spPr>
          <a:xfrm rot="10800000" flipV="1">
            <a:off x="7562624" y="3948057"/>
            <a:ext cx="0" cy="73421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圓角矩形 21"/>
          <p:cNvSpPr/>
          <p:nvPr/>
        </p:nvSpPr>
        <p:spPr>
          <a:xfrm>
            <a:off x="6443828" y="4662246"/>
            <a:ext cx="2237590" cy="8582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財務報表</a:t>
            </a:r>
            <a:endParaRPr lang="zh-TW" altLang="en-US" sz="32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橢圓 22"/>
          <p:cNvSpPr/>
          <p:nvPr/>
        </p:nvSpPr>
        <p:spPr>
          <a:xfrm rot="19140000">
            <a:off x="1439029" y="1128313"/>
            <a:ext cx="208616" cy="582670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 rot="2460000" flipH="1">
            <a:off x="1838855" y="1128313"/>
            <a:ext cx="208616" cy="582670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接點 27"/>
          <p:cNvCxnSpPr/>
          <p:nvPr/>
        </p:nvCxnSpPr>
        <p:spPr>
          <a:xfrm flipV="1">
            <a:off x="1748646" y="1624404"/>
            <a:ext cx="0" cy="39803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082" y="5701553"/>
            <a:ext cx="236668" cy="81758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3657599" y="5981252"/>
            <a:ext cx="224115" cy="53788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4009012" y="6202383"/>
            <a:ext cx="215152" cy="31674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7078169" y="5625889"/>
            <a:ext cx="968908" cy="968908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7340447" y="570155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$</a:t>
            </a:r>
            <a:endParaRPr lang="zh-TW" altLang="en-US" sz="4000" dirty="0"/>
          </a:p>
        </p:txBody>
      </p:sp>
      <p:sp>
        <p:nvSpPr>
          <p:cNvPr id="3" name="向右箭號 2"/>
          <p:cNvSpPr/>
          <p:nvPr/>
        </p:nvSpPr>
        <p:spPr>
          <a:xfrm>
            <a:off x="9085892" y="1499224"/>
            <a:ext cx="872836" cy="648392"/>
          </a:xfrm>
          <a:prstGeom prst="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肘形接點 7"/>
          <p:cNvCxnSpPr/>
          <p:nvPr/>
        </p:nvCxnSpPr>
        <p:spPr>
          <a:xfrm rot="16200000">
            <a:off x="5420044" y="1419783"/>
            <a:ext cx="615461" cy="571500"/>
          </a:xfrm>
          <a:prstGeom prst="bentConnector3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22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4" grpId="0" animBg="1"/>
      <p:bldP spid="16" grpId="0" animBg="1"/>
      <p:bldP spid="20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788899">
            <a:off x="1503485" y="1547446"/>
            <a:ext cx="3824654" cy="382465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0" y="3393831"/>
            <a:ext cx="71227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119347" y="3534508"/>
            <a:ext cx="607265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 rot="19140000">
            <a:off x="2812392" y="2600803"/>
            <a:ext cx="375435" cy="1048599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 rot="2460000" flipH="1">
            <a:off x="3555341" y="2569986"/>
            <a:ext cx="386526" cy="1079577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 flipV="1">
            <a:off x="3356331" y="3459773"/>
            <a:ext cx="0" cy="95442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6928339" y="2252672"/>
            <a:ext cx="4088423" cy="9935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/>
              <a:t>作物介紹</a:t>
            </a:r>
          </a:p>
        </p:txBody>
      </p:sp>
      <p:sp>
        <p:nvSpPr>
          <p:cNvPr id="18" name="矩形 17"/>
          <p:cNvSpPr/>
          <p:nvPr/>
        </p:nvSpPr>
        <p:spPr>
          <a:xfrm rot="2700000">
            <a:off x="747346" y="1186963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2700000">
            <a:off x="5550875" y="5084886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987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作物</a:t>
            </a:r>
            <a:r>
              <a:rPr lang="zh-TW" altLang="en-US" sz="4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560690" y="1654231"/>
            <a:ext cx="50706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44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台農</a:t>
            </a:r>
            <a:r>
              <a:rPr lang="en-US" altLang="zh-TW" sz="44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66 </a:t>
            </a:r>
            <a:r>
              <a:rPr lang="zh-TW" altLang="zh-TW" sz="44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號紅心地瓜</a:t>
            </a:r>
            <a:endParaRPr lang="zh-TW" altLang="en-US" sz="44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向右箭號 13"/>
          <p:cNvSpPr/>
          <p:nvPr/>
        </p:nvSpPr>
        <p:spPr>
          <a:xfrm>
            <a:off x="0" y="1654232"/>
            <a:ext cx="2809702" cy="59851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flipH="1">
            <a:off x="9382298" y="1654231"/>
            <a:ext cx="2809702" cy="59851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 descr="相關圖片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7" y="3632064"/>
            <a:ext cx="2009775" cy="1252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矩形 16"/>
          <p:cNvSpPr/>
          <p:nvPr/>
        </p:nvSpPr>
        <p:spPr>
          <a:xfrm>
            <a:off x="3125585" y="2892829"/>
            <a:ext cx="45719" cy="35578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 17"/>
          <p:cNvSpPr/>
          <p:nvPr/>
        </p:nvSpPr>
        <p:spPr>
          <a:xfrm>
            <a:off x="3640975" y="2959331"/>
            <a:ext cx="7302045" cy="67273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口感綿密，甜度高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3640974" y="4138054"/>
            <a:ext cx="7302045" cy="6727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營養價值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</a:p>
        </p:txBody>
      </p:sp>
      <p:sp>
        <p:nvSpPr>
          <p:cNvPr id="20" name="圓角矩形 19"/>
          <p:cNvSpPr/>
          <p:nvPr/>
        </p:nvSpPr>
        <p:spPr>
          <a:xfrm>
            <a:off x="3560690" y="5326986"/>
            <a:ext cx="7302045" cy="67273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有機無毒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流程圖: 循序存取儲存裝置 20"/>
          <p:cNvSpPr/>
          <p:nvPr/>
        </p:nvSpPr>
        <p:spPr>
          <a:xfrm flipH="1">
            <a:off x="9051205" y="4474420"/>
            <a:ext cx="3140795" cy="1545159"/>
          </a:xfrm>
          <a:prstGeom prst="flowChartMagneticTap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農產品產銷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履歷認證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9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作物</a:t>
            </a:r>
            <a:r>
              <a:rPr lang="zh-TW" altLang="en-US" sz="4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818023" y="2008930"/>
            <a:ext cx="2136371" cy="176229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促進腸胃蠕動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818022" y="1435296"/>
            <a:ext cx="2136371" cy="41563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維生素Ｂ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3619413" y="2008930"/>
            <a:ext cx="2136371" cy="176229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抵禦大氣污染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3619412" y="1435296"/>
            <a:ext cx="2136371" cy="4156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維生素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6287798" y="2008930"/>
            <a:ext cx="2136371" cy="176229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使眼睛適應光線變化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6287797" y="1435296"/>
            <a:ext cx="2136371" cy="41563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胡蘿蔔素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8956183" y="2035495"/>
            <a:ext cx="2136371" cy="176229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緩解視覺疲勞</a:t>
            </a:r>
          </a:p>
        </p:txBody>
      </p:sp>
      <p:sp>
        <p:nvSpPr>
          <p:cNvPr id="20" name="圓角矩形 19"/>
          <p:cNvSpPr/>
          <p:nvPr/>
        </p:nvSpPr>
        <p:spPr>
          <a:xfrm>
            <a:off x="8956182" y="1461861"/>
            <a:ext cx="2136371" cy="41563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葉黃素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3020896" y="4718507"/>
            <a:ext cx="2136371" cy="17622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改善便祕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3020895" y="4144873"/>
            <a:ext cx="2136371" cy="4156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膳食纖維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6204669" y="4718098"/>
            <a:ext cx="2136371" cy="176229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使細胞間保持良好狀況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6204668" y="4144464"/>
            <a:ext cx="2136371" cy="41563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維生素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35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788899">
            <a:off x="1503485" y="1547446"/>
            <a:ext cx="3824654" cy="382465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0" y="3393831"/>
            <a:ext cx="712277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6119347" y="3534508"/>
            <a:ext cx="607265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6928339" y="2252672"/>
            <a:ext cx="4088423" cy="993530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/>
              <a:t>行銷企劃</a:t>
            </a:r>
          </a:p>
        </p:txBody>
      </p:sp>
      <p:sp>
        <p:nvSpPr>
          <p:cNvPr id="18" name="矩形 17"/>
          <p:cNvSpPr/>
          <p:nvPr/>
        </p:nvSpPr>
        <p:spPr>
          <a:xfrm rot="2700000">
            <a:off x="747346" y="1186963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2700000">
            <a:off x="5550875" y="5084886"/>
            <a:ext cx="677008" cy="677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435469" y="2252672"/>
            <a:ext cx="555481" cy="191893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3292803" y="2909151"/>
            <a:ext cx="526018" cy="126245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120675" y="3428168"/>
            <a:ext cx="504981" cy="74343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007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</a:t>
            </a:r>
            <a:r>
              <a:rPr lang="zh-TW" altLang="en-US" sz="4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劃</a:t>
            </a:r>
          </a:p>
        </p:txBody>
      </p:sp>
      <p:cxnSp>
        <p:nvCxnSpPr>
          <p:cNvPr id="25" name="直線接點 24"/>
          <p:cNvCxnSpPr/>
          <p:nvPr/>
        </p:nvCxnSpPr>
        <p:spPr>
          <a:xfrm>
            <a:off x="5802284" y="1735224"/>
            <a:ext cx="0" cy="438912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V="1">
            <a:off x="426154" y="3738591"/>
            <a:ext cx="10833364" cy="8313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/>
          <p:cNvSpPr/>
          <p:nvPr/>
        </p:nvSpPr>
        <p:spPr>
          <a:xfrm>
            <a:off x="4746567" y="1735224"/>
            <a:ext cx="872835" cy="18163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優勢 </a:t>
            </a:r>
            <a:r>
              <a:rPr lang="en-US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endParaRPr lang="zh-TW" altLang="en-US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6096000" y="1735224"/>
            <a:ext cx="872835" cy="18163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劣勢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4725786" y="4011349"/>
            <a:ext cx="872835" cy="181633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機會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6096000" y="4011349"/>
            <a:ext cx="872835" cy="181633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威脅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426154" y="1673893"/>
            <a:ext cx="43204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營養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價值高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熱量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，飽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足感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，能助於瘦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減肥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膳食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纖維高，有助於腸道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蠕動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有益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降低「膽固醇」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維持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「血糖」穩定，保護血管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地瓜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可製成多樣化的加工食品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7219007" y="1748942"/>
            <a:ext cx="41216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產品價格較高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民眾不知道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其他多樣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的烹調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型較小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、較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醜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減少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民眾購買的慾望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404654" y="4121955"/>
            <a:ext cx="35509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市場增加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現代人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重視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養生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地瓜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市場尚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有發展空間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7262550" y="3950018"/>
            <a:ext cx="41216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供貨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穩，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易受天氣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影響造成</a:t>
            </a:r>
            <a:endParaRPr lang="en-US" altLang="zh-TW" sz="2000" b="1" dirty="0" smtClean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供應短缺</a:t>
            </a:r>
          </a:p>
          <a:p>
            <a:pPr marL="342900" indent="-34290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全球氣候的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影響易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造成病變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endParaRPr lang="en-US" altLang="zh-TW" sz="2000" b="1" dirty="0" smtClean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產量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不足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u"/>
            </a:pP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913249" y="536446"/>
            <a:ext cx="2062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 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endParaRPr lang="zh-TW" altLang="en-US" sz="28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84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/>
      <p:bldP spid="34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</a:t>
            </a:r>
            <a:r>
              <a:rPr lang="zh-TW" altLang="en-US" sz="4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劃</a:t>
            </a:r>
          </a:p>
        </p:txBody>
      </p:sp>
      <p:sp>
        <p:nvSpPr>
          <p:cNvPr id="3" name="矩形 2"/>
          <p:cNvSpPr/>
          <p:nvPr/>
        </p:nvSpPr>
        <p:spPr>
          <a:xfrm>
            <a:off x="3871281" y="504477"/>
            <a:ext cx="1340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</a:t>
            </a:r>
            <a:r>
              <a:rPr lang="en-US" altLang="zh-TW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4P</a:t>
            </a:r>
            <a:endParaRPr lang="zh-TW" altLang="en-US" sz="28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423949" y="1596042"/>
            <a:ext cx="1986742" cy="109728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產品策略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547166" y="1596043"/>
            <a:ext cx="4945162" cy="10972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631015" y="1690893"/>
            <a:ext cx="4397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有機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地瓜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，吸引想維持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體態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的婦女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袋裝提供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於小家庭食用；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盒裝送人美觀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地瓜─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蛋捲做結合，製作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成 地瓜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蛋捲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4750944" y="2811670"/>
            <a:ext cx="1986742" cy="109728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>
                <a:latin typeface="微軟正黑體" panose="020B0604030504040204" pitchFamily="34" charset="-120"/>
              </a:rPr>
              <a:t>價格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6874161" y="2811671"/>
            <a:ext cx="4945162" cy="109728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874161" y="2915166"/>
            <a:ext cx="50385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無毒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地瓜成本較高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，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$</a:t>
            </a:r>
            <a:r>
              <a:rPr lang="en-US" altLang="zh-TW" b="1" dirty="0">
                <a:solidFill>
                  <a:schemeClr val="tx2">
                    <a:lumMod val="50000"/>
                  </a:schemeClr>
                </a:solidFill>
              </a:rPr>
              <a:t>100/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包，一包淨重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400g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使用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安心雲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APP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可享折扣</a:t>
            </a:r>
            <a:endParaRPr lang="en-US" altLang="zh-TW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利用</a:t>
            </a:r>
            <a:r>
              <a:rPr lang="en-US" altLang="zh-TW" b="1" dirty="0" err="1">
                <a:solidFill>
                  <a:schemeClr val="tx2">
                    <a:lumMod val="50000"/>
                  </a:schemeClr>
                </a:solidFill>
              </a:rPr>
              <a:t>facebook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粉絲團按讚加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分享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可享折扣</a:t>
            </a:r>
            <a:endParaRPr lang="en-US" altLang="zh-TW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423949" y="4147317"/>
            <a:ext cx="1986742" cy="109728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2547166" y="4147318"/>
            <a:ext cx="4945162" cy="10972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2631015" y="4234297"/>
            <a:ext cx="5282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可透過「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安心雲</a:t>
            </a:r>
            <a:r>
              <a:rPr lang="en-US" altLang="zh-TW" b="1" dirty="0">
                <a:solidFill>
                  <a:schemeClr val="tx2">
                    <a:lumMod val="50000"/>
                  </a:schemeClr>
                </a:solidFill>
              </a:rPr>
              <a:t>app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」下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訂。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可用</a:t>
            </a:r>
            <a:r>
              <a:rPr lang="en-US" altLang="zh-TW" b="1" dirty="0" err="1">
                <a:solidFill>
                  <a:schemeClr val="tx2">
                    <a:lumMod val="50000"/>
                  </a:schemeClr>
                </a:solidFill>
              </a:rPr>
              <a:t>facebook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粉絲團來銷售。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在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興國市場、農產品市集或校園內直接銷售。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4829694" y="5482967"/>
            <a:ext cx="1986742" cy="109728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廣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6952911" y="5482968"/>
            <a:ext cx="4945162" cy="10972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7226813" y="5569942"/>
            <a:ext cx="4397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利用網際網路、宣傳單，增加曝光度。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贈送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烹調食譜。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採用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</a:rPr>
              <a:t>試吃策略。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u"/>
            </a:pP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964551" y="2931689"/>
            <a:ext cx="3165230" cy="961408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$100/</a:t>
            </a:r>
            <a:r>
              <a:rPr lang="zh-TW" altLang="en-US" b="1" dirty="0"/>
              <a:t>包，一包淨重</a:t>
            </a:r>
            <a:r>
              <a:rPr lang="en-US" altLang="zh-TW" b="1" dirty="0"/>
              <a:t>400g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2347546" y="315883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830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565265" y="3785061"/>
            <a:ext cx="10313432" cy="2474422"/>
          </a:xfrm>
          <a:prstGeom prst="rect">
            <a:avLst/>
          </a:prstGeom>
          <a:solidFill>
            <a:srgbClr val="D9EDF3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平行四邊形 11"/>
          <p:cNvSpPr/>
          <p:nvPr/>
        </p:nvSpPr>
        <p:spPr>
          <a:xfrm flipH="1">
            <a:off x="11259518" y="365305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平行四邊形 10"/>
          <p:cNvSpPr/>
          <p:nvPr/>
        </p:nvSpPr>
        <p:spPr>
          <a:xfrm flipH="1">
            <a:off x="10663118" y="365304"/>
            <a:ext cx="559805" cy="889709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87644" y="94483"/>
            <a:ext cx="9204356" cy="941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平行四邊形 8"/>
          <p:cNvSpPr/>
          <p:nvPr/>
        </p:nvSpPr>
        <p:spPr>
          <a:xfrm>
            <a:off x="10878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平行四邊形 12"/>
          <p:cNvSpPr/>
          <p:nvPr/>
        </p:nvSpPr>
        <p:spPr>
          <a:xfrm>
            <a:off x="11446697" y="365305"/>
            <a:ext cx="512261" cy="889709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-249382" y="-1"/>
            <a:ext cx="12441382" cy="1130531"/>
            <a:chOff x="-249382" y="-1"/>
            <a:chExt cx="12441382" cy="1130531"/>
          </a:xfrm>
          <a:solidFill>
            <a:schemeClr val="accent1">
              <a:lumMod val="75000"/>
            </a:schemeClr>
          </a:solidFill>
          <a:effectLst>
            <a:outerShdw blurRad="127000" dist="101600" dir="4800000" sx="101000" sy="101000" algn="tl" rotWithShape="0">
              <a:prstClr val="black">
                <a:alpha val="27000"/>
              </a:prstClr>
            </a:outerShdw>
          </a:effectLst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4488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平行四邊形 4"/>
            <p:cNvSpPr/>
            <p:nvPr/>
          </p:nvSpPr>
          <p:spPr>
            <a:xfrm>
              <a:off x="-249382" y="-1"/>
              <a:ext cx="4064924" cy="1130531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6785572"/>
            <a:ext cx="12192000" cy="72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40766" y="2522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</a:t>
            </a:r>
            <a:r>
              <a:rPr lang="zh-TW" altLang="en-US" sz="4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劃</a:t>
            </a:r>
          </a:p>
        </p:txBody>
      </p:sp>
      <p:grpSp>
        <p:nvGrpSpPr>
          <p:cNvPr id="26" name="群組 25"/>
          <p:cNvGrpSpPr/>
          <p:nvPr/>
        </p:nvGrpSpPr>
        <p:grpSpPr>
          <a:xfrm>
            <a:off x="796314" y="1579417"/>
            <a:ext cx="9932502" cy="640081"/>
            <a:chOff x="796314" y="1579417"/>
            <a:chExt cx="9932502" cy="73983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7" name="手繪多邊形 26"/>
            <p:cNvSpPr/>
            <p:nvPr/>
          </p:nvSpPr>
          <p:spPr>
            <a:xfrm>
              <a:off x="796314" y="1579418"/>
              <a:ext cx="3102355" cy="739833"/>
            </a:xfrm>
            <a:custGeom>
              <a:avLst/>
              <a:gdLst>
                <a:gd name="connsiteX0" fmla="*/ 0 w 3547322"/>
                <a:gd name="connsiteY0" fmla="*/ 0 h 739833"/>
                <a:gd name="connsiteX1" fmla="*/ 3177406 w 3547322"/>
                <a:gd name="connsiteY1" fmla="*/ 0 h 739833"/>
                <a:gd name="connsiteX2" fmla="*/ 3547322 w 3547322"/>
                <a:gd name="connsiteY2" fmla="*/ 369917 h 739833"/>
                <a:gd name="connsiteX3" fmla="*/ 3177406 w 3547322"/>
                <a:gd name="connsiteY3" fmla="*/ 739833 h 739833"/>
                <a:gd name="connsiteX4" fmla="*/ 0 w 3547322"/>
                <a:gd name="connsiteY4" fmla="*/ 739833 h 739833"/>
                <a:gd name="connsiteX5" fmla="*/ 369917 w 3547322"/>
                <a:gd name="connsiteY5" fmla="*/ 369917 h 739833"/>
                <a:gd name="connsiteX6" fmla="*/ 0 w 3547322"/>
                <a:gd name="connsiteY6" fmla="*/ 0 h 739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322" h="739833">
                  <a:moveTo>
                    <a:pt x="0" y="0"/>
                  </a:moveTo>
                  <a:lnTo>
                    <a:pt x="3177406" y="0"/>
                  </a:lnTo>
                  <a:lnTo>
                    <a:pt x="3547322" y="369917"/>
                  </a:lnTo>
                  <a:lnTo>
                    <a:pt x="3177406" y="739833"/>
                  </a:lnTo>
                  <a:lnTo>
                    <a:pt x="0" y="739833"/>
                  </a:lnTo>
                  <a:lnTo>
                    <a:pt x="369917" y="3699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933" tIns="42672" rIns="412588" bIns="426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 smtClean="0"/>
                <a:t>短期</a:t>
              </a:r>
              <a:endParaRPr lang="zh-TW" altLang="en-US" sz="3200" b="1" kern="1200" dirty="0"/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4412854" y="1579417"/>
              <a:ext cx="2736091" cy="739833"/>
            </a:xfrm>
            <a:custGeom>
              <a:avLst/>
              <a:gdLst>
                <a:gd name="connsiteX0" fmla="*/ 0 w 3547322"/>
                <a:gd name="connsiteY0" fmla="*/ 0 h 739833"/>
                <a:gd name="connsiteX1" fmla="*/ 3177406 w 3547322"/>
                <a:gd name="connsiteY1" fmla="*/ 0 h 739833"/>
                <a:gd name="connsiteX2" fmla="*/ 3547322 w 3547322"/>
                <a:gd name="connsiteY2" fmla="*/ 369917 h 739833"/>
                <a:gd name="connsiteX3" fmla="*/ 3177406 w 3547322"/>
                <a:gd name="connsiteY3" fmla="*/ 739833 h 739833"/>
                <a:gd name="connsiteX4" fmla="*/ 0 w 3547322"/>
                <a:gd name="connsiteY4" fmla="*/ 739833 h 739833"/>
                <a:gd name="connsiteX5" fmla="*/ 369917 w 3547322"/>
                <a:gd name="connsiteY5" fmla="*/ 369917 h 739833"/>
                <a:gd name="connsiteX6" fmla="*/ 0 w 3547322"/>
                <a:gd name="connsiteY6" fmla="*/ 0 h 739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322" h="739833">
                  <a:moveTo>
                    <a:pt x="0" y="0"/>
                  </a:moveTo>
                  <a:lnTo>
                    <a:pt x="3177406" y="0"/>
                  </a:lnTo>
                  <a:lnTo>
                    <a:pt x="3547322" y="369917"/>
                  </a:lnTo>
                  <a:lnTo>
                    <a:pt x="3177406" y="739833"/>
                  </a:lnTo>
                  <a:lnTo>
                    <a:pt x="0" y="739833"/>
                  </a:lnTo>
                  <a:lnTo>
                    <a:pt x="369917" y="3699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933" tIns="42672" rIns="412588" bIns="426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 smtClean="0"/>
                <a:t>中期</a:t>
              </a:r>
              <a:endParaRPr lang="zh-TW" altLang="en-US" sz="3200" b="1" kern="1200" dirty="0"/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7813963" y="1579418"/>
              <a:ext cx="2914853" cy="739833"/>
            </a:xfrm>
            <a:custGeom>
              <a:avLst/>
              <a:gdLst>
                <a:gd name="connsiteX0" fmla="*/ 0 w 3547322"/>
                <a:gd name="connsiteY0" fmla="*/ 0 h 739833"/>
                <a:gd name="connsiteX1" fmla="*/ 3177406 w 3547322"/>
                <a:gd name="connsiteY1" fmla="*/ 0 h 739833"/>
                <a:gd name="connsiteX2" fmla="*/ 3547322 w 3547322"/>
                <a:gd name="connsiteY2" fmla="*/ 369917 h 739833"/>
                <a:gd name="connsiteX3" fmla="*/ 3177406 w 3547322"/>
                <a:gd name="connsiteY3" fmla="*/ 739833 h 739833"/>
                <a:gd name="connsiteX4" fmla="*/ 0 w 3547322"/>
                <a:gd name="connsiteY4" fmla="*/ 739833 h 739833"/>
                <a:gd name="connsiteX5" fmla="*/ 369917 w 3547322"/>
                <a:gd name="connsiteY5" fmla="*/ 369917 h 739833"/>
                <a:gd name="connsiteX6" fmla="*/ 0 w 3547322"/>
                <a:gd name="connsiteY6" fmla="*/ 0 h 739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322" h="739833">
                  <a:moveTo>
                    <a:pt x="0" y="0"/>
                  </a:moveTo>
                  <a:lnTo>
                    <a:pt x="3177406" y="0"/>
                  </a:lnTo>
                  <a:lnTo>
                    <a:pt x="3547322" y="369917"/>
                  </a:lnTo>
                  <a:lnTo>
                    <a:pt x="3177406" y="739833"/>
                  </a:lnTo>
                  <a:lnTo>
                    <a:pt x="0" y="739833"/>
                  </a:lnTo>
                  <a:lnTo>
                    <a:pt x="369917" y="3699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933" tIns="42672" rIns="412588" bIns="426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b="1" kern="1200" dirty="0" smtClean="0"/>
                <a:t>長期</a:t>
              </a:r>
              <a:endParaRPr lang="zh-TW" altLang="en-US" sz="3200" b="1" kern="1200" dirty="0"/>
            </a:p>
          </p:txBody>
        </p:sp>
      </p:grpSp>
      <p:cxnSp>
        <p:nvCxnSpPr>
          <p:cNvPr id="31" name="直線接點 30"/>
          <p:cNvCxnSpPr/>
          <p:nvPr/>
        </p:nvCxnSpPr>
        <p:spPr>
          <a:xfrm>
            <a:off x="565265" y="3050771"/>
            <a:ext cx="10313432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565265" y="3785061"/>
            <a:ext cx="10313432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4143113" y="2610196"/>
            <a:ext cx="0" cy="3649287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495913" y="2610196"/>
            <a:ext cx="0" cy="3649287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1678515" y="2524708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1~3</a:t>
            </a: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個月</a:t>
            </a:r>
          </a:p>
        </p:txBody>
      </p:sp>
      <p:sp>
        <p:nvSpPr>
          <p:cNvPr id="38" name="文字方塊 37"/>
          <p:cNvSpPr txBox="1"/>
          <p:nvPr/>
        </p:nvSpPr>
        <p:spPr>
          <a:xfrm>
            <a:off x="5359527" y="2551816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4~6</a:t>
            </a:r>
            <a:r>
              <a:rPr lang="zh-TW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個月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8856556" y="2492792"/>
            <a:ext cx="1334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7~12</a:t>
            </a:r>
            <a:r>
              <a:rPr lang="zh-TW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個月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342679" y="3235463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提高知名度</a:t>
            </a:r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10%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5025894" y="3235463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提高銷售額</a:t>
            </a:r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15%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9466217" y="34736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8385707" y="3227081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最終銷售額提升</a:t>
            </a:r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20%</a:t>
            </a:r>
            <a:endParaRPr lang="zh-TW" altLang="en-US" sz="20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09166" y="4445035"/>
            <a:ext cx="32207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社團</a:t>
            </a:r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發文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lvl="0" algn="ctr"/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（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FB</a:t>
            </a:r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、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IG</a:t>
            </a:r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、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LINE</a:t>
            </a:r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）</a:t>
            </a:r>
          </a:p>
          <a:p>
            <a:pPr algn="ctr"/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老人口耳相傳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4324283" y="4588445"/>
            <a:ext cx="3057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推廣安心雲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APP</a:t>
            </a:r>
            <a:endParaRPr lang="zh-TW" altLang="zh-TW" sz="28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algn="ctr"/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小農提供多樣產品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922301" y="4325417"/>
            <a:ext cx="26981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尋找其他監獄</a:t>
            </a:r>
          </a:p>
          <a:p>
            <a:pPr lvl="0" algn="ctr"/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與地方農會結合</a:t>
            </a:r>
          </a:p>
          <a:p>
            <a:pPr algn="ctr"/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與異界結合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55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3">
      <a:dk1>
        <a:sysClr val="windowText" lastClr="000000"/>
      </a:dk1>
      <a:lt1>
        <a:srgbClr val="FEF4EC"/>
      </a:lt1>
      <a:dk2>
        <a:srgbClr val="1F497D"/>
      </a:dk2>
      <a:lt2>
        <a:srgbClr val="FBD5B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463</Words>
  <Application>Microsoft Office PowerPoint</Application>
  <PresentationFormat>寬螢幕</PresentationFormat>
  <Paragraphs>113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微軟正黑體</vt:lpstr>
      <vt:lpstr>Arial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22</cp:revision>
  <dcterms:created xsi:type="dcterms:W3CDTF">2020-03-20T06:15:53Z</dcterms:created>
  <dcterms:modified xsi:type="dcterms:W3CDTF">2020-03-20T08:47:45Z</dcterms:modified>
</cp:coreProperties>
</file>