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0" r:id="rId3"/>
    <p:sldId id="289" r:id="rId4"/>
    <p:sldId id="264" r:id="rId5"/>
    <p:sldId id="265" r:id="rId6"/>
    <p:sldId id="266" r:id="rId7"/>
    <p:sldId id="267" r:id="rId8"/>
    <p:sldId id="268" r:id="rId9"/>
    <p:sldId id="270" r:id="rId10"/>
    <p:sldId id="260" r:id="rId11"/>
    <p:sldId id="258" r:id="rId12"/>
    <p:sldId id="262" r:id="rId13"/>
    <p:sldId id="298" r:id="rId14"/>
    <p:sldId id="257" r:id="rId15"/>
    <p:sldId id="259" r:id="rId16"/>
    <p:sldId id="296" r:id="rId17"/>
    <p:sldId id="297" r:id="rId18"/>
    <p:sldId id="269" r:id="rId19"/>
    <p:sldId id="276" r:id="rId20"/>
    <p:sldId id="292" r:id="rId21"/>
    <p:sldId id="293" r:id="rId22"/>
    <p:sldId id="294" r:id="rId23"/>
    <p:sldId id="291" r:id="rId24"/>
    <p:sldId id="282" r:id="rId25"/>
    <p:sldId id="285" r:id="rId26"/>
    <p:sldId id="299" r:id="rId27"/>
    <p:sldId id="287" r:id="rId28"/>
    <p:sldId id="288" r:id="rId29"/>
    <p:sldId id="277" r:id="rId30"/>
    <p:sldId id="278" r:id="rId31"/>
    <p:sldId id="279" r:id="rId32"/>
    <p:sldId id="280" r:id="rId33"/>
    <p:sldId id="295" r:id="rId34"/>
    <p:sldId id="263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80" d="100"/>
          <a:sy n="80" d="100"/>
        </p:scale>
        <p:origin x="-105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A39A0-C731-45C9-835F-B18C256E55C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0C0B24-B207-45F7-B8F0-7E4E41404009}">
      <dgm:prSet phldrT="[文字]"/>
      <dgm:spPr>
        <a:solidFill>
          <a:srgbClr val="660066"/>
        </a:solidFill>
      </dgm:spPr>
      <dgm:t>
        <a:bodyPr/>
        <a:lstStyle/>
        <a:p>
          <a:r>
            <a:rPr lang="zh-TW" altLang="en-US" b="1" dirty="0" smtClean="0"/>
            <a:t>產業內的競爭程度</a:t>
          </a:r>
          <a:endParaRPr lang="zh-TW" altLang="en-US" dirty="0"/>
        </a:p>
      </dgm:t>
    </dgm:pt>
    <dgm:pt modelId="{43E6D735-5F17-4202-9A64-34AC146DACC5}" type="parTrans" cxnId="{76166450-2030-406A-88BF-3A428024F21B}">
      <dgm:prSet/>
      <dgm:spPr/>
      <dgm:t>
        <a:bodyPr/>
        <a:lstStyle/>
        <a:p>
          <a:endParaRPr lang="zh-TW" altLang="en-US"/>
        </a:p>
      </dgm:t>
    </dgm:pt>
    <dgm:pt modelId="{0C357438-B633-4D5A-ACCA-C2530ED14A19}" type="sibTrans" cxnId="{76166450-2030-406A-88BF-3A428024F21B}">
      <dgm:prSet/>
      <dgm:spPr/>
      <dgm:t>
        <a:bodyPr/>
        <a:lstStyle/>
        <a:p>
          <a:endParaRPr lang="zh-TW" altLang="en-US"/>
        </a:p>
      </dgm:t>
    </dgm:pt>
    <dgm:pt modelId="{8253087F-E38B-4D55-84CB-697B1EFA481B}">
      <dgm:prSet phldrT="[文字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altLang="en-US" dirty="0" smtClean="0"/>
            <a:t>潛在競爭者</a:t>
          </a:r>
          <a:endParaRPr lang="zh-TW" altLang="en-US" dirty="0"/>
        </a:p>
      </dgm:t>
    </dgm:pt>
    <dgm:pt modelId="{62CEF2E8-7EBF-41EB-B0AF-FAB1C6B2E1B5}" type="parTrans" cxnId="{1BBF8071-307B-4CB3-B2CD-29E740491743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10800000" lon="0" rev="0"/>
          </a:camera>
          <a:lightRig rig="threePt" dir="t"/>
        </a:scene3d>
      </dgm:spPr>
      <dgm:t>
        <a:bodyPr/>
        <a:lstStyle/>
        <a:p>
          <a:endParaRPr lang="zh-TW" altLang="en-US"/>
        </a:p>
      </dgm:t>
    </dgm:pt>
    <dgm:pt modelId="{755D0AC6-04DF-4C3B-BD3B-B2D192E3EB98}" type="sibTrans" cxnId="{1BBF8071-307B-4CB3-B2CD-29E740491743}">
      <dgm:prSet/>
      <dgm:spPr/>
      <dgm:t>
        <a:bodyPr/>
        <a:lstStyle/>
        <a:p>
          <a:endParaRPr lang="zh-TW" altLang="en-US"/>
        </a:p>
      </dgm:t>
    </dgm:pt>
    <dgm:pt modelId="{D8736FD7-10A7-4D38-8AF9-FE64B848895A}">
      <dgm:prSet phldrT="[文字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dirty="0" smtClean="0"/>
            <a:t>下游顧客</a:t>
          </a:r>
          <a:endParaRPr lang="zh-TW" altLang="en-US" dirty="0"/>
        </a:p>
      </dgm:t>
    </dgm:pt>
    <dgm:pt modelId="{309BB3E4-D361-4073-BC93-E01E13392B40}" type="parTrans" cxnId="{01BC04CC-10D1-46A5-AB5D-B0B2D17265E0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zh-TW" altLang="en-US"/>
        </a:p>
      </dgm:t>
    </dgm:pt>
    <dgm:pt modelId="{537B6462-F5AD-4D0F-8F75-E8756FAC0C27}" type="sibTrans" cxnId="{01BC04CC-10D1-46A5-AB5D-B0B2D17265E0}">
      <dgm:prSet/>
      <dgm:spPr/>
      <dgm:t>
        <a:bodyPr/>
        <a:lstStyle/>
        <a:p>
          <a:endParaRPr lang="zh-TW" altLang="en-US"/>
        </a:p>
      </dgm:t>
    </dgm:pt>
    <dgm:pt modelId="{76424F93-1C32-4531-85CC-FD6CD23F1AF4}">
      <dgm:prSet phldrT="[文字]"/>
      <dgm:spPr>
        <a:solidFill>
          <a:srgbClr val="002060"/>
        </a:solidFill>
      </dgm:spPr>
      <dgm:t>
        <a:bodyPr/>
        <a:lstStyle/>
        <a:p>
          <a:r>
            <a:rPr lang="zh-TW" altLang="en-US" dirty="0" smtClean="0"/>
            <a:t>替代品的威脅</a:t>
          </a:r>
          <a:endParaRPr lang="zh-TW" altLang="en-US" dirty="0"/>
        </a:p>
      </dgm:t>
    </dgm:pt>
    <dgm:pt modelId="{65C5E4DA-92D1-4B23-B3FE-0428F0384826}" type="parTrans" cxnId="{26E73BAD-E711-43AC-B084-FF84A50EC7CB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10800000" lon="0" rev="0"/>
          </a:camera>
          <a:lightRig rig="threePt" dir="t"/>
        </a:scene3d>
      </dgm:spPr>
      <dgm:t>
        <a:bodyPr/>
        <a:lstStyle/>
        <a:p>
          <a:endParaRPr lang="zh-TW" altLang="en-US"/>
        </a:p>
      </dgm:t>
    </dgm:pt>
    <dgm:pt modelId="{FC0BAEA3-64C8-4B8C-BE16-42D163FDF499}" type="sibTrans" cxnId="{26E73BAD-E711-43AC-B084-FF84A50EC7CB}">
      <dgm:prSet/>
      <dgm:spPr/>
      <dgm:t>
        <a:bodyPr/>
        <a:lstStyle/>
        <a:p>
          <a:endParaRPr lang="zh-TW" altLang="en-US"/>
        </a:p>
      </dgm:t>
    </dgm:pt>
    <dgm:pt modelId="{0383E1F3-4A03-4851-9902-F1E21845426E}">
      <dgm:prSet phldrT="[文字]"/>
      <dgm:spPr/>
      <dgm:t>
        <a:bodyPr/>
        <a:lstStyle/>
        <a:p>
          <a:r>
            <a:rPr lang="zh-TW" altLang="en-US" dirty="0" smtClean="0"/>
            <a:t>上游廠商</a:t>
          </a:r>
          <a:endParaRPr lang="zh-TW" altLang="en-US" dirty="0"/>
        </a:p>
      </dgm:t>
    </dgm:pt>
    <dgm:pt modelId="{022474CB-0C35-48D8-AB6C-0F24183C59AE}" type="parTrans" cxnId="{57C075F2-0FEA-48CB-BE48-7F030F2EAE6B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zh-TW" altLang="en-US"/>
        </a:p>
      </dgm:t>
    </dgm:pt>
    <dgm:pt modelId="{6096D27C-6AA0-428A-BAC1-AAE7CB2A6FC7}" type="sibTrans" cxnId="{57C075F2-0FEA-48CB-BE48-7F030F2EAE6B}">
      <dgm:prSet/>
      <dgm:spPr/>
      <dgm:t>
        <a:bodyPr/>
        <a:lstStyle/>
        <a:p>
          <a:endParaRPr lang="zh-TW" altLang="en-US"/>
        </a:p>
      </dgm:t>
    </dgm:pt>
    <dgm:pt modelId="{B505E8A0-6A13-4BC0-9701-29CD6AFD5278}" type="pres">
      <dgm:prSet presAssocID="{C17A39A0-C731-45C9-835F-B18C256E55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0C1CBA-A4D9-4CE7-B5FD-72B9BDD95FA8}" type="pres">
      <dgm:prSet presAssocID="{BF0C0B24-B207-45F7-B8F0-7E4E41404009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BEE3E26-BB07-4DAB-9638-2ECDE75A8E64}" type="pres">
      <dgm:prSet presAssocID="{62CEF2E8-7EBF-41EB-B0AF-FAB1C6B2E1B5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136ECB3-E762-4A8C-A161-62029D65434A}" type="pres">
      <dgm:prSet presAssocID="{62CEF2E8-7EBF-41EB-B0AF-FAB1C6B2E1B5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F1577FD-C15C-4431-891C-EA37FBAEA1BE}" type="pres">
      <dgm:prSet presAssocID="{8253087F-E38B-4D55-84CB-697B1EFA48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749990-23E9-41E7-B51B-D0D4E2C78C75}" type="pres">
      <dgm:prSet presAssocID="{309BB3E4-D361-4073-BC93-E01E13392B40}" presName="parTrans" presStyleLbl="sibTrans2D1" presStyleIdx="1" presStyleCnt="4" custLinFactNeighborX="-1239" custLinFactNeighborY="10675"/>
      <dgm:spPr/>
      <dgm:t>
        <a:bodyPr/>
        <a:lstStyle/>
        <a:p>
          <a:endParaRPr lang="zh-TW" altLang="en-US"/>
        </a:p>
      </dgm:t>
    </dgm:pt>
    <dgm:pt modelId="{8A79D571-9230-4C6F-8A92-C3A8A4FD1D40}" type="pres">
      <dgm:prSet presAssocID="{309BB3E4-D361-4073-BC93-E01E13392B40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BD33C725-9134-42B2-9FE7-8B3B703C395C}" type="pres">
      <dgm:prSet presAssocID="{D8736FD7-10A7-4D38-8AF9-FE64B848895A}" presName="node" presStyleLbl="node1" presStyleIdx="1" presStyleCnt="4" custScaleX="118609" custRadScaleRad="100018" custRadScaleInc="2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0A80BE-5F52-47F8-9A3C-4737AEB50E2E}" type="pres">
      <dgm:prSet presAssocID="{65C5E4DA-92D1-4B23-B3FE-0428F0384826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AB563689-8C0C-4D34-AB5F-43B782DDFBCF}" type="pres">
      <dgm:prSet presAssocID="{65C5E4DA-92D1-4B23-B3FE-0428F038482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651298A8-5B81-417E-B38F-A0DA27184EDD}" type="pres">
      <dgm:prSet presAssocID="{76424F93-1C32-4531-85CC-FD6CD23F1A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B2FFB6-00E0-45D9-94FA-85CA0F148267}" type="pres">
      <dgm:prSet presAssocID="{022474CB-0C35-48D8-AB6C-0F24183C59AE}" presName="parTrans" presStyleLbl="sibTrans2D1" presStyleIdx="3" presStyleCnt="4" custLinFactNeighborX="-1239" custLinFactNeighborY="10675"/>
      <dgm:spPr/>
      <dgm:t>
        <a:bodyPr/>
        <a:lstStyle/>
        <a:p>
          <a:endParaRPr lang="zh-TW" altLang="en-US"/>
        </a:p>
      </dgm:t>
    </dgm:pt>
    <dgm:pt modelId="{90C956AC-7BC2-4B6B-AD88-20DCA29248CF}" type="pres">
      <dgm:prSet presAssocID="{022474CB-0C35-48D8-AB6C-0F24183C59A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5DE7AD99-0FDC-49F0-94AD-C9ADE13A54F1}" type="pres">
      <dgm:prSet presAssocID="{0383E1F3-4A03-4851-9902-F1E21845426E}" presName="node" presStyleLbl="node1" presStyleIdx="3" presStyleCnt="4" custScaleX="1155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9F221F-C6FE-4CB6-AEFF-0BA90BACCD29}" type="presOf" srcId="{309BB3E4-D361-4073-BC93-E01E13392B40}" destId="{8A79D571-9230-4C6F-8A92-C3A8A4FD1D40}" srcOrd="1" destOrd="0" presId="urn:microsoft.com/office/officeart/2005/8/layout/radial5"/>
    <dgm:cxn modelId="{C6A37AEB-5470-4EA2-A106-7B8BCF78757C}" type="presOf" srcId="{76424F93-1C32-4531-85CC-FD6CD23F1AF4}" destId="{651298A8-5B81-417E-B38F-A0DA27184EDD}" srcOrd="0" destOrd="0" presId="urn:microsoft.com/office/officeart/2005/8/layout/radial5"/>
    <dgm:cxn modelId="{DF4AB3AE-9CFC-48D7-AF3A-94C4D527125B}" type="presOf" srcId="{022474CB-0C35-48D8-AB6C-0F24183C59AE}" destId="{E1B2FFB6-00E0-45D9-94FA-85CA0F148267}" srcOrd="0" destOrd="0" presId="urn:microsoft.com/office/officeart/2005/8/layout/radial5"/>
    <dgm:cxn modelId="{D61E873D-382F-482E-9A08-4019199BD5CD}" type="presOf" srcId="{0383E1F3-4A03-4851-9902-F1E21845426E}" destId="{5DE7AD99-0FDC-49F0-94AD-C9ADE13A54F1}" srcOrd="0" destOrd="0" presId="urn:microsoft.com/office/officeart/2005/8/layout/radial5"/>
    <dgm:cxn modelId="{FB68B94C-7AFF-4873-A249-CC6931433BBE}" type="presOf" srcId="{62CEF2E8-7EBF-41EB-B0AF-FAB1C6B2E1B5}" destId="{4136ECB3-E762-4A8C-A161-62029D65434A}" srcOrd="1" destOrd="0" presId="urn:microsoft.com/office/officeart/2005/8/layout/radial5"/>
    <dgm:cxn modelId="{E6C0D2A7-21CD-43F9-9110-FAB114A1FCEA}" type="presOf" srcId="{65C5E4DA-92D1-4B23-B3FE-0428F0384826}" destId="{AB563689-8C0C-4D34-AB5F-43B782DDFBCF}" srcOrd="1" destOrd="0" presId="urn:microsoft.com/office/officeart/2005/8/layout/radial5"/>
    <dgm:cxn modelId="{BCDFBB8A-6BC7-495C-8511-68CDEB6C3CDE}" type="presOf" srcId="{D8736FD7-10A7-4D38-8AF9-FE64B848895A}" destId="{BD33C725-9134-42B2-9FE7-8B3B703C395C}" srcOrd="0" destOrd="0" presId="urn:microsoft.com/office/officeart/2005/8/layout/radial5"/>
    <dgm:cxn modelId="{76166450-2030-406A-88BF-3A428024F21B}" srcId="{C17A39A0-C731-45C9-835F-B18C256E55CB}" destId="{BF0C0B24-B207-45F7-B8F0-7E4E41404009}" srcOrd="0" destOrd="0" parTransId="{43E6D735-5F17-4202-9A64-34AC146DACC5}" sibTransId="{0C357438-B633-4D5A-ACCA-C2530ED14A19}"/>
    <dgm:cxn modelId="{BFF21565-9237-44ED-8B42-4D4F044DE7AC}" type="presOf" srcId="{C17A39A0-C731-45C9-835F-B18C256E55CB}" destId="{B505E8A0-6A13-4BC0-9701-29CD6AFD5278}" srcOrd="0" destOrd="0" presId="urn:microsoft.com/office/officeart/2005/8/layout/radial5"/>
    <dgm:cxn modelId="{1BBF8071-307B-4CB3-B2CD-29E740491743}" srcId="{BF0C0B24-B207-45F7-B8F0-7E4E41404009}" destId="{8253087F-E38B-4D55-84CB-697B1EFA481B}" srcOrd="0" destOrd="0" parTransId="{62CEF2E8-7EBF-41EB-B0AF-FAB1C6B2E1B5}" sibTransId="{755D0AC6-04DF-4C3B-BD3B-B2D192E3EB98}"/>
    <dgm:cxn modelId="{210740D3-7CE2-49B8-B6CA-20127BF8CB88}" type="presOf" srcId="{8253087F-E38B-4D55-84CB-697B1EFA481B}" destId="{EF1577FD-C15C-4431-891C-EA37FBAEA1BE}" srcOrd="0" destOrd="0" presId="urn:microsoft.com/office/officeart/2005/8/layout/radial5"/>
    <dgm:cxn modelId="{4AB24B8B-FA38-49E0-BC48-ACF1CEC0C904}" type="presOf" srcId="{65C5E4DA-92D1-4B23-B3FE-0428F0384826}" destId="{BD0A80BE-5F52-47F8-9A3C-4737AEB50E2E}" srcOrd="0" destOrd="0" presId="urn:microsoft.com/office/officeart/2005/8/layout/radial5"/>
    <dgm:cxn modelId="{26E73BAD-E711-43AC-B084-FF84A50EC7CB}" srcId="{BF0C0B24-B207-45F7-B8F0-7E4E41404009}" destId="{76424F93-1C32-4531-85CC-FD6CD23F1AF4}" srcOrd="2" destOrd="0" parTransId="{65C5E4DA-92D1-4B23-B3FE-0428F0384826}" sibTransId="{FC0BAEA3-64C8-4B8C-BE16-42D163FDF499}"/>
    <dgm:cxn modelId="{9D9FC7EC-8183-4BA0-979B-7DD82966F6C0}" type="presOf" srcId="{62CEF2E8-7EBF-41EB-B0AF-FAB1C6B2E1B5}" destId="{7BEE3E26-BB07-4DAB-9638-2ECDE75A8E64}" srcOrd="0" destOrd="0" presId="urn:microsoft.com/office/officeart/2005/8/layout/radial5"/>
    <dgm:cxn modelId="{E3202C86-964A-4F56-8E32-0C96620B9A14}" type="presOf" srcId="{309BB3E4-D361-4073-BC93-E01E13392B40}" destId="{D3749990-23E9-41E7-B51B-D0D4E2C78C75}" srcOrd="0" destOrd="0" presId="urn:microsoft.com/office/officeart/2005/8/layout/radial5"/>
    <dgm:cxn modelId="{57C075F2-0FEA-48CB-BE48-7F030F2EAE6B}" srcId="{BF0C0B24-B207-45F7-B8F0-7E4E41404009}" destId="{0383E1F3-4A03-4851-9902-F1E21845426E}" srcOrd="3" destOrd="0" parTransId="{022474CB-0C35-48D8-AB6C-0F24183C59AE}" sibTransId="{6096D27C-6AA0-428A-BAC1-AAE7CB2A6FC7}"/>
    <dgm:cxn modelId="{01BC04CC-10D1-46A5-AB5D-B0B2D17265E0}" srcId="{BF0C0B24-B207-45F7-B8F0-7E4E41404009}" destId="{D8736FD7-10A7-4D38-8AF9-FE64B848895A}" srcOrd="1" destOrd="0" parTransId="{309BB3E4-D361-4073-BC93-E01E13392B40}" sibTransId="{537B6462-F5AD-4D0F-8F75-E8756FAC0C27}"/>
    <dgm:cxn modelId="{DE22C8BC-69D9-411E-BC76-97017E69CD61}" type="presOf" srcId="{022474CB-0C35-48D8-AB6C-0F24183C59AE}" destId="{90C956AC-7BC2-4B6B-AD88-20DCA29248CF}" srcOrd="1" destOrd="0" presId="urn:microsoft.com/office/officeart/2005/8/layout/radial5"/>
    <dgm:cxn modelId="{551977AC-7265-4249-A9CF-EAF7EE055F62}" type="presOf" srcId="{BF0C0B24-B207-45F7-B8F0-7E4E41404009}" destId="{0B0C1CBA-A4D9-4CE7-B5FD-72B9BDD95FA8}" srcOrd="0" destOrd="0" presId="urn:microsoft.com/office/officeart/2005/8/layout/radial5"/>
    <dgm:cxn modelId="{79205E30-D3F2-479F-BF7E-6B73246F38B0}" type="presParOf" srcId="{B505E8A0-6A13-4BC0-9701-29CD6AFD5278}" destId="{0B0C1CBA-A4D9-4CE7-B5FD-72B9BDD95FA8}" srcOrd="0" destOrd="0" presId="urn:microsoft.com/office/officeart/2005/8/layout/radial5"/>
    <dgm:cxn modelId="{4EF4A660-D019-463F-AAF0-064031258A6D}" type="presParOf" srcId="{B505E8A0-6A13-4BC0-9701-29CD6AFD5278}" destId="{7BEE3E26-BB07-4DAB-9638-2ECDE75A8E64}" srcOrd="1" destOrd="0" presId="urn:microsoft.com/office/officeart/2005/8/layout/radial5"/>
    <dgm:cxn modelId="{5417521F-E795-40DC-A689-062070D0CC1F}" type="presParOf" srcId="{7BEE3E26-BB07-4DAB-9638-2ECDE75A8E64}" destId="{4136ECB3-E762-4A8C-A161-62029D65434A}" srcOrd="0" destOrd="0" presId="urn:microsoft.com/office/officeart/2005/8/layout/radial5"/>
    <dgm:cxn modelId="{088CA751-88B9-47DB-A8E1-390CB47C9135}" type="presParOf" srcId="{B505E8A0-6A13-4BC0-9701-29CD6AFD5278}" destId="{EF1577FD-C15C-4431-891C-EA37FBAEA1BE}" srcOrd="2" destOrd="0" presId="urn:microsoft.com/office/officeart/2005/8/layout/radial5"/>
    <dgm:cxn modelId="{1DDA72CE-F789-4901-8181-0EE0DD360532}" type="presParOf" srcId="{B505E8A0-6A13-4BC0-9701-29CD6AFD5278}" destId="{D3749990-23E9-41E7-B51B-D0D4E2C78C75}" srcOrd="3" destOrd="0" presId="urn:microsoft.com/office/officeart/2005/8/layout/radial5"/>
    <dgm:cxn modelId="{1757C00F-EFDF-472D-8944-91B495235BFE}" type="presParOf" srcId="{D3749990-23E9-41E7-B51B-D0D4E2C78C75}" destId="{8A79D571-9230-4C6F-8A92-C3A8A4FD1D40}" srcOrd="0" destOrd="0" presId="urn:microsoft.com/office/officeart/2005/8/layout/radial5"/>
    <dgm:cxn modelId="{DCB55A5D-9717-4FD7-A455-9D215AEEB8AF}" type="presParOf" srcId="{B505E8A0-6A13-4BC0-9701-29CD6AFD5278}" destId="{BD33C725-9134-42B2-9FE7-8B3B703C395C}" srcOrd="4" destOrd="0" presId="urn:microsoft.com/office/officeart/2005/8/layout/radial5"/>
    <dgm:cxn modelId="{10DA06A7-6199-46CB-A3A5-93024108C805}" type="presParOf" srcId="{B505E8A0-6A13-4BC0-9701-29CD6AFD5278}" destId="{BD0A80BE-5F52-47F8-9A3C-4737AEB50E2E}" srcOrd="5" destOrd="0" presId="urn:microsoft.com/office/officeart/2005/8/layout/radial5"/>
    <dgm:cxn modelId="{FB787536-D946-4AE6-B89E-58A6EC489A74}" type="presParOf" srcId="{BD0A80BE-5F52-47F8-9A3C-4737AEB50E2E}" destId="{AB563689-8C0C-4D34-AB5F-43B782DDFBCF}" srcOrd="0" destOrd="0" presId="urn:microsoft.com/office/officeart/2005/8/layout/radial5"/>
    <dgm:cxn modelId="{78B33595-24D6-483F-8B36-727EF586C6A5}" type="presParOf" srcId="{B505E8A0-6A13-4BC0-9701-29CD6AFD5278}" destId="{651298A8-5B81-417E-B38F-A0DA27184EDD}" srcOrd="6" destOrd="0" presId="urn:microsoft.com/office/officeart/2005/8/layout/radial5"/>
    <dgm:cxn modelId="{EB256104-314A-4F0B-9AA8-00B81484D573}" type="presParOf" srcId="{B505E8A0-6A13-4BC0-9701-29CD6AFD5278}" destId="{E1B2FFB6-00E0-45D9-94FA-85CA0F148267}" srcOrd="7" destOrd="0" presId="urn:microsoft.com/office/officeart/2005/8/layout/radial5"/>
    <dgm:cxn modelId="{AC47BEEF-A843-4510-BC9B-75799242880D}" type="presParOf" srcId="{E1B2FFB6-00E0-45D9-94FA-85CA0F148267}" destId="{90C956AC-7BC2-4B6B-AD88-20DCA29248CF}" srcOrd="0" destOrd="0" presId="urn:microsoft.com/office/officeart/2005/8/layout/radial5"/>
    <dgm:cxn modelId="{0DB3C6F3-94BE-4F9C-8E07-EDD36DF49E8E}" type="presParOf" srcId="{B505E8A0-6A13-4BC0-9701-29CD6AFD5278}" destId="{5DE7AD99-0FDC-49F0-94AD-C9ADE13A54F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6E7F4-DEEB-4E28-A9C6-7AEBEB6ACBD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082048-7CD1-42CE-94EA-60A5A23CE76B}">
      <dgm:prSet phldrT="[文字]" custT="1"/>
      <dgm:spPr>
        <a:solidFill>
          <a:srgbClr val="FFFFCC"/>
        </a:solidFill>
      </dgm:spPr>
      <dgm:t>
        <a:bodyPr/>
        <a:lstStyle/>
        <a:p>
          <a:r>
            <a:rPr lang="zh-TW" sz="4800" b="1" dirty="0" smtClean="0"/>
            <a:t>行銷</a:t>
          </a:r>
          <a:r>
            <a:rPr lang="en-US" sz="4800" b="1" dirty="0" smtClean="0"/>
            <a:t>4P</a:t>
          </a:r>
          <a:endParaRPr lang="zh-TW" altLang="en-US" sz="4800" b="1" dirty="0"/>
        </a:p>
      </dgm:t>
    </dgm:pt>
    <dgm:pt modelId="{D6485E10-70A8-4512-A4B4-A6453EF95879}" type="parTrans" cxnId="{C2C6339A-7162-45D9-A70F-39CDFBA35B97}">
      <dgm:prSet/>
      <dgm:spPr/>
      <dgm:t>
        <a:bodyPr/>
        <a:lstStyle/>
        <a:p>
          <a:endParaRPr lang="zh-TW" altLang="en-US" sz="3600" b="1"/>
        </a:p>
      </dgm:t>
    </dgm:pt>
    <dgm:pt modelId="{D85055A2-1954-40E0-BC54-F92A4415F67E}" type="sibTrans" cxnId="{C2C6339A-7162-45D9-A70F-39CDFBA35B97}">
      <dgm:prSet/>
      <dgm:spPr/>
      <dgm:t>
        <a:bodyPr/>
        <a:lstStyle/>
        <a:p>
          <a:endParaRPr lang="zh-TW" altLang="en-US" sz="3600" b="1"/>
        </a:p>
      </dgm:t>
    </dgm:pt>
    <dgm:pt modelId="{DCD55E7E-B327-46E5-8005-746975E02658}">
      <dgm:prSet phldrT="[文字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zh-TW" sz="3600" b="1" dirty="0" smtClean="0"/>
            <a:t>產品</a:t>
          </a:r>
          <a:endParaRPr lang="en-US" altLang="zh-TW" sz="3600" b="1" dirty="0" smtClean="0"/>
        </a:p>
        <a:p>
          <a:r>
            <a:rPr lang="en-US" sz="3600" b="1" dirty="0" smtClean="0"/>
            <a:t>Product</a:t>
          </a:r>
          <a:endParaRPr lang="zh-TW" altLang="en-US" sz="3600" b="1" dirty="0"/>
        </a:p>
      </dgm:t>
    </dgm:pt>
    <dgm:pt modelId="{22AEBE8A-F5C8-4E60-815A-C8769E58DBE5}" type="parTrans" cxnId="{D349D4FA-C803-48F5-A5D9-78501F70BB71}">
      <dgm:prSet/>
      <dgm:spPr/>
      <dgm:t>
        <a:bodyPr/>
        <a:lstStyle/>
        <a:p>
          <a:endParaRPr lang="zh-TW" altLang="en-US" sz="3600" b="1"/>
        </a:p>
      </dgm:t>
    </dgm:pt>
    <dgm:pt modelId="{2913C7AB-971D-4286-B0C6-9904A6851138}" type="sibTrans" cxnId="{D349D4FA-C803-48F5-A5D9-78501F70BB71}">
      <dgm:prSet/>
      <dgm:spPr/>
      <dgm:t>
        <a:bodyPr/>
        <a:lstStyle/>
        <a:p>
          <a:endParaRPr lang="zh-TW" altLang="en-US" sz="3600" b="1"/>
        </a:p>
      </dgm:t>
    </dgm:pt>
    <dgm:pt modelId="{1833EA4F-5938-48A7-AA0A-2AED339BCFF5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sz="3600" b="1" dirty="0" smtClean="0"/>
            <a:t>價格</a:t>
          </a:r>
          <a:endParaRPr lang="en-US" altLang="zh-TW" sz="3600" b="1" dirty="0" smtClean="0"/>
        </a:p>
        <a:p>
          <a:r>
            <a:rPr lang="en-US" sz="3600" b="1" dirty="0" smtClean="0"/>
            <a:t>Price</a:t>
          </a:r>
          <a:endParaRPr lang="zh-TW" altLang="en-US" sz="3600" b="1" dirty="0"/>
        </a:p>
      </dgm:t>
    </dgm:pt>
    <dgm:pt modelId="{EC828E3A-9851-4922-82D4-C90DB5B614CC}" type="parTrans" cxnId="{DBDC9D89-7FB8-4C96-8901-34AF7789420C}">
      <dgm:prSet/>
      <dgm:spPr/>
      <dgm:t>
        <a:bodyPr/>
        <a:lstStyle/>
        <a:p>
          <a:endParaRPr lang="zh-TW" altLang="en-US" sz="3600" b="1"/>
        </a:p>
      </dgm:t>
    </dgm:pt>
    <dgm:pt modelId="{A8A38408-9829-4583-B35E-C2B625C22780}" type="sibTrans" cxnId="{DBDC9D89-7FB8-4C96-8901-34AF7789420C}">
      <dgm:prSet/>
      <dgm:spPr/>
      <dgm:t>
        <a:bodyPr/>
        <a:lstStyle/>
        <a:p>
          <a:endParaRPr lang="zh-TW" altLang="en-US" sz="3600" b="1"/>
        </a:p>
      </dgm:t>
    </dgm:pt>
    <dgm:pt modelId="{69D95197-EDB6-4B96-BD86-5C1E3C814AB0}">
      <dgm:prSet phldrT="[文字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sz="3600" b="1" dirty="0" smtClean="0"/>
            <a:t>銷售通路</a:t>
          </a:r>
          <a:endParaRPr lang="en-US" altLang="zh-TW" sz="3600" b="1" dirty="0" smtClean="0"/>
        </a:p>
        <a:p>
          <a:r>
            <a:rPr lang="en-US" sz="3600" b="1" dirty="0" smtClean="0"/>
            <a:t>Place</a:t>
          </a:r>
          <a:endParaRPr lang="zh-TW" altLang="en-US" sz="3600" b="1" dirty="0"/>
        </a:p>
      </dgm:t>
    </dgm:pt>
    <dgm:pt modelId="{1499BD12-30E0-49B8-AAED-2F6B817C21CC}" type="parTrans" cxnId="{C816F7E2-62D6-400B-9EC5-817251284266}">
      <dgm:prSet/>
      <dgm:spPr/>
      <dgm:t>
        <a:bodyPr/>
        <a:lstStyle/>
        <a:p>
          <a:endParaRPr lang="zh-TW" altLang="en-US" sz="3600" b="1"/>
        </a:p>
      </dgm:t>
    </dgm:pt>
    <dgm:pt modelId="{C8F1DBC8-DA61-4394-90D1-05CA5CCD25B8}" type="sibTrans" cxnId="{C816F7E2-62D6-400B-9EC5-817251284266}">
      <dgm:prSet/>
      <dgm:spPr/>
      <dgm:t>
        <a:bodyPr/>
        <a:lstStyle/>
        <a:p>
          <a:endParaRPr lang="zh-TW" altLang="en-US" sz="3600" b="1"/>
        </a:p>
      </dgm:t>
    </dgm:pt>
    <dgm:pt modelId="{203C02AE-1F51-4E46-BA1A-DF927B0C298E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sz="3600" b="1" dirty="0" smtClean="0"/>
            <a:t>溝通與促銷</a:t>
          </a:r>
          <a:r>
            <a:rPr lang="en-US" sz="3600" b="1" dirty="0" smtClean="0"/>
            <a:t>Promotion</a:t>
          </a:r>
          <a:endParaRPr lang="zh-TW" altLang="en-US" sz="3600" b="1" dirty="0"/>
        </a:p>
      </dgm:t>
    </dgm:pt>
    <dgm:pt modelId="{94722803-43A6-438E-8F03-0E1CB8681EF4}" type="parTrans" cxnId="{1D661416-10B7-4CB7-9266-BB577AF5E5E5}">
      <dgm:prSet/>
      <dgm:spPr/>
      <dgm:t>
        <a:bodyPr/>
        <a:lstStyle/>
        <a:p>
          <a:endParaRPr lang="zh-TW" altLang="en-US" sz="3600" b="1"/>
        </a:p>
      </dgm:t>
    </dgm:pt>
    <dgm:pt modelId="{820E7AEB-AB45-4E66-BC5A-B32BB488B21A}" type="sibTrans" cxnId="{1D661416-10B7-4CB7-9266-BB577AF5E5E5}">
      <dgm:prSet/>
      <dgm:spPr/>
      <dgm:t>
        <a:bodyPr/>
        <a:lstStyle/>
        <a:p>
          <a:endParaRPr lang="zh-TW" altLang="en-US" sz="3600" b="1"/>
        </a:p>
      </dgm:t>
    </dgm:pt>
    <dgm:pt modelId="{289E64C0-C3AA-4A5D-9DF8-267D92C0CB2B}" type="pres">
      <dgm:prSet presAssocID="{5D16E7F4-DEEB-4E28-A9C6-7AEBEB6ACBD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C098D6-EDB4-4127-B3B0-1C7EB2C39E43}" type="pres">
      <dgm:prSet presAssocID="{5D16E7F4-DEEB-4E28-A9C6-7AEBEB6ACBD0}" presName="matrix" presStyleCnt="0"/>
      <dgm:spPr/>
    </dgm:pt>
    <dgm:pt modelId="{0F779D62-24B5-420C-AF9E-AA8CB537C8E0}" type="pres">
      <dgm:prSet presAssocID="{5D16E7F4-DEEB-4E28-A9C6-7AEBEB6ACBD0}" presName="tile1" presStyleLbl="node1" presStyleIdx="0" presStyleCnt="4" custLinFactNeighborX="-470" custLinFactNeighborY="1251"/>
      <dgm:spPr/>
      <dgm:t>
        <a:bodyPr/>
        <a:lstStyle/>
        <a:p>
          <a:endParaRPr lang="zh-TW" altLang="en-US"/>
        </a:p>
      </dgm:t>
    </dgm:pt>
    <dgm:pt modelId="{B8F3B035-B913-4F38-B713-1257DF902FA7}" type="pres">
      <dgm:prSet presAssocID="{5D16E7F4-DEEB-4E28-A9C6-7AEBEB6ACB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FD181-43A6-42F9-926C-C86BE8111087}" type="pres">
      <dgm:prSet presAssocID="{5D16E7F4-DEEB-4E28-A9C6-7AEBEB6ACBD0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5EC3E95C-3E00-43A9-A4DA-8A0BC120B16D}" type="pres">
      <dgm:prSet presAssocID="{5D16E7F4-DEEB-4E28-A9C6-7AEBEB6ACB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6C337-B754-40A5-8F93-6ADF796BA931}" type="pres">
      <dgm:prSet presAssocID="{5D16E7F4-DEEB-4E28-A9C6-7AEBEB6ACBD0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4E3C0B6-C901-4EA0-8C66-6011EA7CF8D6}" type="pres">
      <dgm:prSet presAssocID="{5D16E7F4-DEEB-4E28-A9C6-7AEBEB6ACB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5F6DEB-21D4-4578-867C-22AE44DFD1D7}" type="pres">
      <dgm:prSet presAssocID="{5D16E7F4-DEEB-4E28-A9C6-7AEBEB6ACBD0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38FF518C-2E26-4F8E-B3E3-C3DC32822CD2}" type="pres">
      <dgm:prSet presAssocID="{5D16E7F4-DEEB-4E28-A9C6-7AEBEB6ACB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0FD07-DBCE-409D-A7DE-443A88C41305}" type="pres">
      <dgm:prSet presAssocID="{5D16E7F4-DEEB-4E28-A9C6-7AEBEB6ACBD0}" presName="centerTile" presStyleLbl="fgShp" presStyleIdx="0" presStyleCnt="1" custScaleX="112272" custScaleY="13034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514E2C-393D-4565-B8FA-0BEB950EB88D}" type="presOf" srcId="{DCD55E7E-B327-46E5-8005-746975E02658}" destId="{0F779D62-24B5-420C-AF9E-AA8CB537C8E0}" srcOrd="0" destOrd="0" presId="urn:microsoft.com/office/officeart/2005/8/layout/matrix1"/>
    <dgm:cxn modelId="{AFDA22AD-FF53-4E0F-BFA3-55357A92991A}" type="presOf" srcId="{69D95197-EDB6-4B96-BD86-5C1E3C814AB0}" destId="{4FE6C337-B754-40A5-8F93-6ADF796BA931}" srcOrd="0" destOrd="0" presId="urn:microsoft.com/office/officeart/2005/8/layout/matrix1"/>
    <dgm:cxn modelId="{292D1E58-FDEC-4249-A583-6E9988D51DB0}" type="presOf" srcId="{203C02AE-1F51-4E46-BA1A-DF927B0C298E}" destId="{38FF518C-2E26-4F8E-B3E3-C3DC32822CD2}" srcOrd="1" destOrd="0" presId="urn:microsoft.com/office/officeart/2005/8/layout/matrix1"/>
    <dgm:cxn modelId="{B60679E1-52FB-4BCF-9FFC-DFBEB7C29B0E}" type="presOf" srcId="{1833EA4F-5938-48A7-AA0A-2AED339BCFF5}" destId="{5EC3E95C-3E00-43A9-A4DA-8A0BC120B16D}" srcOrd="1" destOrd="0" presId="urn:microsoft.com/office/officeart/2005/8/layout/matrix1"/>
    <dgm:cxn modelId="{1A1830DF-9158-413A-A043-52AC9A80F230}" type="presOf" srcId="{1833EA4F-5938-48A7-AA0A-2AED339BCFF5}" destId="{226FD181-43A6-42F9-926C-C86BE8111087}" srcOrd="0" destOrd="0" presId="urn:microsoft.com/office/officeart/2005/8/layout/matrix1"/>
    <dgm:cxn modelId="{09171655-BDAF-4556-A992-AE9C02D6FC6A}" type="presOf" srcId="{69D95197-EDB6-4B96-BD86-5C1E3C814AB0}" destId="{84E3C0B6-C901-4EA0-8C66-6011EA7CF8D6}" srcOrd="1" destOrd="0" presId="urn:microsoft.com/office/officeart/2005/8/layout/matrix1"/>
    <dgm:cxn modelId="{D349D4FA-C803-48F5-A5D9-78501F70BB71}" srcId="{6B082048-7CD1-42CE-94EA-60A5A23CE76B}" destId="{DCD55E7E-B327-46E5-8005-746975E02658}" srcOrd="0" destOrd="0" parTransId="{22AEBE8A-F5C8-4E60-815A-C8769E58DBE5}" sibTransId="{2913C7AB-971D-4286-B0C6-9904A6851138}"/>
    <dgm:cxn modelId="{C2C6339A-7162-45D9-A70F-39CDFBA35B97}" srcId="{5D16E7F4-DEEB-4E28-A9C6-7AEBEB6ACBD0}" destId="{6B082048-7CD1-42CE-94EA-60A5A23CE76B}" srcOrd="0" destOrd="0" parTransId="{D6485E10-70A8-4512-A4B4-A6453EF95879}" sibTransId="{D85055A2-1954-40E0-BC54-F92A4415F67E}"/>
    <dgm:cxn modelId="{C816F7E2-62D6-400B-9EC5-817251284266}" srcId="{6B082048-7CD1-42CE-94EA-60A5A23CE76B}" destId="{69D95197-EDB6-4B96-BD86-5C1E3C814AB0}" srcOrd="2" destOrd="0" parTransId="{1499BD12-30E0-49B8-AAED-2F6B817C21CC}" sibTransId="{C8F1DBC8-DA61-4394-90D1-05CA5CCD25B8}"/>
    <dgm:cxn modelId="{DBDC9D89-7FB8-4C96-8901-34AF7789420C}" srcId="{6B082048-7CD1-42CE-94EA-60A5A23CE76B}" destId="{1833EA4F-5938-48A7-AA0A-2AED339BCFF5}" srcOrd="1" destOrd="0" parTransId="{EC828E3A-9851-4922-82D4-C90DB5B614CC}" sibTransId="{A8A38408-9829-4583-B35E-C2B625C22780}"/>
    <dgm:cxn modelId="{1D661416-10B7-4CB7-9266-BB577AF5E5E5}" srcId="{6B082048-7CD1-42CE-94EA-60A5A23CE76B}" destId="{203C02AE-1F51-4E46-BA1A-DF927B0C298E}" srcOrd="3" destOrd="0" parTransId="{94722803-43A6-438E-8F03-0E1CB8681EF4}" sibTransId="{820E7AEB-AB45-4E66-BC5A-B32BB488B21A}"/>
    <dgm:cxn modelId="{73727C10-6CA3-4D0A-AEEA-0D23DE0D4495}" type="presOf" srcId="{5D16E7F4-DEEB-4E28-A9C6-7AEBEB6ACBD0}" destId="{289E64C0-C3AA-4A5D-9DF8-267D92C0CB2B}" srcOrd="0" destOrd="0" presId="urn:microsoft.com/office/officeart/2005/8/layout/matrix1"/>
    <dgm:cxn modelId="{A366C9D8-7DF7-499A-A625-955998EE3DFE}" type="presOf" srcId="{6B082048-7CD1-42CE-94EA-60A5A23CE76B}" destId="{2650FD07-DBCE-409D-A7DE-443A88C41305}" srcOrd="0" destOrd="0" presId="urn:microsoft.com/office/officeart/2005/8/layout/matrix1"/>
    <dgm:cxn modelId="{8EE2E3FB-BCAE-42C7-8DE0-71187B9B3C1A}" type="presOf" srcId="{203C02AE-1F51-4E46-BA1A-DF927B0C298E}" destId="{6D5F6DEB-21D4-4578-867C-22AE44DFD1D7}" srcOrd="0" destOrd="0" presId="urn:microsoft.com/office/officeart/2005/8/layout/matrix1"/>
    <dgm:cxn modelId="{8C0E28ED-74AC-4D4C-9BC0-42C3E2DCFA1E}" type="presOf" srcId="{DCD55E7E-B327-46E5-8005-746975E02658}" destId="{B8F3B035-B913-4F38-B713-1257DF902FA7}" srcOrd="1" destOrd="0" presId="urn:microsoft.com/office/officeart/2005/8/layout/matrix1"/>
    <dgm:cxn modelId="{75F76AA9-5CC9-440E-9639-A2AEBE7A799B}" type="presParOf" srcId="{289E64C0-C3AA-4A5D-9DF8-267D92C0CB2B}" destId="{B6C098D6-EDB4-4127-B3B0-1C7EB2C39E43}" srcOrd="0" destOrd="0" presId="urn:microsoft.com/office/officeart/2005/8/layout/matrix1"/>
    <dgm:cxn modelId="{28D630A9-BF6A-4C19-B67A-49F47E105A2B}" type="presParOf" srcId="{B6C098D6-EDB4-4127-B3B0-1C7EB2C39E43}" destId="{0F779D62-24B5-420C-AF9E-AA8CB537C8E0}" srcOrd="0" destOrd="0" presId="urn:microsoft.com/office/officeart/2005/8/layout/matrix1"/>
    <dgm:cxn modelId="{6DB81B1E-159D-44FD-B71F-6D6198DF8034}" type="presParOf" srcId="{B6C098D6-EDB4-4127-B3B0-1C7EB2C39E43}" destId="{B8F3B035-B913-4F38-B713-1257DF902FA7}" srcOrd="1" destOrd="0" presId="urn:microsoft.com/office/officeart/2005/8/layout/matrix1"/>
    <dgm:cxn modelId="{B358DBCB-149A-4A27-9260-A1D43F090158}" type="presParOf" srcId="{B6C098D6-EDB4-4127-B3B0-1C7EB2C39E43}" destId="{226FD181-43A6-42F9-926C-C86BE8111087}" srcOrd="2" destOrd="0" presId="urn:microsoft.com/office/officeart/2005/8/layout/matrix1"/>
    <dgm:cxn modelId="{19EEC76C-470A-4213-87BE-1EE1ECD4C2AD}" type="presParOf" srcId="{B6C098D6-EDB4-4127-B3B0-1C7EB2C39E43}" destId="{5EC3E95C-3E00-43A9-A4DA-8A0BC120B16D}" srcOrd="3" destOrd="0" presId="urn:microsoft.com/office/officeart/2005/8/layout/matrix1"/>
    <dgm:cxn modelId="{21F21474-AFAE-49B8-A49A-88C6ECE9AC87}" type="presParOf" srcId="{B6C098D6-EDB4-4127-B3B0-1C7EB2C39E43}" destId="{4FE6C337-B754-40A5-8F93-6ADF796BA931}" srcOrd="4" destOrd="0" presId="urn:microsoft.com/office/officeart/2005/8/layout/matrix1"/>
    <dgm:cxn modelId="{032ED241-9C28-45E6-B7EE-C28351D88B50}" type="presParOf" srcId="{B6C098D6-EDB4-4127-B3B0-1C7EB2C39E43}" destId="{84E3C0B6-C901-4EA0-8C66-6011EA7CF8D6}" srcOrd="5" destOrd="0" presId="urn:microsoft.com/office/officeart/2005/8/layout/matrix1"/>
    <dgm:cxn modelId="{FA2B6F67-9609-4236-BDE9-B6E07294207B}" type="presParOf" srcId="{B6C098D6-EDB4-4127-B3B0-1C7EB2C39E43}" destId="{6D5F6DEB-21D4-4578-867C-22AE44DFD1D7}" srcOrd="6" destOrd="0" presId="urn:microsoft.com/office/officeart/2005/8/layout/matrix1"/>
    <dgm:cxn modelId="{8DFDD767-0BB6-4E40-8B92-EEFCB52E06D8}" type="presParOf" srcId="{B6C098D6-EDB4-4127-B3B0-1C7EB2C39E43}" destId="{38FF518C-2E26-4F8E-B3E3-C3DC32822CD2}" srcOrd="7" destOrd="0" presId="urn:microsoft.com/office/officeart/2005/8/layout/matrix1"/>
    <dgm:cxn modelId="{C58CBFC4-7BF4-42B0-8491-F074C396EABF}" type="presParOf" srcId="{289E64C0-C3AA-4A5D-9DF8-267D92C0CB2B}" destId="{2650FD07-DBCE-409D-A7DE-443A88C413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A3F71-2D5E-4FED-BDE8-B7BAD35C5943}" type="doc">
      <dgm:prSet loTypeId="urn:microsoft.com/office/officeart/2005/8/layout/radial1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E4A3DA85-6DDC-4CF2-BA46-2CFF7DF75E6E}">
      <dgm:prSet phldrT="[文字]"/>
      <dgm:spPr/>
      <dgm:t>
        <a:bodyPr/>
        <a:lstStyle/>
        <a:p>
          <a:r>
            <a:rPr lang="zh-TW" altLang="en-US" b="1" smtClean="0"/>
            <a:t>挑選參展人員</a:t>
          </a:r>
          <a:endParaRPr lang="zh-TW" altLang="en-US" b="1" dirty="0"/>
        </a:p>
      </dgm:t>
    </dgm:pt>
    <dgm:pt modelId="{451419C3-5DC5-4F4E-AD09-7039A9352C9D}" type="parTrans" cxnId="{1996A022-9A78-4402-BFCD-2F6C57ACDAA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8AF83CD-FEA5-40EA-9F56-A12418EF18E5}" type="sibTrans" cxnId="{1996A022-9A78-4402-BFCD-2F6C57ACDAA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DB569B2-F446-4086-A87A-494E6D0BEC81}">
      <dgm:prSet phldrT="[文字]"/>
      <dgm:spPr/>
      <dgm:t>
        <a:bodyPr/>
        <a:lstStyle/>
        <a:p>
          <a:r>
            <a:rPr lang="zh-TW" altLang="en-US" b="1" dirty="0" smtClean="0"/>
            <a:t>展覽人力配置</a:t>
          </a:r>
          <a:endParaRPr lang="zh-TW" altLang="en-US" b="1" dirty="0"/>
        </a:p>
      </dgm:t>
    </dgm:pt>
    <dgm:pt modelId="{9BFD1122-C492-4F4B-8580-E1CB3E15B3D7}" type="parTrans" cxnId="{507A2944-A63E-4583-B14C-1C5A67A9D90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BC520F9-3750-4DBF-B9B8-680F55EE3BBE}" type="sibTrans" cxnId="{507A2944-A63E-4583-B14C-1C5A67A9D90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F219AE3-EFA4-47BB-A4A4-6EDDF682923C}">
      <dgm:prSet phldrT="[文字]"/>
      <dgm:spPr/>
      <dgm:t>
        <a:bodyPr/>
        <a:lstStyle/>
        <a:p>
          <a:r>
            <a:rPr lang="zh-TW" altLang="en-US" b="1" smtClean="0"/>
            <a:t>應對能力</a:t>
          </a:r>
          <a:endParaRPr lang="zh-TW" altLang="en-US" b="1" dirty="0"/>
        </a:p>
      </dgm:t>
    </dgm:pt>
    <dgm:pt modelId="{955FDF6C-4751-429B-A230-1FC6E2A32FCE}" type="parTrans" cxnId="{9E4D92A1-4569-41EE-9782-BD0A3350B46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B29657A-5FC1-466C-9EAE-F286AC1AA519}" type="sibTrans" cxnId="{9E4D92A1-4569-41EE-9782-BD0A3350B46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61CB065-A30A-4A7E-959C-6C01A242ECDE}">
      <dgm:prSet phldrT="[文字]"/>
      <dgm:spPr/>
      <dgm:t>
        <a:bodyPr/>
        <a:lstStyle/>
        <a:p>
          <a:r>
            <a:rPr lang="zh-TW" altLang="en-US" b="1" smtClean="0"/>
            <a:t>外語能力</a:t>
          </a:r>
          <a:endParaRPr lang="zh-TW" altLang="en-US" b="1" dirty="0"/>
        </a:p>
      </dgm:t>
    </dgm:pt>
    <dgm:pt modelId="{B01195A3-EEF6-4379-9E67-92906CFB17FE}" type="parTrans" cxnId="{905C37B9-C514-4656-9C69-82975986A06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FAF8F4E-0AAF-45E1-822B-E062228824B4}" type="sibTrans" cxnId="{905C37B9-C514-4656-9C69-82975986A06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257458E-5F0C-4FA9-8E03-8AF5EE8481E6}">
      <dgm:prSet phldrT="[文字]"/>
      <dgm:spPr/>
      <dgm:t>
        <a:bodyPr/>
        <a:lstStyle/>
        <a:p>
          <a:r>
            <a:rPr lang="zh-TW" altLang="en-US" b="1" smtClean="0"/>
            <a:t>基本知能</a:t>
          </a:r>
          <a:endParaRPr lang="zh-TW" altLang="en-US" b="1" dirty="0"/>
        </a:p>
      </dgm:t>
    </dgm:pt>
    <dgm:pt modelId="{7EE36573-5B39-4DE5-8FF8-C6F567FF260F}" type="parTrans" cxnId="{4CEB1D19-262F-44A3-8B55-B6E1FA79C73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F7CC64E-757A-471C-A0D1-766239EBF2BE}" type="sibTrans" cxnId="{4CEB1D19-262F-44A3-8B55-B6E1FA79C73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79256C1E-250C-413F-8CAF-87154D70AA8A}">
      <dgm:prSet/>
      <dgm:spPr/>
      <dgm:t>
        <a:bodyPr/>
        <a:lstStyle/>
        <a:p>
          <a:r>
            <a:rPr lang="zh-TW" altLang="en-US" b="1" smtClean="0"/>
            <a:t>人格特質</a:t>
          </a:r>
          <a:endParaRPr lang="zh-TW" altLang="en-US" b="1" dirty="0"/>
        </a:p>
      </dgm:t>
    </dgm:pt>
    <dgm:pt modelId="{C36CC7C1-C04A-4945-B1BF-1CDB9A38C63F}" type="parTrans" cxnId="{F8014236-9898-4420-9DD3-317D601D79C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44FAFDC-EB8D-4D24-83C2-F7326455752D}" type="sibTrans" cxnId="{F8014236-9898-4420-9DD3-317D601D79C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EBBB2AA-C755-47C3-BC77-FF819AE6373D}">
      <dgm:prSet/>
      <dgm:spPr/>
      <dgm:t>
        <a:bodyPr/>
        <a:lstStyle/>
        <a:p>
          <a:r>
            <a:rPr lang="zh-TW" altLang="en-US" b="1" smtClean="0"/>
            <a:t>專業知能</a:t>
          </a:r>
          <a:endParaRPr lang="zh-TW" altLang="en-US" b="1" dirty="0"/>
        </a:p>
      </dgm:t>
    </dgm:pt>
    <dgm:pt modelId="{93EDEE80-8556-46E2-BA83-8432C155B903}" type="parTrans" cxnId="{51665384-9ED4-40E9-94E9-8CE93B05089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1BF95BA-068B-47F2-8738-96D71BB50A92}" type="sibTrans" cxnId="{51665384-9ED4-40E9-94E9-8CE93B05089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5BBBA66-62B7-453D-AD5A-0B2658929681}" type="pres">
      <dgm:prSet presAssocID="{660A3F71-2D5E-4FED-BDE8-B7BAD35C59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034B6E-2FA2-4E94-AE23-9A39CB9BE215}" type="pres">
      <dgm:prSet presAssocID="{E4A3DA85-6DDC-4CF2-BA46-2CFF7DF75E6E}" presName="centerShape" presStyleLbl="node0" presStyleIdx="0" presStyleCnt="1" custScaleX="181545" custScaleY="109612"/>
      <dgm:spPr/>
      <dgm:t>
        <a:bodyPr/>
        <a:lstStyle/>
        <a:p>
          <a:endParaRPr lang="zh-TW" altLang="en-US"/>
        </a:p>
      </dgm:t>
    </dgm:pt>
    <dgm:pt modelId="{34FAC2E5-8758-45FD-BA91-4CFC1EE48813}" type="pres">
      <dgm:prSet presAssocID="{9BFD1122-C492-4F4B-8580-E1CB3E15B3D7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DEFA617F-C1ED-475C-A5BD-342327A7FE13}" type="pres">
      <dgm:prSet presAssocID="{9BFD1122-C492-4F4B-8580-E1CB3E15B3D7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EEC14FBB-C766-45BF-ABFA-8989A3EAA668}" type="pres">
      <dgm:prSet presAssocID="{BDB569B2-F446-4086-A87A-494E6D0BEC81}" presName="node" presStyleLbl="node1" presStyleIdx="0" presStyleCnt="6" custScaleX="152265" custScaleY="77753" custRadScaleRad="128160" custRadScaleInc="-1527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9E640F-C061-44FF-8C9B-0E10A9F5C436}" type="pres">
      <dgm:prSet presAssocID="{93EDEE80-8556-46E2-BA83-8432C155B903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C408093D-B3EA-4461-A3B6-DA8CCAB6E92B}" type="pres">
      <dgm:prSet presAssocID="{93EDEE80-8556-46E2-BA83-8432C155B903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DFFF3AF2-3FAB-4CC3-B898-24F0C445BE09}" type="pres">
      <dgm:prSet presAssocID="{5EBBB2AA-C755-47C3-BC77-FF819AE6373D}" presName="node" presStyleLbl="node1" presStyleIdx="1" presStyleCnt="6" custScaleX="142845" custScaleY="74987" custRadScaleRad="140986" custRadScaleInc="-30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54825-A921-40C9-B352-1629C8620AC6}" type="pres">
      <dgm:prSet presAssocID="{C36CC7C1-C04A-4945-B1BF-1CDB9A38C63F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12544842-541E-47FC-83B8-C60EF64C5948}" type="pres">
      <dgm:prSet presAssocID="{C36CC7C1-C04A-4945-B1BF-1CDB9A38C63F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F6B1EE0A-5684-4FD6-A635-7CE0F164F0A2}" type="pres">
      <dgm:prSet presAssocID="{79256C1E-250C-413F-8CAF-87154D70AA8A}" presName="node" presStyleLbl="node1" presStyleIdx="2" presStyleCnt="6" custScaleX="144036" custScaleY="78760" custRadScaleRad="173015" custRadScaleInc="-990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0FD0C3-B105-4148-9250-25743B254DD5}" type="pres">
      <dgm:prSet presAssocID="{955FDF6C-4751-429B-A230-1FC6E2A32FCE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F5A29AD1-182C-4050-B41C-EB0EC1F9D96F}" type="pres">
      <dgm:prSet presAssocID="{955FDF6C-4751-429B-A230-1FC6E2A32FCE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39198EB5-021E-4A84-91C5-1D71A005A4DE}" type="pres">
      <dgm:prSet presAssocID="{FF219AE3-EFA4-47BB-A4A4-6EDDF682923C}" presName="node" presStyleLbl="node1" presStyleIdx="3" presStyleCnt="6" custScaleX="144872" custScaleY="74099" custRadScaleRad="151253" custRadScaleInc="-1617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89BFEF-AC15-40A4-8B82-1C3CAB0C7395}" type="pres">
      <dgm:prSet presAssocID="{B01195A3-EEF6-4379-9E67-92906CFB17FE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AE6B385-F69A-456B-9E48-3EC1E5D6CB14}" type="pres">
      <dgm:prSet presAssocID="{B01195A3-EEF6-4379-9E67-92906CFB17FE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A181ADE2-BA31-420A-9E97-F2C89130842D}" type="pres">
      <dgm:prSet presAssocID="{961CB065-A30A-4A7E-959C-6C01A242ECDE}" presName="node" presStyleLbl="node1" presStyleIdx="4" presStyleCnt="6" custScaleX="134627" custScaleY="75107" custRadScaleRad="136211" custRadScaleInc="-578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21A623-6E4C-4D1C-B7E2-642D22BF252F}" type="pres">
      <dgm:prSet presAssocID="{7EE36573-5B39-4DE5-8FF8-C6F567FF260F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1388559A-7654-42AD-A2B1-146EC65D84C8}" type="pres">
      <dgm:prSet presAssocID="{7EE36573-5B39-4DE5-8FF8-C6F567FF260F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DDD7DE69-8C15-4D0C-BA0B-AF46A4E72B23}" type="pres">
      <dgm:prSet presAssocID="{3257458E-5F0C-4FA9-8E03-8AF5EE8481E6}" presName="node" presStyleLbl="node1" presStyleIdx="5" presStyleCnt="6" custScaleX="142515" custScaleY="71481" custRadScaleRad="168828" custRadScaleInc="-1010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4D92A1-4569-41EE-9782-BD0A3350B46B}" srcId="{E4A3DA85-6DDC-4CF2-BA46-2CFF7DF75E6E}" destId="{FF219AE3-EFA4-47BB-A4A4-6EDDF682923C}" srcOrd="3" destOrd="0" parTransId="{955FDF6C-4751-429B-A230-1FC6E2A32FCE}" sibTransId="{CB29657A-5FC1-466C-9EAE-F286AC1AA519}"/>
    <dgm:cxn modelId="{EDE9C869-9789-4634-AD47-798701232D5F}" type="presOf" srcId="{660A3F71-2D5E-4FED-BDE8-B7BAD35C5943}" destId="{B5BBBA66-62B7-453D-AD5A-0B2658929681}" srcOrd="0" destOrd="0" presId="urn:microsoft.com/office/officeart/2005/8/layout/radial1"/>
    <dgm:cxn modelId="{1996A022-9A78-4402-BFCD-2F6C57ACDAAA}" srcId="{660A3F71-2D5E-4FED-BDE8-B7BAD35C5943}" destId="{E4A3DA85-6DDC-4CF2-BA46-2CFF7DF75E6E}" srcOrd="0" destOrd="0" parTransId="{451419C3-5DC5-4F4E-AD09-7039A9352C9D}" sibTransId="{08AF83CD-FEA5-40EA-9F56-A12418EF18E5}"/>
    <dgm:cxn modelId="{0B9972BF-6B34-4838-AA82-6354658159E8}" type="presOf" srcId="{961CB065-A30A-4A7E-959C-6C01A242ECDE}" destId="{A181ADE2-BA31-420A-9E97-F2C89130842D}" srcOrd="0" destOrd="0" presId="urn:microsoft.com/office/officeart/2005/8/layout/radial1"/>
    <dgm:cxn modelId="{9F899B7B-CC09-4250-823B-E1AA09DA4985}" type="presOf" srcId="{C36CC7C1-C04A-4945-B1BF-1CDB9A38C63F}" destId="{12544842-541E-47FC-83B8-C60EF64C5948}" srcOrd="1" destOrd="0" presId="urn:microsoft.com/office/officeart/2005/8/layout/radial1"/>
    <dgm:cxn modelId="{507A2944-A63E-4583-B14C-1C5A67A9D904}" srcId="{E4A3DA85-6DDC-4CF2-BA46-2CFF7DF75E6E}" destId="{BDB569B2-F446-4086-A87A-494E6D0BEC81}" srcOrd="0" destOrd="0" parTransId="{9BFD1122-C492-4F4B-8580-E1CB3E15B3D7}" sibTransId="{9BC520F9-3750-4DBF-B9B8-680F55EE3BBE}"/>
    <dgm:cxn modelId="{4AD0AA97-FE52-4BF8-BFF4-EF199C2B4C05}" type="presOf" srcId="{93EDEE80-8556-46E2-BA83-8432C155B903}" destId="{C408093D-B3EA-4461-A3B6-DA8CCAB6E92B}" srcOrd="1" destOrd="0" presId="urn:microsoft.com/office/officeart/2005/8/layout/radial1"/>
    <dgm:cxn modelId="{E907FF5B-6A86-4D73-B429-DF27DD2C4DC8}" type="presOf" srcId="{955FDF6C-4751-429B-A230-1FC6E2A32FCE}" destId="{520FD0C3-B105-4148-9250-25743B254DD5}" srcOrd="0" destOrd="0" presId="urn:microsoft.com/office/officeart/2005/8/layout/radial1"/>
    <dgm:cxn modelId="{D064576D-289A-4370-AAD4-5CB9AB7D27AB}" type="presOf" srcId="{9BFD1122-C492-4F4B-8580-E1CB3E15B3D7}" destId="{34FAC2E5-8758-45FD-BA91-4CFC1EE48813}" srcOrd="0" destOrd="0" presId="urn:microsoft.com/office/officeart/2005/8/layout/radial1"/>
    <dgm:cxn modelId="{F8014236-9898-4420-9DD3-317D601D79C8}" srcId="{E4A3DA85-6DDC-4CF2-BA46-2CFF7DF75E6E}" destId="{79256C1E-250C-413F-8CAF-87154D70AA8A}" srcOrd="2" destOrd="0" parTransId="{C36CC7C1-C04A-4945-B1BF-1CDB9A38C63F}" sibTransId="{C44FAFDC-EB8D-4D24-83C2-F7326455752D}"/>
    <dgm:cxn modelId="{905C37B9-C514-4656-9C69-82975986A064}" srcId="{E4A3DA85-6DDC-4CF2-BA46-2CFF7DF75E6E}" destId="{961CB065-A30A-4A7E-959C-6C01A242ECDE}" srcOrd="4" destOrd="0" parTransId="{B01195A3-EEF6-4379-9E67-92906CFB17FE}" sibTransId="{AFAF8F4E-0AAF-45E1-822B-E062228824B4}"/>
    <dgm:cxn modelId="{80C876D2-06A0-4E2D-B348-3289C87B5A87}" type="presOf" srcId="{955FDF6C-4751-429B-A230-1FC6E2A32FCE}" destId="{F5A29AD1-182C-4050-B41C-EB0EC1F9D96F}" srcOrd="1" destOrd="0" presId="urn:microsoft.com/office/officeart/2005/8/layout/radial1"/>
    <dgm:cxn modelId="{2E670879-6CFE-4D3D-9F81-32BDED3EBA1D}" type="presOf" srcId="{E4A3DA85-6DDC-4CF2-BA46-2CFF7DF75E6E}" destId="{8F034B6E-2FA2-4E94-AE23-9A39CB9BE215}" srcOrd="0" destOrd="0" presId="urn:microsoft.com/office/officeart/2005/8/layout/radial1"/>
    <dgm:cxn modelId="{E0C82724-4B1E-4FD1-9AE9-380CCEDB83DB}" type="presOf" srcId="{7EE36573-5B39-4DE5-8FF8-C6F567FF260F}" destId="{1388559A-7654-42AD-A2B1-146EC65D84C8}" srcOrd="1" destOrd="0" presId="urn:microsoft.com/office/officeart/2005/8/layout/radial1"/>
    <dgm:cxn modelId="{02622C52-F378-4BD3-B3B4-F6BCDB3EF5F6}" type="presOf" srcId="{BDB569B2-F446-4086-A87A-494E6D0BEC81}" destId="{EEC14FBB-C766-45BF-ABFA-8989A3EAA668}" srcOrd="0" destOrd="0" presId="urn:microsoft.com/office/officeart/2005/8/layout/radial1"/>
    <dgm:cxn modelId="{AFF14E9E-9197-4605-8573-F5F65D37107B}" type="presOf" srcId="{B01195A3-EEF6-4379-9E67-92906CFB17FE}" destId="{5AE6B385-F69A-456B-9E48-3EC1E5D6CB14}" srcOrd="1" destOrd="0" presId="urn:microsoft.com/office/officeart/2005/8/layout/radial1"/>
    <dgm:cxn modelId="{51665384-9ED4-40E9-94E9-8CE93B05089A}" srcId="{E4A3DA85-6DDC-4CF2-BA46-2CFF7DF75E6E}" destId="{5EBBB2AA-C755-47C3-BC77-FF819AE6373D}" srcOrd="1" destOrd="0" parTransId="{93EDEE80-8556-46E2-BA83-8432C155B903}" sibTransId="{51BF95BA-068B-47F2-8738-96D71BB50A92}"/>
    <dgm:cxn modelId="{F5C2B2F7-9BE5-4B09-AFB9-35FDA1EEBCA9}" type="presOf" srcId="{79256C1E-250C-413F-8CAF-87154D70AA8A}" destId="{F6B1EE0A-5684-4FD6-A635-7CE0F164F0A2}" srcOrd="0" destOrd="0" presId="urn:microsoft.com/office/officeart/2005/8/layout/radial1"/>
    <dgm:cxn modelId="{B7C094AD-B970-421A-B1E8-AD7A7CB5F9E1}" type="presOf" srcId="{7EE36573-5B39-4DE5-8FF8-C6F567FF260F}" destId="{DA21A623-6E4C-4D1C-B7E2-642D22BF252F}" srcOrd="0" destOrd="0" presId="urn:microsoft.com/office/officeart/2005/8/layout/radial1"/>
    <dgm:cxn modelId="{32DA45CA-5822-4002-B244-A61E61D30397}" type="presOf" srcId="{93EDEE80-8556-46E2-BA83-8432C155B903}" destId="{849E640F-C061-44FF-8C9B-0E10A9F5C436}" srcOrd="0" destOrd="0" presId="urn:microsoft.com/office/officeart/2005/8/layout/radial1"/>
    <dgm:cxn modelId="{39AE8D1C-600D-4B47-9D9E-3BAF057DB044}" type="presOf" srcId="{5EBBB2AA-C755-47C3-BC77-FF819AE6373D}" destId="{DFFF3AF2-3FAB-4CC3-B898-24F0C445BE09}" srcOrd="0" destOrd="0" presId="urn:microsoft.com/office/officeart/2005/8/layout/radial1"/>
    <dgm:cxn modelId="{F919230D-62F8-4F00-A8F6-F8DADCCBBA8D}" type="presOf" srcId="{FF219AE3-EFA4-47BB-A4A4-6EDDF682923C}" destId="{39198EB5-021E-4A84-91C5-1D71A005A4DE}" srcOrd="0" destOrd="0" presId="urn:microsoft.com/office/officeart/2005/8/layout/radial1"/>
    <dgm:cxn modelId="{6DFF28C9-772E-4349-82BA-1B401559D509}" type="presOf" srcId="{B01195A3-EEF6-4379-9E67-92906CFB17FE}" destId="{D889BFEF-AC15-40A4-8B82-1C3CAB0C7395}" srcOrd="0" destOrd="0" presId="urn:microsoft.com/office/officeart/2005/8/layout/radial1"/>
    <dgm:cxn modelId="{1BD9F678-4DAF-48DB-83CF-70A0A0282821}" type="presOf" srcId="{9BFD1122-C492-4F4B-8580-E1CB3E15B3D7}" destId="{DEFA617F-C1ED-475C-A5BD-342327A7FE13}" srcOrd="1" destOrd="0" presId="urn:microsoft.com/office/officeart/2005/8/layout/radial1"/>
    <dgm:cxn modelId="{56630ED5-22A8-4DCE-8110-FAC71628AB0E}" type="presOf" srcId="{C36CC7C1-C04A-4945-B1BF-1CDB9A38C63F}" destId="{BBE54825-A921-40C9-B352-1629C8620AC6}" srcOrd="0" destOrd="0" presId="urn:microsoft.com/office/officeart/2005/8/layout/radial1"/>
    <dgm:cxn modelId="{4CEB1D19-262F-44A3-8B55-B6E1FA79C73D}" srcId="{E4A3DA85-6DDC-4CF2-BA46-2CFF7DF75E6E}" destId="{3257458E-5F0C-4FA9-8E03-8AF5EE8481E6}" srcOrd="5" destOrd="0" parTransId="{7EE36573-5B39-4DE5-8FF8-C6F567FF260F}" sibTransId="{0F7CC64E-757A-471C-A0D1-766239EBF2BE}"/>
    <dgm:cxn modelId="{1780B789-2D61-4080-AEE4-DAD704024758}" type="presOf" srcId="{3257458E-5F0C-4FA9-8E03-8AF5EE8481E6}" destId="{DDD7DE69-8C15-4D0C-BA0B-AF46A4E72B23}" srcOrd="0" destOrd="0" presId="urn:microsoft.com/office/officeart/2005/8/layout/radial1"/>
    <dgm:cxn modelId="{776626E8-4848-4371-A15F-89C5EF68C420}" type="presParOf" srcId="{B5BBBA66-62B7-453D-AD5A-0B2658929681}" destId="{8F034B6E-2FA2-4E94-AE23-9A39CB9BE215}" srcOrd="0" destOrd="0" presId="urn:microsoft.com/office/officeart/2005/8/layout/radial1"/>
    <dgm:cxn modelId="{1612F42B-49B7-4BEE-8104-374B0731ADE7}" type="presParOf" srcId="{B5BBBA66-62B7-453D-AD5A-0B2658929681}" destId="{34FAC2E5-8758-45FD-BA91-4CFC1EE48813}" srcOrd="1" destOrd="0" presId="urn:microsoft.com/office/officeart/2005/8/layout/radial1"/>
    <dgm:cxn modelId="{82A5E02A-6A54-4932-B3BD-6C25C3DB87DE}" type="presParOf" srcId="{34FAC2E5-8758-45FD-BA91-4CFC1EE48813}" destId="{DEFA617F-C1ED-475C-A5BD-342327A7FE13}" srcOrd="0" destOrd="0" presId="urn:microsoft.com/office/officeart/2005/8/layout/radial1"/>
    <dgm:cxn modelId="{C5D9D9AA-8DE1-4336-B41F-F6E2A8C464D3}" type="presParOf" srcId="{B5BBBA66-62B7-453D-AD5A-0B2658929681}" destId="{EEC14FBB-C766-45BF-ABFA-8989A3EAA668}" srcOrd="2" destOrd="0" presId="urn:microsoft.com/office/officeart/2005/8/layout/radial1"/>
    <dgm:cxn modelId="{1E8D9887-0AB6-44F8-9E52-F0E9F4A6D865}" type="presParOf" srcId="{B5BBBA66-62B7-453D-AD5A-0B2658929681}" destId="{849E640F-C061-44FF-8C9B-0E10A9F5C436}" srcOrd="3" destOrd="0" presId="urn:microsoft.com/office/officeart/2005/8/layout/radial1"/>
    <dgm:cxn modelId="{3D701CC5-CB91-4E08-B050-F7C3C8DF857C}" type="presParOf" srcId="{849E640F-C061-44FF-8C9B-0E10A9F5C436}" destId="{C408093D-B3EA-4461-A3B6-DA8CCAB6E92B}" srcOrd="0" destOrd="0" presId="urn:microsoft.com/office/officeart/2005/8/layout/radial1"/>
    <dgm:cxn modelId="{425EE5F8-906E-4E65-8132-761AEAEB310B}" type="presParOf" srcId="{B5BBBA66-62B7-453D-AD5A-0B2658929681}" destId="{DFFF3AF2-3FAB-4CC3-B898-24F0C445BE09}" srcOrd="4" destOrd="0" presId="urn:microsoft.com/office/officeart/2005/8/layout/radial1"/>
    <dgm:cxn modelId="{50D07EC8-A01F-4550-B7DD-614EBCDFF501}" type="presParOf" srcId="{B5BBBA66-62B7-453D-AD5A-0B2658929681}" destId="{BBE54825-A921-40C9-B352-1629C8620AC6}" srcOrd="5" destOrd="0" presId="urn:microsoft.com/office/officeart/2005/8/layout/radial1"/>
    <dgm:cxn modelId="{8B3DFF85-C976-45EF-9513-5B0E6802C623}" type="presParOf" srcId="{BBE54825-A921-40C9-B352-1629C8620AC6}" destId="{12544842-541E-47FC-83B8-C60EF64C5948}" srcOrd="0" destOrd="0" presId="urn:microsoft.com/office/officeart/2005/8/layout/radial1"/>
    <dgm:cxn modelId="{860EBD0F-E570-4C7E-A33F-334E5814511F}" type="presParOf" srcId="{B5BBBA66-62B7-453D-AD5A-0B2658929681}" destId="{F6B1EE0A-5684-4FD6-A635-7CE0F164F0A2}" srcOrd="6" destOrd="0" presId="urn:microsoft.com/office/officeart/2005/8/layout/radial1"/>
    <dgm:cxn modelId="{456AFEE5-8C32-4F18-808C-12CBCA77B1CE}" type="presParOf" srcId="{B5BBBA66-62B7-453D-AD5A-0B2658929681}" destId="{520FD0C3-B105-4148-9250-25743B254DD5}" srcOrd="7" destOrd="0" presId="urn:microsoft.com/office/officeart/2005/8/layout/radial1"/>
    <dgm:cxn modelId="{56700F15-3521-407A-97D1-09099B19939C}" type="presParOf" srcId="{520FD0C3-B105-4148-9250-25743B254DD5}" destId="{F5A29AD1-182C-4050-B41C-EB0EC1F9D96F}" srcOrd="0" destOrd="0" presId="urn:microsoft.com/office/officeart/2005/8/layout/radial1"/>
    <dgm:cxn modelId="{4DC0257E-2F84-4FD1-8B47-37F1598A3C8A}" type="presParOf" srcId="{B5BBBA66-62B7-453D-AD5A-0B2658929681}" destId="{39198EB5-021E-4A84-91C5-1D71A005A4DE}" srcOrd="8" destOrd="0" presId="urn:microsoft.com/office/officeart/2005/8/layout/radial1"/>
    <dgm:cxn modelId="{B29182F9-8DE5-4CE7-B9E1-29444517111D}" type="presParOf" srcId="{B5BBBA66-62B7-453D-AD5A-0B2658929681}" destId="{D889BFEF-AC15-40A4-8B82-1C3CAB0C7395}" srcOrd="9" destOrd="0" presId="urn:microsoft.com/office/officeart/2005/8/layout/radial1"/>
    <dgm:cxn modelId="{18CDC449-2A55-4BCD-BC60-6B9D8649051F}" type="presParOf" srcId="{D889BFEF-AC15-40A4-8B82-1C3CAB0C7395}" destId="{5AE6B385-F69A-456B-9E48-3EC1E5D6CB14}" srcOrd="0" destOrd="0" presId="urn:microsoft.com/office/officeart/2005/8/layout/radial1"/>
    <dgm:cxn modelId="{7099513E-BDDB-474F-A9EF-26A8F42FED46}" type="presParOf" srcId="{B5BBBA66-62B7-453D-AD5A-0B2658929681}" destId="{A181ADE2-BA31-420A-9E97-F2C89130842D}" srcOrd="10" destOrd="0" presId="urn:microsoft.com/office/officeart/2005/8/layout/radial1"/>
    <dgm:cxn modelId="{B8B253DC-2D44-48C8-BD67-BF86C7DFAE04}" type="presParOf" srcId="{B5BBBA66-62B7-453D-AD5A-0B2658929681}" destId="{DA21A623-6E4C-4D1C-B7E2-642D22BF252F}" srcOrd="11" destOrd="0" presId="urn:microsoft.com/office/officeart/2005/8/layout/radial1"/>
    <dgm:cxn modelId="{AFA106E4-96A3-478D-BE1C-6E91FD7F4668}" type="presParOf" srcId="{DA21A623-6E4C-4D1C-B7E2-642D22BF252F}" destId="{1388559A-7654-42AD-A2B1-146EC65D84C8}" srcOrd="0" destOrd="0" presId="urn:microsoft.com/office/officeart/2005/8/layout/radial1"/>
    <dgm:cxn modelId="{6BF78F27-69C5-4C13-98D4-05D031773122}" type="presParOf" srcId="{B5BBBA66-62B7-453D-AD5A-0B2658929681}" destId="{DDD7DE69-8C15-4D0C-BA0B-AF46A4E72B2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2B75-6D1A-4FBC-8221-2B64C24022C2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84E73-F159-4062-AB75-FFCC7B523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17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E4733C-C2B8-48B7-B5FA-33732AE4791F}" type="datetimeFigureOut">
              <a:rPr lang="zh-TW" altLang="en-US" smtClean="0"/>
              <a:t>2014/5/6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F114B5-4D26-4C37-97EF-70646CCE02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ettaiwan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http://www.meettaiwa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創意行銷－會展商機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萬能科大　行銷與流通管理系助理教授</a:t>
            </a:r>
            <a:endParaRPr lang="en-US" altLang="zh-TW" dirty="0" smtClean="0"/>
          </a:p>
          <a:p>
            <a:r>
              <a:rPr lang="zh-TW" altLang="en-US" dirty="0" smtClean="0"/>
              <a:t>柯淑姮</a:t>
            </a:r>
            <a:endParaRPr lang="en-US" altLang="zh-TW" dirty="0" smtClean="0"/>
          </a:p>
          <a:p>
            <a:r>
              <a:rPr lang="en-US" altLang="zh-TW" dirty="0" smtClean="0"/>
              <a:t>102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會展產業的特徵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7848600" cy="4392612"/>
          </a:xfrm>
        </p:spPr>
      </p:pic>
    </p:spTree>
    <p:extLst>
      <p:ext uri="{BB962C8B-B14F-4D97-AF65-F5344CB8AC3E}">
        <p14:creationId xmlns:p14="http://schemas.microsoft.com/office/powerpoint/2010/main" val="5064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會展</a:t>
            </a:r>
            <a:r>
              <a:rPr lang="zh-TW" alt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產業</a:t>
            </a: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商機無窮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dirty="0" smtClean="0">
                <a:latin typeface="標楷體" pitchFamily="65" charset="-120"/>
              </a:rPr>
              <a:t>具有經濟「火車頭」般的導引與帶動周邊經濟發展之重要特質</a:t>
            </a:r>
            <a:endParaRPr lang="en-US" altLang="zh-TW" sz="2800" dirty="0" smtClean="0">
              <a:latin typeface="標楷體" pitchFamily="65" charset="-120"/>
            </a:endParaRPr>
          </a:p>
          <a:p>
            <a:pPr eaLnBrk="1" hangingPunct="1"/>
            <a:r>
              <a:rPr lang="zh-TW" altLang="zh-TW" sz="2800" dirty="0" smtClean="0">
                <a:latin typeface="標楷體" pitchFamily="65" charset="-120"/>
              </a:rPr>
              <a:t>對活絡經濟有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</a:rPr>
              <a:t>8-10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</a:rPr>
              <a:t>倍</a:t>
            </a:r>
            <a:r>
              <a:rPr lang="zh-TW" altLang="zh-TW" sz="2800" dirty="0" smtClean="0">
                <a:latin typeface="標楷體" pitchFamily="65" charset="-120"/>
              </a:rPr>
              <a:t>的效益</a:t>
            </a:r>
            <a:endParaRPr lang="en-US" altLang="zh-TW" sz="2800" dirty="0" smtClean="0">
              <a:latin typeface="標楷體" pitchFamily="65" charset="-120"/>
            </a:endParaRPr>
          </a:p>
          <a:p>
            <a:pPr lvl="1" eaLnBrk="1" hangingPunct="1"/>
            <a:r>
              <a:rPr lang="en-US" altLang="zh-TW" sz="2400" dirty="0" smtClean="0">
                <a:latin typeface="標楷體" pitchFamily="65" charset="-120"/>
              </a:rPr>
              <a:t>10</a:t>
            </a:r>
            <a:r>
              <a:rPr lang="zh-TW" altLang="zh-TW" sz="2400" dirty="0" smtClean="0">
                <a:latin typeface="標楷體" pitchFamily="65" charset="-120"/>
              </a:rPr>
              <a:t>經濟效益是以舉辦一場展覽之攤位收入為基礎乘於十得來</a:t>
            </a:r>
            <a:endParaRPr lang="en-US" altLang="zh-TW" sz="2400" dirty="0" smtClean="0">
              <a:latin typeface="標楷體" pitchFamily="65" charset="-120"/>
            </a:endParaRPr>
          </a:p>
          <a:p>
            <a:pPr lvl="1" eaLnBrk="1" hangingPunct="1"/>
            <a:r>
              <a:rPr lang="zh-TW" altLang="zh-TW" sz="2400" dirty="0" smtClean="0">
                <a:latin typeface="標楷體" pitchFamily="65" charset="-120"/>
              </a:rPr>
              <a:t>因一場展覽的舉辦，舉辦地可以得到十倍於展覽攤位收入的周邊經濟利益</a:t>
            </a:r>
            <a:endParaRPr lang="en-US" altLang="zh-TW" sz="2400" dirty="0">
              <a:latin typeface="標楷體" pitchFamily="65" charset="-120"/>
            </a:endParaRPr>
          </a:p>
          <a:p>
            <a:pPr marL="454914" lvl="1" indent="0" eaLnBrk="1" hangingPunct="1">
              <a:buNone/>
            </a:pPr>
            <a:r>
              <a:rPr lang="zh-TW" altLang="en-US" dirty="0" smtClean="0">
                <a:latin typeface="標楷體" pitchFamily="65" charset="-120"/>
              </a:rPr>
              <a:t>台灣每年專業展覽的攤位收入約</a:t>
            </a:r>
            <a:r>
              <a:rPr lang="en-US" altLang="zh-TW" dirty="0" smtClean="0">
                <a:latin typeface="標楷體" pitchFamily="65" charset="-120"/>
              </a:rPr>
              <a:t>50</a:t>
            </a:r>
            <a:r>
              <a:rPr lang="zh-TW" altLang="en-US" dirty="0" smtClean="0">
                <a:latin typeface="標楷體" pitchFamily="65" charset="-120"/>
              </a:rPr>
              <a:t>億元，</a:t>
            </a:r>
            <a:endParaRPr lang="en-US" altLang="zh-TW" dirty="0" smtClean="0">
              <a:latin typeface="標楷體" pitchFamily="65" charset="-120"/>
            </a:endParaRPr>
          </a:p>
          <a:p>
            <a:pPr marL="454914" lvl="1" indent="0" eaLnBrk="1" hangingPunct="1">
              <a:buNone/>
            </a:pPr>
            <a:r>
              <a:rPr lang="zh-TW" altLang="en-US" dirty="0">
                <a:latin typeface="標楷體" pitchFamily="65" charset="-120"/>
              </a:rPr>
              <a:t>周邊經濟</a:t>
            </a:r>
            <a:r>
              <a:rPr lang="zh-TW" altLang="en-US" dirty="0" smtClean="0">
                <a:latin typeface="標楷體" pitchFamily="65" charset="-120"/>
              </a:rPr>
              <a:t>效益為</a:t>
            </a:r>
            <a:r>
              <a:rPr lang="en-US" altLang="zh-TW" dirty="0" smtClean="0">
                <a:latin typeface="標楷體" pitchFamily="65" charset="-120"/>
              </a:rPr>
              <a:t>400~500</a:t>
            </a:r>
            <a:r>
              <a:rPr lang="zh-TW" altLang="en-US" dirty="0" smtClean="0">
                <a:latin typeface="標楷體" pitchFamily="65" charset="-120"/>
              </a:rPr>
              <a:t>億元。</a:t>
            </a:r>
            <a:endParaRPr lang="en-US" altLang="zh-TW" dirty="0" smtClean="0">
              <a:latin typeface="標楷體" pitchFamily="65" charset="-120"/>
            </a:endParaRPr>
          </a:p>
          <a:p>
            <a:pPr lvl="1" eaLnBrk="1" hangingPunct="1"/>
            <a:endParaRPr lang="zh-TW" altLang="en-US" dirty="0" smtClean="0">
              <a:latin typeface="標楷體" pitchFamily="65" charset="-120"/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3" name="向右箭號 2"/>
          <p:cNvSpPr/>
          <p:nvPr/>
        </p:nvSpPr>
        <p:spPr>
          <a:xfrm>
            <a:off x="1043608" y="5085184"/>
            <a:ext cx="360040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政府政策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2004~2008</a:t>
            </a:r>
            <a:r>
              <a:rPr lang="zh-TW" altLang="zh-TW" dirty="0" smtClean="0">
                <a:latin typeface="標楷體" pitchFamily="65" charset="-120"/>
              </a:rPr>
              <a:t>，行政院制定「會議展覽服務業發展四年計畫」台灣會展產業真正成為一個重點產業</a:t>
            </a:r>
            <a:endParaRPr lang="zh-TW" altLang="en-US" dirty="0" smtClean="0">
              <a:latin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</a:endParaRP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2009~2012</a:t>
            </a:r>
            <a:r>
              <a:rPr lang="zh-TW" altLang="en-US" dirty="0" smtClean="0">
                <a:latin typeface="標楷體" pitchFamily="65" charset="-120"/>
              </a:rPr>
              <a:t> 台灣「會展躍昇計畫」又稱為會展行動年</a:t>
            </a:r>
            <a:r>
              <a:rPr lang="en-US" altLang="zh-TW" dirty="0" smtClean="0">
                <a:latin typeface="標楷體" pitchFamily="65" charset="-120"/>
              </a:rPr>
              <a:t>(ex.</a:t>
            </a:r>
            <a:r>
              <a:rPr lang="zh-TW" altLang="en-US" dirty="0" smtClean="0">
                <a:latin typeface="標楷體" pitchFamily="65" charset="-120"/>
              </a:rPr>
              <a:t>擴建南港展覽館二期</a:t>
            </a:r>
            <a:r>
              <a:rPr lang="en-US" altLang="zh-TW" dirty="0" smtClean="0">
                <a:latin typeface="標楷體" pitchFamily="65" charset="-120"/>
              </a:rPr>
              <a:t>. </a:t>
            </a:r>
            <a:r>
              <a:rPr lang="zh-TW" altLang="en-US" dirty="0" smtClean="0">
                <a:latin typeface="標楷體" pitchFamily="65" charset="-120"/>
              </a:rPr>
              <a:t>高雄展覽館</a:t>
            </a:r>
            <a:r>
              <a:rPr lang="en-US" altLang="zh-TW" dirty="0" smtClean="0">
                <a:latin typeface="標楷體" pitchFamily="65" charset="-120"/>
              </a:rPr>
              <a:t>. </a:t>
            </a:r>
            <a:r>
              <a:rPr lang="zh-TW" altLang="en-US" dirty="0" smtClean="0">
                <a:latin typeface="標楷體" pitchFamily="65" charset="-120"/>
              </a:rPr>
              <a:t>台中展覽館等</a:t>
            </a:r>
            <a:r>
              <a:rPr lang="en-US" altLang="zh-TW" dirty="0" smtClean="0">
                <a:latin typeface="標楷體" pitchFamily="65" charset="-12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dirty="0" smtClean="0">
              <a:latin typeface="標楷體" pitchFamily="65" charset="-120"/>
            </a:endParaRP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</a:rPr>
              <a:t>～</a:t>
            </a:r>
            <a:r>
              <a:rPr lang="en-US" altLang="zh-TW" dirty="0" smtClean="0">
                <a:latin typeface="標楷體" pitchFamily="65" charset="-120"/>
              </a:rPr>
              <a:t>2016</a:t>
            </a:r>
            <a:r>
              <a:rPr lang="zh-TW" altLang="en-US" dirty="0" smtClean="0">
                <a:latin typeface="標楷體" pitchFamily="65" charset="-120"/>
              </a:rPr>
              <a:t>「</a:t>
            </a:r>
            <a:r>
              <a:rPr lang="zh-TW" altLang="en-US" dirty="0" smtClean="0">
                <a:solidFill>
                  <a:srgbClr val="00B0F0"/>
                </a:solidFill>
                <a:latin typeface="標楷體" pitchFamily="65" charset="-120"/>
              </a:rPr>
              <a:t>會展領航計畫</a:t>
            </a:r>
            <a:r>
              <a:rPr lang="zh-TW" altLang="en-US" dirty="0" smtClean="0">
                <a:latin typeface="標楷體" pitchFamily="65" charset="-120"/>
              </a:rPr>
              <a:t>」</a:t>
            </a:r>
            <a:r>
              <a:rPr lang="en-US" altLang="zh-TW" dirty="0" smtClean="0">
                <a:latin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</a:rPr>
              <a:t>國貿局</a:t>
            </a:r>
            <a:r>
              <a:rPr lang="en-US" altLang="zh-TW" dirty="0" smtClean="0">
                <a:latin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</a:endParaRPr>
          </a:p>
          <a:p>
            <a:pPr lvl="1" eaLnBrk="1" hangingPunct="1"/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" name="等腰三角形 6"/>
          <p:cNvSpPr/>
          <p:nvPr/>
        </p:nvSpPr>
        <p:spPr>
          <a:xfrm>
            <a:off x="2143125" y="1285875"/>
            <a:ext cx="5000625" cy="3786188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9" name="橢圓 8"/>
          <p:cNvSpPr/>
          <p:nvPr/>
        </p:nvSpPr>
        <p:spPr>
          <a:xfrm>
            <a:off x="1000100" y="4071942"/>
            <a:ext cx="2357454" cy="2000264"/>
          </a:xfrm>
          <a:prstGeom prst="ellipse">
            <a:avLst/>
          </a:prstGeom>
          <a:solidFill>
            <a:schemeClr val="accent4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參展廠商</a:t>
            </a:r>
          </a:p>
        </p:txBody>
      </p:sp>
      <p:sp>
        <p:nvSpPr>
          <p:cNvPr id="10" name="橢圓 9"/>
          <p:cNvSpPr/>
          <p:nvPr/>
        </p:nvSpPr>
        <p:spPr>
          <a:xfrm>
            <a:off x="5929322" y="4071942"/>
            <a:ext cx="2357454" cy="2000264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參觀者</a:t>
            </a:r>
          </a:p>
        </p:txBody>
      </p:sp>
      <p:sp>
        <p:nvSpPr>
          <p:cNvPr id="11" name="橢圓 10"/>
          <p:cNvSpPr/>
          <p:nvPr/>
        </p:nvSpPr>
        <p:spPr>
          <a:xfrm>
            <a:off x="3428992" y="357166"/>
            <a:ext cx="2357454" cy="2000264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主辦單位</a:t>
            </a:r>
          </a:p>
        </p:txBody>
      </p:sp>
      <p:sp>
        <p:nvSpPr>
          <p:cNvPr id="12" name="橢圓 11"/>
          <p:cNvSpPr/>
          <p:nvPr/>
        </p:nvSpPr>
        <p:spPr>
          <a:xfrm>
            <a:off x="3428992" y="2786058"/>
            <a:ext cx="2357454" cy="2000264"/>
          </a:xfrm>
          <a:prstGeom prst="ellipse">
            <a:avLst/>
          </a:prstGeom>
          <a:solidFill>
            <a:srgbClr val="3333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其他單位</a:t>
            </a:r>
          </a:p>
        </p:txBody>
      </p:sp>
    </p:spTree>
    <p:extLst>
      <p:ext uri="{BB962C8B-B14F-4D97-AF65-F5344CB8AC3E}">
        <p14:creationId xmlns:p14="http://schemas.microsoft.com/office/powerpoint/2010/main" val="2046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altLang="zh-TW" dirty="0"/>
          </a:p>
          <a:p>
            <a:pPr marL="68580" indent="0">
              <a:buNone/>
            </a:pPr>
            <a:endParaRPr lang="en-US" altLang="zh-TW" dirty="0" smtClean="0"/>
          </a:p>
          <a:p>
            <a:pPr marL="68580" indent="0">
              <a:buNone/>
            </a:pPr>
            <a:r>
              <a:rPr lang="zh-TW" altLang="en-US" dirty="0" smtClean="0"/>
              <a:t>     創意行銷－會展商機</a:t>
            </a:r>
            <a:endParaRPr lang="en-US" altLang="zh-TW" dirty="0"/>
          </a:p>
          <a:p>
            <a:pPr marL="68580" indent="0" algn="ctr">
              <a:buNone/>
            </a:pPr>
            <a:r>
              <a:rPr lang="zh-TW" altLang="en-US" sz="4400" dirty="0" smtClean="0"/>
              <a:t>「行銷」與「會展」有</a:t>
            </a:r>
            <a:r>
              <a:rPr lang="zh-TW" altLang="en-US" sz="4400" dirty="0"/>
              <a:t>何關聯</a:t>
            </a:r>
            <a:r>
              <a:rPr lang="en-US" altLang="zh-TW" sz="4400" dirty="0"/>
              <a:t>?</a:t>
            </a:r>
            <a:endParaRPr lang="zh-TW" altLang="en-US" sz="4400" dirty="0"/>
          </a:p>
          <a:p>
            <a:pPr marL="68580" indent="0">
              <a:buNone/>
            </a:pPr>
            <a:r>
              <a:rPr lang="zh-TW" altLang="en-US" sz="2000" dirty="0" smtClean="0"/>
              <a:t>                                               有會議不一定展覽</a:t>
            </a:r>
            <a:endParaRPr lang="en-US" altLang="zh-TW" sz="2000" dirty="0" smtClean="0"/>
          </a:p>
          <a:p>
            <a:pPr marL="68580" indent="0">
              <a:buNone/>
            </a:pPr>
            <a:r>
              <a:rPr lang="zh-TW" altLang="en-US" sz="2000" dirty="0" smtClean="0"/>
              <a:t>                                                有展覽一定有會議</a:t>
            </a:r>
            <a:endParaRPr lang="en-US" altLang="zh-TW" sz="2000" dirty="0" smtClean="0"/>
          </a:p>
          <a:p>
            <a:pPr marL="68580" indent="0">
              <a:buNone/>
            </a:pPr>
            <a:r>
              <a:rPr lang="zh-TW" altLang="en-US" sz="2000" dirty="0" smtClean="0"/>
              <a:t>                                                </a:t>
            </a:r>
            <a:r>
              <a:rPr lang="zh-TW" altLang="en-US" sz="3600" dirty="0" smtClean="0"/>
              <a:t>由參展談起</a:t>
            </a:r>
            <a:endParaRPr lang="en-US" altLang="zh-TW" sz="3600" dirty="0" smtClean="0"/>
          </a:p>
        </p:txBody>
      </p:sp>
      <p:sp>
        <p:nvSpPr>
          <p:cNvPr id="4" name="向右箭號 3"/>
          <p:cNvSpPr/>
          <p:nvPr/>
        </p:nvSpPr>
        <p:spPr>
          <a:xfrm>
            <a:off x="1799692" y="5193196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展覽行銷特色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短時間內大量、近距離直接接觸目標客群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　－</a:t>
            </a:r>
            <a:r>
              <a:rPr lang="en-US" altLang="zh-TW" dirty="0"/>
              <a:t>B2B, B2C</a:t>
            </a:r>
          </a:p>
          <a:p>
            <a:r>
              <a:rPr lang="zh-TW" altLang="en-US" dirty="0"/>
              <a:t>商機無窮、了解消費者對商品之評價</a:t>
            </a:r>
            <a:endParaRPr lang="en-US" altLang="zh-TW" dirty="0"/>
          </a:p>
          <a:p>
            <a:r>
              <a:rPr lang="zh-TW" altLang="en-US" dirty="0"/>
              <a:t>產業界最新動態</a:t>
            </a:r>
            <a:endParaRPr lang="en-US" altLang="zh-TW" dirty="0"/>
          </a:p>
          <a:p>
            <a:r>
              <a:rPr lang="zh-TW" altLang="en-US" dirty="0"/>
              <a:t>競爭者動態</a:t>
            </a:r>
            <a:endParaRPr lang="en-US" altLang="zh-TW" dirty="0"/>
          </a:p>
          <a:p>
            <a:r>
              <a:rPr lang="zh-TW" altLang="en-US" dirty="0"/>
              <a:t>發掘潛在</a:t>
            </a:r>
            <a:r>
              <a:rPr lang="zh-TW" altLang="en-US" dirty="0" smtClean="0"/>
              <a:t>客戶</a:t>
            </a:r>
            <a:endParaRPr lang="en-US" altLang="zh-TW" dirty="0" smtClean="0"/>
          </a:p>
          <a:p>
            <a:r>
              <a:rPr lang="zh-TW" altLang="en-US" dirty="0" smtClean="0"/>
              <a:t>尋找代理商</a:t>
            </a:r>
            <a:endParaRPr lang="en-US" altLang="zh-TW" dirty="0" smtClean="0"/>
          </a:p>
          <a:p>
            <a:r>
              <a:rPr lang="zh-TW" altLang="en-US" dirty="0" smtClean="0"/>
              <a:t>吸引</a:t>
            </a:r>
            <a:r>
              <a:rPr lang="zh-TW" altLang="en-US" dirty="0"/>
              <a:t>媒體</a:t>
            </a:r>
            <a:r>
              <a:rPr lang="zh-TW" altLang="en-US" dirty="0" smtClean="0"/>
              <a:t>眼光</a:t>
            </a:r>
            <a:endParaRPr lang="en-US" altLang="zh-TW" dirty="0" smtClean="0"/>
          </a:p>
          <a:p>
            <a:r>
              <a:rPr lang="en-US" altLang="zh-TW" dirty="0" smtClean="0"/>
              <a:t>……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1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企業參展的不同功能目的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65072"/>
              </p:ext>
            </p:extLst>
          </p:nvPr>
        </p:nvGraphicFramePr>
        <p:xfrm>
          <a:off x="285750" y="1785938"/>
          <a:ext cx="8215313" cy="4286251"/>
        </p:xfrm>
        <a:graphic>
          <a:graphicData uri="http://schemas.openxmlformats.org/drawingml/2006/table">
            <a:tbl>
              <a:tblPr/>
              <a:tblGrid>
                <a:gridCol w="642938"/>
                <a:gridCol w="3500437"/>
                <a:gridCol w="4071938"/>
              </a:tblGrid>
              <a:tr h="525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銷售目標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284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284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通路經營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37607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現場銷售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(B2C)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開發新的訂單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取得參觀者的聯絡資料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開發潛在客戶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員工訓練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招募新員工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支持現有通路加強通路關係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取得新經銷或通路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加強經銷或通路對公司的商譽認同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舉辦年度經銷、代理等銷售或技術、客服會議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企業參展的不同功能目的</a:t>
            </a:r>
          </a:p>
        </p:txBody>
      </p:sp>
      <p:graphicFrame>
        <p:nvGraphicFramePr>
          <p:cNvPr id="7191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30767"/>
              </p:ext>
            </p:extLst>
          </p:nvPr>
        </p:nvGraphicFramePr>
        <p:xfrm>
          <a:off x="179388" y="1571625"/>
          <a:ext cx="8750300" cy="4124325"/>
        </p:xfrm>
        <a:graphic>
          <a:graphicData uri="http://schemas.openxmlformats.org/drawingml/2006/table">
            <a:tbl>
              <a:tblPr/>
              <a:tblGrid>
                <a:gridCol w="684212"/>
                <a:gridCol w="2016125"/>
                <a:gridCol w="2017713"/>
                <a:gridCol w="2016125"/>
                <a:gridCol w="2016125"/>
              </a:tblGrid>
              <a:tr h="428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非銷售目標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品牌建立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消費者關係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68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媒體關係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市場研究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686D"/>
                    </a:solidFill>
                  </a:tcPr>
                </a:tc>
              </a:tr>
              <a:tr h="69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增進企業以及品牌形象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拓展新市場及企業版圖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增加投資者對品牌的印象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介紹公司新產品或新服務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強化與現有消費者關係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教育消費者</a:t>
                      </a:r>
                    </a:p>
                    <a:p>
                      <a:pPr marL="360363" marR="0" lvl="0" indent="-3238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消費者對產品的觀感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12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增加公司在媒體上的曝光率</a:t>
                      </a:r>
                    </a:p>
                    <a:p>
                      <a:pPr marL="449263" marR="0" lvl="0" indent="-412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強化與主要媒體的關係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12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測試新產品</a:t>
                      </a:r>
                    </a:p>
                    <a:p>
                      <a:pPr marL="449263" marR="0" lvl="0" indent="-412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收集競爭者的情報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1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6" name="Group 46"/>
          <p:cNvGraphicFramePr>
            <a:graphicFrameLocks noGrp="1"/>
          </p:cNvGraphicFramePr>
          <p:nvPr>
            <p:ph type="title"/>
          </p:nvPr>
        </p:nvGraphicFramePr>
        <p:xfrm>
          <a:off x="0" y="42863"/>
          <a:ext cx="9144000" cy="6851652"/>
        </p:xfrm>
        <a:graphic>
          <a:graphicData uri="http://schemas.openxmlformats.org/drawingml/2006/table">
            <a:tbl>
              <a:tblPr/>
              <a:tblGrid>
                <a:gridCol w="5676900"/>
                <a:gridCol w="3467100"/>
              </a:tblGrid>
              <a:tr h="525463">
                <a:tc gridSpan="2"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年度代表性展覽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5463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展覽名稱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展覽屬性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資訊月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台北國際汽車大展（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次）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台北國際書展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＆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8163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台北國際自行車展覽會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台北國際塑橡膠工業展（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次）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新一代設計展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8163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台北國際電腦展覽會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台北國際食品展博會、美食週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＆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台北國際電信暨網路展博會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台灣半導體設備暨材料展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台北國際旅展暨海峽兩岸台北旅展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15E51"/>
                        </a:gs>
                        <a:gs pos="50000">
                          <a:schemeClr val="accent2"/>
                        </a:gs>
                        <a:gs pos="100000">
                          <a:srgbClr val="515E5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21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Rockwell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B2C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C6D67"/>
                        </a:gs>
                        <a:gs pos="50000">
                          <a:schemeClr val="bg2"/>
                        </a:gs>
                        <a:gs pos="100000">
                          <a:srgbClr val="6C6D67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展覽行銷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策略－以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展覽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目標探討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TW" dirty="0" smtClean="0"/>
              <a:t>5W2H</a:t>
            </a:r>
            <a:r>
              <a:rPr lang="zh-TW" altLang="en-US" dirty="0" smtClean="0"/>
              <a:t>評估法</a:t>
            </a:r>
            <a:endParaRPr lang="en-US" altLang="zh-TW" dirty="0" smtClean="0"/>
          </a:p>
          <a:p>
            <a:pPr lvl="1" eaLnBrk="1" hangingPunct="1">
              <a:lnSpc>
                <a:spcPct val="100000"/>
              </a:lnSpc>
            </a:pPr>
            <a:r>
              <a:rPr lang="zh-TW" altLang="en-US" sz="2000" dirty="0" smtClean="0"/>
              <a:t>展覽活動中各策略形成之前須由</a:t>
            </a:r>
            <a:r>
              <a:rPr lang="en-US" altLang="zh-TW" sz="2000" dirty="0" smtClean="0"/>
              <a:t>5W2H</a:t>
            </a:r>
            <a:r>
              <a:rPr lang="zh-TW" altLang="en-US" sz="2000" dirty="0" smtClean="0"/>
              <a:t>來檢視，如此才可確認企業對展覽活動的需求與目標，也可作為策略制定的依據。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為何要參加展覽與對展覽的期望？</a:t>
            </a:r>
            <a:r>
              <a:rPr lang="en-US" altLang="zh-TW" dirty="0" smtClean="0"/>
              <a:t>(Why)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誰是目標顧客？</a:t>
            </a:r>
            <a:r>
              <a:rPr lang="en-US" altLang="zh-TW" dirty="0" smtClean="0"/>
              <a:t>(Who)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何種產品可以滿足市場的需求？</a:t>
            </a:r>
            <a:r>
              <a:rPr lang="en-US" altLang="zh-TW" dirty="0" smtClean="0"/>
              <a:t>(What)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哪一個展覽可以達成目標？</a:t>
            </a:r>
            <a:r>
              <a:rPr lang="en-US" altLang="zh-TW" dirty="0" smtClean="0"/>
              <a:t>(Which)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何時開始執行？</a:t>
            </a:r>
            <a:r>
              <a:rPr lang="en-US" altLang="zh-TW" dirty="0" smtClean="0"/>
              <a:t>(When)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如何利用有效工具或方法來達成展覽目標？</a:t>
            </a:r>
            <a:r>
              <a:rPr lang="en-US" altLang="zh-TW" dirty="0" smtClean="0"/>
              <a:t>(How)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參展的預算？</a:t>
            </a:r>
            <a:r>
              <a:rPr lang="en-US" altLang="zh-TW" dirty="0" smtClean="0"/>
              <a:t>(How much)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柯淑姮個人簡歷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學歷</a:t>
            </a:r>
            <a:endParaRPr lang="en-US" altLang="zh-TW" dirty="0" smtClean="0"/>
          </a:p>
          <a:p>
            <a:r>
              <a:rPr lang="zh-TW" altLang="en-US" sz="2800" dirty="0" smtClean="0"/>
              <a:t>日本九州產業大學經營學研究所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經營學博士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dirty="0" smtClean="0"/>
              <a:t>主要工作經歷</a:t>
            </a:r>
            <a:endParaRPr lang="en-US" altLang="zh-TW" dirty="0" smtClean="0"/>
          </a:p>
          <a:p>
            <a:r>
              <a:rPr lang="zh-TW" altLang="en-US" sz="2800" dirty="0" smtClean="0"/>
              <a:t>中華民國對外貿易發展協會任職約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年</a:t>
            </a:r>
            <a:endParaRPr lang="en-US" altLang="zh-TW" sz="2800" dirty="0" smtClean="0"/>
          </a:p>
          <a:p>
            <a:pPr marL="68580" indent="0">
              <a:buNone/>
            </a:pPr>
            <a:endParaRPr lang="en-US" altLang="zh-TW" dirty="0" smtClean="0"/>
          </a:p>
          <a:p>
            <a:pPr marL="68580" indent="0">
              <a:buNone/>
            </a:pPr>
            <a:r>
              <a:rPr lang="zh-TW" altLang="en-US" dirty="0" smtClean="0"/>
              <a:t>現職</a:t>
            </a:r>
            <a:endParaRPr lang="en-US" altLang="zh-TW" dirty="0" smtClean="0"/>
          </a:p>
          <a:p>
            <a:r>
              <a:rPr lang="en-US" altLang="zh-TW" sz="2800" dirty="0" smtClean="0"/>
              <a:t>95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月起任職於萬能</a:t>
            </a:r>
            <a:r>
              <a:rPr lang="zh-TW" altLang="en-US" sz="2800" dirty="0"/>
              <a:t>科技</a:t>
            </a:r>
            <a:r>
              <a:rPr lang="zh-TW" altLang="en-US" sz="2800" dirty="0" smtClean="0"/>
              <a:t>大學 </a:t>
            </a:r>
            <a:endParaRPr lang="en-US" altLang="zh-TW" sz="2800" dirty="0" smtClean="0"/>
          </a:p>
          <a:p>
            <a:pPr marL="6858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行銷與流通管理系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原國企系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3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STP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策略行銷思考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285875" y="1428750"/>
            <a:ext cx="6286500" cy="150018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5" name="按鈕形 4"/>
          <p:cNvSpPr/>
          <p:nvPr/>
        </p:nvSpPr>
        <p:spPr>
          <a:xfrm>
            <a:off x="1692275" y="1557338"/>
            <a:ext cx="1285875" cy="1143000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4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S</a:t>
            </a:r>
            <a:endParaRPr lang="zh-TW" alt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3" name="文字方塊 16"/>
          <p:cNvSpPr txBox="1">
            <a:spLocks noChangeArrowheads="1"/>
          </p:cNvSpPr>
          <p:nvPr/>
        </p:nvSpPr>
        <p:spPr bwMode="auto">
          <a:xfrm>
            <a:off x="3214688" y="1735736"/>
            <a:ext cx="4286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en-US" altLang="zh-TW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Segmentation</a:t>
            </a:r>
            <a:r>
              <a:rPr lang="zh-TW" altLang="zh-TW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市場區</a:t>
            </a: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隔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 dirty="0"/>
              <a:t>分析消費者的動機、態度及行為等區隔出不同的顧客群</a:t>
            </a:r>
            <a:endParaRPr lang="en-US" altLang="zh-TW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285875" y="3000375"/>
            <a:ext cx="6286500" cy="15001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按鈕形 8"/>
          <p:cNvSpPr/>
          <p:nvPr/>
        </p:nvSpPr>
        <p:spPr>
          <a:xfrm>
            <a:off x="1714500" y="3214688"/>
            <a:ext cx="1285875" cy="1143000"/>
          </a:xfrm>
          <a:prstGeom prst="bevel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4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T</a:t>
            </a:r>
            <a:endParaRPr lang="zh-TW" alt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6" name="文字方塊 16"/>
          <p:cNvSpPr txBox="1">
            <a:spLocks noChangeArrowheads="1"/>
          </p:cNvSpPr>
          <p:nvPr/>
        </p:nvSpPr>
        <p:spPr bwMode="auto">
          <a:xfrm>
            <a:off x="3206168" y="3214688"/>
            <a:ext cx="43662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en-US" altLang="zh-TW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Targeting</a:t>
            </a: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市場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 dirty="0" smtClean="0"/>
              <a:t>評估各市場區</a:t>
            </a:r>
            <a:r>
              <a:rPr lang="zh-TW" altLang="en-US" sz="2000" dirty="0"/>
              <a:t>隔的特性，如其規模大小、獲利與未來發展等，來選擇其目標市場</a:t>
            </a:r>
            <a:endParaRPr lang="en-US" altLang="zh-TW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85875" y="4572000"/>
            <a:ext cx="6286500" cy="15001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按鈕形 11"/>
          <p:cNvSpPr/>
          <p:nvPr/>
        </p:nvSpPr>
        <p:spPr>
          <a:xfrm>
            <a:off x="1714500" y="4786313"/>
            <a:ext cx="1285875" cy="1143000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4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P</a:t>
            </a:r>
            <a:endParaRPr lang="zh-TW" alt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9" name="文字方塊 16"/>
          <p:cNvSpPr txBox="1">
            <a:spLocks noChangeArrowheads="1"/>
          </p:cNvSpPr>
          <p:nvPr/>
        </p:nvSpPr>
        <p:spPr bwMode="auto">
          <a:xfrm>
            <a:off x="3184528" y="4942314"/>
            <a:ext cx="414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en-US" altLang="zh-TW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Position</a:t>
            </a:r>
            <a:r>
              <a:rPr lang="zh-TW" altLang="zh-TW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市場</a:t>
            </a: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定位</a:t>
            </a:r>
            <a:endParaRPr lang="en-US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 dirty="0" smtClean="0"/>
              <a:t>        釐</a:t>
            </a:r>
            <a:r>
              <a:rPr lang="zh-TW" altLang="en-US" sz="2000" dirty="0"/>
              <a:t>清與擬訂出市場定位</a:t>
            </a:r>
            <a:endParaRPr lang="en-US" altLang="zh-TW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1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852461" y="15875"/>
          <a:ext cx="828677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214313" y="285750"/>
            <a:ext cx="3214687" cy="1143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B0F0"/>
                </a:solidFill>
                <a:ea typeface="標楷體" pitchFamily="65" charset="-120"/>
              </a:rPr>
              <a:t>五力分析</a:t>
            </a:r>
          </a:p>
        </p:txBody>
      </p:sp>
    </p:spTree>
    <p:extLst>
      <p:ext uri="{BB962C8B-B14F-4D97-AF65-F5344CB8AC3E}">
        <p14:creationId xmlns:p14="http://schemas.microsoft.com/office/powerpoint/2010/main" val="3912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按鈕形 4"/>
          <p:cNvSpPr/>
          <p:nvPr/>
        </p:nvSpPr>
        <p:spPr>
          <a:xfrm>
            <a:off x="2500313" y="1857375"/>
            <a:ext cx="2571750" cy="1785938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S  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優勢</a:t>
            </a:r>
          </a:p>
        </p:txBody>
      </p:sp>
      <p:sp>
        <p:nvSpPr>
          <p:cNvPr id="6" name="按鈕形 5"/>
          <p:cNvSpPr/>
          <p:nvPr/>
        </p:nvSpPr>
        <p:spPr>
          <a:xfrm>
            <a:off x="2500313" y="3714750"/>
            <a:ext cx="2571750" cy="1785938"/>
          </a:xfrm>
          <a:prstGeom prst="beve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O </a:t>
            </a:r>
            <a:r>
              <a:rPr lang="zh-TW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機會</a:t>
            </a:r>
          </a:p>
        </p:txBody>
      </p:sp>
      <p:sp>
        <p:nvSpPr>
          <p:cNvPr id="7" name="按鈕形 6"/>
          <p:cNvSpPr/>
          <p:nvPr/>
        </p:nvSpPr>
        <p:spPr>
          <a:xfrm>
            <a:off x="5143500" y="1857375"/>
            <a:ext cx="2571750" cy="1785938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W </a:t>
            </a:r>
            <a:r>
              <a:rPr lang="zh-TW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劣勢</a:t>
            </a:r>
          </a:p>
        </p:txBody>
      </p:sp>
      <p:sp>
        <p:nvSpPr>
          <p:cNvPr id="8" name="按鈕形 7"/>
          <p:cNvSpPr/>
          <p:nvPr/>
        </p:nvSpPr>
        <p:spPr>
          <a:xfrm>
            <a:off x="5143500" y="3714750"/>
            <a:ext cx="2571750" cy="178593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T </a:t>
            </a:r>
            <a:r>
              <a:rPr lang="zh-TW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威脅</a:t>
            </a:r>
          </a:p>
        </p:txBody>
      </p:sp>
      <p:sp>
        <p:nvSpPr>
          <p:cNvPr id="9" name="矩形 8"/>
          <p:cNvSpPr/>
          <p:nvPr/>
        </p:nvSpPr>
        <p:spPr>
          <a:xfrm>
            <a:off x="1428750" y="1857375"/>
            <a:ext cx="928688" cy="17859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內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部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環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境</a:t>
            </a:r>
          </a:p>
        </p:txBody>
      </p:sp>
      <p:sp>
        <p:nvSpPr>
          <p:cNvPr id="10" name="矩形 9"/>
          <p:cNvSpPr/>
          <p:nvPr/>
        </p:nvSpPr>
        <p:spPr>
          <a:xfrm>
            <a:off x="1428750" y="3714750"/>
            <a:ext cx="928688" cy="178593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外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部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環</a:t>
            </a:r>
            <a:endParaRPr lang="en-US" altLang="zh-TW" sz="2800" b="1">
              <a:solidFill>
                <a:srgbClr val="002060"/>
              </a:solidFill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>
                <a:solidFill>
                  <a:srgbClr val="002060"/>
                </a:solidFill>
                <a:ea typeface="標楷體" pitchFamily="65" charset="-120"/>
              </a:rPr>
              <a:t>境</a:t>
            </a:r>
          </a:p>
        </p:txBody>
      </p:sp>
      <p:sp>
        <p:nvSpPr>
          <p:cNvPr id="11" name="矩形 10"/>
          <p:cNvSpPr/>
          <p:nvPr/>
        </p:nvSpPr>
        <p:spPr>
          <a:xfrm>
            <a:off x="2714625" y="857250"/>
            <a:ext cx="2143125" cy="9286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>
                <a:solidFill>
                  <a:srgbClr val="FFFFFF"/>
                </a:solidFill>
                <a:ea typeface="標楷體" pitchFamily="65" charset="-120"/>
              </a:rPr>
              <a:t>好影響</a:t>
            </a:r>
          </a:p>
        </p:txBody>
      </p:sp>
      <p:sp>
        <p:nvSpPr>
          <p:cNvPr id="12" name="矩形 11"/>
          <p:cNvSpPr/>
          <p:nvPr/>
        </p:nvSpPr>
        <p:spPr>
          <a:xfrm>
            <a:off x="5357813" y="857250"/>
            <a:ext cx="2143125" cy="928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>
                <a:solidFill>
                  <a:srgbClr val="FFFFFF"/>
                </a:solidFill>
                <a:ea typeface="標楷體" pitchFamily="65" charset="-120"/>
              </a:rPr>
              <a:t>壞影響</a:t>
            </a:r>
          </a:p>
        </p:txBody>
      </p:sp>
    </p:spTree>
    <p:extLst>
      <p:ext uri="{BB962C8B-B14F-4D97-AF65-F5344CB8AC3E}">
        <p14:creationId xmlns:p14="http://schemas.microsoft.com/office/powerpoint/2010/main" val="5718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9441136"/>
              </p:ext>
            </p:extLst>
          </p:nvPr>
        </p:nvGraphicFramePr>
        <p:xfrm>
          <a:off x="1347321" y="1643606"/>
          <a:ext cx="6666498" cy="352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2915816" y="908720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zh-TW" altLang="en-US" sz="2400" dirty="0"/>
              <a:t>創意行銷－會展商機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016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展覽行銷策略－行銷組合</a:t>
            </a:r>
            <a:r>
              <a:rPr lang="en-US" altLang="zh-TW" dirty="0" smtClean="0"/>
              <a:t>(</a:t>
            </a:r>
            <a:r>
              <a:rPr lang="en-US" altLang="zh-TW" dirty="0"/>
              <a:t>7P)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產品</a:t>
            </a:r>
            <a:r>
              <a:rPr lang="en-US" altLang="zh-TW" dirty="0" smtClean="0"/>
              <a:t>(</a:t>
            </a:r>
            <a:r>
              <a:rPr lang="en-US" altLang="zh-TW" dirty="0"/>
              <a:t>Product)</a:t>
            </a:r>
          </a:p>
          <a:p>
            <a:pPr lvl="2"/>
            <a:r>
              <a:rPr lang="zh-TW" altLang="en-US" dirty="0" smtClean="0"/>
              <a:t>選擇參展商品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新產品、主力產品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，了解顧客反應。</a:t>
            </a:r>
            <a:endParaRPr lang="en-US" altLang="zh-TW" dirty="0"/>
          </a:p>
          <a:p>
            <a:pPr lvl="1">
              <a:buSzPct val="100000"/>
              <a:buFont typeface="Times New Roman" pitchFamily="18" charset="0"/>
              <a:buAutoNum type="arabicPeriod"/>
            </a:pPr>
            <a:r>
              <a:rPr lang="zh-TW" altLang="en-US" dirty="0"/>
              <a:t>價格</a:t>
            </a:r>
            <a:r>
              <a:rPr lang="en-US" altLang="zh-TW" dirty="0"/>
              <a:t>(</a:t>
            </a:r>
            <a:r>
              <a:rPr lang="en-US" altLang="zh-TW" dirty="0" smtClean="0"/>
              <a:t>Price)</a:t>
            </a:r>
            <a:endParaRPr lang="en-US" altLang="zh-TW" dirty="0"/>
          </a:p>
          <a:p>
            <a:pPr lvl="2"/>
            <a:r>
              <a:rPr lang="zh-TW" altLang="en-US" dirty="0" smtClean="0"/>
              <a:t>價格訂定，試探客戶接受</a:t>
            </a:r>
            <a:r>
              <a:rPr lang="zh-TW" altLang="en-US" dirty="0"/>
              <a:t>程度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14400" lvl="1" indent="-457200">
              <a:buSzPct val="100000"/>
              <a:buFont typeface="Times New Roman" pitchFamily="18" charset="0"/>
              <a:buAutoNum type="arabicPeriod" startAt="3"/>
            </a:pPr>
            <a:r>
              <a:rPr lang="zh-TW" altLang="en-US" dirty="0"/>
              <a:t>推廣與促銷</a:t>
            </a:r>
            <a:r>
              <a:rPr lang="en-US" altLang="zh-TW" dirty="0"/>
              <a:t>(Promotion)</a:t>
            </a:r>
          </a:p>
          <a:p>
            <a:pPr lvl="2"/>
            <a:r>
              <a:rPr lang="en-US" altLang="zh-TW" dirty="0" smtClean="0"/>
              <a:t>B2B</a:t>
            </a:r>
            <a:r>
              <a:rPr lang="zh-TW" altLang="en-US" dirty="0" smtClean="0"/>
              <a:t>專業展</a:t>
            </a:r>
            <a:r>
              <a:rPr lang="en-US" altLang="zh-TW" dirty="0" smtClean="0"/>
              <a:t>(</a:t>
            </a:r>
            <a:r>
              <a:rPr lang="zh-TW" altLang="en-US" dirty="0" smtClean="0"/>
              <a:t>邀請國外買家參觀、到國外參展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B2C</a:t>
            </a:r>
            <a:r>
              <a:rPr lang="zh-TW" altLang="en-US" dirty="0" smtClean="0"/>
              <a:t>消費展如</a:t>
            </a:r>
            <a:r>
              <a:rPr lang="zh-TW" altLang="en-US" dirty="0"/>
              <a:t>降價、或提供折價券</a:t>
            </a:r>
            <a:r>
              <a:rPr lang="en-US" altLang="zh-TW" dirty="0"/>
              <a:t>(coupon)</a:t>
            </a:r>
            <a:r>
              <a:rPr lang="zh-TW" altLang="en-US" dirty="0"/>
              <a:t>等。</a:t>
            </a:r>
          </a:p>
          <a:p>
            <a:pPr marL="914400" lvl="1" indent="-457200">
              <a:buSzPct val="100000"/>
              <a:buFont typeface="Times New Roman" pitchFamily="18" charset="0"/>
              <a:buAutoNum type="arabicPeriod" startAt="4"/>
            </a:pPr>
            <a:r>
              <a:rPr lang="zh-TW" altLang="en-US" dirty="0"/>
              <a:t>通路</a:t>
            </a:r>
            <a:r>
              <a:rPr lang="en-US" altLang="zh-TW" dirty="0"/>
              <a:t>(</a:t>
            </a:r>
            <a:r>
              <a:rPr lang="en-US" altLang="zh-TW" dirty="0" smtClean="0"/>
              <a:t>Place)</a:t>
            </a:r>
            <a:endParaRPr lang="en-US" altLang="zh-TW" dirty="0"/>
          </a:p>
          <a:p>
            <a:pPr lvl="2"/>
            <a:r>
              <a:rPr lang="zh-TW" altLang="en-US" dirty="0" smtClean="0"/>
              <a:t>透過參展尋找合作夥伴。</a:t>
            </a:r>
            <a:endParaRPr lang="en-US" altLang="zh-TW" dirty="0" smtClean="0"/>
          </a:p>
          <a:p>
            <a:pPr lvl="2"/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6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eaLnBrk="1" hangingPunct="1">
              <a:buSzPct val="100000"/>
              <a:buFont typeface="Times New Roman" pitchFamily="18" charset="0"/>
              <a:buAutoNum type="arabicPeriod" startAt="5"/>
            </a:pPr>
            <a:r>
              <a:rPr lang="zh-TW" altLang="en-US" dirty="0" smtClean="0"/>
              <a:t>人員 </a:t>
            </a:r>
            <a:r>
              <a:rPr lang="en-US" altLang="zh-TW" dirty="0" smtClean="0"/>
              <a:t>(People)</a:t>
            </a:r>
          </a:p>
          <a:p>
            <a:pPr lvl="2" eaLnBrk="1" hangingPunct="1"/>
            <a:r>
              <a:rPr lang="zh-TW" altLang="en-US" dirty="0" smtClean="0"/>
              <a:t>指參展人員與參觀者的互動情形。展前加強參展人員訓練。</a:t>
            </a:r>
            <a:endParaRPr lang="en-US" altLang="zh-TW" dirty="0" smtClean="0"/>
          </a:p>
          <a:p>
            <a:pPr marL="914400" lvl="1" indent="-457200">
              <a:buSzPct val="100000"/>
              <a:buFont typeface="Times New Roman" pitchFamily="18" charset="0"/>
              <a:buAutoNum type="arabicPeriod" startAt="6"/>
            </a:pPr>
            <a:r>
              <a:rPr lang="zh-TW" altLang="en-US" dirty="0"/>
              <a:t>服務流程</a:t>
            </a:r>
            <a:r>
              <a:rPr lang="en-US" altLang="zh-TW" dirty="0"/>
              <a:t>(Process)</a:t>
            </a:r>
          </a:p>
          <a:p>
            <a:pPr lvl="2"/>
            <a:r>
              <a:rPr lang="zh-TW" altLang="en-US" dirty="0"/>
              <a:t>指參展商在展場上展出的展品、服務與提供的資訊，其服務</a:t>
            </a:r>
            <a:r>
              <a:rPr lang="zh-TW" altLang="en-US" dirty="0" smtClean="0"/>
              <a:t>過程會</a:t>
            </a:r>
            <a:r>
              <a:rPr lang="zh-TW" altLang="en-US" dirty="0"/>
              <a:t>影響到</a:t>
            </a:r>
            <a:r>
              <a:rPr lang="zh-TW" altLang="en-US" dirty="0" smtClean="0"/>
              <a:t>參觀者對產品</a:t>
            </a:r>
            <a:r>
              <a:rPr lang="zh-TW" altLang="en-US" dirty="0"/>
              <a:t>或企業形象的認同。</a:t>
            </a:r>
          </a:p>
          <a:p>
            <a:pPr marL="914400" lvl="1" indent="-457200">
              <a:buSzPct val="100000"/>
              <a:buFont typeface="Times New Roman" pitchFamily="18" charset="0"/>
              <a:buAutoNum type="arabicPeriod" startAt="6"/>
            </a:pPr>
            <a:r>
              <a:rPr lang="zh-TW" altLang="en-US" dirty="0"/>
              <a:t>實體感受</a:t>
            </a:r>
            <a:r>
              <a:rPr lang="en-US" altLang="zh-TW" dirty="0"/>
              <a:t>(Physical evidence)</a:t>
            </a:r>
          </a:p>
          <a:p>
            <a:pPr lvl="2"/>
            <a:r>
              <a:rPr lang="zh-TW" altLang="en-US" dirty="0"/>
              <a:t>指參展商在展場上展出的展品、服務與提供的資訊上，是否有足夠與適切的服務環境及設備來配合是很重要的，如展示品、投影機、接待桌、洽談室等設備。</a:t>
            </a:r>
          </a:p>
          <a:p>
            <a:pPr lvl="2"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1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洪肇志「展覽行銷與管理」</a:t>
            </a:r>
            <a:r>
              <a:rPr lang="en-US" altLang="zh-TW" sz="1200" dirty="0" err="1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Ch</a:t>
            </a:r>
            <a:r>
              <a:rPr lang="en-US" altLang="zh-TW" sz="1200" dirty="0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 6_</a:t>
            </a:r>
            <a:fld id="{F6D6F3E9-0A65-4D92-871E-DC1924B44129}" type="slidenum">
              <a:rPr lang="en-US" altLang="ko-KR" sz="1200" smtClean="0">
                <a:solidFill>
                  <a:schemeClr val="tx2"/>
                </a:solidFill>
                <a:latin typeface="Verdana" pitchFamily="34" charset="0"/>
                <a:ea typeface="굴림" pitchFamily="34" charset="-127"/>
              </a:rPr>
              <a:pPr>
                <a:defRPr/>
              </a:pPr>
              <a:t>26</a:t>
            </a:fld>
            <a:r>
              <a:rPr lang="zh-TW" altLang="en-US" sz="1200" dirty="0" smtClean="0">
                <a:solidFill>
                  <a:schemeClr val="tx2"/>
                </a:solidFill>
                <a:latin typeface="Verdana" pitchFamily="34" charset="0"/>
                <a:ea typeface="굴림" pitchFamily="34" charset="-127"/>
              </a:rPr>
              <a:t>，</a:t>
            </a:r>
            <a:r>
              <a:rPr lang="zh-TW" altLang="en-US" sz="1200" dirty="0" smtClean="0"/>
              <a:t>滄海書局</a:t>
            </a:r>
            <a:endParaRPr lang="zh-TW" altLang="en-US" sz="12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458200" cy="509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文字方塊 5"/>
          <p:cNvSpPr txBox="1">
            <a:spLocks noChangeArrowheads="1"/>
          </p:cNvSpPr>
          <p:nvPr/>
        </p:nvSpPr>
        <p:spPr bwMode="auto">
          <a:xfrm>
            <a:off x="3203848" y="980728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2000" dirty="0" smtClean="0"/>
              <a:t>挑選</a:t>
            </a:r>
            <a:r>
              <a:rPr lang="zh-TW" altLang="en-US" sz="2000" dirty="0"/>
              <a:t>參展人員之影響因素</a:t>
            </a:r>
          </a:p>
        </p:txBody>
      </p:sp>
    </p:spTree>
    <p:extLst>
      <p:ext uri="{BB962C8B-B14F-4D97-AF65-F5344CB8AC3E}">
        <p14:creationId xmlns:p14="http://schemas.microsoft.com/office/powerpoint/2010/main" val="38053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企業參展作業</a:t>
            </a:r>
            <a:r>
              <a:rPr lang="zh-TW" altLang="en-US" dirty="0">
                <a:solidFill>
                  <a:srgbClr val="00B0F0"/>
                </a:solidFill>
              </a:rPr>
              <a:t>程序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2" y="1196752"/>
            <a:ext cx="6504826" cy="5400600"/>
          </a:xfrm>
          <a:noFill/>
        </p:spPr>
      </p:pic>
    </p:spTree>
    <p:extLst>
      <p:ext uri="{BB962C8B-B14F-4D97-AF65-F5344CB8AC3E}">
        <p14:creationId xmlns:p14="http://schemas.microsoft.com/office/powerpoint/2010/main" val="66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25" y="1124744"/>
            <a:ext cx="6752091" cy="5544616"/>
          </a:xfrm>
          <a:noFill/>
        </p:spPr>
      </p:pic>
    </p:spTree>
    <p:extLst>
      <p:ext uri="{BB962C8B-B14F-4D97-AF65-F5344CB8AC3E}">
        <p14:creationId xmlns:p14="http://schemas.microsoft.com/office/powerpoint/2010/main" val="7044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展覽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行銷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策略－管理流程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展覽行銷管理策略流程大致上可分為以下十個步驟： </a:t>
            </a:r>
            <a:endParaRPr lang="en-US" altLang="zh-TW" dirty="0" smtClean="0"/>
          </a:p>
          <a:p>
            <a:pPr marL="914400" lvl="1" indent="-45720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年度參展策略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企業界在擬訂年度參展策略與希望達成目標時，大多以年度為單位。</a:t>
            </a:r>
            <a:endParaRPr lang="en-US" altLang="zh-TW" dirty="0" smtClean="0"/>
          </a:p>
          <a:p>
            <a:pPr marL="914400" lvl="1" indent="-45720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個別展覽策略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個別展覽策略是分別針對單一展覽來訂定策略與須達成之目標。</a:t>
            </a:r>
            <a:endParaRPr lang="en-US" altLang="zh-TW" dirty="0" smtClean="0"/>
          </a:p>
          <a:p>
            <a:pPr marL="914400" lvl="1" indent="-457200" eaLnBrk="1" hangingPunct="1">
              <a:buSzPct val="100000"/>
              <a:buFont typeface="Times New Roman" pitchFamily="18" charset="0"/>
              <a:buAutoNum type="arabicPeriod"/>
            </a:pPr>
            <a:r>
              <a:rPr lang="zh-TW" altLang="en-US" dirty="0" smtClean="0"/>
              <a:t>展前評估作業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挑選正確的展覽參加、評估展覽主辦單位之經驗與能力、合作參展的可能性與估算相關參展費用。</a:t>
            </a:r>
          </a:p>
        </p:txBody>
      </p:sp>
    </p:spTree>
    <p:extLst>
      <p:ext uri="{BB962C8B-B14F-4D97-AF65-F5344CB8AC3E}">
        <p14:creationId xmlns:p14="http://schemas.microsoft.com/office/powerpoint/2010/main" val="17731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zh-TW" altLang="en-US" sz="4400" dirty="0" smtClean="0"/>
              <a:t>創意行銷－會展商機</a:t>
            </a:r>
            <a:endParaRPr lang="en-US" altLang="zh-TW" sz="4400" dirty="0"/>
          </a:p>
          <a:p>
            <a:pPr marL="68580" indent="0" algn="ctr">
              <a:buNone/>
            </a:pPr>
            <a:endParaRPr lang="en-US" altLang="zh-TW" sz="4400" dirty="0" smtClean="0"/>
          </a:p>
          <a:p>
            <a:pPr marL="68580" indent="0" algn="ctr">
              <a:buNone/>
            </a:pPr>
            <a:r>
              <a:rPr lang="zh-TW" altLang="en-US" sz="4400" dirty="0" smtClean="0"/>
              <a:t>何謂會展</a:t>
            </a:r>
            <a:r>
              <a:rPr lang="en-US" altLang="zh-TW" sz="4400" dirty="0" smtClean="0"/>
              <a:t>?</a:t>
            </a:r>
          </a:p>
          <a:p>
            <a:pPr marL="68580" indent="0" algn="ctr">
              <a:buNone/>
            </a:pPr>
            <a:r>
              <a:rPr lang="zh-TW" altLang="en-US" sz="3200" dirty="0" smtClean="0"/>
              <a:t>會議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展覽</a:t>
            </a:r>
            <a:endParaRPr lang="en-US" altLang="zh-TW" sz="3200" dirty="0" smtClean="0"/>
          </a:p>
          <a:p>
            <a:pPr marL="68580" indent="0" algn="ctr">
              <a:buNone/>
            </a:pPr>
            <a:r>
              <a:rPr lang="en-US" altLang="zh-TW" sz="3600" dirty="0" smtClean="0"/>
              <a:t>MICE</a:t>
            </a:r>
          </a:p>
          <a:p>
            <a:pPr marL="68580" indent="0">
              <a:buNone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3156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 eaLnBrk="1" hangingPunct="1">
              <a:buSzPct val="100000"/>
              <a:buFont typeface="Times New Roman" pitchFamily="18" charset="0"/>
              <a:buAutoNum type="arabicPeriod" startAt="4"/>
            </a:pPr>
            <a:r>
              <a:rPr lang="zh-TW" altLang="en-US" dirty="0" smtClean="0"/>
              <a:t>展前作業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除了選擇合適的展覽外，選合適的展覽產品、文宣與活動規劃、參展人員訓練。</a:t>
            </a:r>
            <a:endParaRPr lang="en-US" altLang="zh-TW" dirty="0" smtClean="0"/>
          </a:p>
          <a:p>
            <a:pPr marL="914400" lvl="1" indent="-457200" eaLnBrk="1" hangingPunct="1">
              <a:buSzPct val="100000"/>
              <a:buFont typeface="Times New Roman" pitchFamily="18" charset="0"/>
              <a:buAutoNum type="arabicPeriod" startAt="4"/>
            </a:pPr>
            <a:r>
              <a:rPr lang="zh-TW" altLang="en-US" dirty="0" smtClean="0"/>
              <a:t>開展作業　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一般參展人員須提前於一至四天到達展場，而主辦單位於開展前一天接通所有動力用電，參展人員至少需要在一天前於展場考察，察看實際攤位的佈置、位置、大小、顏色搭配、燈光的明亮等，因為這些要素皆會影響參觀者的觀感。</a:t>
            </a:r>
          </a:p>
        </p:txBody>
      </p:sp>
    </p:spTree>
    <p:extLst>
      <p:ext uri="{BB962C8B-B14F-4D97-AF65-F5344CB8AC3E}">
        <p14:creationId xmlns:p14="http://schemas.microsoft.com/office/powerpoint/2010/main" val="11595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1" indent="-457200" eaLnBrk="1" hangingPunct="1">
              <a:buSzPct val="100000"/>
              <a:buFont typeface="Times New Roman" pitchFamily="18" charset="0"/>
              <a:buAutoNum type="arabicPeriod" startAt="6"/>
            </a:pPr>
            <a:r>
              <a:rPr lang="zh-TW" altLang="en-US" dirty="0" smtClean="0"/>
              <a:t>展中作業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確認參展人員了解此次展覽目的與目標，凝結共識。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再次確認當地顧客之來訪時間提供必要協助。並蒐集顧客資料及準備報價與交易合約等。</a:t>
            </a:r>
            <a:endParaRPr lang="en-US" altLang="zh-TW" dirty="0" smtClean="0"/>
          </a:p>
          <a:p>
            <a:pPr marL="914400" lvl="1" indent="-457200" eaLnBrk="1" hangingPunct="1">
              <a:buSzPct val="100000"/>
              <a:buFont typeface="Times New Roman" pitchFamily="18" charset="0"/>
              <a:buAutoNum type="arabicPeriod" startAt="6"/>
            </a:pPr>
            <a:r>
              <a:rPr lang="zh-TW" altLang="en-US" dirty="0" smtClean="0"/>
              <a:t>退展作業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展覽結束後進行展品收拾打包作業，以及通知運輸公司載送、報關。</a:t>
            </a:r>
            <a:endParaRPr lang="en-US" altLang="zh-TW" dirty="0" smtClean="0"/>
          </a:p>
          <a:p>
            <a:pPr marL="914400" lvl="1" indent="-457200">
              <a:buSzPct val="100000"/>
              <a:buFont typeface="Times New Roman" pitchFamily="18" charset="0"/>
              <a:buAutoNum type="arabicPeriod" startAt="8"/>
            </a:pPr>
            <a:r>
              <a:rPr lang="zh-TW" altLang="en-US" dirty="0"/>
              <a:t>展畢作業　</a:t>
            </a:r>
            <a:endParaRPr lang="en-US" altLang="zh-TW" dirty="0"/>
          </a:p>
          <a:p>
            <a:pPr lvl="2"/>
            <a:r>
              <a:rPr lang="zh-TW" altLang="en-US" dirty="0"/>
              <a:t>為了確實掌握展覽所帶來的績效，後續評估與追蹤皆相當重要</a:t>
            </a:r>
            <a:r>
              <a:rPr lang="zh-TW" altLang="en-US" dirty="0" smtClean="0"/>
              <a:t>。展畢顧客</a:t>
            </a:r>
            <a:r>
              <a:rPr lang="zh-TW" altLang="en-US" dirty="0"/>
              <a:t>資料整理、顧客聯繫、顧客追蹤、訂單確立與後續的顧客關係</a:t>
            </a:r>
            <a:r>
              <a:rPr lang="zh-TW" altLang="en-US" dirty="0" smtClean="0"/>
              <a:t>管理極為重要。</a:t>
            </a:r>
            <a:endParaRPr lang="en-US" altLang="zh-TW" dirty="0"/>
          </a:p>
          <a:p>
            <a:pPr lvl="2"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9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 eaLnBrk="1" hangingPunct="1">
              <a:lnSpc>
                <a:spcPct val="100000"/>
              </a:lnSpc>
              <a:buSzPct val="100000"/>
              <a:buFont typeface="Times New Roman" pitchFamily="18" charset="0"/>
              <a:buAutoNum type="arabicPeriod" startAt="9"/>
            </a:pPr>
            <a:r>
              <a:rPr lang="zh-TW" altLang="en-US" dirty="0" smtClean="0"/>
              <a:t>展後綜效評估</a:t>
            </a:r>
            <a:endParaRPr lang="en-US" altLang="zh-TW" dirty="0" smtClean="0"/>
          </a:p>
          <a:p>
            <a:pPr lvl="2" eaLnBrk="1" hangingPunct="1">
              <a:lnSpc>
                <a:spcPct val="100000"/>
              </a:lnSpc>
            </a:pPr>
            <a:r>
              <a:rPr lang="zh-TW" altLang="en-US" dirty="0" smtClean="0"/>
              <a:t>針對此次展覽績效是否達到預定的參展目標做檢討，並根據此次的參展結果做出下一次是否參展的決策。</a:t>
            </a:r>
            <a:endParaRPr lang="en-US" altLang="zh-TW" dirty="0" smtClean="0"/>
          </a:p>
          <a:p>
            <a:pPr marL="914400" lvl="1" indent="-457200">
              <a:buSzPct val="100000"/>
              <a:buFont typeface="Times New Roman" pitchFamily="18" charset="0"/>
              <a:buAutoNum type="arabicPeriod" startAt="10"/>
            </a:pPr>
            <a:r>
              <a:rPr lang="zh-TW" altLang="en-US" dirty="0"/>
              <a:t>年度展覽活動綜效評估</a:t>
            </a:r>
            <a:endParaRPr lang="en-US" altLang="zh-TW" dirty="0"/>
          </a:p>
          <a:p>
            <a:pPr lvl="2"/>
            <a:r>
              <a:rPr lang="zh-TW" altLang="en-US" dirty="0" smtClean="0"/>
              <a:t>評估整年度綜效與以前年度績效比較</a:t>
            </a:r>
            <a:r>
              <a:rPr lang="zh-TW" altLang="en-US" dirty="0"/>
              <a:t>分析，找出發生差異之原因，並提出相關的改善方案。</a:t>
            </a:r>
          </a:p>
          <a:p>
            <a:pPr lvl="2" eaLnBrk="1" hangingPunct="1">
              <a:lnSpc>
                <a:spcPct val="100000"/>
              </a:lnSpc>
            </a:pPr>
            <a:endParaRPr lang="en-US" altLang="zh-TW" dirty="0" smtClean="0"/>
          </a:p>
          <a:p>
            <a:pPr marL="768096" lvl="2" indent="0" eaLnBrk="1" hangingPunct="1">
              <a:lnSpc>
                <a:spcPct val="100000"/>
              </a:lnSpc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　　　會展商機無窮  未來你想投入嗎</a:t>
            </a:r>
            <a:r>
              <a:rPr lang="en-US" altLang="zh-TW" dirty="0" smtClean="0"/>
              <a:t>?</a:t>
            </a:r>
          </a:p>
          <a:p>
            <a:pPr marL="68580" indent="0">
              <a:buNone/>
            </a:pPr>
            <a:endParaRPr lang="en-US" altLang="zh-TW" dirty="0" smtClean="0"/>
          </a:p>
          <a:p>
            <a:pPr marL="6858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8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會展產業正夯　人才需求殷切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 dirty="0" smtClean="0"/>
              <a:t>政府政策：會展領航計畫＋航空城願景</a:t>
            </a:r>
            <a:endParaRPr lang="en-US" altLang="zh-TW" b="1" dirty="0" smtClean="0"/>
          </a:p>
          <a:p>
            <a:pPr eaLnBrk="1" hangingPunct="1"/>
            <a:r>
              <a:rPr lang="zh-TW" altLang="en-US" dirty="0" smtClean="0"/>
              <a:t>展館：</a:t>
            </a:r>
            <a:r>
              <a:rPr lang="zh-TW" altLang="en-US" u="sng" dirty="0" smtClean="0"/>
              <a:t>台北世貿中心</a:t>
            </a:r>
            <a:r>
              <a:rPr lang="en-US" altLang="zh-TW" dirty="0" smtClean="0"/>
              <a:t>+</a:t>
            </a:r>
            <a:r>
              <a:rPr lang="zh-TW" altLang="en-US" dirty="0" smtClean="0"/>
              <a:t>南港</a:t>
            </a:r>
            <a:r>
              <a:rPr lang="en-US" altLang="zh-TW" dirty="0" smtClean="0"/>
              <a:t>+</a:t>
            </a:r>
            <a:r>
              <a:rPr lang="zh-TW" altLang="en-US" dirty="0" smtClean="0"/>
              <a:t>台中</a:t>
            </a:r>
            <a:r>
              <a:rPr lang="en-US" altLang="zh-TW" dirty="0" smtClean="0"/>
              <a:t>+</a:t>
            </a:r>
            <a:r>
              <a:rPr lang="zh-TW" altLang="en-US" dirty="0" smtClean="0"/>
              <a:t>高雄展館</a:t>
            </a:r>
            <a:endParaRPr lang="en-US" altLang="zh-TW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四合一建築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台北世貿中心</a:t>
            </a:r>
            <a:r>
              <a:rPr lang="en-US" altLang="zh-TW" sz="2400" dirty="0" smtClean="0"/>
              <a:t>. </a:t>
            </a:r>
            <a:r>
              <a:rPr lang="zh-TW" altLang="en-US" sz="2400" dirty="0" smtClean="0"/>
              <a:t>國貿大樓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會議中心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君悅飯店</a:t>
            </a:r>
            <a:r>
              <a:rPr lang="en-US" altLang="zh-TW" sz="2400" dirty="0" smtClean="0"/>
              <a:t>)</a:t>
            </a:r>
          </a:p>
          <a:p>
            <a:pPr eaLnBrk="1" hangingPunct="1"/>
            <a:r>
              <a:rPr lang="zh-TW" altLang="en-US" b="1" dirty="0" smtClean="0"/>
              <a:t>桃園航空城願景：</a:t>
            </a:r>
            <a:r>
              <a:rPr lang="zh-TW" altLang="zh-TW" sz="2400" dirty="0" smtClean="0"/>
              <a:t>規劃機場專用區、航空產業區、自由貿易港區、</a:t>
            </a:r>
            <a:r>
              <a:rPr lang="zh-TW" altLang="zh-TW" sz="2400" dirty="0" smtClean="0">
                <a:solidFill>
                  <a:srgbClr val="FF0000"/>
                </a:solidFill>
              </a:rPr>
              <a:t>經貿展覽園區</a:t>
            </a:r>
            <a:r>
              <a:rPr lang="zh-TW" altLang="zh-TW" sz="2400" dirty="0" smtClean="0"/>
              <a:t>、機場相容產業園區、濱海遊憩地區、精緻農業發展地區及生活機能區等八大區。</a:t>
            </a:r>
            <a:endParaRPr lang="en-US" altLang="zh-TW" sz="2400" dirty="0" smtClean="0"/>
          </a:p>
          <a:p>
            <a:pPr eaLnBrk="1" hangingPunct="1"/>
            <a:r>
              <a:rPr lang="zh-TW" altLang="en-US" dirty="0" smtClean="0"/>
              <a:t>會展產業相關人才需求增、人才培育重要</a:t>
            </a:r>
          </a:p>
        </p:txBody>
      </p:sp>
    </p:spTree>
    <p:extLst>
      <p:ext uri="{BB962C8B-B14F-4D97-AF65-F5344CB8AC3E}">
        <p14:creationId xmlns:p14="http://schemas.microsoft.com/office/powerpoint/2010/main" val="11780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會展產業需求人才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pSp>
        <p:nvGrpSpPr>
          <p:cNvPr id="32772" name="Group 2"/>
          <p:cNvGrpSpPr>
            <a:grpSpLocks/>
          </p:cNvGrpSpPr>
          <p:nvPr/>
        </p:nvGrpSpPr>
        <p:grpSpPr bwMode="auto">
          <a:xfrm>
            <a:off x="395288" y="1484313"/>
            <a:ext cx="8388350" cy="4968875"/>
            <a:chOff x="204" y="227"/>
            <a:chExt cx="5284" cy="3595"/>
          </a:xfrm>
        </p:grpSpPr>
        <p:pic>
          <p:nvPicPr>
            <p:cNvPr id="3277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27"/>
              <a:ext cx="5284" cy="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Rectangle 4"/>
            <p:cNvSpPr>
              <a:spLocks noChangeArrowheads="1"/>
            </p:cNvSpPr>
            <p:nvPr/>
          </p:nvSpPr>
          <p:spPr bwMode="auto">
            <a:xfrm>
              <a:off x="4422" y="3158"/>
              <a:ext cx="952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 sz="2400">
                <a:latin typeface="Rockwell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8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MS PGothic" pitchFamily="34" charset="-128"/>
                <a:ea typeface="MS PGothic" pitchFamily="34" charset="-128"/>
              </a:rPr>
              <a:t>我國會展人才培訓方向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313"/>
            <a:ext cx="8686800" cy="20891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紮根人才培訓，加強人才專業力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深化</a:t>
            </a:r>
            <a:r>
              <a:rPr lang="zh-TW" altLang="en-US" sz="3600" dirty="0" smtClean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專業認證</a:t>
            </a:r>
            <a:r>
              <a:rPr lang="zh-TW" altLang="en-US" sz="3600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，提昇產業競爭力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參考國際作為，開創國際接軌力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訓用緊密結合，提供產業新動力</a:t>
            </a:r>
          </a:p>
        </p:txBody>
      </p:sp>
      <p:pic>
        <p:nvPicPr>
          <p:cNvPr id="34820" name="Picture 5" descr="%E6%9C%83%E5%B1%95(%E5%8D%97%E6%B8%AF)%E5%9C%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8593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89363"/>
            <a:ext cx="42481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會展初階人才</a:t>
            </a:r>
            <a:r>
              <a:rPr lang="zh-TW" alt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認證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/>
              <a:t> 初階</a:t>
            </a:r>
            <a:r>
              <a:rPr lang="en-US" altLang="zh-TW" dirty="0" smtClean="0"/>
              <a:t>:</a:t>
            </a:r>
            <a:r>
              <a:rPr lang="zh-TW" altLang="en-US" dirty="0" smtClean="0"/>
              <a:t>每年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月中旬舉辦     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認證單位</a:t>
            </a:r>
            <a:r>
              <a:rPr lang="en-US" altLang="zh-TW" dirty="0" smtClean="0"/>
              <a:t>:</a:t>
            </a:r>
            <a:r>
              <a:rPr lang="zh-TW" altLang="en-US" dirty="0" smtClean="0"/>
              <a:t>經濟部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專業</a:t>
            </a:r>
            <a:r>
              <a:rPr lang="en-US" altLang="zh-TW" dirty="0" smtClean="0"/>
              <a:t>+</a:t>
            </a:r>
            <a:r>
              <a:rPr lang="zh-TW" altLang="en-US" dirty="0" smtClean="0"/>
              <a:t>考古題</a:t>
            </a:r>
            <a:r>
              <a:rPr lang="en-US" altLang="zh-TW" dirty="0" smtClean="0"/>
              <a:t>+</a:t>
            </a:r>
            <a:r>
              <a:rPr lang="zh-TW" altLang="en-US" dirty="0" smtClean="0"/>
              <a:t>經濟部</a:t>
            </a:r>
            <a:r>
              <a:rPr lang="en-US" altLang="zh-TW" dirty="0" smtClean="0"/>
              <a:t>Meet Taiwan</a:t>
            </a:r>
            <a:r>
              <a:rPr lang="zh-TW" altLang="en-US" dirty="0" smtClean="0"/>
              <a:t>網頁訊息</a:t>
            </a:r>
            <a:r>
              <a:rPr lang="en-US" altLang="zh-TW" dirty="0" smtClean="0">
                <a:hlinkClick r:id="rId2"/>
              </a:rPr>
              <a:t>http://www.meettaiwan.com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marL="6858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     歡迎</a:t>
            </a:r>
            <a:r>
              <a:rPr lang="zh-TW" altLang="en-US" sz="2800" dirty="0"/>
              <a:t>加入   </a:t>
            </a:r>
            <a:r>
              <a:rPr lang="zh-TW" altLang="en-US" dirty="0"/>
              <a:t>萬能科大    行銷與流通管理系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sz="3200" dirty="0"/>
              <a:t>                 </a:t>
            </a:r>
            <a:r>
              <a:rPr lang="zh-TW" altLang="en-US" sz="2600" dirty="0" smtClean="0"/>
              <a:t>課程： 行銷</a:t>
            </a:r>
            <a:r>
              <a:rPr lang="en-US" altLang="zh-TW" sz="2600" dirty="0"/>
              <a:t>+</a:t>
            </a:r>
            <a:r>
              <a:rPr lang="zh-TW" altLang="en-US" sz="2600" dirty="0"/>
              <a:t>物流</a:t>
            </a:r>
            <a:r>
              <a:rPr lang="en-US" altLang="zh-TW" sz="2600" dirty="0"/>
              <a:t>+</a:t>
            </a:r>
            <a:r>
              <a:rPr lang="zh-TW" altLang="en-US" sz="2600" dirty="0" smtClean="0"/>
              <a:t>流通</a:t>
            </a:r>
            <a:endParaRPr lang="en-US" altLang="zh-TW" sz="2600" dirty="0" smtClean="0"/>
          </a:p>
          <a:p>
            <a:pPr marL="68580" indent="0">
              <a:buNone/>
            </a:pPr>
            <a:r>
              <a:rPr lang="zh-TW" altLang="en-US" sz="2600" dirty="0" smtClean="0"/>
              <a:t>                     特色：競賽</a:t>
            </a:r>
            <a:r>
              <a:rPr lang="en-US" altLang="zh-TW" sz="2600" dirty="0" smtClean="0"/>
              <a:t>+</a:t>
            </a:r>
            <a:r>
              <a:rPr lang="zh-TW" altLang="en-US" sz="2600" dirty="0" smtClean="0"/>
              <a:t>證照</a:t>
            </a:r>
            <a:r>
              <a:rPr lang="en-US" altLang="zh-TW" sz="2600" dirty="0" smtClean="0"/>
              <a:t>+</a:t>
            </a:r>
            <a:r>
              <a:rPr lang="zh-TW" altLang="en-US" sz="2600" dirty="0" smtClean="0"/>
              <a:t>美日交換生</a:t>
            </a:r>
            <a:r>
              <a:rPr lang="en-US" altLang="zh-TW" sz="2600" dirty="0" smtClean="0"/>
              <a:t>+</a:t>
            </a:r>
            <a:r>
              <a:rPr lang="zh-TW" altLang="en-US" sz="2600" dirty="0" smtClean="0"/>
              <a:t>企業實習  </a:t>
            </a:r>
            <a:r>
              <a:rPr lang="zh-TW" altLang="en-US" sz="3200" dirty="0" smtClean="0"/>
              <a:t>     </a:t>
            </a:r>
            <a:endParaRPr lang="zh-TW" altLang="en-US" dirty="0" smtClean="0"/>
          </a:p>
        </p:txBody>
      </p:sp>
      <p:sp>
        <p:nvSpPr>
          <p:cNvPr id="4" name="向右箭號 3"/>
          <p:cNvSpPr/>
          <p:nvPr/>
        </p:nvSpPr>
        <p:spPr>
          <a:xfrm>
            <a:off x="1029003" y="45548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6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感謝聆聽</a:t>
            </a: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000" dirty="0" smtClean="0"/>
              <a:t>資料來源：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外貿協會會展系列叢書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洪肇志，展覽行銷管理，滄海書局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姚晤毅，展覽行銷與管理實務，鼎茂圖書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MICE</a:t>
            </a:r>
            <a:r>
              <a:rPr lang="zh-TW" altLang="en-US" sz="2000" dirty="0" smtClean="0"/>
              <a:t>人才培育與認證計畫初階認證研習營教材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>
                <a:hlinkClick r:id="rId2"/>
              </a:rPr>
              <a:t>http://www.meettaiwan.com</a:t>
            </a:r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marL="68580" indent="0" eaLnBrk="1" hangingPunct="1">
              <a:buNone/>
            </a:pPr>
            <a:endParaRPr lang="en-US" altLang="zh-TW" sz="2000" dirty="0" smtClean="0"/>
          </a:p>
        </p:txBody>
      </p:sp>
      <p:pic>
        <p:nvPicPr>
          <p:cNvPr id="48132" name="Picture 8" descr="MCj042814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983360" cy="22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08" name="Rectangle 56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4465191" cy="476250"/>
          </a:xfrm>
          <a:solidFill>
            <a:srgbClr val="006600"/>
          </a:solidFill>
          <a:extLst/>
        </p:spPr>
        <p:txBody>
          <a:bodyPr wrap="none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zh-TW" altLang="en-US" sz="1800" b="1" dirty="0" smtClean="0">
                <a:solidFill>
                  <a:schemeClr val="tx1"/>
                </a:solidFill>
                <a:latin typeface="+mn-ea"/>
                <a:ea typeface="+mn-ea"/>
              </a:rPr>
              <a:t>資料來源</a:t>
            </a:r>
            <a:r>
              <a:rPr lang="en-US" altLang="zh-TW" sz="1800" b="1" dirty="0" smtClean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1800" b="1" dirty="0" smtClean="0">
                <a:solidFill>
                  <a:schemeClr val="tx1"/>
                </a:solidFill>
                <a:latin typeface="+mn-ea"/>
                <a:ea typeface="+mn-ea"/>
              </a:rPr>
              <a:t>貿協會展叢書</a:t>
            </a:r>
            <a:r>
              <a:rPr lang="en-US" altLang="zh-TW" sz="1800" b="1" dirty="0" smtClean="0">
                <a:solidFill>
                  <a:schemeClr val="tx1"/>
                </a:solidFill>
                <a:latin typeface="+mn-ea"/>
                <a:ea typeface="+mn-ea"/>
              </a:rPr>
              <a:t>1.</a:t>
            </a:r>
            <a:r>
              <a:rPr lang="zh-TW" altLang="en-US" sz="1800" b="1" dirty="0" smtClean="0">
                <a:solidFill>
                  <a:schemeClr val="tx1"/>
                </a:solidFill>
                <a:latin typeface="+mn-ea"/>
                <a:ea typeface="+mn-ea"/>
              </a:rPr>
              <a:t>會展產業基本規範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964612" cy="467836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200" smtClean="0">
              <a:solidFill>
                <a:srgbClr val="660033"/>
              </a:solidFill>
              <a:latin typeface="MS PGothic" pitchFamily="34" charset="-128"/>
              <a:ea typeface="MS PGothic" pitchFamily="34" charset="-128"/>
            </a:endParaRPr>
          </a:p>
          <a:p>
            <a:pPr eaLnBrk="1" hangingPunct="1"/>
            <a:r>
              <a:rPr lang="zh-TW" altLang="en-US" smtClean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交通部觀光局界定會展</a:t>
            </a:r>
            <a:r>
              <a:rPr lang="zh-TW" altLang="en-US" b="1" smtClean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產</a:t>
            </a:r>
            <a:r>
              <a:rPr lang="zh-TW" altLang="en-US" smtClean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業（</a:t>
            </a:r>
            <a:r>
              <a:rPr lang="en-US" altLang="zh-TW" smtClean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MICE industry</a:t>
            </a:r>
            <a:r>
              <a:rPr lang="zh-TW" altLang="en-US" smtClean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）範疇包含： </a:t>
            </a:r>
            <a:endParaRPr lang="en-US" altLang="zh-TW" smtClean="0">
              <a:solidFill>
                <a:srgbClr val="660033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FF21E6E-3839-406B-9103-B76A680A68F7}" type="slidenum">
              <a:rPr lang="zh-TW" altLang="en-US">
                <a:solidFill>
                  <a:schemeClr val="tx2">
                    <a:shade val="90000"/>
                  </a:schemeClr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3363" y="2709863"/>
            <a:ext cx="2376487" cy="1963737"/>
            <a:chOff x="705" y="1798"/>
            <a:chExt cx="970" cy="965"/>
          </a:xfrm>
        </p:grpSpPr>
        <p:grpSp>
          <p:nvGrpSpPr>
            <p:cNvPr id="16420" name="Group 7"/>
            <p:cNvGrpSpPr>
              <a:grpSpLocks/>
            </p:cNvGrpSpPr>
            <p:nvPr/>
          </p:nvGrpSpPr>
          <p:grpSpPr bwMode="auto">
            <a:xfrm>
              <a:off x="715" y="1798"/>
              <a:ext cx="960" cy="965"/>
              <a:chOff x="715" y="1798"/>
              <a:chExt cx="960" cy="965"/>
            </a:xfrm>
          </p:grpSpPr>
          <p:sp>
            <p:nvSpPr>
              <p:cNvPr id="49160" name="Oval 8"/>
              <p:cNvSpPr>
                <a:spLocks noChangeArrowheads="1"/>
              </p:cNvSpPr>
              <p:nvPr/>
            </p:nvSpPr>
            <p:spPr bwMode="gray">
              <a:xfrm>
                <a:off x="715" y="1798"/>
                <a:ext cx="960" cy="96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6423" name="Freeform 9"/>
              <p:cNvSpPr>
                <a:spLocks/>
              </p:cNvSpPr>
              <p:nvPr/>
            </p:nvSpPr>
            <p:spPr bwMode="gray">
              <a:xfrm>
                <a:off x="825" y="1814"/>
                <a:ext cx="740" cy="364"/>
              </a:xfrm>
              <a:custGeom>
                <a:avLst/>
                <a:gdLst>
                  <a:gd name="T0" fmla="*/ 229 w 1321"/>
                  <a:gd name="T1" fmla="*/ 54 h 712"/>
                  <a:gd name="T2" fmla="*/ 231 w 1321"/>
                  <a:gd name="T3" fmla="*/ 59 h 712"/>
                  <a:gd name="T4" fmla="*/ 232 w 1321"/>
                  <a:gd name="T5" fmla="*/ 64 h 712"/>
                  <a:gd name="T6" fmla="*/ 231 w 1321"/>
                  <a:gd name="T7" fmla="*/ 69 h 712"/>
                  <a:gd name="T8" fmla="*/ 228 w 1321"/>
                  <a:gd name="T9" fmla="*/ 74 h 712"/>
                  <a:gd name="T10" fmla="*/ 224 w 1321"/>
                  <a:gd name="T11" fmla="*/ 77 h 712"/>
                  <a:gd name="T12" fmla="*/ 218 w 1321"/>
                  <a:gd name="T13" fmla="*/ 81 h 712"/>
                  <a:gd name="T14" fmla="*/ 210 w 1321"/>
                  <a:gd name="T15" fmla="*/ 84 h 712"/>
                  <a:gd name="T16" fmla="*/ 202 w 1321"/>
                  <a:gd name="T17" fmla="*/ 87 h 712"/>
                  <a:gd name="T18" fmla="*/ 192 w 1321"/>
                  <a:gd name="T19" fmla="*/ 89 h 712"/>
                  <a:gd name="T20" fmla="*/ 181 w 1321"/>
                  <a:gd name="T21" fmla="*/ 91 h 712"/>
                  <a:gd name="T22" fmla="*/ 170 w 1321"/>
                  <a:gd name="T23" fmla="*/ 93 h 712"/>
                  <a:gd name="T24" fmla="*/ 157 w 1321"/>
                  <a:gd name="T25" fmla="*/ 94 h 712"/>
                  <a:gd name="T26" fmla="*/ 145 w 1321"/>
                  <a:gd name="T27" fmla="*/ 95 h 712"/>
                  <a:gd name="T28" fmla="*/ 139 w 1321"/>
                  <a:gd name="T29" fmla="*/ 95 h 712"/>
                  <a:gd name="T30" fmla="*/ 84 w 1321"/>
                  <a:gd name="T31" fmla="*/ 95 h 712"/>
                  <a:gd name="T32" fmla="*/ 83 w 1321"/>
                  <a:gd name="T33" fmla="*/ 95 h 712"/>
                  <a:gd name="T34" fmla="*/ 72 w 1321"/>
                  <a:gd name="T35" fmla="*/ 95 h 712"/>
                  <a:gd name="T36" fmla="*/ 61 w 1321"/>
                  <a:gd name="T37" fmla="*/ 94 h 712"/>
                  <a:gd name="T38" fmla="*/ 51 w 1321"/>
                  <a:gd name="T39" fmla="*/ 93 h 712"/>
                  <a:gd name="T40" fmla="*/ 41 w 1321"/>
                  <a:gd name="T41" fmla="*/ 92 h 712"/>
                  <a:gd name="T42" fmla="*/ 32 w 1321"/>
                  <a:gd name="T43" fmla="*/ 90 h 712"/>
                  <a:gd name="T44" fmla="*/ 25 w 1321"/>
                  <a:gd name="T45" fmla="*/ 88 h 712"/>
                  <a:gd name="T46" fmla="*/ 18 w 1321"/>
                  <a:gd name="T47" fmla="*/ 86 h 712"/>
                  <a:gd name="T48" fmla="*/ 12 w 1321"/>
                  <a:gd name="T49" fmla="*/ 84 h 712"/>
                  <a:gd name="T50" fmla="*/ 7 w 1321"/>
                  <a:gd name="T51" fmla="*/ 81 h 712"/>
                  <a:gd name="T52" fmla="*/ 3 w 1321"/>
                  <a:gd name="T53" fmla="*/ 78 h 712"/>
                  <a:gd name="T54" fmla="*/ 1 w 1321"/>
                  <a:gd name="T55" fmla="*/ 74 h 712"/>
                  <a:gd name="T56" fmla="*/ 0 w 1321"/>
                  <a:gd name="T57" fmla="*/ 70 h 712"/>
                  <a:gd name="T58" fmla="*/ 0 w 1321"/>
                  <a:gd name="T59" fmla="*/ 70 h 712"/>
                  <a:gd name="T60" fmla="*/ 1 w 1321"/>
                  <a:gd name="T61" fmla="*/ 65 h 712"/>
                  <a:gd name="T62" fmla="*/ 3 w 1321"/>
                  <a:gd name="T63" fmla="*/ 60 h 712"/>
                  <a:gd name="T64" fmla="*/ 9 w 1321"/>
                  <a:gd name="T65" fmla="*/ 50 h 712"/>
                  <a:gd name="T66" fmla="*/ 17 w 1321"/>
                  <a:gd name="T67" fmla="*/ 40 h 712"/>
                  <a:gd name="T68" fmla="*/ 26 w 1321"/>
                  <a:gd name="T69" fmla="*/ 31 h 712"/>
                  <a:gd name="T70" fmla="*/ 36 w 1321"/>
                  <a:gd name="T71" fmla="*/ 24 h 712"/>
                  <a:gd name="T72" fmla="*/ 48 w 1321"/>
                  <a:gd name="T73" fmla="*/ 17 h 712"/>
                  <a:gd name="T74" fmla="*/ 60 w 1321"/>
                  <a:gd name="T75" fmla="*/ 11 h 712"/>
                  <a:gd name="T76" fmla="*/ 73 w 1321"/>
                  <a:gd name="T77" fmla="*/ 6 h 712"/>
                  <a:gd name="T78" fmla="*/ 87 w 1321"/>
                  <a:gd name="T79" fmla="*/ 3 h 712"/>
                  <a:gd name="T80" fmla="*/ 102 w 1321"/>
                  <a:gd name="T81" fmla="*/ 1 h 712"/>
                  <a:gd name="T82" fmla="*/ 118 w 1321"/>
                  <a:gd name="T83" fmla="*/ 0 h 712"/>
                  <a:gd name="T84" fmla="*/ 118 w 1321"/>
                  <a:gd name="T85" fmla="*/ 0 h 712"/>
                  <a:gd name="T86" fmla="*/ 133 w 1321"/>
                  <a:gd name="T87" fmla="*/ 1 h 712"/>
                  <a:gd name="T88" fmla="*/ 149 w 1321"/>
                  <a:gd name="T89" fmla="*/ 3 h 712"/>
                  <a:gd name="T90" fmla="*/ 164 w 1321"/>
                  <a:gd name="T91" fmla="*/ 7 h 712"/>
                  <a:gd name="T92" fmla="*/ 178 w 1321"/>
                  <a:gd name="T93" fmla="*/ 12 h 712"/>
                  <a:gd name="T94" fmla="*/ 190 w 1321"/>
                  <a:gd name="T95" fmla="*/ 18 h 712"/>
                  <a:gd name="T96" fmla="*/ 202 w 1321"/>
                  <a:gd name="T97" fmla="*/ 26 h 712"/>
                  <a:gd name="T98" fmla="*/ 212 w 1321"/>
                  <a:gd name="T99" fmla="*/ 34 h 712"/>
                  <a:gd name="T100" fmla="*/ 221 w 1321"/>
                  <a:gd name="T101" fmla="*/ 43 h 712"/>
                  <a:gd name="T102" fmla="*/ 229 w 1321"/>
                  <a:gd name="T103" fmla="*/ 54 h 712"/>
                  <a:gd name="T104" fmla="*/ 229 w 1321"/>
                  <a:gd name="T105" fmla="*/ 5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6421" name="Text Box 10"/>
            <p:cNvSpPr txBox="1">
              <a:spLocks noChangeArrowheads="1"/>
            </p:cNvSpPr>
            <p:nvPr/>
          </p:nvSpPr>
          <p:spPr bwMode="gray">
            <a:xfrm>
              <a:off x="705" y="1995"/>
              <a:ext cx="956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kumimoji="0" lang="zh-TW" altLang="en-US" sz="3200" b="1">
                  <a:solidFill>
                    <a:srgbClr val="FF9900"/>
                  </a:solidFill>
                  <a:latin typeface="MS PGothic" pitchFamily="34" charset="-128"/>
                  <a:ea typeface="MS PGothic" pitchFamily="34" charset="-128"/>
                </a:rPr>
                <a:t>一般會議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kumimoji="0" lang="zh-TW" altLang="en-US" sz="2800" b="1">
                  <a:solidFill>
                    <a:srgbClr val="FF9900"/>
                  </a:solidFill>
                  <a:latin typeface="MS PGothic" pitchFamily="34" charset="-128"/>
                  <a:ea typeface="MS PGothic" pitchFamily="34" charset="-128"/>
                </a:rPr>
                <a:t>（</a:t>
              </a:r>
              <a:r>
                <a:rPr kumimoji="0" lang="en-US" altLang="zh-TW" sz="2800" b="1">
                  <a:solidFill>
                    <a:srgbClr val="FF0000"/>
                  </a:solidFill>
                  <a:latin typeface="MS PGothic" pitchFamily="34" charset="-128"/>
                </a:rPr>
                <a:t>M</a:t>
              </a:r>
              <a:r>
                <a:rPr kumimoji="0" lang="en-US" altLang="zh-TW" sz="2800" b="1">
                  <a:solidFill>
                    <a:srgbClr val="FF9900"/>
                  </a:solidFill>
                  <a:latin typeface="MS PGothic" pitchFamily="34" charset="-128"/>
                  <a:ea typeface="MS PGothic" pitchFamily="34" charset="-128"/>
                </a:rPr>
                <a:t>eeting</a:t>
              </a:r>
              <a:r>
                <a:rPr kumimoji="0" lang="zh-TW" altLang="en-US" sz="2800" b="1">
                  <a:solidFill>
                    <a:srgbClr val="FF9900"/>
                  </a:solidFill>
                  <a:latin typeface="MS PGothic" pitchFamily="34" charset="-128"/>
                  <a:ea typeface="MS PGothic" pitchFamily="34" charset="-128"/>
                </a:rPr>
                <a:t>）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5363" y="3357563"/>
            <a:ext cx="2303462" cy="2592387"/>
            <a:chOff x="4241" y="1570"/>
            <a:chExt cx="1015" cy="1274"/>
          </a:xfrm>
        </p:grpSpPr>
        <p:grpSp>
          <p:nvGrpSpPr>
            <p:cNvPr id="16414" name="Group 16"/>
            <p:cNvGrpSpPr>
              <a:grpSpLocks/>
            </p:cNvGrpSpPr>
            <p:nvPr/>
          </p:nvGrpSpPr>
          <p:grpSpPr bwMode="auto">
            <a:xfrm>
              <a:off x="4241" y="1570"/>
              <a:ext cx="1015" cy="954"/>
              <a:chOff x="4241" y="1570"/>
              <a:chExt cx="1015" cy="954"/>
            </a:xfrm>
          </p:grpSpPr>
          <p:grpSp>
            <p:nvGrpSpPr>
              <p:cNvPr id="16416" name="Group 17"/>
              <p:cNvGrpSpPr>
                <a:grpSpLocks/>
              </p:cNvGrpSpPr>
              <p:nvPr/>
            </p:nvGrpSpPr>
            <p:grpSpPr bwMode="auto">
              <a:xfrm>
                <a:off x="4241" y="1570"/>
                <a:ext cx="1015" cy="954"/>
                <a:chOff x="640" y="2670"/>
                <a:chExt cx="1015" cy="954"/>
              </a:xfrm>
            </p:grpSpPr>
            <p:sp>
              <p:nvSpPr>
                <p:cNvPr id="16418" name="Oval 18"/>
                <p:cNvSpPr>
                  <a:spLocks noChangeArrowheads="1"/>
                </p:cNvSpPr>
                <p:nvPr/>
              </p:nvSpPr>
              <p:spPr bwMode="gray">
                <a:xfrm>
                  <a:off x="640" y="2670"/>
                  <a:ext cx="1015" cy="954"/>
                </a:xfrm>
                <a:prstGeom prst="ellipse">
                  <a:avLst/>
                </a:prstGeom>
                <a:solidFill>
                  <a:srgbClr val="66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kumimoji="0" lang="zh-TW" altLang="en-US">
                    <a:latin typeface="Rockwell" pitchFamily="18" charset="0"/>
                    <a:ea typeface="標楷體" pitchFamily="65" charset="-120"/>
                  </a:endParaRPr>
                </a:p>
              </p:txBody>
            </p:sp>
            <p:sp>
              <p:nvSpPr>
                <p:cNvPr id="49171" name="Freeform 19"/>
                <p:cNvSpPr>
                  <a:spLocks/>
                </p:cNvSpPr>
                <p:nvPr/>
              </p:nvSpPr>
              <p:spPr bwMode="gray">
                <a:xfrm>
                  <a:off x="747" y="2686"/>
                  <a:ext cx="722" cy="360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417" name="Text Box 20"/>
              <p:cNvSpPr txBox="1">
                <a:spLocks noChangeArrowheads="1"/>
              </p:cNvSpPr>
              <p:nvPr/>
            </p:nvSpPr>
            <p:spPr bwMode="gray">
              <a:xfrm>
                <a:off x="4558" y="1661"/>
                <a:ext cx="43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just"/>
                <a:endParaRPr kumimoji="0" lang="zh-TW" altLang="en-US" b="1">
                  <a:latin typeface="Rockwell" pitchFamily="18" charset="0"/>
                </a:endParaRPr>
              </a:p>
            </p:txBody>
          </p:sp>
        </p:grpSp>
        <p:sp>
          <p:nvSpPr>
            <p:cNvPr id="16415" name="Oval 21"/>
            <p:cNvSpPr>
              <a:spLocks noChangeArrowheads="1"/>
            </p:cNvSpPr>
            <p:nvPr/>
          </p:nvSpPr>
          <p:spPr bwMode="gray">
            <a:xfrm>
              <a:off x="4241" y="2568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kumimoji="0" lang="zh-TW" altLang="en-US">
                <a:latin typeface="Rockwell" pitchFamily="18" charset="0"/>
              </a:endParaRPr>
            </a:p>
          </p:txBody>
        </p:sp>
      </p:grp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4876800" y="3430588"/>
            <a:ext cx="2238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660033"/>
                </a:solidFill>
                <a:latin typeface="Rockwell" pitchFamily="18" charset="0"/>
              </a:rPr>
              <a:t>   </a:t>
            </a:r>
            <a:r>
              <a:rPr kumimoji="0" lang="zh-TW" altLang="en-US" sz="3200" b="1">
                <a:solidFill>
                  <a:srgbClr val="FF9900"/>
                </a:solidFill>
                <a:latin typeface="MS PGothic" pitchFamily="34" charset="-128"/>
                <a:ea typeface="MS PGothic" pitchFamily="34" charset="-128"/>
              </a:rPr>
              <a:t>大型會議</a:t>
            </a:r>
          </a:p>
          <a:p>
            <a:pPr eaLnBrk="1" hangingPunct="1"/>
            <a:r>
              <a:rPr kumimoji="0" lang="zh-TW" altLang="en-US" sz="2800" b="1">
                <a:solidFill>
                  <a:srgbClr val="FF9900"/>
                </a:solidFill>
                <a:latin typeface="MS PGothic" pitchFamily="34" charset="-128"/>
                <a:ea typeface="MS PGothic" pitchFamily="34" charset="-128"/>
              </a:rPr>
              <a:t>（</a:t>
            </a:r>
            <a:r>
              <a:rPr kumimoji="0" lang="en-US" altLang="zh-TW" sz="2800" b="1">
                <a:solidFill>
                  <a:srgbClr val="FF0000"/>
                </a:solidFill>
                <a:latin typeface="MS PGothic" pitchFamily="34" charset="-128"/>
              </a:rPr>
              <a:t>C</a:t>
            </a:r>
            <a:r>
              <a:rPr kumimoji="0" lang="en-US" altLang="zh-TW" sz="2800" b="1">
                <a:solidFill>
                  <a:srgbClr val="FF9900"/>
                </a:solidFill>
                <a:latin typeface="MS PGothic" pitchFamily="34" charset="-128"/>
                <a:ea typeface="MS PGothic" pitchFamily="34" charset="-128"/>
              </a:rPr>
              <a:t>onvention</a:t>
            </a:r>
            <a:r>
              <a:rPr kumimoji="0" lang="zh-TW" altLang="en-US" sz="2800" b="1">
                <a:solidFill>
                  <a:srgbClr val="FF9900"/>
                </a:solidFill>
                <a:latin typeface="MS PGothic" pitchFamily="34" charset="-128"/>
                <a:ea typeface="MS PGothic" pitchFamily="34" charset="-128"/>
              </a:rPr>
              <a:t>）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767513" y="2420938"/>
            <a:ext cx="2376487" cy="2736850"/>
            <a:chOff x="4241" y="1570"/>
            <a:chExt cx="1015" cy="1274"/>
          </a:xfrm>
        </p:grpSpPr>
        <p:grpSp>
          <p:nvGrpSpPr>
            <p:cNvPr id="16408" name="Group 24"/>
            <p:cNvGrpSpPr>
              <a:grpSpLocks/>
            </p:cNvGrpSpPr>
            <p:nvPr/>
          </p:nvGrpSpPr>
          <p:grpSpPr bwMode="auto">
            <a:xfrm>
              <a:off x="4241" y="1570"/>
              <a:ext cx="1015" cy="954"/>
              <a:chOff x="4241" y="1570"/>
              <a:chExt cx="1015" cy="954"/>
            </a:xfrm>
          </p:grpSpPr>
          <p:grpSp>
            <p:nvGrpSpPr>
              <p:cNvPr id="16410" name="Group 25"/>
              <p:cNvGrpSpPr>
                <a:grpSpLocks/>
              </p:cNvGrpSpPr>
              <p:nvPr/>
            </p:nvGrpSpPr>
            <p:grpSpPr bwMode="auto">
              <a:xfrm>
                <a:off x="4241" y="1570"/>
                <a:ext cx="1015" cy="954"/>
                <a:chOff x="640" y="2670"/>
                <a:chExt cx="1015" cy="954"/>
              </a:xfrm>
            </p:grpSpPr>
            <p:sp>
              <p:nvSpPr>
                <p:cNvPr id="49178" name="Oval 26"/>
                <p:cNvSpPr>
                  <a:spLocks noChangeArrowheads="1"/>
                </p:cNvSpPr>
                <p:nvPr/>
              </p:nvSpPr>
              <p:spPr bwMode="gray">
                <a:xfrm>
                  <a:off x="640" y="2670"/>
                  <a:ext cx="1015" cy="9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CC">
                        <a:gamma/>
                        <a:shade val="46275"/>
                        <a:invGamma/>
                      </a:srgbClr>
                    </a:gs>
                    <a:gs pos="50000">
                      <a:srgbClr val="CCFFCC"/>
                    </a:gs>
                    <a:gs pos="100000">
                      <a:srgbClr val="CC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179" name="Freeform 27"/>
                <p:cNvSpPr>
                  <a:spLocks/>
                </p:cNvSpPr>
                <p:nvPr/>
              </p:nvSpPr>
              <p:spPr bwMode="gray">
                <a:xfrm>
                  <a:off x="747" y="2686"/>
                  <a:ext cx="722" cy="360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ECFF"/>
                    </a:gs>
                    <a:gs pos="100000">
                      <a:srgbClr val="CCE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808080"/>
                  </a:outerShd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49180" name="Text Box 28"/>
              <p:cNvSpPr txBox="1">
                <a:spLocks noChangeArrowheads="1"/>
              </p:cNvSpPr>
              <p:nvPr/>
            </p:nvSpPr>
            <p:spPr bwMode="gray">
              <a:xfrm>
                <a:off x="4558" y="1661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b="1">
                  <a:solidFill>
                    <a:srgbClr val="FFFFFF"/>
                  </a:solidFill>
                  <a:latin typeface="+mn-lt"/>
                  <a:ea typeface="標楷體" pitchFamily="65" charset="-120"/>
                </a:endParaRPr>
              </a:p>
            </p:txBody>
          </p:sp>
        </p:grp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41" y="2568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新細明體" pitchFamily="18" charset="-120"/>
              </a:endParaRPr>
            </a:p>
          </p:txBody>
        </p:sp>
      </p:grpSp>
      <p:sp>
        <p:nvSpPr>
          <p:cNvPr id="16393" name="Rectangle 30"/>
          <p:cNvSpPr>
            <a:spLocks noChangeArrowheads="1"/>
          </p:cNvSpPr>
          <p:nvPr/>
        </p:nvSpPr>
        <p:spPr bwMode="auto">
          <a:xfrm>
            <a:off x="6804025" y="3213100"/>
            <a:ext cx="21605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solidFill>
                  <a:srgbClr val="660033"/>
                </a:solidFill>
                <a:latin typeface="MS PGothic" pitchFamily="34" charset="-128"/>
              </a:rPr>
              <a:t>   </a:t>
            </a:r>
            <a:r>
              <a:rPr kumimoji="0" lang="zh-TW" altLang="en-US" sz="3200" b="1" dirty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展</a:t>
            </a:r>
            <a:r>
              <a:rPr kumimoji="0" lang="zh-TW" altLang="en-US" sz="3200" b="1" dirty="0">
                <a:solidFill>
                  <a:srgbClr val="660033"/>
                </a:solidFill>
                <a:latin typeface="MS PGothic" pitchFamily="34" charset="-128"/>
              </a:rPr>
              <a:t>  </a:t>
            </a:r>
            <a:r>
              <a:rPr kumimoji="0" lang="zh-TW" altLang="en-US" sz="3200" b="1" dirty="0">
                <a:solidFill>
                  <a:srgbClr val="660033"/>
                </a:solidFill>
                <a:latin typeface="MS PGothic" pitchFamily="34" charset="-128"/>
                <a:ea typeface="MS PGothic" pitchFamily="34" charset="-128"/>
              </a:rPr>
              <a:t>覽</a:t>
            </a:r>
          </a:p>
          <a:p>
            <a:pPr algn="ctr" eaLnBrk="1" hangingPunct="1"/>
            <a:r>
              <a:rPr kumimoji="0" lang="zh-TW" altLang="en-US" sz="2800" b="1" dirty="0">
                <a:solidFill>
                  <a:srgbClr val="006600"/>
                </a:solidFill>
                <a:latin typeface="MS PGothic" pitchFamily="34" charset="-128"/>
                <a:ea typeface="MS PGothic" pitchFamily="34" charset="-128"/>
              </a:rPr>
              <a:t>（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MS PGothic" pitchFamily="34" charset="-128"/>
              </a:rPr>
              <a:t>E</a:t>
            </a:r>
            <a:r>
              <a:rPr kumimoji="0" lang="en-US" altLang="zh-TW" sz="2800" b="1" dirty="0" smtClean="0">
                <a:solidFill>
                  <a:srgbClr val="006600"/>
                </a:solidFill>
                <a:latin typeface="MS PGothic" pitchFamily="34" charset="-128"/>
                <a:ea typeface="MS PGothic" pitchFamily="34" charset="-128"/>
              </a:rPr>
              <a:t>xhibition/Event</a:t>
            </a:r>
            <a:r>
              <a:rPr kumimoji="0" lang="zh-TW" altLang="en-US" sz="2800" b="1" dirty="0" smtClean="0">
                <a:solidFill>
                  <a:srgbClr val="006600"/>
                </a:solidFill>
                <a:latin typeface="MS PGothic" pitchFamily="34" charset="-128"/>
                <a:ea typeface="MS PGothic" pitchFamily="34" charset="-128"/>
              </a:rPr>
              <a:t>）</a:t>
            </a:r>
            <a:endParaRPr kumimoji="0" lang="zh-TW" altLang="en-US" sz="2800" b="1" dirty="0">
              <a:solidFill>
                <a:srgbClr val="006600"/>
              </a:solidFill>
              <a:latin typeface="MS PGothic" pitchFamily="34" charset="-128"/>
              <a:ea typeface="MS PGothic" pitchFamily="34" charset="-128"/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268538" y="2492375"/>
            <a:ext cx="2447925" cy="2663825"/>
            <a:chOff x="4241" y="1570"/>
            <a:chExt cx="1015" cy="1274"/>
          </a:xfrm>
        </p:grpSpPr>
        <p:grpSp>
          <p:nvGrpSpPr>
            <p:cNvPr id="16402" name="Group 32"/>
            <p:cNvGrpSpPr>
              <a:grpSpLocks/>
            </p:cNvGrpSpPr>
            <p:nvPr/>
          </p:nvGrpSpPr>
          <p:grpSpPr bwMode="auto">
            <a:xfrm>
              <a:off x="4241" y="1570"/>
              <a:ext cx="1015" cy="954"/>
              <a:chOff x="4241" y="1570"/>
              <a:chExt cx="1015" cy="954"/>
            </a:xfrm>
          </p:grpSpPr>
          <p:grpSp>
            <p:nvGrpSpPr>
              <p:cNvPr id="16404" name="Group 33"/>
              <p:cNvGrpSpPr>
                <a:grpSpLocks/>
              </p:cNvGrpSpPr>
              <p:nvPr/>
            </p:nvGrpSpPr>
            <p:grpSpPr bwMode="auto">
              <a:xfrm>
                <a:off x="4241" y="1570"/>
                <a:ext cx="1015" cy="954"/>
                <a:chOff x="640" y="2670"/>
                <a:chExt cx="1015" cy="954"/>
              </a:xfrm>
            </p:grpSpPr>
            <p:sp>
              <p:nvSpPr>
                <p:cNvPr id="16406" name="Oval 34"/>
                <p:cNvSpPr>
                  <a:spLocks noChangeArrowheads="1"/>
                </p:cNvSpPr>
                <p:nvPr/>
              </p:nvSpPr>
              <p:spPr bwMode="gray">
                <a:xfrm>
                  <a:off x="640" y="2670"/>
                  <a:ext cx="1015" cy="9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7647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kumimoji="0" lang="zh-TW" altLang="en-US">
                    <a:latin typeface="Rockwell" pitchFamily="18" charset="0"/>
                    <a:ea typeface="標楷體" pitchFamily="65" charset="-120"/>
                  </a:endParaRPr>
                </a:p>
              </p:txBody>
            </p:sp>
            <p:sp>
              <p:nvSpPr>
                <p:cNvPr id="16407" name="Freeform 35"/>
                <p:cNvSpPr>
                  <a:spLocks/>
                </p:cNvSpPr>
                <p:nvPr/>
              </p:nvSpPr>
              <p:spPr bwMode="gray">
                <a:xfrm>
                  <a:off x="747" y="2686"/>
                  <a:ext cx="722" cy="360"/>
                </a:xfrm>
                <a:custGeom>
                  <a:avLst/>
                  <a:gdLst>
                    <a:gd name="T0" fmla="*/ 213 w 1321"/>
                    <a:gd name="T1" fmla="*/ 52 h 712"/>
                    <a:gd name="T2" fmla="*/ 215 w 1321"/>
                    <a:gd name="T3" fmla="*/ 57 h 712"/>
                    <a:gd name="T4" fmla="*/ 216 w 1321"/>
                    <a:gd name="T5" fmla="*/ 62 h 712"/>
                    <a:gd name="T6" fmla="*/ 215 w 1321"/>
                    <a:gd name="T7" fmla="*/ 67 h 712"/>
                    <a:gd name="T8" fmla="*/ 212 w 1321"/>
                    <a:gd name="T9" fmla="*/ 71 h 712"/>
                    <a:gd name="T10" fmla="*/ 208 w 1321"/>
                    <a:gd name="T11" fmla="*/ 75 h 712"/>
                    <a:gd name="T12" fmla="*/ 202 w 1321"/>
                    <a:gd name="T13" fmla="*/ 78 h 712"/>
                    <a:gd name="T14" fmla="*/ 195 w 1321"/>
                    <a:gd name="T15" fmla="*/ 81 h 712"/>
                    <a:gd name="T16" fmla="*/ 187 w 1321"/>
                    <a:gd name="T17" fmla="*/ 84 h 712"/>
                    <a:gd name="T18" fmla="*/ 178 w 1321"/>
                    <a:gd name="T19" fmla="*/ 86 h 712"/>
                    <a:gd name="T20" fmla="*/ 168 w 1321"/>
                    <a:gd name="T21" fmla="*/ 88 h 712"/>
                    <a:gd name="T22" fmla="*/ 158 w 1321"/>
                    <a:gd name="T23" fmla="*/ 89 h 712"/>
                    <a:gd name="T24" fmla="*/ 146 w 1321"/>
                    <a:gd name="T25" fmla="*/ 91 h 712"/>
                    <a:gd name="T26" fmla="*/ 134 w 1321"/>
                    <a:gd name="T27" fmla="*/ 92 h 712"/>
                    <a:gd name="T28" fmla="*/ 130 w 1321"/>
                    <a:gd name="T29" fmla="*/ 92 h 712"/>
                    <a:gd name="T30" fmla="*/ 78 w 1321"/>
                    <a:gd name="T31" fmla="*/ 92 h 712"/>
                    <a:gd name="T32" fmla="*/ 77 w 1321"/>
                    <a:gd name="T33" fmla="*/ 92 h 712"/>
                    <a:gd name="T34" fmla="*/ 67 w 1321"/>
                    <a:gd name="T35" fmla="*/ 92 h 712"/>
                    <a:gd name="T36" fmla="*/ 57 w 1321"/>
                    <a:gd name="T37" fmla="*/ 91 h 712"/>
                    <a:gd name="T38" fmla="*/ 48 w 1321"/>
                    <a:gd name="T39" fmla="*/ 90 h 712"/>
                    <a:gd name="T40" fmla="*/ 38 w 1321"/>
                    <a:gd name="T41" fmla="*/ 89 h 712"/>
                    <a:gd name="T42" fmla="*/ 31 w 1321"/>
                    <a:gd name="T43" fmla="*/ 87 h 712"/>
                    <a:gd name="T44" fmla="*/ 23 w 1321"/>
                    <a:gd name="T45" fmla="*/ 85 h 712"/>
                    <a:gd name="T46" fmla="*/ 17 w 1321"/>
                    <a:gd name="T47" fmla="*/ 84 h 712"/>
                    <a:gd name="T48" fmla="*/ 11 w 1321"/>
                    <a:gd name="T49" fmla="*/ 81 h 712"/>
                    <a:gd name="T50" fmla="*/ 6 w 1321"/>
                    <a:gd name="T51" fmla="*/ 78 h 712"/>
                    <a:gd name="T52" fmla="*/ 3 w 1321"/>
                    <a:gd name="T53" fmla="*/ 75 h 712"/>
                    <a:gd name="T54" fmla="*/ 1 w 1321"/>
                    <a:gd name="T55" fmla="*/ 72 h 712"/>
                    <a:gd name="T56" fmla="*/ 0 w 1321"/>
                    <a:gd name="T57" fmla="*/ 68 h 712"/>
                    <a:gd name="T58" fmla="*/ 0 w 1321"/>
                    <a:gd name="T59" fmla="*/ 67 h 712"/>
                    <a:gd name="T60" fmla="*/ 1 w 1321"/>
                    <a:gd name="T61" fmla="*/ 63 h 712"/>
                    <a:gd name="T62" fmla="*/ 3 w 1321"/>
                    <a:gd name="T63" fmla="*/ 58 h 712"/>
                    <a:gd name="T64" fmla="*/ 8 w 1321"/>
                    <a:gd name="T65" fmla="*/ 48 h 712"/>
                    <a:gd name="T66" fmla="*/ 15 w 1321"/>
                    <a:gd name="T67" fmla="*/ 38 h 712"/>
                    <a:gd name="T68" fmla="*/ 24 w 1321"/>
                    <a:gd name="T69" fmla="*/ 30 h 712"/>
                    <a:gd name="T70" fmla="*/ 33 w 1321"/>
                    <a:gd name="T71" fmla="*/ 23 h 712"/>
                    <a:gd name="T72" fmla="*/ 44 w 1321"/>
                    <a:gd name="T73" fmla="*/ 16 h 712"/>
                    <a:gd name="T74" fmla="*/ 56 w 1321"/>
                    <a:gd name="T75" fmla="*/ 11 h 712"/>
                    <a:gd name="T76" fmla="*/ 68 w 1321"/>
                    <a:gd name="T77" fmla="*/ 6 h 712"/>
                    <a:gd name="T78" fmla="*/ 81 w 1321"/>
                    <a:gd name="T79" fmla="*/ 3 h 712"/>
                    <a:gd name="T80" fmla="*/ 95 w 1321"/>
                    <a:gd name="T81" fmla="*/ 1 h 712"/>
                    <a:gd name="T82" fmla="*/ 109 w 1321"/>
                    <a:gd name="T83" fmla="*/ 0 h 712"/>
                    <a:gd name="T84" fmla="*/ 109 w 1321"/>
                    <a:gd name="T85" fmla="*/ 0 h 712"/>
                    <a:gd name="T86" fmla="*/ 124 w 1321"/>
                    <a:gd name="T87" fmla="*/ 1 h 712"/>
                    <a:gd name="T88" fmla="*/ 138 w 1321"/>
                    <a:gd name="T89" fmla="*/ 3 h 712"/>
                    <a:gd name="T90" fmla="*/ 152 w 1321"/>
                    <a:gd name="T91" fmla="*/ 7 h 712"/>
                    <a:gd name="T92" fmla="*/ 165 w 1321"/>
                    <a:gd name="T93" fmla="*/ 12 h 712"/>
                    <a:gd name="T94" fmla="*/ 177 w 1321"/>
                    <a:gd name="T95" fmla="*/ 18 h 712"/>
                    <a:gd name="T96" fmla="*/ 187 w 1321"/>
                    <a:gd name="T97" fmla="*/ 25 h 712"/>
                    <a:gd name="T98" fmla="*/ 197 w 1321"/>
                    <a:gd name="T99" fmla="*/ 33 h 712"/>
                    <a:gd name="T100" fmla="*/ 206 w 1321"/>
                    <a:gd name="T101" fmla="*/ 42 h 712"/>
                    <a:gd name="T102" fmla="*/ 213 w 1321"/>
                    <a:gd name="T103" fmla="*/ 52 h 712"/>
                    <a:gd name="T104" fmla="*/ 213 w 1321"/>
                    <a:gd name="T105" fmla="*/ 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38E55"/>
                    </a:gs>
                    <a:gs pos="100000">
                      <a:srgbClr val="62422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6405" name="Text Box 36"/>
              <p:cNvSpPr txBox="1">
                <a:spLocks noChangeArrowheads="1"/>
              </p:cNvSpPr>
              <p:nvPr/>
            </p:nvSpPr>
            <p:spPr bwMode="gray">
              <a:xfrm>
                <a:off x="4558" y="1661"/>
                <a:ext cx="43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just"/>
                <a:endParaRPr kumimoji="0" lang="zh-TW" altLang="en-US" b="1">
                  <a:latin typeface="Rockwell" pitchFamily="18" charset="0"/>
                </a:endParaRPr>
              </a:p>
            </p:txBody>
          </p:sp>
        </p:grpSp>
        <p:sp>
          <p:nvSpPr>
            <p:cNvPr id="16403" name="Oval 37"/>
            <p:cNvSpPr>
              <a:spLocks noChangeArrowheads="1"/>
            </p:cNvSpPr>
            <p:nvPr/>
          </p:nvSpPr>
          <p:spPr bwMode="gray">
            <a:xfrm>
              <a:off x="4241" y="2568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kumimoji="0" lang="zh-TW" altLang="en-US">
                <a:latin typeface="Rockwell" pitchFamily="18" charset="0"/>
              </a:endParaRPr>
            </a:p>
          </p:txBody>
        </p:sp>
      </p:grp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2484438" y="3284538"/>
            <a:ext cx="216058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b="1">
                <a:solidFill>
                  <a:srgbClr val="660033"/>
                </a:solidFill>
                <a:latin typeface="Rockwell" pitchFamily="18" charset="0"/>
              </a:rPr>
              <a:t>   </a:t>
            </a:r>
            <a:r>
              <a:rPr kumimoji="0" lang="zh-TW" altLang="en-US" sz="3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獎勵旅遊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002060"/>
                </a:solidFill>
                <a:latin typeface="MS PGothic" pitchFamily="34" charset="-128"/>
                <a:ea typeface="MS PGothic" pitchFamily="34" charset="-128"/>
              </a:rPr>
              <a:t>（</a:t>
            </a:r>
            <a:r>
              <a:rPr kumimoji="0" lang="en-US" altLang="zh-TW" sz="2800" b="1">
                <a:solidFill>
                  <a:srgbClr val="FF0000"/>
                </a:solidFill>
                <a:latin typeface="MS PGothic" pitchFamily="34" charset="-128"/>
              </a:rPr>
              <a:t>I</a:t>
            </a:r>
            <a:r>
              <a:rPr kumimoji="0" lang="en-US" altLang="zh-TW" sz="2800" b="1">
                <a:solidFill>
                  <a:srgbClr val="002060"/>
                </a:solidFill>
                <a:latin typeface="MS PGothic" pitchFamily="34" charset="-128"/>
                <a:ea typeface="MS PGothic" pitchFamily="34" charset="-128"/>
              </a:rPr>
              <a:t>ncentive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002060"/>
                </a:solidFill>
                <a:latin typeface="MS PGothic" pitchFamily="34" charset="-128"/>
                <a:ea typeface="MS PGothic" pitchFamily="34" charset="-128"/>
              </a:rPr>
              <a:t>Travel</a:t>
            </a:r>
            <a:r>
              <a:rPr kumimoji="0" lang="zh-TW" altLang="en-US" sz="2800" b="1">
                <a:solidFill>
                  <a:srgbClr val="002060"/>
                </a:solidFill>
                <a:latin typeface="MS PGothic" pitchFamily="34" charset="-128"/>
                <a:ea typeface="MS PGothic" pitchFamily="34" charset="-128"/>
              </a:rPr>
              <a:t>）</a:t>
            </a:r>
          </a:p>
        </p:txBody>
      </p:sp>
      <p:sp>
        <p:nvSpPr>
          <p:cNvPr id="49201" name="AutoShape 49"/>
          <p:cNvSpPr>
            <a:spLocks noChangeArrowheads="1"/>
          </p:cNvSpPr>
          <p:nvPr/>
        </p:nvSpPr>
        <p:spPr bwMode="gray">
          <a:xfrm>
            <a:off x="1925638" y="1563688"/>
            <a:ext cx="6264275" cy="792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kumimoji="0" lang="zh-TW" altLang="en-US" sz="3600" b="1" dirty="0">
                <a:solidFill>
                  <a:srgbClr val="000000"/>
                </a:solidFill>
                <a:latin typeface="+mn-ea"/>
                <a:ea typeface="+mn-ea"/>
              </a:rPr>
              <a:t>會 展 產 業 </a:t>
            </a:r>
          </a:p>
        </p:txBody>
      </p:sp>
      <p:sp>
        <p:nvSpPr>
          <p:cNvPr id="49202" name="Freeform 50"/>
          <p:cNvSpPr>
            <a:spLocks/>
          </p:cNvSpPr>
          <p:nvPr/>
        </p:nvSpPr>
        <p:spPr bwMode="gray">
          <a:xfrm rot="-6480220">
            <a:off x="6678613" y="2420938"/>
            <a:ext cx="1511300" cy="6477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07297576 h 2648"/>
              <a:gd name="T30" fmla="*/ 2147483647 w 1824"/>
              <a:gd name="T31" fmla="*/ 819537892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gray">
          <a:xfrm>
            <a:off x="1349375" y="2349500"/>
            <a:ext cx="1119188" cy="792163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1499290234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gray">
          <a:xfrm rot="-6564435">
            <a:off x="5310187" y="2349501"/>
            <a:ext cx="1008063" cy="576262"/>
          </a:xfrm>
          <a:custGeom>
            <a:avLst/>
            <a:gdLst>
              <a:gd name="T0" fmla="*/ 2025677176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1896355503 h 2648"/>
              <a:gd name="T26" fmla="*/ 2147483647 w 1824"/>
              <a:gd name="T27" fmla="*/ 1587194858 h 2648"/>
              <a:gd name="T28" fmla="*/ 2147483647 w 1824"/>
              <a:gd name="T29" fmla="*/ 1484141454 h 2648"/>
              <a:gd name="T30" fmla="*/ 2147483647 w 1824"/>
              <a:gd name="T31" fmla="*/ 577166000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gray">
          <a:xfrm rot="498616">
            <a:off x="3509963" y="2349500"/>
            <a:ext cx="430212" cy="1008063"/>
          </a:xfrm>
          <a:custGeom>
            <a:avLst/>
            <a:gdLst>
              <a:gd name="T0" fmla="*/ 157435185 w 1824"/>
              <a:gd name="T1" fmla="*/ 2147483647 h 2648"/>
              <a:gd name="T2" fmla="*/ 734771670 w 1824"/>
              <a:gd name="T3" fmla="*/ 2147483647 h 2648"/>
              <a:gd name="T4" fmla="*/ 1627034188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1810727165 w 1824"/>
              <a:gd name="T61" fmla="*/ 2147483647 h 2648"/>
              <a:gd name="T62" fmla="*/ 551078693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1" name="Rectangle 57"/>
          <p:cNvSpPr>
            <a:spLocks noChangeArrowheads="1"/>
          </p:cNvSpPr>
          <p:nvPr/>
        </p:nvSpPr>
        <p:spPr bwMode="gray">
          <a:xfrm>
            <a:off x="179388" y="5445125"/>
            <a:ext cx="8964612" cy="10096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kumimoji="0" lang="zh-TW" altLang="en-US" sz="1200" b="1" dirty="0">
              <a:solidFill>
                <a:srgbClr val="660033"/>
              </a:solidFill>
              <a:latin typeface="MS PGothic" pitchFamily="34" charset="-128"/>
              <a:ea typeface="MS PGothic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kumimoji="0" lang="zh-TW" altLang="en-US" sz="2800" b="1" dirty="0">
                <a:latin typeface="MS PGothic" pitchFamily="34" charset="-128"/>
              </a:rPr>
              <a:t>  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</a:rPr>
              <a:t>經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濟部商業司只分為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</a:rPr>
              <a:t>兩類：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</a:rPr>
              <a:t>　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會議</a:t>
            </a:r>
            <a:r>
              <a:rPr kumimoji="0" lang="en-US" altLang="zh-TW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(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含獎勵旅遊</a:t>
            </a:r>
            <a:r>
              <a:rPr kumimoji="0" lang="en-US" altLang="zh-TW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)Meeting</a:t>
            </a:r>
            <a:r>
              <a:rPr kumimoji="0" lang="zh-TW" altLang="en-US" sz="2800" b="1" dirty="0">
                <a:solidFill>
                  <a:schemeClr val="bg1"/>
                </a:solidFill>
                <a:latin typeface="Verdana" pitchFamily="34" charset="0"/>
              </a:rPr>
              <a:t>、</a:t>
            </a:r>
            <a:r>
              <a:rPr kumimoji="0" lang="zh-TW" altLang="en-US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展覽</a:t>
            </a:r>
            <a:r>
              <a:rPr kumimoji="0" lang="en-US" altLang="zh-TW" sz="28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Exhibition</a:t>
            </a:r>
            <a:endParaRPr kumimoji="0" lang="zh-TW" altLang="en-US" sz="2800" b="1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2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9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9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9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9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9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nimBg="1"/>
      <p:bldP spid="49201" grpId="1" animBg="1"/>
      <p:bldP spid="49202" grpId="0" animBg="1"/>
      <p:bldP spid="49203" grpId="0" animBg="1"/>
      <p:bldP spid="49204" grpId="0" animBg="1"/>
      <p:bldP spid="49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5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2305050" cy="476250"/>
          </a:xfrm>
          <a:solidFill>
            <a:srgbClr val="006600"/>
          </a:solidFill>
          <a:extLst/>
        </p:spPr>
        <p:txBody>
          <a:bodyPr wrap="none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altLang="zh-TW" sz="1800" b="1" dirty="0" smtClean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1.</a:t>
            </a:r>
            <a:r>
              <a:rPr lang="zh-TW" altLang="en-US" sz="1800" b="1" dirty="0" smtClean="0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rPr>
              <a:t>會展產業基本規範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13787" cy="1439862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M</a:t>
            </a:r>
            <a:r>
              <a:rPr lang="en-US" altLang="zh-TW" dirty="0" smtClean="0">
                <a:solidFill>
                  <a:srgbClr val="00B0F0"/>
                </a:solidFill>
                <a:ea typeface="新細明體" pitchFamily="18" charset="-120"/>
              </a:rPr>
              <a:t>eeting </a:t>
            </a:r>
            <a:r>
              <a:rPr lang="zh-TW" altLang="en-US" dirty="0" smtClean="0">
                <a:solidFill>
                  <a:srgbClr val="00B0F0"/>
                </a:solidFill>
                <a:ea typeface="新細明體" pitchFamily="18" charset="-120"/>
              </a:rPr>
              <a:t>一般會議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3100" dirty="0" smtClean="0">
                <a:solidFill>
                  <a:srgbClr val="00B0F0"/>
                </a:solidFill>
                <a:ea typeface="新細明體" pitchFamily="18" charset="-120"/>
              </a:rPr>
              <a:t> </a:t>
            </a:r>
            <a:r>
              <a:rPr lang="zh-TW" altLang="en-US" sz="3100" b="1" dirty="0" smtClean="0">
                <a:ea typeface="新細明體" pitchFamily="18" charset="-120"/>
              </a:rPr>
              <a:t>凡一群人在特定時間、地點聚集來研商或特定活動均稱之</a:t>
            </a:r>
            <a:r>
              <a:rPr lang="zh-TW" altLang="en-US" sz="3100" dirty="0" smtClean="0">
                <a:ea typeface="新細明體" pitchFamily="18" charset="-120"/>
              </a:rPr>
              <a:t>。</a:t>
            </a:r>
            <a:r>
              <a:rPr lang="en-US" altLang="zh-TW" sz="1600" dirty="0" smtClean="0">
                <a:ea typeface="新細明體" pitchFamily="18" charset="-120"/>
              </a:rPr>
              <a:t>[TCEA, Taiwan Convention &amp; Exhibition Association </a:t>
            </a:r>
            <a:r>
              <a:rPr lang="zh-TW" altLang="en-US" sz="1600" dirty="0" smtClean="0">
                <a:ea typeface="新細明體" pitchFamily="18" charset="-120"/>
              </a:rPr>
              <a:t>中華國際會議展覽協會</a:t>
            </a:r>
            <a:r>
              <a:rPr lang="en-US" altLang="zh-TW" sz="1600" dirty="0" smtClean="0">
                <a:ea typeface="新細明體" pitchFamily="18" charset="-120"/>
              </a:rPr>
              <a:t>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1600" dirty="0" smtClean="0">
              <a:solidFill>
                <a:srgbClr val="969696"/>
              </a:solidFill>
              <a:ea typeface="新細明體" pitchFamily="18" charset="-12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B0EB81F-7B0D-4236-A6F4-8A72D68CE05F}" type="slidenum">
              <a:rPr lang="zh-TW" altLang="en-US">
                <a:solidFill>
                  <a:schemeClr val="tx2">
                    <a:shade val="90000"/>
                  </a:schemeClr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84213" y="765175"/>
            <a:ext cx="1657350" cy="431800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Rockwell" pitchFamily="18" charset="0"/>
                <a:ea typeface="MS PGothic" pitchFamily="34" charset="-128"/>
              </a:rPr>
              <a:t>1.1 </a:t>
            </a:r>
            <a:r>
              <a:rPr kumimoji="0" lang="zh-TW" altLang="en-US" sz="2000" b="1">
                <a:latin typeface="Rockwell" pitchFamily="18" charset="0"/>
                <a:ea typeface="MS PGothic" pitchFamily="34" charset="-128"/>
              </a:rPr>
              <a:t>定義</a:t>
            </a:r>
          </a:p>
        </p:txBody>
      </p:sp>
      <p:pic>
        <p:nvPicPr>
          <p:cNvPr id="17414" name="Picture 5" descr="20091019_%E5%B1%95%E9%A4%A8%E4%BD%88%E5%B1%95%E8%A6%8F%E5%8A%83%E8%A8%AD%E8%A8%88%E6%9C%83%E8%AD%B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4194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39750" y="51577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/>
              <a:t>公司會議</a:t>
            </a:r>
          </a:p>
        </p:txBody>
      </p:sp>
      <p:pic>
        <p:nvPicPr>
          <p:cNvPr id="17416" name="Picture 7" descr="20090401_%E8%8A%B1%E5%8D%9A%E5%B0%88%E6%A1%88%E8%BE%A6%E5%85%AC%E5%AE%A4%E5%85%A8%E9%AB%94%E5%90%8C%E4%BB%81%E6%9C%83%E8%AD%B0%E7%85%A7%E7%89%87_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04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708400" y="58054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/>
              <a:t>專案會議</a:t>
            </a:r>
          </a:p>
        </p:txBody>
      </p:sp>
      <p:pic>
        <p:nvPicPr>
          <p:cNvPr id="17418" name="Picture 9" descr="%7BAD4FCEC4-BA27-4B2E-B8F4-5950BA80A398%7D_Nancy%20Wallace%20%E5%9C%A8%E4%BD%BF%E9%A4%A8%E8%AC%9B%E8%A7%A3NGOCSW%E6%9C%83%E8%AD%B0%E6%B5%81%E7%A8%8B-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005263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6877050" y="60213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/>
              <a:t>小型會議</a:t>
            </a:r>
          </a:p>
        </p:txBody>
      </p:sp>
    </p:spTree>
    <p:extLst>
      <p:ext uri="{BB962C8B-B14F-4D97-AF65-F5344CB8AC3E}">
        <p14:creationId xmlns:p14="http://schemas.microsoft.com/office/powerpoint/2010/main" val="6539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353425" cy="22320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  <a:ea typeface="新細明體" charset="-120"/>
              </a:rPr>
              <a:t>ncentive (Travel) </a:t>
            </a:r>
            <a:r>
              <a:rPr lang="zh-TW" altLang="en-US" b="1" dirty="0" smtClean="0">
                <a:solidFill>
                  <a:srgbClr val="00B0F0"/>
                </a:solidFill>
                <a:ea typeface="新細明體" charset="-120"/>
              </a:rPr>
              <a:t>獎勵旅遊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- </a:t>
            </a:r>
            <a:r>
              <a:rPr lang="zh-TW" altLang="en-US" sz="2000" b="1" dirty="0" smtClean="0">
                <a:ea typeface="新細明體" charset="-120"/>
              </a:rPr>
              <a:t>公司、團體為獎勵其工或經銷商提高生產效率、銷售量等，而以「旅遊」做為獎賞方式。其行程安排、消費等與一般團體旅遊不同。</a:t>
            </a:r>
            <a:r>
              <a:rPr lang="en-US" altLang="zh-TW" sz="1400" dirty="0" smtClean="0">
                <a:ea typeface="新細明體" charset="-120"/>
              </a:rPr>
              <a:t>[TCEA]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sz="20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- </a:t>
            </a:r>
            <a:r>
              <a:rPr lang="zh-TW" altLang="en-US" sz="2000" b="1" dirty="0" smtClean="0">
                <a:ea typeface="新細明體" charset="-120"/>
              </a:rPr>
              <a:t>一個事物或一件活動是有價值的</a:t>
            </a:r>
            <a:r>
              <a:rPr lang="en-US" altLang="zh-TW" sz="2000" b="1" dirty="0" smtClean="0">
                <a:ea typeface="新細明體" charset="-120"/>
              </a:rPr>
              <a:t>, </a:t>
            </a:r>
            <a:r>
              <a:rPr lang="zh-TW" altLang="en-US" sz="2000" b="1" dirty="0" smtClean="0">
                <a:ea typeface="新細明體" charset="-120"/>
              </a:rPr>
              <a:t>此價值可以讓參與者投入與努力。</a:t>
            </a:r>
            <a:r>
              <a:rPr lang="zh-TW" altLang="en-US" sz="2000" dirty="0" smtClean="0">
                <a:ea typeface="新細明體" charset="-120"/>
              </a:rPr>
              <a:t/>
            </a:r>
            <a:br>
              <a:rPr lang="zh-TW" altLang="en-US" sz="2000" dirty="0" smtClean="0">
                <a:ea typeface="新細明體" charset="-120"/>
              </a:rPr>
            </a:br>
            <a:r>
              <a:rPr lang="en-US" altLang="zh-TW" sz="1600" dirty="0" smtClean="0">
                <a:ea typeface="新細明體" charset="-120"/>
              </a:rPr>
              <a:t>[ IMA, Incentive Marketing Association </a:t>
            </a:r>
            <a:r>
              <a:rPr lang="zh-TW" altLang="en-US" sz="1600" dirty="0" smtClean="0">
                <a:ea typeface="新細明體" charset="-120"/>
              </a:rPr>
              <a:t>美國獎勵旅遊行銷協會</a:t>
            </a:r>
            <a:r>
              <a:rPr lang="en-US" altLang="zh-TW" sz="1600" dirty="0" smtClean="0">
                <a:ea typeface="新細明體" charset="-120"/>
              </a:rPr>
              <a:t>]</a:t>
            </a:r>
            <a:endParaRPr lang="zh-TW" altLang="en-US" sz="1600" dirty="0" smtClean="0">
              <a:ea typeface="新細明體" charset="-12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5F97974-C4B2-4943-A353-2DA8F377FE1A}" type="slidenum">
              <a:rPr lang="zh-TW" altLang="en-US">
                <a:solidFill>
                  <a:schemeClr val="tx2">
                    <a:shade val="90000"/>
                  </a:schemeClr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55650" y="692150"/>
            <a:ext cx="1584325" cy="431800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Rockwell" pitchFamily="18" charset="0"/>
                <a:ea typeface="MS PGothic" pitchFamily="34" charset="-128"/>
              </a:rPr>
              <a:t>1.1 </a:t>
            </a:r>
            <a:r>
              <a:rPr kumimoji="0" lang="zh-TW" altLang="en-US" sz="2000" b="1">
                <a:latin typeface="Rockwell" pitchFamily="18" charset="0"/>
                <a:ea typeface="MS PGothic" pitchFamily="34" charset="-128"/>
              </a:rPr>
              <a:t>定義</a:t>
            </a:r>
          </a:p>
        </p:txBody>
      </p:sp>
      <p:pic>
        <p:nvPicPr>
          <p:cNvPr id="20485" name="Picture 8" descr="mi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46563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20093132329134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716338"/>
            <a:ext cx="43926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940425" y="5962650"/>
            <a:ext cx="1943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400"/>
              <a:t>安麗帶動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400"/>
              <a:t>獎勵旅遊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gray">
          <a:xfrm>
            <a:off x="250825" y="71438"/>
            <a:ext cx="2305050" cy="47625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b="1" dirty="0">
                <a:latin typeface="新細明體" charset="-120"/>
              </a:rPr>
              <a:t>1.</a:t>
            </a:r>
            <a:r>
              <a:rPr kumimoji="0" lang="zh-TW" altLang="en-US" b="1" dirty="0">
                <a:latin typeface="新細明體" charset="-120"/>
              </a:rPr>
              <a:t>會展產業基本規範</a:t>
            </a:r>
          </a:p>
        </p:txBody>
      </p:sp>
    </p:spTree>
    <p:extLst>
      <p:ext uri="{BB962C8B-B14F-4D97-AF65-F5344CB8AC3E}">
        <p14:creationId xmlns:p14="http://schemas.microsoft.com/office/powerpoint/2010/main" val="6606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353425" cy="22320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C</a:t>
            </a:r>
            <a:r>
              <a:rPr lang="en-US" altLang="zh-TW" dirty="0" smtClean="0">
                <a:solidFill>
                  <a:srgbClr val="00B0F0"/>
                </a:solidFill>
                <a:ea typeface="新細明體" charset="-120"/>
              </a:rPr>
              <a:t>onvention </a:t>
            </a:r>
            <a:r>
              <a:rPr lang="zh-TW" altLang="en-US" dirty="0" smtClean="0">
                <a:solidFill>
                  <a:srgbClr val="00B0F0"/>
                </a:solidFill>
                <a:ea typeface="新細明體" charset="-120"/>
              </a:rPr>
              <a:t>大型會議</a:t>
            </a:r>
          </a:p>
          <a:p>
            <a:pPr eaLnBrk="1" hangingPunct="1"/>
            <a:r>
              <a:rPr lang="zh-TW" altLang="en-US" sz="2800" dirty="0" smtClean="0"/>
              <a:t>公司或國際性組織定期召開之大型年會，為的是達成研究、交流等目標</a:t>
            </a:r>
            <a:endParaRPr lang="en-US" altLang="zh-TW" sz="2800" dirty="0" smtClean="0"/>
          </a:p>
          <a:p>
            <a:pPr eaLnBrk="1" hangingPunct="1"/>
            <a:r>
              <a:rPr lang="zh-TW" altLang="en-US" sz="2400" dirty="0" smtClean="0"/>
              <a:t>例如：世界文化創意大會</a:t>
            </a:r>
            <a:endParaRPr lang="en-US" altLang="zh-TW" sz="2400" dirty="0" smtClean="0"/>
          </a:p>
          <a:p>
            <a:pPr eaLnBrk="1" hangingPunct="1"/>
            <a:r>
              <a:rPr lang="zh-TW" altLang="en-US" sz="2400" dirty="0" smtClean="0"/>
              <a:t>例如：亞洲婦產科醫學會年會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24E855E-79B7-4AEF-9FAC-78F7729D9878}" type="slidenum">
              <a:rPr lang="zh-TW" altLang="en-US">
                <a:solidFill>
                  <a:schemeClr val="tx2">
                    <a:shade val="90000"/>
                  </a:schemeClr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1508" name="Picture 9" descr="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70325"/>
            <a:ext cx="36353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12394266345833019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55086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2051050" y="5486400"/>
            <a:ext cx="262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>
                <a:solidFill>
                  <a:schemeClr val="bg1"/>
                </a:solidFill>
              </a:rPr>
              <a:t>哥本哈根會議</a:t>
            </a:r>
            <a:r>
              <a:rPr lang="zh-TW" altLang="en-US" sz="3200"/>
              <a:t> </a:t>
            </a:r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755650" y="692150"/>
            <a:ext cx="1584325" cy="431800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Rockwell" pitchFamily="18" charset="0"/>
                <a:ea typeface="MS PGothic" pitchFamily="34" charset="-128"/>
              </a:rPr>
              <a:t>1.1 </a:t>
            </a:r>
            <a:r>
              <a:rPr kumimoji="0" lang="zh-TW" altLang="en-US" sz="2000" b="1">
                <a:latin typeface="Rockwell" pitchFamily="18" charset="0"/>
                <a:ea typeface="MS PGothic" pitchFamily="34" charset="-128"/>
              </a:rPr>
              <a:t>定義</a:t>
            </a:r>
          </a:p>
        </p:txBody>
      </p:sp>
      <p:sp>
        <p:nvSpPr>
          <p:cNvPr id="21512" name="Rectangle 14"/>
          <p:cNvSpPr>
            <a:spLocks noChangeArrowheads="1"/>
          </p:cNvSpPr>
          <p:nvPr/>
        </p:nvSpPr>
        <p:spPr bwMode="gray">
          <a:xfrm>
            <a:off x="250825" y="71438"/>
            <a:ext cx="2305050" cy="47625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b="1" dirty="0">
                <a:latin typeface="新細明體" charset="-120"/>
              </a:rPr>
              <a:t>1.</a:t>
            </a:r>
            <a:r>
              <a:rPr kumimoji="0" lang="zh-TW" altLang="en-US" b="1" dirty="0">
                <a:latin typeface="新細明體" charset="-120"/>
              </a:rPr>
              <a:t>會展產業基本規範</a:t>
            </a:r>
          </a:p>
        </p:txBody>
      </p:sp>
    </p:spTree>
    <p:extLst>
      <p:ext uri="{BB962C8B-B14F-4D97-AF65-F5344CB8AC3E}">
        <p14:creationId xmlns:p14="http://schemas.microsoft.com/office/powerpoint/2010/main" val="3300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569325" cy="5400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E</a:t>
            </a:r>
            <a:r>
              <a:rPr lang="en-US" altLang="zh-TW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xhibition </a:t>
            </a:r>
            <a:r>
              <a:rPr lang="zh-TW" altLang="en-US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展覽</a:t>
            </a:r>
            <a:r>
              <a:rPr lang="zh-TW" altLang="en-US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altLang="zh-TW" sz="2000" b="1" dirty="0" smtClean="0">
                <a:solidFill>
                  <a:srgbClr val="CF6868"/>
                </a:solidFill>
                <a:latin typeface="MS PGothic" pitchFamily="34" charset="-128"/>
                <a:ea typeface="新細明體" charset="-120"/>
              </a:rPr>
              <a:t>  </a:t>
            </a:r>
            <a:r>
              <a:rPr lang="en-US" altLang="zh-TW" sz="20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- </a:t>
            </a:r>
            <a:r>
              <a:rPr lang="zh-TW" altLang="en-US" sz="20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活動 </a:t>
            </a:r>
            <a:r>
              <a:rPr lang="en-US" altLang="zh-TW" sz="2000" b="1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(Event)</a:t>
            </a:r>
            <a:r>
              <a:rPr lang="zh-TW" altLang="en-US" sz="20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：</a:t>
            </a:r>
          </a:p>
          <a:p>
            <a:pPr eaLnBrk="1" hangingPunct="1"/>
            <a:r>
              <a:rPr lang="zh-TW" altLang="en-US" sz="2000" dirty="0" smtClean="0">
                <a:solidFill>
                  <a:srgbClr val="777777"/>
                </a:solidFill>
                <a:latin typeface="MS PGothic" pitchFamily="34" charset="-128"/>
                <a:ea typeface="新細明體" charset="-120"/>
              </a:rPr>
              <a:t>　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為滿足某特殊需求所規劃好的非經常事件，以便可以公開場合提供或配合的相關活動，使籌辦者與參與者藉由活動可滿足其需求</a:t>
            </a:r>
            <a:r>
              <a:rPr lang="zh-TW" altLang="en-US" sz="2400" dirty="0" smtClean="0">
                <a:ea typeface="新細明體" charset="-120"/>
              </a:rPr>
              <a:t>。</a:t>
            </a:r>
            <a:r>
              <a:rPr lang="zh-TW" altLang="en-US" sz="2400" dirty="0" smtClean="0"/>
              <a:t>例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節慶</a:t>
            </a:r>
            <a:r>
              <a:rPr lang="en-US" altLang="zh-TW" sz="2400" dirty="0" smtClean="0"/>
              <a:t>.2008</a:t>
            </a:r>
            <a:r>
              <a:rPr lang="zh-TW" altLang="en-US" sz="2400" dirty="0" smtClean="0"/>
              <a:t>北京奧運</a:t>
            </a:r>
            <a:r>
              <a:rPr lang="en-US" altLang="zh-TW" sz="2400" dirty="0" smtClean="0"/>
              <a:t>.2010</a:t>
            </a:r>
            <a:r>
              <a:rPr lang="zh-TW" altLang="en-US" sz="2400" dirty="0" smtClean="0"/>
              <a:t>上海世界博覽會</a:t>
            </a:r>
            <a:endParaRPr lang="en-US" altLang="zh-TW" sz="2400" dirty="0" smtClean="0"/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latin typeface="MS PGothic" pitchFamily="34" charset="-128"/>
                <a:ea typeface="新細明體" charset="-120"/>
              </a:rPr>
              <a:t> </a:t>
            </a:r>
            <a:r>
              <a:rPr lang="zh-TW" altLang="en-US" sz="24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展覽 </a:t>
            </a:r>
            <a:r>
              <a:rPr lang="en-US" altLang="zh-TW" sz="2400" b="1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(</a:t>
            </a:r>
            <a:r>
              <a:rPr lang="en-US" altLang="zh-TW" sz="2400" b="1" dirty="0" smtClean="0">
                <a:solidFill>
                  <a:srgbClr val="00B0F0"/>
                </a:solidFill>
                <a:latin typeface="MS PGothic" pitchFamily="34" charset="-128"/>
                <a:ea typeface="MS PGothic" pitchFamily="34" charset="-128"/>
              </a:rPr>
              <a:t>Exhibition)</a:t>
            </a:r>
            <a:r>
              <a:rPr lang="zh-TW" altLang="en-US" sz="2400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：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商業展覽，一般區分為</a:t>
            </a:r>
            <a:r>
              <a:rPr lang="zh-TW" altLang="en-US" sz="2400" b="1" u="sng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專業展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及</a:t>
            </a:r>
            <a:r>
              <a:rPr lang="zh-TW" altLang="en-US" sz="2400" b="1" u="sng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綜合展</a:t>
            </a:r>
            <a:endParaRPr lang="en-US" altLang="zh-TW" sz="2400" dirty="0" smtClean="0">
              <a:latin typeface="MS PGothic" pitchFamily="34" charset="-128"/>
              <a:ea typeface="新細明體" charset="-12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　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1.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專業展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(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垂直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)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只展出同一產業之上、中、下游產品。</a:t>
            </a:r>
            <a:endParaRPr lang="en-US" altLang="zh-TW" sz="2400" dirty="0" smtClean="0">
              <a:latin typeface="MS PGothic" pitchFamily="34" charset="-128"/>
              <a:ea typeface="新細明體" charset="-12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zh-TW" altLang="en-US" sz="2400" dirty="0">
                <a:latin typeface="MS PGothic" pitchFamily="34" charset="-128"/>
                <a:ea typeface="新細明體" charset="-120"/>
              </a:rPr>
              <a:t>　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2.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綜合展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(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水平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)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則不限產業。</a:t>
            </a:r>
            <a:endParaRPr lang="en-US" altLang="zh-TW" sz="2400" dirty="0" smtClean="0">
              <a:latin typeface="MS PGothic" pitchFamily="34" charset="-128"/>
              <a:ea typeface="新細明體" charset="-12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zh-TW" altLang="en-US" sz="2400" dirty="0">
                <a:latin typeface="MS PGothic" pitchFamily="34" charset="-128"/>
                <a:ea typeface="新細明體" charset="-120"/>
              </a:rPr>
              <a:t>　</a:t>
            </a:r>
            <a:r>
              <a:rPr lang="en-US" altLang="zh-TW" sz="2400" dirty="0" smtClean="0">
                <a:latin typeface="MS PGothic" pitchFamily="34" charset="-128"/>
                <a:ea typeface="新細明體" charset="-120"/>
              </a:rPr>
              <a:t>3.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參觀對象不同分為</a:t>
            </a:r>
            <a:r>
              <a:rPr lang="en-US" altLang="zh-TW" sz="2400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B2B</a:t>
            </a:r>
            <a:r>
              <a:rPr lang="zh-TW" altLang="en-US" sz="2400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、</a:t>
            </a:r>
            <a:r>
              <a:rPr lang="en-US" altLang="zh-TW" sz="2400" dirty="0" smtClean="0">
                <a:solidFill>
                  <a:srgbClr val="00B0F0"/>
                </a:solidFill>
                <a:latin typeface="MS PGothic" pitchFamily="34" charset="-128"/>
                <a:ea typeface="新細明體" charset="-120"/>
              </a:rPr>
              <a:t>B2C</a:t>
            </a:r>
            <a:r>
              <a:rPr lang="zh-TW" altLang="en-US" sz="2400" dirty="0" smtClean="0">
                <a:latin typeface="MS PGothic" pitchFamily="34" charset="-128"/>
                <a:ea typeface="新細明體" charset="-120"/>
              </a:rPr>
              <a:t>。</a:t>
            </a:r>
            <a:endParaRPr lang="en-US" altLang="zh-TW" sz="2400" dirty="0" smtClean="0">
              <a:latin typeface="MS PGothic" pitchFamily="34" charset="-128"/>
              <a:ea typeface="新細明體" charset="-12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zh-TW" altLang="en-US" sz="2400" dirty="0">
                <a:latin typeface="MS PGothic" pitchFamily="34" charset="-128"/>
                <a:ea typeface="新細明體" charset="-120"/>
              </a:rPr>
              <a:t>　</a:t>
            </a:r>
            <a:endParaRPr lang="zh-TW" altLang="en-US" sz="2400" dirty="0" smtClean="0">
              <a:ea typeface="新細明體" charset="-12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3B42B65-E677-4D58-8114-1CEBF975DDD7}" type="slidenum">
              <a:rPr lang="zh-TW" altLang="en-US">
                <a:solidFill>
                  <a:schemeClr val="tx2">
                    <a:shade val="90000"/>
                  </a:schemeClr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2532" name="Picture 8" descr="980319a-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35918"/>
            <a:ext cx="1619672" cy="11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7487816" y="6446663"/>
            <a:ext cx="165618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/>
              <a:t>台北自行車展</a:t>
            </a:r>
          </a:p>
        </p:txBody>
      </p:sp>
      <p:pic>
        <p:nvPicPr>
          <p:cNvPr id="22534" name="Picture 1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9563"/>
            <a:ext cx="28575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6227763" y="1268413"/>
            <a:ext cx="2916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000" b="1" dirty="0">
                <a:latin typeface="Rockwell" pitchFamily="18" charset="0"/>
              </a:rPr>
              <a:t>美國拉斯維加電腦展</a:t>
            </a:r>
            <a:r>
              <a:rPr kumimoji="0" lang="zh-TW" altLang="en-US" sz="2000" dirty="0">
                <a:latin typeface="Rockwell" pitchFamily="18" charset="0"/>
              </a:rPr>
              <a:t/>
            </a:r>
            <a:br>
              <a:rPr kumimoji="0" lang="zh-TW" altLang="en-US" sz="2000" dirty="0">
                <a:latin typeface="Rockwell" pitchFamily="18" charset="0"/>
              </a:rPr>
            </a:br>
            <a:r>
              <a:rPr kumimoji="0" lang="en-US" altLang="zh-TW" dirty="0">
                <a:latin typeface="Rockwell" pitchFamily="18" charset="0"/>
              </a:rPr>
              <a:t>COMDEX Las Vegas </a:t>
            </a:r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755650" y="692150"/>
            <a:ext cx="1584325" cy="431800"/>
          </a:xfrm>
          <a:prstGeom prst="rect">
            <a:avLst/>
          </a:prstGeom>
          <a:solidFill>
            <a:schemeClr val="accent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Rockwell" pitchFamily="18" charset="0"/>
                <a:ea typeface="MS PGothic" pitchFamily="34" charset="-128"/>
              </a:rPr>
              <a:t>1.1 </a:t>
            </a:r>
            <a:r>
              <a:rPr kumimoji="0" lang="zh-TW" altLang="en-US" sz="2000" b="1">
                <a:latin typeface="Rockwell" pitchFamily="18" charset="0"/>
                <a:ea typeface="MS PGothic" pitchFamily="34" charset="-128"/>
              </a:rPr>
              <a:t>定義</a:t>
            </a:r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gray">
          <a:xfrm>
            <a:off x="240782" y="71438"/>
            <a:ext cx="2305050" cy="47625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b="1" dirty="0">
                <a:latin typeface="新細明體" charset="-120"/>
              </a:rPr>
              <a:t>1.</a:t>
            </a:r>
            <a:r>
              <a:rPr kumimoji="0" lang="zh-TW" altLang="en-US" b="1" dirty="0">
                <a:latin typeface="新細明體" charset="-120"/>
              </a:rPr>
              <a:t>會展產業基本規範</a:t>
            </a:r>
          </a:p>
        </p:txBody>
      </p:sp>
    </p:spTree>
    <p:extLst>
      <p:ext uri="{BB962C8B-B14F-4D97-AF65-F5344CB8AC3E}">
        <p14:creationId xmlns:p14="http://schemas.microsoft.com/office/powerpoint/2010/main" val="28757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  <a:ea typeface="標楷體" pitchFamily="65" charset="-120"/>
            </a:endParaRPr>
          </a:p>
        </p:txBody>
      </p:sp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1908175" y="0"/>
          <a:ext cx="5472113" cy="6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3" imgW="3638880" imgH="4450680" progId="">
                  <p:embed/>
                </p:oleObj>
              </mc:Choice>
              <mc:Fallback>
                <p:oleObj r:id="rId3" imgW="3638880" imgH="445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0"/>
                        <a:ext cx="5472113" cy="668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1136</TotalTime>
  <Words>1840</Words>
  <Application>Microsoft Office PowerPoint</Application>
  <PresentationFormat>如螢幕大小 (4:3)</PresentationFormat>
  <Paragraphs>302</Paragraphs>
  <Slides>38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地鐵</vt:lpstr>
      <vt:lpstr>創意行銷－會展商機</vt:lpstr>
      <vt:lpstr>柯淑姮個人簡歷</vt:lpstr>
      <vt:lpstr>Question</vt:lpstr>
      <vt:lpstr>資料來源:貿協會展叢書1.會展產業基本規範</vt:lpstr>
      <vt:lpstr>1.會展產業基本規範</vt:lpstr>
      <vt:lpstr>PowerPoint 簡報</vt:lpstr>
      <vt:lpstr>PowerPoint 簡報</vt:lpstr>
      <vt:lpstr>PowerPoint 簡報</vt:lpstr>
      <vt:lpstr>PowerPoint 簡報</vt:lpstr>
      <vt:lpstr>會展產業的特徵</vt:lpstr>
      <vt:lpstr>會展產業商機無窮</vt:lpstr>
      <vt:lpstr>政府政策</vt:lpstr>
      <vt:lpstr>PowerPoint 簡報</vt:lpstr>
      <vt:lpstr>Question</vt:lpstr>
      <vt:lpstr>展覽行銷特色 </vt:lpstr>
      <vt:lpstr>企業參展的不同功能目的</vt:lpstr>
      <vt:lpstr>企業參展的不同功能目的</vt:lpstr>
      <vt:lpstr>PowerPoint 簡報</vt:lpstr>
      <vt:lpstr>展覽行銷策略－以展覽目標探討</vt:lpstr>
      <vt:lpstr>STP策略行銷思考</vt:lpstr>
      <vt:lpstr>PowerPoint 簡報</vt:lpstr>
      <vt:lpstr>PowerPoint 簡報</vt:lpstr>
      <vt:lpstr>PowerPoint 簡報</vt:lpstr>
      <vt:lpstr>展覽行銷策略－行銷組合(7P)</vt:lpstr>
      <vt:lpstr>PowerPoint 簡報</vt:lpstr>
      <vt:lpstr>資料來源:洪肇志「展覽行銷與管理」Ch 6_26，滄海書局</vt:lpstr>
      <vt:lpstr>企業參展作業程序</vt:lpstr>
      <vt:lpstr>PowerPoint 簡報</vt:lpstr>
      <vt:lpstr>展覽行銷策略－管理流程</vt:lpstr>
      <vt:lpstr>PowerPoint 簡報</vt:lpstr>
      <vt:lpstr>PowerPoint 簡報</vt:lpstr>
      <vt:lpstr>PowerPoint 簡報</vt:lpstr>
      <vt:lpstr>Question</vt:lpstr>
      <vt:lpstr>會展產業正夯　人才需求殷切</vt:lpstr>
      <vt:lpstr>會展產業需求人才</vt:lpstr>
      <vt:lpstr>我國會展人才培訓方向</vt:lpstr>
      <vt:lpstr>會展初階人才認證</vt:lpstr>
      <vt:lpstr>感謝聆聽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創意行銷－會展商機</dc:title>
  <dc:creator>shuhuanko</dc:creator>
  <cp:lastModifiedBy>User</cp:lastModifiedBy>
  <cp:revision>69</cp:revision>
  <dcterms:created xsi:type="dcterms:W3CDTF">2013-10-14T03:49:19Z</dcterms:created>
  <dcterms:modified xsi:type="dcterms:W3CDTF">2014-05-06T08:59:57Z</dcterms:modified>
</cp:coreProperties>
</file>