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1"/>
  </p:notesMasterIdLst>
  <p:sldIdLst>
    <p:sldId id="318" r:id="rId2"/>
    <p:sldId id="418" r:id="rId3"/>
    <p:sldId id="286" r:id="rId4"/>
    <p:sldId id="275" r:id="rId5"/>
    <p:sldId id="307" r:id="rId6"/>
    <p:sldId id="325" r:id="rId7"/>
    <p:sldId id="262" r:id="rId8"/>
    <p:sldId id="338" r:id="rId9"/>
    <p:sldId id="308" r:id="rId10"/>
    <p:sldId id="368" r:id="rId11"/>
    <p:sldId id="370" r:id="rId12"/>
    <p:sldId id="371" r:id="rId13"/>
    <p:sldId id="417" r:id="rId14"/>
    <p:sldId id="344" r:id="rId15"/>
    <p:sldId id="345" r:id="rId16"/>
    <p:sldId id="376" r:id="rId17"/>
    <p:sldId id="346" r:id="rId18"/>
    <p:sldId id="347" r:id="rId19"/>
    <p:sldId id="366" r:id="rId20"/>
    <p:sldId id="365" r:id="rId21"/>
    <p:sldId id="367" r:id="rId22"/>
    <p:sldId id="372" r:id="rId23"/>
    <p:sldId id="373" r:id="rId24"/>
    <p:sldId id="352" r:id="rId25"/>
    <p:sldId id="351" r:id="rId26"/>
    <p:sldId id="378" r:id="rId27"/>
    <p:sldId id="379" r:id="rId28"/>
    <p:sldId id="353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4" r:id="rId58"/>
    <p:sldId id="403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380" r:id="rId70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FF00FF"/>
    <a:srgbClr val="FF3300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7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12" y="1621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17.xml"/><Relationship Id="rId1" Type="http://schemas.openxmlformats.org/officeDocument/2006/relationships/slide" Target="slides/slide14.xml"/><Relationship Id="rId5" Type="http://schemas.openxmlformats.org/officeDocument/2006/relationships/slide" Target="slides/slide64.xml"/><Relationship Id="rId4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fld id="{D8E0C281-A00C-4E07-9F8F-3B994861BA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7147C-379C-4FA9-B180-C55FA82E2827}" type="slidenum">
              <a:rPr lang="en-US" altLang="zh-TW" smtClean="0">
                <a:latin typeface="Arial" pitchFamily="34" charset="0"/>
              </a:rPr>
              <a:pPr/>
              <a:t>15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651C-9440-45EC-AB4F-FFE8936DE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03EE-34CD-441A-A8F4-7105F4B628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8686-FE0B-42CC-B088-CB2C75CE60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9020-92DC-4AD1-ADBB-F8C3D57516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9BE48-2743-4C92-8DB5-171934D51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C71F-4DD5-4487-BD70-878BA1E46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39C1-F5D0-41E2-ACD3-BD0936312E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0A62-57F9-4DD3-8BBB-71BF87E075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8CCC-16BC-4C89-AA97-73F4A8E08E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6136-9A8D-4986-868B-EFE4C732E5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3458-2743-4A5D-9F54-CDF868290B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516E-1BD7-4771-98B5-0EFCB9651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486E-7237-443C-88ED-BF471A8AAB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如何準備書面資料及口試?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ED036C0-D524-42B7-A272-E87E4566AA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8000" y="609600"/>
            <a:ext cx="8229600" cy="1981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zh-TW" altLang="en-US" sz="2800" dirty="0" smtClean="0"/>
              <a:t>大學甄選入學</a:t>
            </a:r>
            <a:r>
              <a:rPr lang="zh-TW" altLang="en-US" sz="5400" b="1" dirty="0" smtClean="0"/>
              <a:t/>
            </a:r>
            <a:br>
              <a:rPr lang="zh-TW" altLang="en-US" sz="5400" b="1" dirty="0" smtClean="0"/>
            </a:br>
            <a:r>
              <a:rPr lang="zh-TW" altLang="en-US" sz="4800" b="1" dirty="0" smtClean="0"/>
              <a:t>如何準備書面</a:t>
            </a:r>
            <a:r>
              <a:rPr lang="zh-TW" altLang="en-US" sz="4800" b="1" dirty="0" smtClean="0">
                <a:latin typeface="+mj-ea"/>
                <a:cs typeface="Times New Roman" pitchFamily="18" charset="0"/>
              </a:rPr>
              <a:t>備審</a:t>
            </a:r>
            <a:r>
              <a:rPr lang="zh-TW" altLang="en-US" sz="4800" b="1" dirty="0" smtClean="0"/>
              <a:t>資料及</a:t>
            </a:r>
            <a:r>
              <a:rPr lang="zh-TW" altLang="zh-TW" sz="4800" b="1" dirty="0" smtClean="0"/>
              <a:t>口試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endParaRPr lang="en-US" altLang="zh-TW" sz="2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76600"/>
            <a:ext cx="6400800" cy="30400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latin typeface="新細明體" pitchFamily="18" charset="-120"/>
              </a:rPr>
              <a:t>俞征武 博士編著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zh-TW" altLang="en-US" sz="2800" smtClean="0">
              <a:latin typeface="新細明體" pitchFamily="18" charset="-12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>
                <a:latin typeface="新細明體" pitchFamily="18" charset="-120"/>
              </a:rPr>
              <a:t>中華大學 資訊工程系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>
                <a:latin typeface="新細明體" pitchFamily="18" charset="-120"/>
              </a:rPr>
              <a:t>教授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zh-TW" altLang="en-US" sz="2400" smtClean="0">
              <a:latin typeface="新細明體" pitchFamily="18" charset="-12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latin typeface="新細明體" pitchFamily="18" charset="-120"/>
              </a:rPr>
              <a:t>E mail: cwyu@chu.edu.tw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kumimoji="0" lang="en-US" altLang="zh-TW" sz="1200" smtClean="0">
              <a:latin typeface="新細明體" pitchFamily="18" charset="-12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latin typeface="新細明體" pitchFamily="18" charset="-120"/>
              </a:rPr>
              <a:t>300 </a:t>
            </a:r>
            <a:r>
              <a:rPr lang="zh-TW" altLang="en-US" sz="1600" smtClean="0">
                <a:latin typeface="新細明體" pitchFamily="18" charset="-120"/>
              </a:rPr>
              <a:t>新竹市香山區五福路二段</a:t>
            </a:r>
            <a:r>
              <a:rPr lang="en-US" altLang="zh-TW" sz="1600" smtClean="0">
                <a:latin typeface="新細明體" pitchFamily="18" charset="-120"/>
              </a:rPr>
              <a:t>707</a:t>
            </a:r>
            <a:r>
              <a:rPr lang="zh-TW" altLang="en-US" sz="1600" smtClean="0">
                <a:latin typeface="新細明體" pitchFamily="18" charset="-120"/>
              </a:rPr>
              <a:t>號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zh-TW" altLang="en-US" sz="1600" smtClean="0">
              <a:latin typeface="新細明體" pitchFamily="18" charset="-12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zh-TW" altLang="en-US" sz="90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kumimoji="0" lang="zh-TW" altLang="en-US" sz="900" smtClean="0">
                <a:latin typeface="Times New Roman" pitchFamily="18" charset="0"/>
                <a:ea typeface="標楷體" pitchFamily="65" charset="-120"/>
              </a:rPr>
              <a:t>歡迎各高中師長聯繫</a:t>
            </a:r>
            <a:r>
              <a:rPr lang="zh-TW" altLang="en-US" sz="900" smtClean="0">
                <a:latin typeface="Times New Roman" pitchFamily="18" charset="0"/>
                <a:ea typeface="標楷體" pitchFamily="65" charset="-120"/>
              </a:rPr>
              <a:t>中華大學</a:t>
            </a:r>
            <a:r>
              <a:rPr kumimoji="0" lang="zh-TW" altLang="en-US" sz="900" smtClean="0">
                <a:latin typeface="Times New Roman" pitchFamily="18" charset="0"/>
                <a:ea typeface="標楷體" pitchFamily="65" charset="-120"/>
              </a:rPr>
              <a:t>教授前往貴校演講大學推甄之技巧</a:t>
            </a:r>
            <a:endParaRPr lang="zh-TW" altLang="en-US" sz="900" smtClean="0">
              <a:latin typeface="Times New Roman" pitchFamily="18" charset="0"/>
              <a:ea typeface="標楷體" pitchFamily="65" charset="-12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zh-TW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選校守則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興趣，就業，校譽，地點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師資好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難判斷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設備好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難判斷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地點好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中華大學在新竹科學園區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zh-TW" sz="2400" dirty="0" smtClean="0">
              <a:latin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台清交央成大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中字輩學校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新國立、國立科大、舊私立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+mn-ea"/>
              </a:rPr>
              <a:t>中華大學資工系成立</a:t>
            </a:r>
            <a:r>
              <a:rPr lang="en-US" altLang="zh-TW" sz="2400" dirty="0" smtClean="0">
                <a:solidFill>
                  <a:srgbClr val="0000CC"/>
                </a:solidFill>
                <a:latin typeface="+mn-ea"/>
                <a:cs typeface="Times New Roman" pitchFamily="18" charset="0"/>
              </a:rPr>
              <a:t>23</a:t>
            </a:r>
            <a:r>
              <a:rPr lang="zh-TW" altLang="en-US" sz="2400" dirty="0" smtClean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zh-TW" sz="2400" dirty="0" smtClean="0">
                <a:latin typeface="+mn-ea"/>
              </a:rPr>
              <a:t>)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新私立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zh-TW" altLang="en-US" sz="2400" dirty="0" smtClean="0">
              <a:latin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可選擇有系上有研究所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碩士班</a:t>
            </a:r>
            <a:r>
              <a:rPr lang="en-US" altLang="en-US" sz="2400" dirty="0" smtClean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博士班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的系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latin typeface="+mn-ea"/>
              </a:rPr>
              <a:t>中華大學資工系有大學部</a:t>
            </a:r>
            <a:r>
              <a:rPr lang="en-US" altLang="en-US" sz="2400" dirty="0" smtClean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碩士班</a:t>
            </a:r>
            <a:r>
              <a:rPr lang="en-US" altLang="en-US" sz="2400" dirty="0" smtClean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博士班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2819400"/>
            <a:ext cx="8001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09600" y="4724400"/>
            <a:ext cx="8001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台灣</a:t>
            </a:r>
            <a:r>
              <a:rPr lang="en-US" altLang="zh-TW" dirty="0" smtClean="0">
                <a:latin typeface="+mn-ea"/>
                <a:ea typeface="+mn-ea"/>
              </a:rPr>
              <a:t>20</a:t>
            </a:r>
            <a:r>
              <a:rPr lang="zh-TW" altLang="en-US" dirty="0" smtClean="0">
                <a:latin typeface="+mn-ea"/>
                <a:ea typeface="+mn-ea"/>
              </a:rPr>
              <a:t>歲以下學生 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最想就讀</a:t>
            </a:r>
            <a:r>
              <a:rPr lang="zh-TW" altLang="en-US" dirty="0" smtClean="0">
                <a:latin typeface="+mn-ea"/>
                <a:ea typeface="+mn-ea"/>
              </a:rPr>
              <a:t>的科系為何？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2209800"/>
            <a:ext cx="7264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u="sng" dirty="0" smtClean="0">
                <a:solidFill>
                  <a:srgbClr val="0000CC"/>
                </a:solidFill>
                <a:latin typeface="+mn-ea"/>
              </a:rPr>
              <a:t>電腦／資訊 </a:t>
            </a:r>
            <a:r>
              <a:rPr lang="en-US" altLang="zh-TW" sz="2800" u="sng" dirty="0" smtClean="0">
                <a:solidFill>
                  <a:srgbClr val="0000CC"/>
                </a:solidFill>
                <a:latin typeface="+mn-ea"/>
              </a:rPr>
              <a:t>26%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u="sng" dirty="0" smtClean="0">
                <a:latin typeface="+mn-ea"/>
              </a:rPr>
              <a:t>商業／管理 </a:t>
            </a:r>
            <a:r>
              <a:rPr lang="en-US" altLang="zh-TW" sz="2800" u="sng" dirty="0" smtClean="0">
                <a:latin typeface="+mn-ea"/>
              </a:rPr>
              <a:t>24%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u="sng" dirty="0" smtClean="0">
                <a:latin typeface="+mn-ea"/>
              </a:rPr>
              <a:t>會計與財務金融 </a:t>
            </a:r>
            <a:r>
              <a:rPr lang="en-US" altLang="zh-TW" sz="2800" u="sng" dirty="0" smtClean="0">
                <a:latin typeface="+mn-ea"/>
              </a:rPr>
              <a:t>21%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+mn-ea"/>
              </a:rPr>
              <a:t>藝術、設計與媒體 </a:t>
            </a:r>
            <a:r>
              <a:rPr lang="en-US" altLang="zh-TW" sz="2800" dirty="0" smtClean="0">
                <a:latin typeface="+mn-ea"/>
              </a:rPr>
              <a:t>21%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+mn-ea"/>
              </a:rPr>
              <a:t>健康照護 </a:t>
            </a:r>
            <a:r>
              <a:rPr lang="en-US" altLang="zh-TW" sz="2800" dirty="0" smtClean="0">
                <a:latin typeface="+mn-ea"/>
              </a:rPr>
              <a:t>18%</a:t>
            </a:r>
            <a:br>
              <a:rPr lang="en-US" altLang="zh-TW" sz="2800" dirty="0" smtClean="0">
                <a:latin typeface="+mn-ea"/>
              </a:rPr>
            </a:br>
            <a:endParaRPr lang="en-US" altLang="zh-TW" sz="2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資料來源</a:t>
            </a:r>
            <a:r>
              <a:rPr lang="en-US" altLang="zh-TW" sz="2800" dirty="0" smtClean="0">
                <a:latin typeface="+mn-ea"/>
              </a:rPr>
              <a:t>: </a:t>
            </a:r>
            <a:r>
              <a:rPr lang="zh-TW" altLang="en-US" sz="2800" dirty="0" smtClean="0">
                <a:latin typeface="+mn-ea"/>
              </a:rPr>
              <a:t>第</a:t>
            </a:r>
            <a:r>
              <a:rPr lang="en-US" altLang="zh-TW" sz="2800" dirty="0" smtClean="0">
                <a:latin typeface="+mn-ea"/>
              </a:rPr>
              <a:t>201102</a:t>
            </a:r>
            <a:r>
              <a:rPr lang="zh-TW" altLang="en-US" sz="2800" dirty="0" smtClean="0">
                <a:latin typeface="+mn-ea"/>
              </a:rPr>
              <a:t>期 讀者文摘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台灣學生認為 最有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  <a:ea typeface="+mn-ea"/>
              </a:rPr>
              <a:t>就業前景</a:t>
            </a:r>
            <a:r>
              <a:rPr lang="zh-TW" altLang="en-US" dirty="0" smtClean="0">
                <a:latin typeface="+mn-ea"/>
                <a:ea typeface="+mn-ea"/>
              </a:rPr>
              <a:t>的科系為何？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981200"/>
            <a:ext cx="7315200" cy="426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u="sng" dirty="0" smtClean="0">
                <a:solidFill>
                  <a:srgbClr val="0000CC"/>
                </a:solidFill>
                <a:latin typeface="+mn-ea"/>
              </a:rPr>
              <a:t>電腦／資訊 </a:t>
            </a:r>
            <a:r>
              <a:rPr lang="en-US" altLang="zh-TW" sz="2800" u="sng" dirty="0" smtClean="0">
                <a:solidFill>
                  <a:srgbClr val="0000CC"/>
                </a:solidFill>
                <a:latin typeface="+mn-ea"/>
              </a:rPr>
              <a:t>62%</a:t>
            </a:r>
          </a:p>
          <a:p>
            <a:pPr eaLnBrk="1" hangingPunct="1">
              <a:defRPr/>
            </a:pPr>
            <a:r>
              <a:rPr lang="zh-TW" altLang="en-US" sz="2800" u="sng" dirty="0" smtClean="0">
                <a:latin typeface="+mn-ea"/>
              </a:rPr>
              <a:t>會計與財務金融 </a:t>
            </a:r>
            <a:r>
              <a:rPr lang="en-US" altLang="zh-TW" sz="2800" u="sng" dirty="0" smtClean="0">
                <a:latin typeface="+mn-ea"/>
              </a:rPr>
              <a:t>50%</a:t>
            </a:r>
          </a:p>
          <a:p>
            <a:pPr eaLnBrk="1" hangingPunct="1">
              <a:defRPr/>
            </a:pPr>
            <a:r>
              <a:rPr lang="zh-TW" altLang="en-US" sz="2800" u="sng" dirty="0" smtClean="0">
                <a:latin typeface="+mn-ea"/>
              </a:rPr>
              <a:t>商業／管理 </a:t>
            </a:r>
            <a:r>
              <a:rPr lang="en-US" altLang="zh-TW" sz="2800" u="sng" dirty="0" smtClean="0">
                <a:latin typeface="+mn-ea"/>
              </a:rPr>
              <a:t>49%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+mn-ea"/>
              </a:rPr>
              <a:t>健康照護 </a:t>
            </a:r>
            <a:r>
              <a:rPr lang="en-US" altLang="zh-TW" sz="2800" dirty="0" smtClean="0">
                <a:latin typeface="+mn-ea"/>
              </a:rPr>
              <a:t>43%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+mn-ea"/>
              </a:rPr>
              <a:t>工程 </a:t>
            </a:r>
            <a:r>
              <a:rPr lang="en-US" altLang="zh-TW" sz="2800" dirty="0" smtClean="0">
                <a:latin typeface="+mn-ea"/>
              </a:rPr>
              <a:t>30% </a:t>
            </a:r>
          </a:p>
          <a:p>
            <a:pPr eaLnBrk="1" hangingPunct="1">
              <a:defRPr/>
            </a:pPr>
            <a:endParaRPr lang="en-US" altLang="zh-TW" sz="2800" dirty="0" smtClean="0"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800" dirty="0" smtClean="0">
                <a:latin typeface="+mn-ea"/>
              </a:rPr>
              <a:t>資料來源</a:t>
            </a:r>
            <a:r>
              <a:rPr lang="en-US" altLang="zh-TW" sz="2800" dirty="0" smtClean="0">
                <a:latin typeface="+mn-ea"/>
              </a:rPr>
              <a:t>: </a:t>
            </a:r>
            <a:r>
              <a:rPr lang="zh-TW" altLang="en-US" sz="2800" dirty="0" smtClean="0">
                <a:latin typeface="+mn-ea"/>
              </a:rPr>
              <a:t>第</a:t>
            </a:r>
            <a:r>
              <a:rPr lang="en-US" altLang="zh-TW" sz="2800" dirty="0" smtClean="0">
                <a:latin typeface="+mn-ea"/>
              </a:rPr>
              <a:t>201102</a:t>
            </a:r>
            <a:r>
              <a:rPr lang="zh-TW" altLang="en-US" sz="2800" dirty="0" smtClean="0">
                <a:latin typeface="+mn-ea"/>
              </a:rPr>
              <a:t>期 讀者文摘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altLang="zh-TW" b="1" dirty="0" smtClean="0"/>
              <a:t>104</a:t>
            </a:r>
            <a:r>
              <a:rPr lang="zh-TW" altLang="en-US" b="1" dirty="0" smtClean="0"/>
              <a:t>薪資情報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3C71F-4DD5-4487-BD70-878BA1E465D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610600" cy="55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D7035F-337D-4D86-9CF0-6A2F8383F88A}" type="slidenum">
              <a:rPr lang="en-US" altLang="zh-TW" smtClean="0">
                <a:latin typeface="Arial" pitchFamily="34" charset="0"/>
              </a:rPr>
              <a:pPr/>
              <a:t>14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828800"/>
            <a:ext cx="8229600" cy="3200400"/>
          </a:xfrm>
        </p:spPr>
        <p:txBody>
          <a:bodyPr/>
          <a:lstStyle/>
          <a:p>
            <a:pPr eaLnBrk="1" hangingPunct="1"/>
            <a:r>
              <a:rPr lang="zh-TW" altLang="en-US" sz="6600" smtClean="0"/>
              <a:t>如何準備書面資料</a:t>
            </a:r>
            <a:r>
              <a:rPr lang="en-US" altLang="zh-TW" sz="6600" smtClean="0"/>
              <a:t>?</a:t>
            </a:r>
            <a:br>
              <a:rPr lang="en-US" altLang="zh-TW" sz="6600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400" smtClean="0"/>
              <a:t>將</a:t>
            </a:r>
            <a:r>
              <a:rPr lang="zh-TW" altLang="en-US" sz="2400" b="1" u="sng" smtClean="0">
                <a:solidFill>
                  <a:srgbClr val="0000CC"/>
                </a:solidFill>
              </a:rPr>
              <a:t>三年學習成果</a:t>
            </a:r>
            <a:r>
              <a:rPr lang="zh-TW" altLang="en-US" sz="2400" smtClean="0"/>
              <a:t>，</a:t>
            </a:r>
            <a:r>
              <a:rPr lang="zh-TW" altLang="en-US" sz="2400" u="sng" smtClean="0">
                <a:solidFill>
                  <a:srgbClr val="0000CC"/>
                </a:solidFill>
              </a:rPr>
              <a:t>自己的</a:t>
            </a:r>
            <a:r>
              <a:rPr lang="zh-TW" altLang="en-US" sz="2400" b="1" u="sng" smtClean="0">
                <a:solidFill>
                  <a:srgbClr val="0000CC"/>
                </a:solidFill>
              </a:rPr>
              <a:t>特質</a:t>
            </a:r>
            <a:r>
              <a:rPr lang="zh-TW" altLang="en-US" sz="2400" smtClean="0"/>
              <a:t> 及</a:t>
            </a:r>
            <a:r>
              <a:rPr lang="zh-TW" altLang="en-US" sz="2400" b="1" u="sng" smtClean="0">
                <a:solidFill>
                  <a:srgbClr val="0000CC"/>
                </a:solidFill>
              </a:rPr>
              <a:t>興趣</a:t>
            </a:r>
            <a:r>
              <a:rPr lang="en-US" altLang="zh-TW" sz="2400" b="1" u="sng" smtClean="0">
                <a:solidFill>
                  <a:srgbClr val="0000CC"/>
                </a:solidFill>
              </a:rPr>
              <a:t/>
            </a:r>
            <a:br>
              <a:rPr lang="en-US" altLang="zh-TW" sz="2400" b="1" u="sng" smtClean="0">
                <a:solidFill>
                  <a:srgbClr val="0000CC"/>
                </a:solidFill>
              </a:rPr>
            </a:br>
            <a:r>
              <a:rPr lang="zh-TW" altLang="en-US" sz="2400" smtClean="0"/>
              <a:t/>
            </a:r>
            <a:br>
              <a:rPr lang="zh-TW" altLang="en-US" sz="2400" smtClean="0"/>
            </a:br>
            <a:r>
              <a:rPr lang="zh-TW" altLang="en-US" sz="2400" smtClean="0"/>
              <a:t>用</a:t>
            </a:r>
            <a:r>
              <a:rPr lang="zh-TW" altLang="en-US" sz="2400" b="1" u="sng" smtClean="0">
                <a:solidFill>
                  <a:srgbClr val="FF3300"/>
                </a:solidFill>
              </a:rPr>
              <a:t>十分鐘</a:t>
            </a:r>
            <a:r>
              <a:rPr lang="zh-TW" altLang="en-US" sz="2400" smtClean="0"/>
              <a:t>向教授作書面報告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173B9-651C-46AC-B7AC-DB0D769D11B3}" type="slidenum">
              <a:rPr lang="en-US" altLang="zh-TW" smtClean="0">
                <a:latin typeface="Arial" pitchFamily="34" charset="0"/>
              </a:rPr>
              <a:pPr/>
              <a:t>15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書面資料內容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75600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zh-TW" altLang="en-US" sz="2400" dirty="0" smtClean="0"/>
              <a:t>內容一般含：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/>
              <a:t>基本資料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>
                <a:solidFill>
                  <a:srgbClr val="0000CC"/>
                </a:solidFill>
                <a:latin typeface="+mn-ea"/>
              </a:rPr>
              <a:t>學業表現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如學測成績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+mn-ea"/>
              </a:rPr>
              <a:t>數學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+mn-ea"/>
              </a:rPr>
              <a:t>語文表現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，數理能力檢定證明，英語能力檢定</a:t>
            </a:r>
            <a:r>
              <a:rPr lang="zh-TW" altLang="en-US" sz="2400" dirty="0" smtClean="0">
                <a:latin typeface="+mn-ea"/>
              </a:rPr>
              <a:t>含英聽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>
                <a:solidFill>
                  <a:srgbClr val="0000CC"/>
                </a:solidFill>
              </a:rPr>
              <a:t>專業能力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如設計</a:t>
            </a:r>
            <a:r>
              <a:rPr lang="zh-TW" altLang="en-US" sz="2400" dirty="0" smtClean="0">
                <a:solidFill>
                  <a:srgbClr val="0000CC"/>
                </a:solidFill>
              </a:rPr>
              <a:t>作品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+mn-ea"/>
              </a:rPr>
              <a:t>證照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小論文</a:t>
            </a:r>
            <a:r>
              <a:rPr lang="en-US" altLang="zh-TW" sz="2400" dirty="0" smtClean="0">
                <a:latin typeface="+mn-ea"/>
              </a:rPr>
              <a:t>)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>
                <a:solidFill>
                  <a:srgbClr val="0000CC"/>
                </a:solidFill>
              </a:rPr>
              <a:t>課外活動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如社團參與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/>
              <a:t>幹部</a:t>
            </a:r>
            <a:r>
              <a:rPr lang="en-US" altLang="zh-TW" sz="2400" dirty="0" smtClean="0"/>
              <a:t>)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/>
              <a:t>其他有利經歷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</a:t>
            </a:r>
            <a:r>
              <a:rPr lang="zh-TW" altLang="en-US" sz="2400" dirty="0" smtClean="0">
                <a:solidFill>
                  <a:srgbClr val="0000CC"/>
                </a:solidFill>
              </a:rPr>
              <a:t>競賽獲獎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solidFill>
                  <a:srgbClr val="0000CC"/>
                </a:solidFill>
              </a:rPr>
              <a:t>榮譽事蹟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，志工服務，</a:t>
            </a:r>
            <a:r>
              <a:rPr lang="zh-TW" altLang="en-US" sz="2400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資優班就讀證明</a:t>
            </a:r>
            <a:r>
              <a:rPr lang="en-US" altLang="zh-TW" sz="2400" b="1" dirty="0" smtClean="0"/>
              <a:t>)</a:t>
            </a:r>
            <a:endParaRPr lang="en-US" altLang="zh-TW" sz="2400" dirty="0" smtClean="0"/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/>
              <a:t>未來計劃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  <a:cs typeface="Times New Roman" panose="02020603050405020304" pitchFamily="18" charset="0"/>
              </a:rPr>
              <a:t>讀書計畫，申請動機</a:t>
            </a:r>
            <a:r>
              <a:rPr lang="en-US" altLang="zh-TW" sz="2400" dirty="0" smtClean="0"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2400" dirty="0" smtClean="0">
              <a:latin typeface="+mn-ea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/>
              <a:t>推薦信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/>
              <a:t>自傳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sz="2400" dirty="0" smtClean="0">
                <a:solidFill>
                  <a:srgbClr val="0000CC"/>
                </a:solidFill>
              </a:rPr>
              <a:t>獎狀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09600" y="1066800"/>
          <a:ext cx="8318499" cy="5054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9024"/>
                <a:gridCol w="1296569"/>
                <a:gridCol w="1471106"/>
                <a:gridCol w="1180209"/>
                <a:gridCol w="1721591"/>
              </a:tblGrid>
              <a:tr h="51328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審查資料項目名稱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所試辦</a:t>
                      </a:r>
                      <a:r>
                        <a:rPr lang="zh-TW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大學</a:t>
                      </a:r>
                      <a:endParaRPr lang="en-US" altLang="zh-TW" sz="1600" u="none" strike="noStrike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校系數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比例</a:t>
                      </a:r>
                      <a:endParaRPr lang="en-US" altLang="zh-TW" sz="1600" u="none" strike="noStrike" kern="12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altLang="zh-TW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有採用校系共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727)</a:t>
                      </a:r>
                      <a:endParaRPr lang="zh-TW" alt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大學</a:t>
                      </a:r>
                      <a:endParaRPr lang="en-US" altLang="zh-TW" sz="1600" u="none" strike="noStrike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校系數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比例</a:t>
                      </a:r>
                      <a:endParaRPr lang="en-US" altLang="zh-TW" sz="1600" u="none" strike="noStrike" kern="12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有採用校系共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1623)</a:t>
                      </a:r>
                      <a:endParaRPr lang="zh-TW" alt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在校成績證明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693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95.32%</a:t>
                      </a: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1,477</a:t>
                      </a:r>
                      <a:endParaRPr lang="en-US" altLang="zh-TW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91.00%</a:t>
                      </a: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自傳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學生自述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618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85.01%</a:t>
                      </a: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1,414</a:t>
                      </a:r>
                      <a:endParaRPr lang="en-US" altLang="zh-TW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87.12%</a:t>
                      </a: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讀書計畫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含申請動機</a:t>
                      </a:r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482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66.30%</a:t>
                      </a: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1,050</a:t>
                      </a:r>
                      <a:endParaRPr lang="en-US" altLang="zh-TW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64.70%</a:t>
                      </a: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成果作品</a:t>
                      </a:r>
                      <a:endParaRPr lang="zh-TW" altLang="en-US" sz="1600" b="0" i="0" u="sng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143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19.67%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375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23.11%</a:t>
                      </a:r>
                      <a:endParaRPr lang="en-US" altLang="zh-TW" sz="1800" u="none" strike="noStrike" kern="12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競賽成果</a:t>
                      </a:r>
                      <a:r>
                        <a:rPr lang="en-US" altLang="zh-TW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或特殊表現</a:t>
                      </a:r>
                      <a:r>
                        <a:rPr lang="en-US" altLang="zh-TW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證明</a:t>
                      </a:r>
                      <a:endParaRPr lang="zh-TW" altLang="en-US" sz="1600" b="0" i="0" u="sng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355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48.83%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721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44.42%</a:t>
                      </a:r>
                      <a:endParaRPr lang="en-US" altLang="zh-TW" sz="1800" u="none" strike="noStrike" kern="12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社團參與證明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171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23.52%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443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27.30%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學生幹部證明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11.42%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217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13.37%</a:t>
                      </a:r>
                      <a:endParaRPr lang="en-US" altLang="zh-TW" sz="1800" u="none" strike="noStrike" kern="12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(8)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英語能力檢定證明</a:t>
                      </a:r>
                      <a:endParaRPr lang="zh-TW" altLang="en-US" sz="1600" b="0" i="0" u="sng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224</a:t>
                      </a:r>
                      <a:endParaRPr lang="en-US" altLang="zh-TW" sz="1800" b="0" i="0" u="none" strike="noStrike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30.81%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343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21.13%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證照證明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1800" b="0" i="0" u="none" strike="noStrike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5.50%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6.35%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社會服務證明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4.13%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5.61%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(11)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個人資料表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204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28.06%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266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16.39%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(12)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學習檔案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5.50%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3.20%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(13)</a:t>
                      </a:r>
                      <a:r>
                        <a:rPr lang="zh-TW" altLang="en-US" sz="16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數理能力檢定證明</a:t>
                      </a:r>
                      <a:endParaRPr lang="zh-TW" altLang="en-US" sz="16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5.23%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2.96%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(14)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小論文</a:t>
                      </a:r>
                      <a:r>
                        <a:rPr lang="en-US" altLang="zh-TW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短文</a:t>
                      </a:r>
                      <a:r>
                        <a:rPr lang="en-US" altLang="zh-TW" sz="160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600" b="0" i="0" u="sng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1800" b="0" i="0" u="none" strike="noStrike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1.93%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(15)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學習心得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2.34%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1.79%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  <a:tr h="2782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(16)</a:t>
                      </a:r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325</a:t>
                      </a:r>
                      <a:endParaRPr lang="en-US" altLang="zh-TW" sz="18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44.70%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741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597" marR="8597" marT="9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45.66%</a:t>
                      </a:r>
                      <a:endParaRPr lang="en-US" altLang="zh-TW" sz="1800" u="none" strike="noStrike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790" marR="8790" marT="9527" marB="0" anchor="ctr"/>
                </a:tc>
              </a:tr>
            </a:tbl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00400" y="381000"/>
            <a:ext cx="3057525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審查資料項目統計</a:t>
            </a:r>
            <a:endParaRPr kumimoji="0"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200" dirty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f:</a:t>
            </a:r>
            <a:r>
              <a:rPr lang="zh-TW" altLang="en-US" sz="1200" dirty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大學甄選入學委員會</a:t>
            </a:r>
          </a:p>
        </p:txBody>
      </p:sp>
      <p:sp>
        <p:nvSpPr>
          <p:cNvPr id="2059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CDD87-F4B8-4A22-A613-EC45C8289426}" type="slidenum">
              <a:rPr lang="zh-TW" altLang="zh-TW" smtClean="0">
                <a:latin typeface="Arial" pitchFamily="34" charset="0"/>
              </a:rPr>
              <a:pPr/>
              <a:t>16</a:t>
            </a:fld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6DD18-A0C9-4DA3-8727-7CAA20476592}" type="slidenum">
              <a:rPr lang="en-US" altLang="zh-TW" smtClean="0">
                <a:latin typeface="Arial" pitchFamily="34" charset="0"/>
              </a:rPr>
              <a:pPr/>
              <a:t>17</a:t>
            </a:fld>
            <a:endParaRPr lang="en-US" altLang="zh-TW" smtClean="0">
              <a:latin typeface="Arial" pitchFamily="34" charset="0"/>
            </a:endParaRPr>
          </a:p>
        </p:txBody>
      </p:sp>
      <p:graphicFrame>
        <p:nvGraphicFramePr>
          <p:cNvPr id="189442" name="Group 2"/>
          <p:cNvGraphicFramePr>
            <a:graphicFrameLocks noGrp="1"/>
          </p:cNvGraphicFramePr>
          <p:nvPr/>
        </p:nvGraphicFramePr>
        <p:xfrm>
          <a:off x="685800" y="1828800"/>
          <a:ext cx="8001001" cy="4592583"/>
        </p:xfrm>
        <a:graphic>
          <a:graphicData uri="http://schemas.openxmlformats.org/drawingml/2006/table">
            <a:tbl>
              <a:tblPr/>
              <a:tblGrid>
                <a:gridCol w="2438400"/>
                <a:gridCol w="5562601"/>
              </a:tblGrid>
              <a:tr h="301619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評分參考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學業表現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(40%)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成績、讀書計畫、成長背景、求學經歷、學習規劃、生涯規劃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專業能力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(15%)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學術作品、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設計作品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、成果報告、得意學科、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榮譽事蹟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、工讀經驗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性向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(10%)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對科系的興趣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及企圖心、忠誠度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表達能力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(5%)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表達儀態邏輯力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含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英文能力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證照證明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(10%)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專業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證照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、檢定合格證明、結訓證明等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課外活動表現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(10%)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社團參與及專長培養等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技藝能競賽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(10%)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競賽獲獎</a:t>
                      </a: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74" name="Text Box 34"/>
          <p:cNvSpPr txBox="1">
            <a:spLocks noChangeArrowheads="1"/>
          </p:cNvSpPr>
          <p:nvPr/>
        </p:nvSpPr>
        <p:spPr bwMode="auto">
          <a:xfrm>
            <a:off x="2414588" y="571500"/>
            <a:ext cx="4289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書面資料一般評分標準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zh-TW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多數大學明定每項的比例</a:t>
            </a:r>
            <a:r>
              <a:rPr lang="en-US" altLang="zh-TW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368F1-7A93-435A-AFC3-BD86B4464990}" type="slidenum">
              <a:rPr lang="en-US" altLang="zh-TW" smtClean="0">
                <a:latin typeface="Arial" pitchFamily="34" charset="0"/>
              </a:rPr>
              <a:pPr/>
              <a:t>18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準備書面資料</a:t>
            </a:r>
            <a:br>
              <a:rPr lang="zh-TW" altLang="en-US" smtClean="0"/>
            </a:br>
            <a:r>
              <a:rPr lang="zh-TW" altLang="en-US" smtClean="0"/>
              <a:t>最需注意的三技巧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362200"/>
            <a:ext cx="7315200" cy="3763963"/>
          </a:xfrm>
        </p:spPr>
        <p:txBody>
          <a:bodyPr/>
          <a:lstStyle/>
          <a:p>
            <a:pPr marL="533400" indent="-533400" algn="just" eaLnBrk="1" hangingPunct="1">
              <a:spcBef>
                <a:spcPct val="40000"/>
              </a:spcBef>
              <a:buFontTx/>
              <a:buAutoNum type="arabicPeriod"/>
            </a:pPr>
            <a:r>
              <a:rPr lang="zh-TW" altLang="en-US" u="sng" smtClean="0"/>
              <a:t>在資料的</a:t>
            </a:r>
            <a:r>
              <a:rPr lang="zh-TW" altLang="en-US" u="sng" smtClean="0">
                <a:solidFill>
                  <a:srgbClr val="FF0000"/>
                </a:solidFill>
              </a:rPr>
              <a:t>開始</a:t>
            </a:r>
            <a:r>
              <a:rPr lang="en-US" altLang="zh-TW" u="sng" smtClean="0">
                <a:solidFill>
                  <a:srgbClr val="0000CC"/>
                </a:solidFill>
              </a:rPr>
              <a:t>2</a:t>
            </a:r>
            <a:r>
              <a:rPr lang="en-US" altLang="zh-TW" u="sng" smtClean="0">
                <a:solidFill>
                  <a:srgbClr val="FF0000"/>
                </a:solidFill>
              </a:rPr>
              <a:t>~</a:t>
            </a:r>
            <a:r>
              <a:rPr lang="en-US" altLang="zh-TW" u="sng" smtClean="0">
                <a:solidFill>
                  <a:srgbClr val="0000CC"/>
                </a:solidFill>
              </a:rPr>
              <a:t>3</a:t>
            </a:r>
            <a:r>
              <a:rPr lang="zh-TW" altLang="en-US" u="sng" smtClean="0">
                <a:solidFill>
                  <a:srgbClr val="FF0000"/>
                </a:solidFill>
              </a:rPr>
              <a:t>頁中，就讓審查教授掌握你的優點</a:t>
            </a:r>
            <a:endParaRPr lang="en-US" altLang="zh-TW" u="sng" smtClean="0">
              <a:solidFill>
                <a:srgbClr val="FF0000"/>
              </a:solidFill>
            </a:endParaRPr>
          </a:p>
          <a:p>
            <a:pPr marL="533400" indent="-533400" algn="just" eaLnBrk="1" hangingPunct="1">
              <a:spcBef>
                <a:spcPct val="40000"/>
              </a:spcBef>
              <a:buFontTx/>
              <a:buAutoNum type="arabicPeriod"/>
            </a:pPr>
            <a:r>
              <a:rPr lang="zh-TW" altLang="en-US" smtClean="0"/>
              <a:t>儘可能將</a:t>
            </a:r>
            <a:r>
              <a:rPr lang="zh-TW" altLang="en-US" u="sng" smtClean="0">
                <a:solidFill>
                  <a:srgbClr val="FF0000"/>
                </a:solidFill>
              </a:rPr>
              <a:t>自己的</a:t>
            </a:r>
            <a:r>
              <a:rPr lang="zh-TW" altLang="en-US" u="sng" smtClean="0">
                <a:solidFill>
                  <a:srgbClr val="0000CC"/>
                </a:solidFill>
              </a:rPr>
              <a:t>優點</a:t>
            </a:r>
            <a:r>
              <a:rPr lang="zh-TW" altLang="en-US" smtClean="0"/>
              <a:t>和</a:t>
            </a:r>
            <a:r>
              <a:rPr lang="zh-TW" altLang="en-US" u="sng" smtClean="0">
                <a:solidFill>
                  <a:srgbClr val="FF0000"/>
                </a:solidFill>
              </a:rPr>
              <a:t>推甄</a:t>
            </a:r>
            <a:r>
              <a:rPr lang="zh-TW" altLang="en-US" u="sng" smtClean="0">
                <a:solidFill>
                  <a:srgbClr val="0000CC"/>
                </a:solidFill>
              </a:rPr>
              <a:t>科系</a:t>
            </a:r>
            <a:r>
              <a:rPr lang="zh-TW" altLang="en-US" smtClean="0"/>
              <a:t>產生連結</a:t>
            </a:r>
            <a:endParaRPr lang="en-US" altLang="zh-TW" smtClean="0"/>
          </a:p>
          <a:p>
            <a:pPr marL="533400" indent="-533400" algn="just" eaLnBrk="1" hangingPunct="1">
              <a:spcBef>
                <a:spcPct val="40000"/>
              </a:spcBef>
              <a:buFontTx/>
              <a:buAutoNum type="arabicPeriod"/>
            </a:pPr>
            <a:r>
              <a:rPr lang="zh-TW" altLang="en-US" smtClean="0"/>
              <a:t>書面資料</a:t>
            </a:r>
            <a:r>
              <a:rPr lang="zh-TW" altLang="en-US" u="sng" smtClean="0">
                <a:solidFill>
                  <a:srgbClr val="FF0000"/>
                </a:solidFill>
              </a:rPr>
              <a:t>格式需恭整嚴謹</a:t>
            </a:r>
            <a:r>
              <a:rPr lang="zh-TW" altLang="en-US" smtClean="0">
                <a:solidFill>
                  <a:srgbClr val="FF0000"/>
                </a:solidFill>
              </a:rPr>
              <a:t>，</a:t>
            </a:r>
            <a:r>
              <a:rPr lang="zh-TW" altLang="en-US" u="sng" smtClean="0">
                <a:solidFill>
                  <a:srgbClr val="FF0000"/>
                </a:solidFill>
              </a:rPr>
              <a:t>結構需系統化</a:t>
            </a:r>
            <a:r>
              <a:rPr lang="zh-TW" altLang="en-US" smtClean="0"/>
              <a:t>，切忌雜亂無章</a:t>
            </a:r>
            <a:endParaRPr lang="zh-TW" altLang="en-US" smtClean="0">
              <a:solidFill>
                <a:srgbClr val="FF3300"/>
              </a:solidFill>
            </a:endParaRPr>
          </a:p>
          <a:p>
            <a:pPr marL="533400" indent="-533400" eaLnBrk="1" hangingPunct="1"/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技巧 </a:t>
            </a:r>
            <a:r>
              <a:rPr lang="en-US" altLang="zh-TW" smtClean="0">
                <a:solidFill>
                  <a:srgbClr val="C00000"/>
                </a:solidFill>
              </a:rPr>
              <a:t>1</a:t>
            </a:r>
            <a:r>
              <a:rPr lang="zh-TW" altLang="en-US" smtClean="0"/>
              <a:t>：資料的</a:t>
            </a:r>
            <a:r>
              <a:rPr lang="zh-TW" altLang="en-US" u="sng" smtClean="0">
                <a:solidFill>
                  <a:srgbClr val="FF0000"/>
                </a:solidFill>
              </a:rPr>
              <a:t>開始</a:t>
            </a:r>
            <a:r>
              <a:rPr lang="en-US" altLang="zh-TW" u="sng" smtClean="0">
                <a:solidFill>
                  <a:srgbClr val="FF0000"/>
                </a:solidFill>
              </a:rPr>
              <a:t>2~3</a:t>
            </a:r>
            <a:r>
              <a:rPr lang="zh-TW" altLang="en-US" u="sng" smtClean="0">
                <a:solidFill>
                  <a:srgbClr val="FF0000"/>
                </a:solidFill>
              </a:rPr>
              <a:t>頁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just" eaLnBrk="1" hangingPunct="1">
              <a:spcBef>
                <a:spcPct val="40000"/>
              </a:spcBef>
              <a:defRPr/>
            </a:pPr>
            <a:r>
              <a:rPr lang="zh-TW" altLang="en-US" dirty="0" smtClean="0"/>
              <a:t>前幾頁如同人的臉一般，給初次見面的人有好的印象。</a:t>
            </a:r>
            <a:r>
              <a:rPr lang="zh-TW" altLang="en-US" u="sng" dirty="0" smtClean="0">
                <a:solidFill>
                  <a:srgbClr val="0000CC"/>
                </a:solidFill>
              </a:rPr>
              <a:t>吸引審查教授願意多花時間繼續看下去</a:t>
            </a:r>
            <a:endParaRPr lang="en-US" altLang="zh-TW" dirty="0" smtClean="0"/>
          </a:p>
          <a:p>
            <a:pPr marL="533400" indent="-533400" algn="just" eaLnBrk="1" hangingPunct="1">
              <a:spcBef>
                <a:spcPct val="40000"/>
              </a:spcBef>
              <a:defRPr/>
            </a:pPr>
            <a:r>
              <a:rPr lang="zh-TW" altLang="en-US" dirty="0" smtClean="0"/>
              <a:t>因為教授很忙，細節可置於書面資料的後面， 分章節慢慢闡述。</a:t>
            </a:r>
            <a:endParaRPr lang="en-US" altLang="zh-TW" dirty="0" smtClean="0"/>
          </a:p>
          <a:p>
            <a:pPr marL="533400" indent="-533400" algn="just" eaLnBrk="1" hangingPunct="1">
              <a:spcBef>
                <a:spcPct val="40000"/>
              </a:spcBef>
              <a:defRPr/>
            </a:pPr>
            <a:r>
              <a:rPr lang="zh-TW" altLang="en-US" dirty="0" smtClean="0"/>
              <a:t>如學術文章中的摘要</a:t>
            </a:r>
            <a:r>
              <a:rPr lang="en-US" altLang="zh-TW" dirty="0" smtClean="0"/>
              <a:t>(abstract) </a:t>
            </a:r>
            <a:r>
              <a:rPr lang="zh-TW" altLang="en-US" dirty="0" smtClean="0"/>
              <a:t>，需</a:t>
            </a:r>
            <a:r>
              <a:rPr lang="zh-TW" altLang="en-US" u="sng" dirty="0" smtClean="0">
                <a:solidFill>
                  <a:srgbClr val="0000CC"/>
                </a:solidFill>
              </a:rPr>
              <a:t>一針見血</a:t>
            </a:r>
            <a:r>
              <a:rPr lang="zh-TW" altLang="en-US" dirty="0" smtClean="0"/>
              <a:t>地將你的優點勾勒出來</a:t>
            </a:r>
            <a:endParaRPr lang="en-US" altLang="zh-TW" dirty="0" smtClean="0"/>
          </a:p>
          <a:p>
            <a:pPr marL="533400" indent="-533400" algn="just" eaLnBrk="1" hangingPunct="1">
              <a:spcBef>
                <a:spcPct val="40000"/>
              </a:spcBef>
              <a:defRPr/>
            </a:pPr>
            <a:r>
              <a:rPr lang="zh-TW" altLang="en-US" dirty="0" smtClean="0"/>
              <a:t>將教授</a:t>
            </a:r>
            <a:r>
              <a:rPr lang="zh-TW" altLang="en-US" u="sng" dirty="0" smtClean="0"/>
              <a:t>最想看到的資料</a:t>
            </a:r>
            <a:r>
              <a:rPr lang="zh-TW" altLang="en-US" dirty="0" smtClean="0"/>
              <a:t>，放在</a:t>
            </a:r>
            <a:r>
              <a:rPr lang="zh-TW" altLang="en-US" u="sng" dirty="0" smtClean="0"/>
              <a:t>最易看到的地方</a:t>
            </a:r>
            <a:endParaRPr lang="en-US" altLang="zh-TW" u="sng" dirty="0" smtClean="0"/>
          </a:p>
          <a:p>
            <a:pPr marL="533400" indent="-53340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zh-TW" altLang="en-US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D59CE-DE82-4858-AC43-E89C6876B0D8}" type="slidenum">
              <a:rPr lang="en-US" altLang="zh-TW" smtClean="0">
                <a:latin typeface="Arial" pitchFamily="34" charset="0"/>
              </a:rPr>
              <a:pPr/>
              <a:t>19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大學統測結束 考生開心比</a:t>
            </a:r>
            <a:r>
              <a:rPr lang="en-US" altLang="zh-TW" b="1" dirty="0" err="1" smtClean="0"/>
              <a:t>Ya</a:t>
            </a:r>
            <a:r>
              <a:rPr lang="zh-TW" altLang="en-US" b="1" dirty="0" smtClean="0"/>
              <a:t>！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3458-2743-4A5D-9F54-CDF868290B5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5" name="圖片 4" descr="20140119002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588549" cy="40386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76400" y="5943600"/>
            <a:ext cx="6062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放寒假了</a:t>
            </a:r>
            <a:r>
              <a:rPr lang="en-US" altLang="zh-TW" sz="3200" dirty="0" smtClean="0"/>
              <a:t>------</a:t>
            </a:r>
            <a:r>
              <a:rPr lang="zh-TW" altLang="en-US" sz="3200" dirty="0" smtClean="0"/>
              <a:t>人無遠慮必有近憂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技巧 </a:t>
            </a:r>
            <a:r>
              <a:rPr lang="en-US" altLang="zh-TW" smtClean="0">
                <a:solidFill>
                  <a:srgbClr val="C00000"/>
                </a:solidFill>
              </a:rPr>
              <a:t>2</a:t>
            </a:r>
            <a:r>
              <a:rPr lang="zh-TW" altLang="en-US" smtClean="0"/>
              <a:t>：如何將</a:t>
            </a:r>
            <a:r>
              <a:rPr lang="zh-TW" altLang="en-US" u="sng" smtClean="0">
                <a:solidFill>
                  <a:srgbClr val="FF0000"/>
                </a:solidFill>
              </a:rPr>
              <a:t>自己的優點</a:t>
            </a:r>
            <a:r>
              <a:rPr lang="zh-TW" altLang="en-US" smtClean="0"/>
              <a:t>和</a:t>
            </a:r>
            <a:r>
              <a:rPr lang="zh-TW" altLang="en-US" u="sng" smtClean="0">
                <a:solidFill>
                  <a:srgbClr val="FF0000"/>
                </a:solidFill>
              </a:rPr>
              <a:t>推甄科系</a:t>
            </a:r>
            <a:r>
              <a:rPr lang="zh-TW" altLang="en-US" smtClean="0"/>
              <a:t>產生連結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zh-TW" altLang="en-US" sz="2000" smtClean="0"/>
              <a:t>可以多強調和申請科系</a:t>
            </a:r>
            <a:r>
              <a:rPr lang="zh-TW" altLang="en-US" sz="2000" smtClean="0">
                <a:solidFill>
                  <a:srgbClr val="FF0000"/>
                </a:solidFill>
              </a:rPr>
              <a:t>相關的科目或作品活動</a:t>
            </a:r>
            <a:endParaRPr lang="en-US" altLang="zh-TW" sz="2000" smtClean="0"/>
          </a:p>
          <a:p>
            <a:r>
              <a:rPr lang="zh-TW" altLang="en-US" smtClean="0"/>
              <a:t>例如；我要推資訊系</a:t>
            </a:r>
          </a:p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918E0-3F2D-4F62-813A-687462E0DB07}" type="slidenum">
              <a:rPr lang="en-US" altLang="zh-TW" smtClean="0">
                <a:latin typeface="Arial" pitchFamily="34" charset="0"/>
              </a:rPr>
              <a:pPr/>
              <a:t>20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90600" y="2971800"/>
            <a:ext cx="744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基本資料  </a:t>
            </a:r>
            <a:r>
              <a:rPr lang="en-US" altLang="zh-TW" sz="2000" kern="0" dirty="0">
                <a:latin typeface="+mn-lt"/>
                <a:ea typeface="+mn-ea"/>
              </a:rPr>
              <a:t>(</a:t>
            </a:r>
            <a:r>
              <a:rPr lang="zh-TW" altLang="en-US" sz="2000" kern="0" dirty="0">
                <a:latin typeface="+mn-lt"/>
                <a:ea typeface="+mn-ea"/>
              </a:rPr>
              <a:t>如建中北一女武陵等名校</a:t>
            </a:r>
            <a:r>
              <a:rPr lang="en-US" altLang="zh-TW" sz="2000" kern="0" dirty="0">
                <a:latin typeface="+mn-lt"/>
                <a:ea typeface="+mn-ea"/>
              </a:rPr>
              <a:t>)</a:t>
            </a:r>
            <a:endParaRPr lang="zh-TW" altLang="en-US" sz="2000" kern="0" dirty="0">
              <a:latin typeface="+mn-lt"/>
              <a:ea typeface="+mn-ea"/>
            </a:endParaRP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學業表現  </a:t>
            </a:r>
            <a:r>
              <a:rPr lang="en-US" altLang="zh-TW" sz="2000" kern="0" dirty="0">
                <a:latin typeface="+mn-lt"/>
                <a:ea typeface="+mn-ea"/>
              </a:rPr>
              <a:t>(</a:t>
            </a:r>
            <a:r>
              <a:rPr lang="zh-TW" altLang="en-US" sz="2000" kern="0" dirty="0">
                <a:latin typeface="+mn-lt"/>
                <a:ea typeface="+mn-ea"/>
              </a:rPr>
              <a:t>如學測成績級分</a:t>
            </a:r>
            <a:r>
              <a:rPr lang="en-US" altLang="zh-TW" sz="2000" kern="0" dirty="0">
                <a:latin typeface="+mn-lt"/>
                <a:ea typeface="+mn-ea"/>
              </a:rPr>
              <a:t>, </a:t>
            </a:r>
            <a:r>
              <a:rPr lang="zh-TW" altLang="en-US" sz="2000" u="sng" kern="0" dirty="0">
                <a:latin typeface="+mn-lt"/>
                <a:ea typeface="+mn-ea"/>
              </a:rPr>
              <a:t>數學英文物理類三年表現</a:t>
            </a:r>
            <a:r>
              <a:rPr lang="en-US" altLang="zh-TW" sz="2000" kern="0" dirty="0">
                <a:latin typeface="+mn-lt"/>
                <a:ea typeface="+mn-ea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專業能力  </a:t>
            </a:r>
            <a:r>
              <a:rPr lang="en-US" altLang="zh-TW" sz="2000" kern="0" dirty="0">
                <a:latin typeface="+mn-lt"/>
                <a:ea typeface="+mn-ea"/>
              </a:rPr>
              <a:t>(</a:t>
            </a:r>
            <a:r>
              <a:rPr lang="zh-TW" altLang="en-US" sz="2000" kern="0" dirty="0">
                <a:latin typeface="+mn-lt"/>
                <a:ea typeface="+mn-ea"/>
              </a:rPr>
              <a:t>如程式設計作品</a:t>
            </a:r>
            <a:r>
              <a:rPr lang="en-US" altLang="zh-TW" sz="2000" kern="0" dirty="0">
                <a:latin typeface="+mn-lt"/>
                <a:ea typeface="+mn-ea"/>
              </a:rPr>
              <a:t>, </a:t>
            </a:r>
            <a:r>
              <a:rPr lang="zh-TW" altLang="en-US" sz="2000" u="sng" kern="0" dirty="0">
                <a:latin typeface="+mn-lt"/>
                <a:ea typeface="+mn-ea"/>
              </a:rPr>
              <a:t>電腦維修證照</a:t>
            </a:r>
            <a:r>
              <a:rPr lang="en-US" altLang="zh-TW" sz="2000" kern="0" dirty="0">
                <a:latin typeface="+mn-lt"/>
                <a:ea typeface="+mn-ea"/>
              </a:rPr>
              <a:t>, C, BASIC)</a:t>
            </a: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課外活動  </a:t>
            </a:r>
            <a:r>
              <a:rPr lang="en-US" altLang="zh-TW" sz="2000" kern="0" dirty="0">
                <a:latin typeface="+mn-lt"/>
                <a:ea typeface="+mn-ea"/>
              </a:rPr>
              <a:t>(</a:t>
            </a:r>
            <a:r>
              <a:rPr lang="zh-TW" altLang="en-US" sz="2000" kern="0" dirty="0">
                <a:latin typeface="+mn-lt"/>
                <a:ea typeface="+mn-ea"/>
              </a:rPr>
              <a:t>如</a:t>
            </a:r>
            <a:r>
              <a:rPr lang="zh-TW" altLang="en-US" sz="2000" u="sng" kern="0" dirty="0">
                <a:latin typeface="+mn-lt"/>
                <a:ea typeface="+mn-ea"/>
              </a:rPr>
              <a:t>電腦社社長</a:t>
            </a:r>
            <a:r>
              <a:rPr lang="en-US" altLang="zh-TW" sz="2000" kern="0" dirty="0">
                <a:latin typeface="+mn-lt"/>
                <a:ea typeface="+mn-ea"/>
              </a:rPr>
              <a:t>, </a:t>
            </a:r>
            <a:r>
              <a:rPr lang="zh-TW" altLang="en-US" sz="2000" kern="0" dirty="0">
                <a:latin typeface="+mn-lt"/>
                <a:ea typeface="+mn-ea"/>
              </a:rPr>
              <a:t>班長</a:t>
            </a:r>
            <a:r>
              <a:rPr lang="en-US" altLang="zh-TW" sz="2000" kern="0" dirty="0">
                <a:latin typeface="+mn-lt"/>
                <a:ea typeface="+mn-ea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其他有利經歷  </a:t>
            </a:r>
            <a:r>
              <a:rPr lang="en-US" altLang="zh-TW" sz="2000" kern="0" dirty="0">
                <a:latin typeface="+mn-lt"/>
                <a:ea typeface="+mn-ea"/>
              </a:rPr>
              <a:t>(</a:t>
            </a:r>
            <a:r>
              <a:rPr lang="zh-TW" altLang="en-US" sz="2000" kern="0" dirty="0">
                <a:latin typeface="+mn-lt"/>
                <a:ea typeface="+mn-ea"/>
              </a:rPr>
              <a:t>如數學科展名次</a:t>
            </a:r>
            <a:r>
              <a:rPr lang="en-US" altLang="zh-TW" sz="2000" kern="0" dirty="0">
                <a:latin typeface="+mn-lt"/>
                <a:ea typeface="+mn-ea"/>
              </a:rPr>
              <a:t>,</a:t>
            </a:r>
            <a:r>
              <a:rPr lang="zh-TW" altLang="en-US" sz="2000" u="sng" kern="0" dirty="0">
                <a:latin typeface="+mn-lt"/>
                <a:ea typeface="+mn-ea"/>
              </a:rPr>
              <a:t>網頁設計競賽名次</a:t>
            </a:r>
            <a:r>
              <a:rPr lang="en-US" altLang="zh-TW" sz="2000" kern="0" dirty="0">
                <a:latin typeface="+mn-lt"/>
                <a:ea typeface="+mn-ea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未來計劃  </a:t>
            </a:r>
            <a:r>
              <a:rPr lang="en-US" altLang="zh-TW" sz="2000" kern="0" dirty="0">
                <a:latin typeface="Arial" charset="0"/>
              </a:rPr>
              <a:t>(</a:t>
            </a:r>
            <a:r>
              <a:rPr lang="zh-TW" altLang="en-US" sz="2000" kern="0" dirty="0">
                <a:latin typeface="Arial" charset="0"/>
              </a:rPr>
              <a:t>如攻讀資訊研究所</a:t>
            </a:r>
            <a:r>
              <a:rPr lang="en-US" altLang="zh-TW" sz="2000" kern="0" dirty="0">
                <a:latin typeface="Arial" charset="0"/>
              </a:rPr>
              <a:t>, </a:t>
            </a:r>
            <a:r>
              <a:rPr lang="zh-TW" altLang="en-US" sz="2000" u="sng" kern="0" dirty="0">
                <a:latin typeface="Arial" charset="0"/>
              </a:rPr>
              <a:t>研究電腦病毒設計</a:t>
            </a:r>
            <a:r>
              <a:rPr lang="en-US" altLang="zh-TW" sz="2000" kern="0" dirty="0">
                <a:latin typeface="Arial" charset="0"/>
              </a:rPr>
              <a:t>)</a:t>
            </a:r>
            <a:endParaRPr lang="zh-TW" altLang="en-US" sz="2000" kern="0" dirty="0">
              <a:latin typeface="+mn-lt"/>
              <a:ea typeface="+mn-ea"/>
            </a:endParaRP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推薦信  </a:t>
            </a:r>
            <a:r>
              <a:rPr lang="en-US" altLang="zh-TW" sz="2000" kern="0" dirty="0">
                <a:latin typeface="Arial" charset="0"/>
              </a:rPr>
              <a:t>(</a:t>
            </a:r>
            <a:r>
              <a:rPr lang="zh-TW" altLang="en-US" sz="2000" kern="0" dirty="0">
                <a:latin typeface="Arial" charset="0"/>
              </a:rPr>
              <a:t>如資訊科主任推薦信</a:t>
            </a:r>
            <a:r>
              <a:rPr lang="en-US" altLang="zh-TW" sz="2000" kern="0" dirty="0">
                <a:latin typeface="Arial" charset="0"/>
              </a:rPr>
              <a:t>, </a:t>
            </a:r>
            <a:r>
              <a:rPr lang="zh-TW" altLang="en-US" sz="2000" u="sng" kern="0" dirty="0">
                <a:latin typeface="Arial" charset="0"/>
              </a:rPr>
              <a:t>數學科老師推薦信</a:t>
            </a:r>
            <a:r>
              <a:rPr lang="en-US" altLang="zh-TW" sz="2000" kern="0" dirty="0">
                <a:latin typeface="Arial" charset="0"/>
              </a:rPr>
              <a:t>)</a:t>
            </a:r>
            <a:endParaRPr lang="zh-TW" altLang="en-US" sz="2000" kern="0" dirty="0">
              <a:latin typeface="+mn-lt"/>
              <a:ea typeface="+mn-ea"/>
            </a:endParaRP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自傳  </a:t>
            </a:r>
            <a:r>
              <a:rPr lang="en-US" altLang="zh-TW" sz="2000" kern="0" dirty="0">
                <a:latin typeface="Arial" charset="0"/>
              </a:rPr>
              <a:t>(</a:t>
            </a:r>
            <a:r>
              <a:rPr lang="zh-TW" altLang="en-US" sz="2000" kern="0" dirty="0">
                <a:latin typeface="Arial" charset="0"/>
              </a:rPr>
              <a:t>如我</a:t>
            </a:r>
            <a:r>
              <a:rPr lang="zh-TW" altLang="en-US" sz="2000" u="sng" kern="0" dirty="0">
                <a:latin typeface="Arial" charset="0"/>
              </a:rPr>
              <a:t>曾三天三夜不睡</a:t>
            </a:r>
            <a:r>
              <a:rPr lang="zh-TW" altLang="en-US" sz="2000" kern="0" dirty="0">
                <a:latin typeface="Arial" charset="0"/>
              </a:rPr>
              <a:t>為了安裝</a:t>
            </a:r>
            <a:r>
              <a:rPr lang="en-US" altLang="zh-TW" sz="2000" kern="0" dirty="0" err="1">
                <a:latin typeface="Arial" charset="0"/>
              </a:rPr>
              <a:t>iMAC</a:t>
            </a:r>
            <a:r>
              <a:rPr lang="en-US" altLang="zh-TW" sz="2000" kern="0" dirty="0">
                <a:latin typeface="Arial" charset="0"/>
              </a:rPr>
              <a:t> OS)</a:t>
            </a:r>
            <a:endParaRPr lang="zh-TW" altLang="en-US" sz="2000" kern="0" dirty="0">
              <a:latin typeface="+mn-lt"/>
              <a:ea typeface="+mn-ea"/>
            </a:endParaRPr>
          </a:p>
          <a:p>
            <a:pPr marL="342900" indent="-342900" algn="just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zh-TW" altLang="en-US" sz="2000" kern="0" dirty="0">
                <a:latin typeface="+mn-lt"/>
                <a:ea typeface="+mn-ea"/>
              </a:rPr>
              <a:t>獎狀  </a:t>
            </a:r>
            <a:r>
              <a:rPr lang="en-US" altLang="zh-TW" sz="2000" kern="0" dirty="0">
                <a:latin typeface="Arial" charset="0"/>
              </a:rPr>
              <a:t>(</a:t>
            </a:r>
            <a:r>
              <a:rPr lang="zh-TW" altLang="en-US" sz="2000" kern="0" dirty="0">
                <a:latin typeface="Arial" charset="0"/>
              </a:rPr>
              <a:t>如</a:t>
            </a:r>
            <a:r>
              <a:rPr lang="zh-TW" altLang="en-US" sz="2000" u="sng" kern="0" dirty="0">
                <a:latin typeface="Arial" charset="0"/>
              </a:rPr>
              <a:t>參加資訊研習營</a:t>
            </a:r>
            <a:r>
              <a:rPr lang="en-US" altLang="zh-TW" sz="2000" kern="0" dirty="0">
                <a:latin typeface="Arial" charset="0"/>
              </a:rPr>
              <a:t>, </a:t>
            </a:r>
            <a:r>
              <a:rPr lang="zh-TW" altLang="en-US" sz="2000" u="sng" kern="0" dirty="0">
                <a:latin typeface="Arial" charset="0"/>
              </a:rPr>
              <a:t>參加程式設計競賽</a:t>
            </a:r>
            <a:r>
              <a:rPr lang="en-US" altLang="zh-TW" sz="2000" kern="0" dirty="0">
                <a:latin typeface="Arial" charset="0"/>
              </a:rPr>
              <a:t>, </a:t>
            </a:r>
            <a:r>
              <a:rPr lang="zh-TW" altLang="en-US" sz="2000" kern="0" dirty="0">
                <a:latin typeface="Arial" charset="0"/>
              </a:rPr>
              <a:t>參加數學競賽</a:t>
            </a:r>
            <a:r>
              <a:rPr lang="en-US" altLang="zh-TW" sz="2000" kern="0" dirty="0">
                <a:latin typeface="Arial" charset="0"/>
              </a:rPr>
              <a:t>)</a:t>
            </a:r>
            <a:endParaRPr lang="zh-TW" altLang="en-US" sz="20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技巧 </a:t>
            </a:r>
            <a:r>
              <a:rPr lang="en-US" altLang="zh-TW" smtClean="0">
                <a:solidFill>
                  <a:srgbClr val="C00000"/>
                </a:solidFill>
              </a:rPr>
              <a:t>3</a:t>
            </a:r>
            <a:r>
              <a:rPr lang="zh-TW" altLang="en-US" smtClean="0"/>
              <a:t>：書面資料的</a:t>
            </a:r>
            <a:r>
              <a:rPr lang="zh-TW" altLang="en-US" u="sng" smtClean="0">
                <a:solidFill>
                  <a:srgbClr val="FF0000"/>
                </a:solidFill>
              </a:rPr>
              <a:t>組織結構需系統化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just">
              <a:lnSpc>
                <a:spcPts val="3600"/>
              </a:lnSpc>
            </a:pPr>
            <a:r>
              <a:rPr lang="zh-TW" altLang="en-US" sz="2600" u="sng" smtClean="0"/>
              <a:t>對您有利的資料</a:t>
            </a:r>
            <a:r>
              <a:rPr lang="zh-TW" altLang="en-US" sz="2600" smtClean="0">
                <a:solidFill>
                  <a:srgbClr val="0000CC"/>
                </a:solidFill>
              </a:rPr>
              <a:t>，</a:t>
            </a:r>
            <a:r>
              <a:rPr lang="zh-TW" altLang="en-US" sz="2600" u="sng" smtClean="0"/>
              <a:t>需放在醒目的地方</a:t>
            </a:r>
            <a:r>
              <a:rPr lang="en-US" altLang="zh-TW" sz="2600" smtClean="0"/>
              <a:t>(</a:t>
            </a:r>
            <a:r>
              <a:rPr lang="zh-TW" altLang="en-US" sz="2600" smtClean="0"/>
              <a:t>如置於前三頁</a:t>
            </a:r>
            <a:r>
              <a:rPr lang="en-US" altLang="zh-TW" sz="2600" smtClean="0"/>
              <a:t>, </a:t>
            </a:r>
            <a:r>
              <a:rPr lang="zh-TW" altLang="en-US" sz="2600" smtClean="0"/>
              <a:t>並且於稍後輔以文字及照片渲染之</a:t>
            </a:r>
            <a:r>
              <a:rPr lang="en-US" altLang="zh-TW" sz="2600" smtClean="0"/>
              <a:t>)</a:t>
            </a:r>
          </a:p>
          <a:p>
            <a:pPr algn="just">
              <a:lnSpc>
                <a:spcPts val="3600"/>
              </a:lnSpc>
            </a:pPr>
            <a:r>
              <a:rPr lang="zh-TW" altLang="en-US" sz="2600" u="sng" smtClean="0">
                <a:solidFill>
                  <a:srgbClr val="0000CC"/>
                </a:solidFill>
              </a:rPr>
              <a:t>性質相近的資料</a:t>
            </a:r>
            <a:r>
              <a:rPr lang="zh-TW" altLang="en-US" sz="2600" smtClean="0">
                <a:solidFill>
                  <a:srgbClr val="0000CC"/>
                </a:solidFill>
              </a:rPr>
              <a:t>放在一起</a:t>
            </a:r>
            <a:r>
              <a:rPr lang="zh-TW" altLang="en-US" sz="2600" smtClean="0"/>
              <a:t>，可</a:t>
            </a:r>
            <a:r>
              <a:rPr lang="zh-TW" altLang="en-US" sz="2600" u="sng" smtClean="0">
                <a:solidFill>
                  <a:srgbClr val="0000CC"/>
                </a:solidFill>
              </a:rPr>
              <a:t>編排目錄</a:t>
            </a:r>
            <a:r>
              <a:rPr lang="zh-TW" altLang="en-US" sz="2600" smtClean="0"/>
              <a:t>，以達到</a:t>
            </a:r>
            <a:r>
              <a:rPr lang="zh-TW" altLang="en-US" sz="2600" u="sng" smtClean="0">
                <a:solidFill>
                  <a:srgbClr val="FF00FF"/>
                </a:solidFill>
              </a:rPr>
              <a:t>題綱挈領</a:t>
            </a:r>
            <a:r>
              <a:rPr lang="zh-TW" altLang="en-US" sz="2600" smtClean="0"/>
              <a:t>的目標</a:t>
            </a:r>
            <a:endParaRPr lang="en-US" altLang="zh-TW" sz="2600" smtClean="0"/>
          </a:p>
          <a:p>
            <a:pPr algn="just">
              <a:lnSpc>
                <a:spcPts val="3600"/>
              </a:lnSpc>
            </a:pPr>
            <a:r>
              <a:rPr lang="zh-TW" altLang="en-US" sz="2600" smtClean="0"/>
              <a:t>資料呈現的順序，需以</a:t>
            </a:r>
            <a:r>
              <a:rPr lang="zh-TW" altLang="en-US" sz="2600" u="sng" smtClean="0">
                <a:solidFill>
                  <a:srgbClr val="0000CC"/>
                </a:solidFill>
              </a:rPr>
              <a:t>重要的優先出現</a:t>
            </a:r>
            <a:endParaRPr lang="en-US" altLang="zh-TW" sz="2600" u="sng" smtClean="0">
              <a:solidFill>
                <a:srgbClr val="0000CC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zh-TW" altLang="en-US" sz="2600" smtClean="0"/>
              <a:t>書面資料呈現時的</a:t>
            </a:r>
            <a:r>
              <a:rPr lang="zh-TW" altLang="en-US" sz="2600" u="sng" smtClean="0">
                <a:solidFill>
                  <a:srgbClr val="FF00FF"/>
                </a:solidFill>
              </a:rPr>
              <a:t>邏輯</a:t>
            </a:r>
            <a:r>
              <a:rPr lang="zh-TW" altLang="en-US" sz="2600" smtClean="0"/>
              <a:t>需</a:t>
            </a:r>
            <a:r>
              <a:rPr lang="zh-TW" altLang="en-US" sz="2600" u="sng" smtClean="0">
                <a:solidFill>
                  <a:srgbClr val="FF0000"/>
                </a:solidFill>
              </a:rPr>
              <a:t>簡明清楚</a:t>
            </a:r>
            <a:r>
              <a:rPr lang="zh-TW" altLang="en-US" sz="2600" smtClean="0"/>
              <a:t>，切忌雜亂無章</a:t>
            </a:r>
            <a:endParaRPr lang="en-US" altLang="zh-TW" sz="2600" smtClean="0"/>
          </a:p>
          <a:p>
            <a:pPr algn="just">
              <a:lnSpc>
                <a:spcPts val="3600"/>
              </a:lnSpc>
            </a:pPr>
            <a:r>
              <a:rPr lang="zh-TW" altLang="en-US" sz="2600" smtClean="0"/>
              <a:t>小心</a:t>
            </a:r>
            <a:r>
              <a:rPr lang="zh-TW" altLang="en-US" sz="2600" u="sng" smtClean="0">
                <a:solidFill>
                  <a:srgbClr val="C00000"/>
                </a:solidFill>
              </a:rPr>
              <a:t>格式</a:t>
            </a:r>
            <a:r>
              <a:rPr lang="zh-TW" altLang="en-US" sz="2600" smtClean="0"/>
              <a:t>需嚴謹</a:t>
            </a:r>
            <a:endParaRPr lang="en-US" altLang="zh-TW" sz="2600" smtClean="0"/>
          </a:p>
          <a:p>
            <a:pPr algn="just">
              <a:lnSpc>
                <a:spcPts val="3600"/>
              </a:lnSpc>
            </a:pPr>
            <a:r>
              <a:rPr lang="zh-TW" altLang="en-US" sz="2600" b="1" smtClean="0"/>
              <a:t>書面的呈現方式代表一個人的特質</a:t>
            </a:r>
            <a:r>
              <a:rPr lang="en-US" altLang="zh-TW" sz="2600" b="1" smtClean="0"/>
              <a:t>(</a:t>
            </a:r>
            <a:r>
              <a:rPr lang="zh-TW" altLang="en-US" sz="2600" b="1" smtClean="0"/>
              <a:t>認真，謹慎，邏</a:t>
            </a:r>
            <a:r>
              <a:rPr lang="zh-TW" altLang="en-US" sz="2600" b="1" smtClean="0">
                <a:latin typeface="新細明體" pitchFamily="18" charset="-120"/>
              </a:rPr>
              <a:t>輯</a:t>
            </a:r>
            <a:r>
              <a:rPr lang="zh-TW" altLang="en-US" sz="2600" b="1" smtClean="0"/>
              <a:t>，思路</a:t>
            </a:r>
            <a:r>
              <a:rPr lang="en-US" altLang="zh-TW" sz="2600" b="1" smtClean="0"/>
              <a:t>)</a:t>
            </a:r>
          </a:p>
          <a:p>
            <a:endParaRPr lang="en-US" altLang="zh-TW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CCEB3-B5F1-485C-8E07-799086B01DEE}" type="slidenum">
              <a:rPr lang="en-US" altLang="zh-TW" smtClean="0">
                <a:latin typeface="Arial" pitchFamily="34" charset="0"/>
              </a:rPr>
              <a:pPr/>
              <a:t>21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技巧 </a:t>
            </a:r>
            <a:r>
              <a:rPr lang="en-US" altLang="zh-TW" smtClean="0"/>
              <a:t>4</a:t>
            </a:r>
            <a:r>
              <a:rPr lang="zh-TW" altLang="en-US" smtClean="0"/>
              <a:t>：書面資料的</a:t>
            </a:r>
            <a:r>
              <a:rPr lang="zh-TW" altLang="en-US" u="sng" smtClean="0">
                <a:solidFill>
                  <a:srgbClr val="FF0000"/>
                </a:solidFill>
              </a:rPr>
              <a:t>圖表示法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2400" dirty="0" smtClean="0">
                <a:latin typeface="+mn-ea"/>
              </a:rPr>
              <a:t>例如：要推甄資訊相關科系，可準備數學、物理、英文等成績分析資料以</a:t>
            </a:r>
            <a:r>
              <a:rPr lang="zh-TW" altLang="en-US" sz="2400" u="sng" dirty="0" smtClean="0">
                <a:latin typeface="+mn-ea"/>
              </a:rPr>
              <a:t>凸顯您的學科特質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09800" y="2895600"/>
          <a:ext cx="5029200" cy="3143250"/>
        </p:xfrm>
        <a:graphic>
          <a:graphicData uri="http://schemas.openxmlformats.org/presentationml/2006/ole">
            <p:oleObj spid="_x0000_s1026" name="圖表" r:id="rId3" imgW="4467130" imgH="30573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技巧 </a:t>
            </a:r>
            <a:r>
              <a:rPr lang="en-US" altLang="zh-TW" smtClean="0"/>
              <a:t>5</a:t>
            </a:r>
            <a:r>
              <a:rPr lang="zh-TW" altLang="en-US" smtClean="0"/>
              <a:t>：凸顯</a:t>
            </a:r>
            <a:r>
              <a:rPr lang="zh-TW" altLang="en-US" u="sng" smtClean="0">
                <a:solidFill>
                  <a:srgbClr val="FF0000"/>
                </a:solidFill>
              </a:rPr>
              <a:t>報考動機</a:t>
            </a:r>
            <a:endParaRPr lang="en-US" altLang="zh-TW" u="sng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dirty="0" smtClean="0">
                <a:latin typeface="+mn-ea"/>
              </a:rPr>
              <a:t>直接說明自己想就讀推甄科系的</a:t>
            </a:r>
            <a:r>
              <a:rPr lang="zh-TW" altLang="en-US" dirty="0" smtClean="0">
                <a:solidFill>
                  <a:srgbClr val="0000CC"/>
                </a:solidFill>
                <a:latin typeface="+mn-ea"/>
              </a:rPr>
              <a:t>動機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可專節論述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 smtClean="0">
              <a:latin typeface="+mn-ea"/>
            </a:endParaRPr>
          </a:p>
          <a:p>
            <a:pPr marL="0" indent="0" algn="just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dirty="0" smtClean="0">
                <a:latin typeface="+mn-ea"/>
              </a:rPr>
              <a:t>例如：要推甄資訊系</a:t>
            </a:r>
            <a:endParaRPr lang="zh-TW" altLang="en-US" sz="2400" dirty="0" smtClean="0">
              <a:latin typeface="+mn-ea"/>
            </a:endParaRPr>
          </a:p>
          <a:p>
            <a:pPr lvl="1" algn="just" eaLnBrk="1" hangingPunct="1">
              <a:spcBef>
                <a:spcPct val="40000"/>
              </a:spcBef>
              <a:defRPr/>
            </a:pPr>
            <a:r>
              <a:rPr lang="zh-TW" altLang="en-US" sz="2400" dirty="0" smtClean="0">
                <a:latin typeface="+mn-ea"/>
              </a:rPr>
              <a:t>我有一個長輩在科學園區工作，唸的就是中華資工系，他建議我考不到清交就唸中華，因為我家就在竹北</a:t>
            </a:r>
            <a:r>
              <a:rPr lang="en-US" altLang="zh-TW" sz="2400" dirty="0" smtClean="0">
                <a:latin typeface="+mn-ea"/>
              </a:rPr>
              <a:t>…..</a:t>
            </a:r>
            <a:endParaRPr lang="en-US" altLang="zh-TW" sz="2400" dirty="0" smtClean="0">
              <a:solidFill>
                <a:srgbClr val="0000CC"/>
              </a:solidFill>
              <a:latin typeface="+mn-ea"/>
            </a:endParaRPr>
          </a:p>
          <a:p>
            <a:pPr lvl="1" algn="just" eaLnBrk="1" hangingPunct="1">
              <a:defRPr/>
            </a:pPr>
            <a:r>
              <a:rPr lang="zh-TW" altLang="en-US" sz="2400" dirty="0" smtClean="0">
                <a:latin typeface="+mn-ea"/>
              </a:rPr>
              <a:t>我從小就喜歡電腦，可以整個晚上不睡就為了組裝一台電腦</a:t>
            </a:r>
            <a:r>
              <a:rPr lang="en-US" altLang="zh-TW" sz="2400" dirty="0" smtClean="0">
                <a:latin typeface="+mn-ea"/>
              </a:rPr>
              <a:t>….</a:t>
            </a:r>
          </a:p>
          <a:p>
            <a:pPr lvl="1" algn="just" eaLnBrk="1" hangingPunct="1">
              <a:defRPr/>
            </a:pPr>
            <a:r>
              <a:rPr lang="zh-TW" altLang="en-US" sz="2400" dirty="0" smtClean="0">
                <a:latin typeface="+mn-ea"/>
              </a:rPr>
              <a:t>我天生就是念資工的料，自己花兩個星期學會寫</a:t>
            </a:r>
            <a:r>
              <a:rPr lang="en-US" altLang="zh-TW" sz="2400" dirty="0" smtClean="0">
                <a:latin typeface="+mn-ea"/>
              </a:rPr>
              <a:t>c</a:t>
            </a:r>
            <a:r>
              <a:rPr lang="zh-TW" altLang="en-US" sz="2400" dirty="0" smtClean="0">
                <a:latin typeface="+mn-ea"/>
              </a:rPr>
              <a:t>程式</a:t>
            </a:r>
            <a:r>
              <a:rPr lang="en-US" altLang="zh-TW" sz="2400" dirty="0" smtClean="0">
                <a:latin typeface="+mn-ea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9F864-C397-44BB-A9F2-1F297B09D28B}" type="slidenum">
              <a:rPr lang="en-US" altLang="zh-TW" smtClean="0">
                <a:latin typeface="Arial" pitchFamily="34" charset="0"/>
              </a:rPr>
              <a:pPr/>
              <a:t>24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技巧 </a:t>
            </a:r>
            <a:r>
              <a:rPr lang="en-US" altLang="zh-TW" smtClean="0"/>
              <a:t>6</a:t>
            </a:r>
            <a:r>
              <a:rPr lang="zh-TW" altLang="en-US" smtClean="0"/>
              <a:t>：注意書面資料</a:t>
            </a:r>
            <a:r>
              <a:rPr lang="zh-TW" altLang="en-US" smtClean="0">
                <a:solidFill>
                  <a:srgbClr val="0000CC"/>
                </a:solidFill>
              </a:rPr>
              <a:t>格式</a:t>
            </a:r>
            <a:endParaRPr lang="zh-TW" altLang="en-US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70800" cy="4876800"/>
          </a:xfrm>
        </p:spPr>
        <p:txBody>
          <a:bodyPr/>
          <a:lstStyle/>
          <a:p>
            <a:pPr algn="just" eaLnBrk="1" hangingPunct="1">
              <a:spcBef>
                <a:spcPct val="40000"/>
              </a:spcBef>
              <a:defRPr/>
            </a:pPr>
            <a:r>
              <a:rPr lang="zh-TW" altLang="en-US" sz="2600" dirty="0" smtClean="0">
                <a:latin typeface="新細明體" pitchFamily="18" charset="-120"/>
              </a:rPr>
              <a:t>可作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封面</a:t>
            </a:r>
            <a:r>
              <a:rPr lang="en-US" altLang="zh-TW" sz="2600" dirty="0" smtClean="0">
                <a:latin typeface="新細明體" pitchFamily="18" charset="-120"/>
              </a:rPr>
              <a:t>(</a:t>
            </a:r>
            <a:r>
              <a:rPr lang="zh-TW" altLang="en-US" sz="2600" dirty="0" smtClean="0">
                <a:latin typeface="新細明體" pitchFamily="18" charset="-120"/>
              </a:rPr>
              <a:t>慎重清爽即可</a:t>
            </a:r>
            <a:r>
              <a:rPr lang="en-US" altLang="zh-TW" sz="2600" dirty="0" smtClean="0">
                <a:latin typeface="新細明體" pitchFamily="18" charset="-120"/>
              </a:rPr>
              <a:t>)</a:t>
            </a:r>
          </a:p>
          <a:p>
            <a:pPr algn="just" eaLnBrk="1" hangingPunct="1">
              <a:defRPr/>
            </a:pP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資料整理成冊</a:t>
            </a:r>
            <a:r>
              <a:rPr lang="zh-TW" altLang="en-US" sz="2600" dirty="0" smtClean="0">
                <a:latin typeface="新細明體" pitchFamily="18" charset="-120"/>
              </a:rPr>
              <a:t>可製作目錄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zh-TW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以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圖表</a:t>
            </a:r>
            <a:r>
              <a:rPr lang="zh-TW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說明成績，簡單明瞭，並凸顯自己的特質</a:t>
            </a:r>
            <a:endParaRPr lang="zh-TW" altLang="en-US" sz="2600" dirty="0" smtClean="0">
              <a:latin typeface="新細明體" pitchFamily="18" charset="-120"/>
            </a:endParaRPr>
          </a:p>
          <a:p>
            <a:pPr algn="just" eaLnBrk="1" hangingPunct="1">
              <a:defRPr/>
            </a:pPr>
            <a:r>
              <a:rPr lang="zh-TW" altLang="en-US" sz="2600" dirty="0" smtClean="0">
                <a:latin typeface="新細明體" pitchFamily="18" charset="-120"/>
              </a:rPr>
              <a:t>字體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中規中矩</a:t>
            </a:r>
            <a:r>
              <a:rPr lang="zh-TW" altLang="en-US" sz="2600" dirty="0" smtClean="0">
                <a:latin typeface="新細明體" pitchFamily="18" charset="-120"/>
              </a:rPr>
              <a:t>，不要用一些奇怪的字體</a:t>
            </a:r>
          </a:p>
          <a:p>
            <a:pPr algn="just" eaLnBrk="1" hangingPunct="1">
              <a:defRPr/>
            </a:pPr>
            <a:r>
              <a:rPr lang="zh-TW" altLang="en-US" sz="2600" dirty="0" smtClean="0">
                <a:latin typeface="新細明體" pitchFamily="18" charset="-120"/>
              </a:rPr>
              <a:t>內文字體大小約</a:t>
            </a:r>
            <a:r>
              <a:rPr lang="en-US" altLang="zh-TW" sz="2600" dirty="0" smtClean="0">
                <a:solidFill>
                  <a:srgbClr val="FF0000"/>
                </a:solidFill>
                <a:latin typeface="新細明體" pitchFamily="18" charset="-120"/>
              </a:rPr>
              <a:t>12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點字</a:t>
            </a:r>
            <a:r>
              <a:rPr lang="en-US" altLang="zh-TW" sz="2600" dirty="0" smtClean="0">
                <a:solidFill>
                  <a:srgbClr val="FF0000"/>
                </a:solidFill>
                <a:latin typeface="新細明體" pitchFamily="18" charset="-120"/>
              </a:rPr>
              <a:t>~14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點字</a:t>
            </a:r>
            <a:r>
              <a:rPr lang="zh-TW" altLang="en-US" sz="2600" dirty="0" smtClean="0">
                <a:latin typeface="新細明體" pitchFamily="18" charset="-120"/>
              </a:rPr>
              <a:t>，標題可依次變大些如</a:t>
            </a:r>
            <a:r>
              <a:rPr lang="en-US" altLang="zh-TW" sz="2600" dirty="0" smtClean="0">
                <a:latin typeface="新細明體" pitchFamily="18" charset="-120"/>
              </a:rPr>
              <a:t>16</a:t>
            </a:r>
            <a:r>
              <a:rPr lang="zh-TW" altLang="en-US" sz="2600" dirty="0" smtClean="0">
                <a:latin typeface="新細明體" pitchFamily="18" charset="-120"/>
              </a:rPr>
              <a:t>點字， </a:t>
            </a:r>
            <a:r>
              <a:rPr lang="en-US" altLang="zh-TW" sz="2600" dirty="0" smtClean="0">
                <a:latin typeface="新細明體" pitchFamily="18" charset="-120"/>
              </a:rPr>
              <a:t>18</a:t>
            </a:r>
            <a:r>
              <a:rPr lang="zh-TW" altLang="en-US" sz="2600" dirty="0" smtClean="0">
                <a:latin typeface="新細明體" pitchFamily="18" charset="-120"/>
              </a:rPr>
              <a:t>點字，</a:t>
            </a:r>
            <a:r>
              <a:rPr lang="en-US" altLang="zh-TW" sz="2600" dirty="0" smtClean="0">
                <a:latin typeface="新細明體" pitchFamily="18" charset="-120"/>
              </a:rPr>
              <a:t>20</a:t>
            </a:r>
            <a:r>
              <a:rPr lang="zh-TW" altLang="en-US" sz="2600" dirty="0" smtClean="0">
                <a:latin typeface="新細明體" pitchFamily="18" charset="-120"/>
              </a:rPr>
              <a:t>點字</a:t>
            </a:r>
          </a:p>
          <a:p>
            <a:pPr algn="just" eaLnBrk="1" hangingPunct="1">
              <a:defRPr/>
            </a:pPr>
            <a:r>
              <a:rPr lang="zh-TW" altLang="en-US" sz="2600" dirty="0" smtClean="0">
                <a:latin typeface="新細明體" pitchFamily="18" charset="-120"/>
              </a:rPr>
              <a:t>段落之間要有間格，字距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不宜太密或太鬆</a:t>
            </a:r>
            <a:endParaRPr lang="en-US" altLang="zh-TW" sz="26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algn="just" eaLnBrk="1" hangingPunct="1">
              <a:defRPr/>
            </a:pPr>
            <a:r>
              <a:rPr lang="zh-TW" altLang="en-US" sz="2800" dirty="0" smtClean="0">
                <a:latin typeface="新細明體" pitchFamily="18" charset="-120"/>
              </a:rPr>
              <a:t>重點可以用不同的顏色標示，但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不要花花綠綠</a:t>
            </a:r>
            <a:endParaRPr lang="zh-TW" altLang="en-US" sz="26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zh-TW" altLang="en-US" sz="2600" dirty="0" smtClean="0">
                <a:latin typeface="新細明體" pitchFamily="18" charset="-120"/>
              </a:rPr>
              <a:t>格式色調需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清爽易讀</a:t>
            </a:r>
            <a:r>
              <a:rPr lang="zh-TW" altLang="en-US" sz="2600" dirty="0" smtClean="0">
                <a:latin typeface="新細明體" pitchFamily="18" charset="-120"/>
              </a:rPr>
              <a:t>，不可有任何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 pitchFamily="18" charset="-120"/>
              </a:rPr>
              <a:t>散漫</a:t>
            </a:r>
            <a:r>
              <a:rPr lang="zh-TW" altLang="en-US" sz="2600" dirty="0" smtClean="0">
                <a:latin typeface="新細明體" pitchFamily="18" charset="-120"/>
              </a:rPr>
              <a:t>之處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C6B79-1619-47B7-AB65-069E2A656FA3}" type="slidenum">
              <a:rPr lang="en-US" altLang="zh-TW" smtClean="0">
                <a:latin typeface="Arial" pitchFamily="34" charset="0"/>
              </a:rPr>
              <a:pPr/>
              <a:t>25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技巧 </a:t>
            </a:r>
            <a:r>
              <a:rPr lang="en-US" altLang="zh-TW" smtClean="0"/>
              <a:t>7</a:t>
            </a:r>
            <a:r>
              <a:rPr lang="zh-TW" altLang="en-US" smtClean="0"/>
              <a:t>：具體化您的書面資料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433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mtClean="0"/>
              <a:t>多使用</a:t>
            </a:r>
            <a:r>
              <a:rPr lang="zh-TW" altLang="en-US" u="sng" smtClean="0">
                <a:solidFill>
                  <a:srgbClr val="FF0000"/>
                </a:solidFill>
              </a:rPr>
              <a:t>照片</a:t>
            </a:r>
            <a:r>
              <a:rPr lang="zh-TW" altLang="en-US" smtClean="0"/>
              <a:t>吸引審查教授的眼光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mtClean="0"/>
              <a:t>尤其需展現自己合適該系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u="sng" smtClean="0">
                <a:solidFill>
                  <a:srgbClr val="FF0000"/>
                </a:solidFill>
              </a:rPr>
              <a:t>舉出證據</a:t>
            </a:r>
            <a:r>
              <a:rPr lang="en-US" altLang="zh-TW" smtClean="0"/>
              <a:t>)</a:t>
            </a:r>
            <a:r>
              <a:rPr lang="zh-TW" altLang="en-US" smtClean="0"/>
              <a:t>或急迫想念該系的原因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mtClean="0"/>
              <a:t>說明人格特質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u="sng" smtClean="0">
                <a:solidFill>
                  <a:srgbClr val="0000CC"/>
                </a:solidFill>
              </a:rPr>
              <a:t>舉出實例</a:t>
            </a:r>
            <a:r>
              <a:rPr lang="en-US" altLang="zh-TW" smtClean="0"/>
              <a:t>)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zh-TW" altLang="en-US" smtClean="0"/>
              <a:t>書面資料需</a:t>
            </a:r>
            <a:r>
              <a:rPr lang="zh-TW" altLang="en-US" u="sng" smtClean="0">
                <a:solidFill>
                  <a:srgbClr val="0000CC"/>
                </a:solidFill>
              </a:rPr>
              <a:t>有一定份量</a:t>
            </a:r>
            <a:r>
              <a:rPr lang="zh-TW" altLang="en-US" smtClean="0"/>
              <a:t>的資料，以展現</a:t>
            </a:r>
            <a:r>
              <a:rPr lang="zh-TW" altLang="en-US" smtClean="0">
                <a:solidFill>
                  <a:srgbClr val="FF0000"/>
                </a:solidFill>
              </a:rPr>
              <a:t>誠意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TW" altLang="en-US" smtClean="0"/>
              <a:t>技巧 </a:t>
            </a:r>
            <a:r>
              <a:rPr lang="en-US" altLang="zh-TW" smtClean="0"/>
              <a:t>8</a:t>
            </a:r>
            <a:r>
              <a:rPr lang="zh-TW" altLang="en-US" smtClean="0"/>
              <a:t>：他山之石可以攻錯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altLang="zh-TW" dirty="0" smtClean="0"/>
          </a:p>
          <a:p>
            <a:pPr marL="514350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參考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前人的經驗</a:t>
            </a:r>
            <a:r>
              <a:rPr lang="en-US" altLang="zh-TW" dirty="0" smtClean="0">
                <a:latin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</a:rPr>
              <a:t>推甄上的學長姐的書面資料或推甄經驗</a:t>
            </a:r>
            <a:r>
              <a:rPr lang="en-US" altLang="zh-TW" dirty="0" smtClean="0">
                <a:latin typeface="標楷體" pitchFamily="65" charset="-120"/>
              </a:rPr>
              <a:t>)</a:t>
            </a:r>
          </a:p>
          <a:p>
            <a:pPr marL="514350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善用網路</a:t>
            </a:r>
            <a:r>
              <a:rPr lang="zh-TW" altLang="en-US" dirty="0" smtClean="0">
                <a:latin typeface="標楷體" pitchFamily="65" charset="-120"/>
              </a:rPr>
              <a:t>收集推甄科系的資訊</a:t>
            </a:r>
            <a:endParaRPr lang="en-US" altLang="zh-TW" dirty="0" smtClean="0">
              <a:latin typeface="標楷體" pitchFamily="65" charset="-120"/>
            </a:endParaRPr>
          </a:p>
          <a:p>
            <a:pPr marL="914400" lvl="1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zh-TW" altLang="en-US" dirty="0" smtClean="0"/>
              <a:t>台大電機校友多為中央研究院院士、美國國家工程學院院士、美國國家科學院士、</a:t>
            </a:r>
            <a:r>
              <a:rPr lang="en-US" altLang="zh-TW" dirty="0" smtClean="0"/>
              <a:t>ACM/IEEE Fellow (</a:t>
            </a:r>
            <a:r>
              <a:rPr lang="zh-TW" altLang="en-US" dirty="0" smtClean="0"/>
              <a:t>可用於推甄動機</a:t>
            </a:r>
            <a:r>
              <a:rPr lang="en-US" altLang="zh-TW" dirty="0" smtClean="0"/>
              <a:t>)</a:t>
            </a:r>
          </a:p>
          <a:p>
            <a:pPr marL="914400" lvl="1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altLang="zh-TW" dirty="0" smtClean="0"/>
          </a:p>
          <a:p>
            <a:pPr marL="914400" lvl="1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zh-TW" altLang="en-US" dirty="0" smtClean="0"/>
          </a:p>
          <a:p>
            <a:pPr marL="514350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altLang="zh-TW" dirty="0" smtClean="0">
              <a:latin typeface="標楷體" pitchFamily="65" charset="-120"/>
            </a:endParaRPr>
          </a:p>
          <a:p>
            <a:pPr marL="514350" indent="-514350" algn="just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95820-8435-478B-9ECB-4C69432A06FE}" type="slidenum">
              <a:rPr lang="en-US" altLang="zh-TW" smtClean="0">
                <a:latin typeface="Arial" pitchFamily="34" charset="0"/>
              </a:rPr>
              <a:pPr/>
              <a:t>26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技巧 </a:t>
            </a:r>
            <a:r>
              <a:rPr lang="en-US" altLang="zh-TW" smtClean="0"/>
              <a:t>9</a:t>
            </a:r>
            <a:r>
              <a:rPr lang="zh-TW" altLang="en-US" smtClean="0"/>
              <a:t>：提早準備書面資料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一份夠水準的書面資料，可能需要</a:t>
            </a:r>
            <a:r>
              <a:rPr lang="zh-TW" altLang="en-US" smtClean="0">
                <a:solidFill>
                  <a:srgbClr val="FF0000"/>
                </a:solidFill>
              </a:rPr>
              <a:t>一個月</a:t>
            </a:r>
            <a:r>
              <a:rPr lang="zh-TW" altLang="en-US" smtClean="0"/>
              <a:t>的時間準備</a:t>
            </a:r>
            <a:endParaRPr lang="en-US" altLang="zh-TW" smtClean="0"/>
          </a:p>
          <a:p>
            <a:pPr lvl="1"/>
            <a:r>
              <a:rPr lang="zh-TW" altLang="en-US" sz="2400" smtClean="0"/>
              <a:t>收集學業成績資料作品、照片、證件、獎狀</a:t>
            </a:r>
            <a:endParaRPr lang="en-US" altLang="zh-TW" sz="2400" smtClean="0"/>
          </a:p>
          <a:p>
            <a:pPr lvl="1"/>
            <a:r>
              <a:rPr lang="zh-TW" altLang="en-US" sz="2400" smtClean="0"/>
              <a:t>撰寫</a:t>
            </a:r>
            <a:r>
              <a:rPr lang="en-US" altLang="zh-TW" sz="2400" smtClean="0"/>
              <a:t>(</a:t>
            </a:r>
            <a:r>
              <a:rPr lang="zh-TW" altLang="en-US" sz="2400" smtClean="0"/>
              <a:t>本文、自傳、</a:t>
            </a:r>
            <a:r>
              <a:rPr lang="en-US" altLang="zh-TW" sz="2400" smtClean="0"/>
              <a:t> </a:t>
            </a:r>
            <a:r>
              <a:rPr lang="zh-TW" altLang="en-US" sz="2400" smtClean="0"/>
              <a:t>讀書計畫、報考動機</a:t>
            </a:r>
            <a:r>
              <a:rPr lang="en-US" altLang="zh-TW" sz="2400" smtClean="0"/>
              <a:t>)</a:t>
            </a:r>
          </a:p>
          <a:p>
            <a:pPr lvl="1"/>
            <a:r>
              <a:rPr lang="zh-TW" altLang="en-US" sz="2400" smtClean="0"/>
              <a:t>進行編排及修正格式錯誤</a:t>
            </a:r>
            <a:endParaRPr lang="en-US" altLang="zh-TW" sz="2400" smtClean="0"/>
          </a:p>
          <a:p>
            <a:pPr lvl="1"/>
            <a:r>
              <a:rPr lang="zh-TW" altLang="en-US" sz="2400" smtClean="0"/>
              <a:t>請師長提供建議及後續修正</a:t>
            </a:r>
            <a:endParaRPr lang="en-US" altLang="zh-TW" sz="2400" smtClean="0"/>
          </a:p>
          <a:p>
            <a:pPr lvl="1"/>
            <a:r>
              <a:rPr lang="zh-TW" altLang="en-US" sz="2400" smtClean="0"/>
              <a:t>系統上傳或裝訂</a:t>
            </a:r>
            <a:endParaRPr lang="en-US" altLang="zh-TW" sz="2400" smtClean="0"/>
          </a:p>
          <a:p>
            <a:r>
              <a:rPr lang="zh-TW" altLang="en-US" smtClean="0"/>
              <a:t>大多數同學太晚準備，導致犯下錯誤第一步</a:t>
            </a:r>
            <a:endParaRPr lang="en-US" altLang="zh-TW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0C19B-193D-498D-ACAF-51C93B8D88FB}" type="slidenum">
              <a:rPr lang="en-US" altLang="zh-TW" smtClean="0">
                <a:latin typeface="Arial" pitchFamily="34" charset="0"/>
              </a:rPr>
              <a:pPr/>
              <a:t>27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6F696-3F50-4F6D-9259-59802A46DD8F}" type="slidenum">
              <a:rPr lang="en-US" altLang="zh-TW" smtClean="0">
                <a:latin typeface="Arial" pitchFamily="34" charset="0"/>
              </a:rPr>
              <a:pPr/>
              <a:t>28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準備書面資料常犯錯誤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343400"/>
          </a:xfrm>
        </p:spPr>
        <p:txBody>
          <a:bodyPr/>
          <a:lstStyle/>
          <a:p>
            <a:pPr algn="just" eaLnBrk="1" hangingPunct="1"/>
            <a:r>
              <a:rPr lang="zh-TW" altLang="en-US" sz="2600" u="sng" smtClean="0">
                <a:solidFill>
                  <a:srgbClr val="0000CC"/>
                </a:solidFill>
              </a:rPr>
              <a:t>前三頁非重點</a:t>
            </a:r>
            <a:r>
              <a:rPr lang="en-US" altLang="zh-TW" sz="2600" smtClean="0"/>
              <a:t>(</a:t>
            </a:r>
            <a:r>
              <a:rPr lang="zh-TW" altLang="en-US" sz="2600" smtClean="0"/>
              <a:t>審查教授不易快速掌握其優點</a:t>
            </a:r>
            <a:r>
              <a:rPr lang="en-US" altLang="zh-TW" sz="2600" smtClean="0"/>
              <a:t>)</a:t>
            </a:r>
          </a:p>
          <a:p>
            <a:pPr algn="just" eaLnBrk="1" hangingPunct="1"/>
            <a:r>
              <a:rPr lang="zh-TW" altLang="en-US" sz="2600" smtClean="0"/>
              <a:t>組織不明確、整本</a:t>
            </a:r>
            <a:r>
              <a:rPr lang="zh-TW" altLang="en-US" sz="2600" u="sng" smtClean="0">
                <a:solidFill>
                  <a:srgbClr val="0000CC"/>
                </a:solidFill>
              </a:rPr>
              <a:t>雜亂無章法</a:t>
            </a:r>
          </a:p>
          <a:p>
            <a:pPr algn="just" eaLnBrk="1" hangingPunct="1"/>
            <a:r>
              <a:rPr lang="zh-TW" altLang="en-US" sz="2600" u="sng" smtClean="0">
                <a:solidFill>
                  <a:srgbClr val="0000CC"/>
                </a:solidFill>
              </a:rPr>
              <a:t>排版不整齊</a:t>
            </a:r>
            <a:r>
              <a:rPr lang="zh-TW" altLang="en-US" sz="2600" smtClean="0"/>
              <a:t>混亂，不清爽，色調不舒服</a:t>
            </a:r>
            <a:r>
              <a:rPr lang="en-US" altLang="zh-TW" sz="2600" smtClean="0"/>
              <a:t>(</a:t>
            </a:r>
            <a:r>
              <a:rPr lang="zh-TW" altLang="en-US" sz="2600" smtClean="0"/>
              <a:t>導致審查教授閱讀不易</a:t>
            </a:r>
            <a:r>
              <a:rPr lang="en-US" altLang="zh-TW" sz="2600" smtClean="0"/>
              <a:t>)</a:t>
            </a:r>
          </a:p>
          <a:p>
            <a:pPr algn="just" eaLnBrk="1" hangingPunct="1"/>
            <a:r>
              <a:rPr lang="zh-TW" altLang="en-US" sz="2600" u="sng" smtClean="0">
                <a:solidFill>
                  <a:srgbClr val="0000CC"/>
                </a:solidFill>
              </a:rPr>
              <a:t>未投教授所好</a:t>
            </a:r>
            <a:r>
              <a:rPr lang="zh-TW" altLang="en-US" sz="2600" smtClean="0"/>
              <a:t>，自曝其短</a:t>
            </a:r>
            <a:endParaRPr lang="zh-TW" altLang="en-US" sz="2600" u="sng" smtClean="0">
              <a:solidFill>
                <a:srgbClr val="0000CC"/>
              </a:solidFill>
            </a:endParaRPr>
          </a:p>
          <a:p>
            <a:pPr algn="just" eaLnBrk="1" hangingPunct="1"/>
            <a:r>
              <a:rPr lang="zh-TW" altLang="en-US" sz="2600" smtClean="0"/>
              <a:t>出現</a:t>
            </a:r>
            <a:r>
              <a:rPr lang="zh-TW" altLang="en-US" sz="2600" u="sng" smtClean="0">
                <a:solidFill>
                  <a:srgbClr val="0000CC"/>
                </a:solidFill>
              </a:rPr>
              <a:t>錯字</a:t>
            </a:r>
          </a:p>
          <a:p>
            <a:pPr algn="just" eaLnBrk="1" hangingPunct="1"/>
            <a:r>
              <a:rPr lang="zh-TW" altLang="en-US" sz="2600" u="sng" smtClean="0">
                <a:solidFill>
                  <a:srgbClr val="0000CC"/>
                </a:solidFill>
              </a:rPr>
              <a:t>字體太小</a:t>
            </a:r>
            <a:r>
              <a:rPr lang="en-US" altLang="zh-TW" sz="2600" smtClean="0"/>
              <a:t>(</a:t>
            </a:r>
            <a:r>
              <a:rPr lang="zh-TW" altLang="en-US" sz="2600" smtClean="0"/>
              <a:t>審查教授閱讀不易</a:t>
            </a:r>
            <a:r>
              <a:rPr lang="en-US" altLang="zh-TW" sz="2600" smtClean="0"/>
              <a:t>)</a:t>
            </a:r>
          </a:p>
          <a:p>
            <a:pPr algn="just" eaLnBrk="1" hangingPunct="1"/>
            <a:r>
              <a:rPr lang="zh-TW" altLang="en-US" sz="2600" smtClean="0">
                <a:solidFill>
                  <a:srgbClr val="0000CC"/>
                </a:solidFill>
              </a:rPr>
              <a:t>少用</a:t>
            </a:r>
            <a:r>
              <a:rPr lang="zh-TW" altLang="en-US" sz="2600" u="sng" smtClean="0">
                <a:solidFill>
                  <a:srgbClr val="0000CC"/>
                </a:solidFill>
              </a:rPr>
              <a:t>圖片</a:t>
            </a:r>
          </a:p>
          <a:p>
            <a:pPr algn="just" eaLnBrk="1" hangingPunct="1"/>
            <a:r>
              <a:rPr lang="zh-TW" altLang="en-US" sz="2600" smtClean="0"/>
              <a:t>出現</a:t>
            </a:r>
            <a:r>
              <a:rPr lang="zh-TW" altLang="en-US" sz="2600" u="sng" smtClean="0">
                <a:solidFill>
                  <a:srgbClr val="0000CC"/>
                </a:solidFill>
              </a:rPr>
              <a:t>別間</a:t>
            </a:r>
            <a:r>
              <a:rPr lang="zh-TW" altLang="en-US" sz="2600" u="sng" smtClean="0"/>
              <a:t>的學校的資料</a:t>
            </a:r>
          </a:p>
          <a:p>
            <a:pPr algn="just" eaLnBrk="1" hangingPunct="1"/>
            <a:r>
              <a:rPr lang="zh-TW" altLang="en-US" sz="2600" u="sng" smtClean="0">
                <a:solidFill>
                  <a:srgbClr val="0000CC"/>
                </a:solidFill>
              </a:rPr>
              <a:t>太晚準備</a:t>
            </a:r>
            <a:r>
              <a:rPr lang="en-US" altLang="zh-TW" sz="2600" smtClean="0"/>
              <a:t>(</a:t>
            </a:r>
            <a:r>
              <a:rPr lang="zh-TW" altLang="en-US" sz="2600" smtClean="0"/>
              <a:t>學測後即可開始</a:t>
            </a:r>
            <a:r>
              <a:rPr lang="en-US" altLang="zh-TW" sz="26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26057-DEA0-4CA3-AAB2-77A1D375AF7D}" type="slidenum">
              <a:rPr lang="en-US" altLang="zh-TW" smtClean="0">
                <a:latin typeface="Arial" pitchFamily="34" charset="0"/>
              </a:rPr>
              <a:pPr/>
              <a:t>29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171700"/>
            <a:ext cx="8229600" cy="1736725"/>
          </a:xfrm>
        </p:spPr>
        <p:txBody>
          <a:bodyPr/>
          <a:lstStyle/>
          <a:p>
            <a:pPr eaLnBrk="1" hangingPunct="1"/>
            <a:r>
              <a:rPr lang="zh-TW" altLang="en-US" smtClean="0"/>
              <a:t>書面資料</a:t>
            </a:r>
            <a:r>
              <a:rPr lang="zh-TW" altLang="en-US" smtClean="0">
                <a:solidFill>
                  <a:schemeClr val="tx1"/>
                </a:solidFill>
              </a:rPr>
              <a:t>範本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大綱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239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C00000"/>
                </a:solidFill>
              </a:rPr>
              <a:t>自我簡介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C00000"/>
                </a:solidFill>
              </a:rPr>
              <a:t>教授的內心世界</a:t>
            </a:r>
            <a:r>
              <a:rPr lang="en-US" altLang="zh-TW" sz="2800" smtClean="0">
                <a:solidFill>
                  <a:srgbClr val="C00000"/>
                </a:solidFill>
              </a:rPr>
              <a:t>(</a:t>
            </a:r>
            <a:r>
              <a:rPr lang="zh-TW" altLang="en-US" sz="2800" b="1" smtClean="0">
                <a:solidFill>
                  <a:srgbClr val="C00000"/>
                </a:solidFill>
              </a:rPr>
              <a:t>知彼</a:t>
            </a:r>
            <a:r>
              <a:rPr lang="en-US" altLang="zh-TW" sz="280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C00000"/>
                </a:solidFill>
              </a:rPr>
              <a:t>您的優缺點</a:t>
            </a:r>
            <a:r>
              <a:rPr lang="en-US" altLang="zh-TW" sz="2800" smtClean="0">
                <a:solidFill>
                  <a:srgbClr val="C00000"/>
                </a:solidFill>
              </a:rPr>
              <a:t>(</a:t>
            </a:r>
            <a:r>
              <a:rPr lang="zh-TW" altLang="en-US" sz="2800" b="1" smtClean="0">
                <a:solidFill>
                  <a:srgbClr val="C00000"/>
                </a:solidFill>
              </a:rPr>
              <a:t>知己</a:t>
            </a:r>
            <a:r>
              <a:rPr lang="en-US" altLang="zh-TW" sz="280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0000CC"/>
                </a:solidFill>
              </a:rPr>
              <a:t>如何準備書面資料：</a:t>
            </a:r>
            <a:r>
              <a:rPr lang="zh-TW" altLang="en-US" sz="2800" b="1" smtClean="0">
                <a:solidFill>
                  <a:srgbClr val="0000CC"/>
                </a:solidFill>
              </a:rPr>
              <a:t>凸顯亮點之九招</a:t>
            </a:r>
            <a:endParaRPr lang="en-US" altLang="zh-TW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0000CC"/>
                </a:solidFill>
              </a:rPr>
              <a:t>書面資料範本</a:t>
            </a:r>
          </a:p>
          <a:p>
            <a:pPr eaLnBrk="1" hangingPunct="1">
              <a:lnSpc>
                <a:spcPct val="80000"/>
              </a:lnSpc>
            </a:pPr>
            <a:endParaRPr lang="zh-TW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00B050"/>
                </a:solidFill>
              </a:rPr>
              <a:t>如何準備口試</a:t>
            </a:r>
            <a:r>
              <a:rPr lang="en-US" altLang="zh-TW" sz="2800" smtClean="0">
                <a:solidFill>
                  <a:srgbClr val="00B05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solidFill>
                  <a:srgbClr val="00B050"/>
                </a:solidFill>
              </a:rPr>
              <a:t>面試中突顯自己優點的技巧</a:t>
            </a:r>
          </a:p>
          <a:p>
            <a:pPr>
              <a:lnSpc>
                <a:spcPct val="80000"/>
              </a:lnSpc>
            </a:pPr>
            <a:r>
              <a:rPr lang="zh-TW" altLang="en-US" sz="2800" smtClean="0">
                <a:solidFill>
                  <a:srgbClr val="00B050"/>
                </a:solidFill>
                <a:latin typeface="標楷體" pitchFamily="65" charset="-120"/>
              </a:rPr>
              <a:t>口試常見問題</a:t>
            </a:r>
            <a:endParaRPr lang="zh-TW" altLang="en-US" sz="280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DDB6CA-E930-43FA-8C5B-E37272DDFDB8}" type="slidenum">
              <a:rPr lang="en-US" altLang="zh-TW" smtClean="0">
                <a:latin typeface="Arial" pitchFamily="34" charset="0"/>
              </a:rPr>
              <a:pPr/>
              <a:t>30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35843" name="Picture 2" descr="LOG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800" y="514350"/>
            <a:ext cx="226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581400" y="50292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ea typeface="標楷體" pitchFamily="65" charset="-120"/>
              </a:rPr>
              <a:t>學校：</a:t>
            </a:r>
            <a:r>
              <a:rPr lang="en-US" altLang="zh-TW" sz="2800" b="1">
                <a:ea typeface="標楷體" pitchFamily="65" charset="-120"/>
              </a:rPr>
              <a:t>XX</a:t>
            </a:r>
            <a:r>
              <a:rPr lang="zh-TW" altLang="en-US" sz="2800" b="1">
                <a:ea typeface="標楷體" pitchFamily="65" charset="-120"/>
              </a:rPr>
              <a:t>高中</a:t>
            </a:r>
          </a:p>
          <a:p>
            <a:r>
              <a:rPr lang="zh-TW" altLang="en-US" sz="2800" b="1">
                <a:ea typeface="標楷體" pitchFamily="65" charset="-120"/>
              </a:rPr>
              <a:t>學生：</a:t>
            </a:r>
            <a:r>
              <a:rPr lang="en-US" altLang="zh-TW" sz="2800" b="1">
                <a:ea typeface="標楷體" pitchFamily="65" charset="-120"/>
              </a:rPr>
              <a:t>XXX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828800" y="1905000"/>
            <a:ext cx="5943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>
                <a:ea typeface="標楷體" pitchFamily="65" charset="-120"/>
              </a:rPr>
              <a:t>中華大學</a:t>
            </a:r>
          </a:p>
          <a:p>
            <a:pPr algn="ctr"/>
            <a:r>
              <a:rPr lang="zh-TW" altLang="en-US" sz="6600">
                <a:ea typeface="標楷體" pitchFamily="65" charset="-120"/>
              </a:rPr>
              <a:t>資訊工程系</a:t>
            </a:r>
          </a:p>
          <a:p>
            <a:pPr algn="ctr"/>
            <a:r>
              <a:rPr lang="zh-TW" altLang="en-US" sz="4800">
                <a:ea typeface="標楷體" pitchFamily="65" charset="-120"/>
              </a:rPr>
              <a:t>審查資料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17C52-CB27-4BFF-8CF8-32A2ADE6A314}" type="slidenum">
              <a:rPr lang="en-US" altLang="zh-TW" smtClean="0">
                <a:latin typeface="Arial" pitchFamily="34" charset="0"/>
              </a:rPr>
              <a:pPr/>
              <a:t>31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051050" y="6237288"/>
            <a:ext cx="360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chemeClr val="bg1"/>
                </a:solidFill>
              </a:rPr>
              <a:t>優美的大樓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814513" y="15875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zh-TW" sz="1600">
              <a:ea typeface="標楷體" pitchFamily="65" charset="-120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1054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fontAlgn="ctr">
              <a:spcBef>
                <a:spcPct val="20000"/>
              </a:spcBef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 dirty="0">
                <a:latin typeface="Arial" charset="0"/>
                <a:ea typeface="標楷體" pitchFamily="65" charset="-120"/>
              </a:rPr>
              <a:t>XXX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268288" indent="-268288" fontAlgn="ctr">
              <a:spcBef>
                <a:spcPct val="20000"/>
              </a:spcBef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: XX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中學</a:t>
            </a:r>
          </a:p>
          <a:p>
            <a:pPr marL="268288" indent="-268288">
              <a:spcBef>
                <a:spcPct val="20000"/>
              </a:spcBef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學業表現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學年度第一學期總成績第一名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學年度第一學期第一次段考第二名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學年度第一學期第二次段考第三名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學年度第二學期總成績第六名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學年度第一學期第二次段考第二名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學年度第二學期總成績第三名</a:t>
            </a:r>
          </a:p>
          <a:p>
            <a:pPr marL="268288" indent="-268288">
              <a:spcBef>
                <a:spcPct val="20000"/>
              </a:spcBef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專業學科表現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學年度第二學期國文競試聯合排名第一名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學年度第一學期數學競試聯合排名第二名</a:t>
            </a:r>
          </a:p>
          <a:p>
            <a:pPr marL="268288" indent="-268288">
              <a:spcBef>
                <a:spcPct val="20000"/>
              </a:spcBef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語言能力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全民英語能力分級檢定測 驗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(GEPT)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初級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全民英語能力分級檢定測驗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(GEPT)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中級初試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第二屆全國聯合報作文盃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元培科技大學小論文比賽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全國高級中等學校小論文寫作比賽 第二名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中華民國商業職業教育學會英語能力測驗第四級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中華民國商業職業教育學會英語能力測驗第三級</a:t>
            </a:r>
          </a:p>
          <a:p>
            <a:pPr marL="268288" indent="-268288">
              <a:spcBef>
                <a:spcPct val="20000"/>
              </a:spcBef>
              <a:buFontTx/>
              <a:buChar char="•"/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中華民國商業職業教育學會英語能力測驗第二級</a:t>
            </a:r>
          </a:p>
        </p:txBody>
      </p:sp>
      <p:pic>
        <p:nvPicPr>
          <p:cNvPr id="36870" name="Picture 5" descr="img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3200400"/>
            <a:ext cx="1830388" cy="1085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1" name="Picture 6" descr="img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4914900"/>
            <a:ext cx="1833563" cy="1085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2" name="Picture 7" descr="29130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09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505A0-B8DE-49F1-8A87-1E2D7934BEFA}" type="slidenum">
              <a:rPr lang="en-US" altLang="zh-TW" smtClean="0">
                <a:latin typeface="Arial" pitchFamily="34" charset="0"/>
              </a:rPr>
              <a:pPr/>
              <a:t>32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400050"/>
            <a:ext cx="5029200" cy="5943600"/>
          </a:xfrm>
        </p:spPr>
        <p:txBody>
          <a:bodyPr/>
          <a:lstStyle/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 b="1" smtClean="0">
                <a:latin typeface="標楷體" pitchFamily="65" charset="-120"/>
                <a:ea typeface="標楷體" pitchFamily="65" charset="-120"/>
              </a:rPr>
              <a:t>資訊能力</a:t>
            </a:r>
            <a:r>
              <a:rPr lang="en-US" altLang="zh-TW" sz="1800" b="1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中華民國電腦教育發展協會 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EXCEL2003 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實用級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中華民國電腦教育發展協會 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POWERPOINT2003 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實用級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中華民國電腦教育發展協會 計算機概論 標準級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電腦應用專業能力 中文看打輸入初級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新注音輸入法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 b="1" smtClean="0">
                <a:latin typeface="標楷體" pitchFamily="65" charset="-120"/>
                <a:ea typeface="標楷體" pitchFamily="65" charset="-120"/>
              </a:rPr>
              <a:t>領導能力</a:t>
            </a:r>
            <a:r>
              <a:rPr lang="en-US" altLang="zh-TW" sz="1800" b="1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軍歌比賽 第三名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詩歌比賽 第二名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啦啦隊比賽 第十名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校刊社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從中學習到些許排版、美編、採訪的經驗	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春暉社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除了宣導反毒之外也對毒品更為認	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英文話劇研習社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練習英文發音外也增加台風和自信	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國文小老師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指導同學並規劃考試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副班長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參與班聯會集會共同討論全校性事宜</a:t>
            </a: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圖書股長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聆聽演講外也練習資料彙整 </a:t>
            </a:r>
          </a:p>
          <a:p>
            <a:pPr marL="173038" indent="-173038" eaLnBrk="1" hangingPunct="1">
              <a:lnSpc>
                <a:spcPct val="90000"/>
              </a:lnSpc>
            </a:pP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常春藤雙語學校美語冬令營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完全美語的生活很新鮮 </a:t>
            </a:r>
            <a:endParaRPr lang="zh-TW" altLang="en-US" sz="1600" b="1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fontAlgn="ctr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1" smtClean="0">
                <a:latin typeface="標楷體" pitchFamily="65" charset="-120"/>
                <a:ea typeface="標楷體" pitchFamily="65" charset="-120"/>
              </a:rPr>
              <a:t>			</a:t>
            </a:r>
            <a:endParaRPr lang="zh-TW" altLang="en-US" sz="1800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 b="1" smtClean="0">
                <a:latin typeface="標楷體" pitchFamily="65" charset="-120"/>
                <a:ea typeface="標楷體" pitchFamily="65" charset="-120"/>
              </a:rPr>
              <a:t>專業興趣</a:t>
            </a:r>
          </a:p>
          <a:p>
            <a:pPr marL="173038" indent="-173038" eaLnBrk="1" hangingPunct="1">
              <a:lnSpc>
                <a:spcPct val="90000"/>
              </a:lnSpc>
            </a:pPr>
            <a:r>
              <a:rPr lang="zh-TW" altLang="en-US" sz="1200" smtClean="0">
                <a:latin typeface="標楷體" pitchFamily="65" charset="-120"/>
                <a:ea typeface="標楷體" pitchFamily="65" charset="-120"/>
              </a:rPr>
              <a:t>國立暨南大學比較教育學系營</a:t>
            </a:r>
            <a:r>
              <a:rPr lang="en-US" altLang="zh-TW" sz="12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200" smtClean="0">
                <a:latin typeface="標楷體" pitchFamily="65" charset="-120"/>
                <a:ea typeface="標楷體" pitchFamily="65" charset="-120"/>
              </a:rPr>
              <a:t>對各國家的文化更了解</a:t>
            </a:r>
          </a:p>
          <a:p>
            <a:pPr marL="173038" indent="-173038" eaLnBrk="1" hangingPunct="1">
              <a:lnSpc>
                <a:spcPct val="90000"/>
              </a:lnSpc>
            </a:pPr>
            <a:r>
              <a:rPr lang="zh-TW" altLang="en-US" sz="1200" smtClean="0">
                <a:latin typeface="標楷體" pitchFamily="65" charset="-120"/>
                <a:ea typeface="標楷體" pitchFamily="65" charset="-120"/>
              </a:rPr>
              <a:t>長庚醫院小華佗醫生營</a:t>
            </a:r>
            <a:r>
              <a:rPr lang="en-US" altLang="zh-TW" sz="12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200" smtClean="0">
                <a:latin typeface="標楷體" pitchFamily="65" charset="-120"/>
                <a:ea typeface="標楷體" pitchFamily="65" charset="-120"/>
              </a:rPr>
              <a:t>對醫院內部各科的認識</a:t>
            </a:r>
          </a:p>
          <a:p>
            <a:pPr marL="173038" indent="-173038" eaLnBrk="1" hangingPunct="1">
              <a:lnSpc>
                <a:spcPct val="90000"/>
              </a:lnSpc>
            </a:pPr>
            <a:r>
              <a:rPr lang="zh-TW" altLang="en-US" sz="1200" smtClean="0">
                <a:ea typeface="標楷體" pitchFamily="65" charset="-120"/>
              </a:rPr>
              <a:t>參觀布農文教基金會</a:t>
            </a:r>
            <a:r>
              <a:rPr lang="en-US" altLang="zh-TW" sz="12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200" smtClean="0">
                <a:ea typeface="標楷體" pitchFamily="65" charset="-120"/>
              </a:rPr>
              <a:t>了解原住民文化之旅</a:t>
            </a:r>
          </a:p>
          <a:p>
            <a:pPr marL="173038" indent="-173038" eaLnBrk="1" hangingPunct="1">
              <a:lnSpc>
                <a:spcPct val="90000"/>
              </a:lnSpc>
            </a:pPr>
            <a:endParaRPr lang="zh-TW" altLang="en-US" sz="1200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TW" altLang="en-US" sz="1200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 b="1" smtClean="0">
                <a:latin typeface="標楷體" pitchFamily="65" charset="-120"/>
                <a:ea typeface="標楷體" pitchFamily="65" charset="-120"/>
              </a:rPr>
              <a:t>未來規劃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ea typeface="標楷體" pitchFamily="65" charset="-120"/>
              </a:rPr>
              <a:t>攻讀研究所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ea typeface="標楷體" pitchFamily="65" charset="-120"/>
              </a:rPr>
              <a:t>出國深造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1400" smtClean="0">
                <a:ea typeface="標楷體" pitchFamily="65" charset="-120"/>
              </a:rPr>
              <a:t>準備教師執照考試</a:t>
            </a:r>
            <a:endParaRPr lang="zh-TW" altLang="en-US" sz="1400" smtClean="0">
              <a:latin typeface="標楷體" pitchFamily="65" charset="-120"/>
              <a:ea typeface="標楷體" pitchFamily="65" charset="-120"/>
            </a:endParaRPr>
          </a:p>
          <a:p>
            <a:pPr marL="173038" indent="-173038" eaLnBrk="1" hangingPunct="1">
              <a:lnSpc>
                <a:spcPct val="90000"/>
              </a:lnSpc>
            </a:pPr>
            <a:endParaRPr lang="en-US" altLang="zh-TW" sz="1400" smtClean="0"/>
          </a:p>
        </p:txBody>
      </p:sp>
      <p:pic>
        <p:nvPicPr>
          <p:cNvPr id="37892" name="Picture 3" descr="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788" y="685800"/>
            <a:ext cx="18018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1453241420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788" y="2598738"/>
            <a:ext cx="18018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SC0408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788" y="4579938"/>
            <a:ext cx="18018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A079E-F6F9-4E9E-AAD8-46D71262B3BE}" type="slidenum">
              <a:rPr lang="en-US" altLang="zh-TW" smtClean="0">
                <a:latin typeface="Arial" pitchFamily="34" charset="0"/>
              </a:rPr>
              <a:pPr/>
              <a:t>33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628650"/>
            <a:ext cx="7620000" cy="5440363"/>
          </a:xfrm>
        </p:spPr>
        <p:txBody>
          <a:bodyPr/>
          <a:lstStyle/>
          <a:p>
            <a:pPr marL="361950" indent="-361950" algn="just" eaLnBrk="1" hangingPunct="1">
              <a:lnSpc>
                <a:spcPct val="140000"/>
              </a:lnSpc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其他經歷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lnSpc>
                <a:spcPct val="140000"/>
              </a:lnSpc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學生於高中期間加入了學校電腦教室當管理員，除了學習如何去操作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系統，也打下不少網路觀念的基礎，並且學習到管理伺服器所需的網路安全知識。</a:t>
            </a:r>
            <a:endParaRPr lang="zh-TW" altLang="en-US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lnSpc>
                <a:spcPct val="140000"/>
              </a:lnSpc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未來計劃</a:t>
            </a:r>
          </a:p>
          <a:p>
            <a:pPr marL="361950" indent="-361950" algn="just" eaLnBrk="1" hangingPunct="1">
              <a:lnSpc>
                <a:spcPct val="140000"/>
              </a:lnSpc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興趣專精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為了讓自己有足夠的專業能力</a:t>
            </a:r>
          </a:p>
          <a:p>
            <a:pPr marL="361950" indent="-361950" algn="just" eaLnBrk="1" hangingPunct="1">
              <a:lnSpc>
                <a:spcPct val="140000"/>
              </a:lnSpc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完美的表達能力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加強表達能力，使得能針對重點說明，而不是細節部份</a:t>
            </a:r>
          </a:p>
          <a:p>
            <a:pPr marL="361950" indent="-361950" algn="just" eaLnBrk="1" hangingPunct="1">
              <a:lnSpc>
                <a:spcPct val="140000"/>
              </a:lnSpc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作具有挑戰性的研究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以此為目標，加速自我能力的提升</a:t>
            </a:r>
          </a:p>
          <a:p>
            <a:pPr marL="361950" indent="-361950" algn="just" eaLnBrk="1" hangingPunct="1">
              <a:lnSpc>
                <a:spcPct val="140000"/>
              </a:lnSpc>
              <a:buFontTx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就業實作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lnSpc>
                <a:spcPct val="140000"/>
              </a:lnSpc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將所學能夠應用到工作上，並將理論應實作結合</a:t>
            </a:r>
          </a:p>
          <a:p>
            <a:pPr marL="361950" indent="-361950" algn="just" eaLnBrk="1" hangingPunct="1">
              <a:lnSpc>
                <a:spcPct val="90000"/>
              </a:lnSpc>
              <a:buFontTx/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F6D5E-95AD-4622-90EA-9443C4FF4CF2}" type="slidenum">
              <a:rPr lang="en-US" altLang="zh-TW" smtClean="0">
                <a:latin typeface="Arial" pitchFamily="34" charset="0"/>
              </a:rPr>
              <a:pPr/>
              <a:t>34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目錄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117600" y="1447800"/>
            <a:ext cx="7721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tabLst>
                <a:tab pos="4397375" algn="l"/>
              </a:tabLst>
            </a:pPr>
            <a:endParaRPr lang="en-US" altLang="zh-TW" sz="2400"/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簡介                                        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1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自傳                                        	                              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4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班級名次排名 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10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歷年成績單 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15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讀書計畫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20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社團證明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24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幹部證明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26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校內外比賽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30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證照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41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語文能力鑑定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47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服務成果佐證				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pp. 50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資訊相關學習經驗等資料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 				pp. 54</a:t>
            </a:r>
          </a:p>
          <a:p>
            <a:pPr marL="342900" indent="-342900" algn="just">
              <a:buFontTx/>
              <a:buChar char="•"/>
              <a:tabLst>
                <a:tab pos="4397375" algn="l"/>
              </a:tabLst>
            </a:pPr>
            <a:endParaRPr lang="en-US" altLang="zh-TW" sz="2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DF828-7B0D-4AFB-A7BA-799CF6C0CC4B}" type="slidenum">
              <a:rPr lang="en-US" altLang="zh-TW" smtClean="0">
                <a:latin typeface="Arial" pitchFamily="34" charset="0"/>
              </a:rPr>
              <a:pPr/>
              <a:t>35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【</a:t>
            </a:r>
            <a:r>
              <a:rPr lang="zh-TW" altLang="en-US" b="1" smtClean="0"/>
              <a:t>自傳</a:t>
            </a:r>
            <a:r>
              <a:rPr lang="zh-TW" altLang="en-US" b="1" smtClean="0">
                <a:solidFill>
                  <a:schemeClr val="tx1"/>
                </a:solidFill>
              </a:rPr>
              <a:t>範本</a:t>
            </a:r>
            <a:r>
              <a:rPr lang="en-US" altLang="zh-TW" b="1" smtClean="0"/>
              <a:t>】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b="1" smtClean="0"/>
              <a:t>家庭背景：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b="1" smtClean="0"/>
              <a:t>	</a:t>
            </a:r>
            <a:r>
              <a:rPr lang="zh-TW" altLang="en-US" sz="1200" smtClean="0"/>
              <a:t>我生於基隆市，家中的成員有四人，我排行老大。父親於長榮貨櫃擔任倉庫主任，母親則是在電子公司上班。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家庭對於我影響最大的影響，是則是爸爸的一句話</a:t>
            </a:r>
            <a:r>
              <a:rPr lang="en-US" altLang="zh-TW" sz="1200" smtClean="0"/>
              <a:t>; </a:t>
            </a:r>
            <a:r>
              <a:rPr lang="zh-TW" altLang="en-US" sz="1200" smtClean="0"/>
              <a:t>「我不能給你們留什麼東西，但至少我沒有留一堆債給你們，以後就要靠你們自己努力，只要你們有辦法，我就會供你們一直讀上去」。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也就是這樣子，讓我覺得我要一直增進自己的能力，以後願能讓我們家庭有更好的生活。</a:t>
            </a:r>
            <a:endParaRPr lang="zh-TW" altLang="en-US" sz="1200" b="1" smtClean="0"/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b="1" smtClean="0"/>
              <a:t>求學過程：</a:t>
            </a:r>
            <a:endParaRPr lang="zh-TW" altLang="en-US" sz="1200" smtClean="0"/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國小的時候，對於上課來說都是靠著聽及上課的理解，就算到考試時，也都是憑著印象去考，但都能夠保持在不錯的水準， 其中</a:t>
            </a:r>
            <a:r>
              <a:rPr lang="zh-TW" altLang="en-US" sz="1200" b="1" u="sng" smtClean="0">
                <a:solidFill>
                  <a:srgbClr val="FF3300"/>
                </a:solidFill>
              </a:rPr>
              <a:t>就對數學及自然因為比較理解性質的，所以是我覺得輕鬆的科目</a:t>
            </a:r>
            <a:r>
              <a:rPr lang="zh-TW" altLang="en-US" sz="1200" smtClean="0"/>
              <a:t>，主要都是在運動上面花比較多時間。上了國中以後，慢慢的有開始在讀書了，而也發現了數學及理化是我壇長及感興趣的科目，而在國三時，有幸參加國中升高中的推薦甄試，靠著數學獨高的成績，輕鬆的搭上了這班順風車，順利的考上基隆高中。 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到了高中時期，直接進入了前段班，成績就不是名列前茅了，因為大家的實力都很接近，所以波動都會很大，而高中不比國中，老師並不會時常叮嚀你要讀書，都是讓我們隨性發展，因此喜愛運動的我在這時學會很多種球類的運動，而課業的部份也能保持在一半以前，此時唯一</a:t>
            </a:r>
            <a:r>
              <a:rPr lang="zh-TW" altLang="en-US" sz="1200" b="1" u="sng" smtClean="0">
                <a:solidFill>
                  <a:srgbClr val="FF3300"/>
                </a:solidFill>
              </a:rPr>
              <a:t>養成的好習慣是自動自發的學習</a:t>
            </a:r>
            <a:r>
              <a:rPr lang="zh-TW" altLang="en-US" sz="1200" smtClean="0"/>
              <a:t>。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大學時期我考上了中華大學，當時知道考試的結果，我很難過我並沒有如我的目標考上國立的資工系，而我又不考慮重考，怕步上我父親的後塵，因此我進了大學後，我對課業及其他的態度有許多的轉變，也因此造就現在的我。</a:t>
            </a:r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在大學時期因為有公立高中時自動自發學習的習慣，所以並不會和其他同學一樣，上了大學沒有人管就玩瘋了，反而因為遺憾，使得</a:t>
            </a:r>
            <a:r>
              <a:rPr lang="zh-TW" altLang="en-US" sz="1200" u="sng" smtClean="0">
                <a:solidFill>
                  <a:srgbClr val="FF3300"/>
                </a:solidFill>
              </a:rPr>
              <a:t>我對課業上並不馬虎</a:t>
            </a:r>
            <a:r>
              <a:rPr lang="zh-TW" altLang="en-US" sz="1200" smtClean="0"/>
              <a:t>。</a:t>
            </a:r>
            <a:endParaRPr lang="zh-TW" altLang="en-US" sz="1200" b="1" smtClean="0"/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b="1" smtClean="0"/>
              <a:t>高一：程式啟萌期</a:t>
            </a:r>
            <a:endParaRPr lang="zh-TW" altLang="en-US" sz="1200" smtClean="0"/>
          </a:p>
          <a:p>
            <a:pPr marL="363538" indent="-363538" algn="just" eaLnBrk="1" hangingPunct="1">
              <a:lnSpc>
                <a:spcPct val="80000"/>
              </a:lnSpc>
              <a:buFontTx/>
              <a:buNone/>
            </a:pPr>
            <a:r>
              <a:rPr lang="zh-TW" altLang="en-US" sz="1200" smtClean="0"/>
              <a:t>	剛上</a:t>
            </a:r>
            <a:r>
              <a:rPr lang="zh-TW" altLang="en-US" sz="1200" b="1" smtClean="0"/>
              <a:t>高</a:t>
            </a:r>
            <a:r>
              <a:rPr lang="zh-TW" altLang="en-US" sz="1200" smtClean="0"/>
              <a:t>一的我，</a:t>
            </a:r>
            <a:r>
              <a:rPr lang="zh-TW" altLang="en-US" sz="1200" b="1" u="sng" smtClean="0">
                <a:solidFill>
                  <a:srgbClr val="FF3300"/>
                </a:solidFill>
              </a:rPr>
              <a:t>一直對著資工系感到很好奇</a:t>
            </a:r>
            <a:r>
              <a:rPr lang="zh-TW" altLang="en-US" sz="1200" smtClean="0"/>
              <a:t>，而在</a:t>
            </a:r>
            <a:r>
              <a:rPr lang="zh-TW" altLang="en-US" sz="1200" b="1" smtClean="0"/>
              <a:t>高</a:t>
            </a:r>
            <a:r>
              <a:rPr lang="zh-TW" altLang="en-US" sz="1200" smtClean="0"/>
              <a:t>一的課中，唯一和國中完全不同的就是寫程式這件事，剛開始學習時，發現我比其他人更快速的了解以及吸收其中的技巧，使得我一種莫名的成就感，造成讓我對它產生極大的興趣。之後覺得課堂上面出的題目，以及老師講課的速度，已經不能夠滿足於我，所以就開始自己去學習，還等不到老師教，我就自行先看過了，因此立下不錯基礎。也因為程式部份沒有問題之下，數學及電學也有不錯的底子下，就跟著想要一起拼出高成績出來，也就是為什麼</a:t>
            </a:r>
            <a:r>
              <a:rPr lang="zh-TW" altLang="en-US" sz="1200" b="1" u="sng" smtClean="0">
                <a:solidFill>
                  <a:srgbClr val="FF3300"/>
                </a:solidFill>
              </a:rPr>
              <a:t>高一時都一直是第一名</a:t>
            </a:r>
            <a:r>
              <a:rPr lang="zh-TW" altLang="en-US" sz="1200" smtClean="0"/>
              <a:t>的原因，並且遠遠的高於第二名的分數。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書面資料準備技巧</a:t>
            </a:r>
            <a:r>
              <a:rPr lang="en-US" altLang="zh-TW" smtClean="0">
                <a:latin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</a:rPr>
            </a:br>
            <a:r>
              <a:rPr lang="zh-TW" altLang="en-US" smtClean="0">
                <a:latin typeface="標楷體" pitchFamily="65" charset="-120"/>
              </a:rPr>
              <a:t>常問問題</a:t>
            </a:r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92563"/>
          </a:xfrm>
        </p:spPr>
        <p:txBody>
          <a:bodyPr/>
          <a:lstStyle/>
          <a:p>
            <a:pPr algn="just"/>
            <a:r>
              <a:rPr lang="zh-TW" altLang="en-US" sz="2400" dirty="0" smtClean="0"/>
              <a:t>除了課業成績外，我沒有甚麼傑出表現，怎麼辦</a:t>
            </a:r>
            <a:r>
              <a:rPr lang="en-US" altLang="zh-TW" sz="2400" dirty="0" smtClean="0">
                <a:sym typeface="Symbol" pitchFamily="18" charset="2"/>
              </a:rPr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書面資料該有幾頁可以有封面嗎</a:t>
            </a:r>
            <a:r>
              <a:rPr lang="en-US" altLang="zh-TW" sz="2400" dirty="0" smtClean="0">
                <a:sym typeface="Symbol" pitchFamily="18" charset="2"/>
              </a:rPr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可以用</a:t>
            </a:r>
            <a:r>
              <a:rPr lang="en-US" altLang="zh-TW" sz="2400" dirty="0" smtClean="0">
                <a:sym typeface="Symbol" pitchFamily="18" charset="2"/>
              </a:rPr>
              <a:t>PowerPoint</a:t>
            </a:r>
            <a:r>
              <a:rPr lang="zh-TW" altLang="en-US" sz="2400" dirty="0" smtClean="0">
                <a:sym typeface="Symbol" pitchFamily="18" charset="2"/>
              </a:rPr>
              <a:t>製作書面資料嗎</a:t>
            </a:r>
            <a:r>
              <a:rPr lang="en-US" altLang="zh-TW" sz="2400" dirty="0" smtClean="0">
                <a:sym typeface="Symbol" pitchFamily="18" charset="2"/>
              </a:rPr>
              <a:t>?</a:t>
            </a:r>
          </a:p>
          <a:p>
            <a:pPr algn="just"/>
            <a:r>
              <a:rPr lang="zh-TW" altLang="en-US" sz="2400" dirty="0" smtClean="0">
                <a:latin typeface="標楷體" pitchFamily="65" charset="-120"/>
              </a:rPr>
              <a:t>如何準備書面資料</a:t>
            </a:r>
            <a:r>
              <a:rPr lang="zh-TW" altLang="en-US" sz="2400" dirty="0" smtClean="0"/>
              <a:t>才能討好教授</a:t>
            </a:r>
            <a:r>
              <a:rPr lang="en-US" altLang="zh-TW" sz="2400" dirty="0" smtClean="0">
                <a:sym typeface="Symbol" pitchFamily="18" charset="2"/>
              </a:rPr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國中國小的獎狀有用嗎</a:t>
            </a:r>
            <a:r>
              <a:rPr lang="en-US" altLang="zh-TW" sz="2400" dirty="0" smtClean="0">
                <a:sym typeface="Symbol" pitchFamily="18" charset="2"/>
              </a:rPr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我主協辦過一些活動</a:t>
            </a:r>
            <a:r>
              <a:rPr lang="zh-TW" altLang="en-US" sz="2400" dirty="0" smtClean="0"/>
              <a:t>，這些經歷有用嗎</a:t>
            </a:r>
            <a:r>
              <a:rPr lang="en-US" altLang="zh-TW" sz="2400" dirty="0" smtClean="0"/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平常的一些小作品</a:t>
            </a:r>
            <a:r>
              <a:rPr lang="zh-TW" altLang="en-US" sz="2400" dirty="0" smtClean="0"/>
              <a:t>，有用於推甄嗎</a:t>
            </a:r>
            <a:r>
              <a:rPr lang="en-US" altLang="zh-TW" sz="2400" dirty="0" smtClean="0"/>
              <a:t>?</a:t>
            </a:r>
          </a:p>
          <a:p>
            <a:pPr algn="just"/>
            <a:r>
              <a:rPr lang="zh-TW" altLang="en-US" sz="2400" dirty="0" smtClean="0">
                <a:sym typeface="Symbol" pitchFamily="18" charset="2"/>
              </a:rPr>
              <a:t>我參加過科展</a:t>
            </a:r>
            <a:r>
              <a:rPr lang="en-US" altLang="zh-TW" sz="2400" dirty="0" smtClean="0">
                <a:sym typeface="Symbol" pitchFamily="18" charset="2"/>
              </a:rPr>
              <a:t>(</a:t>
            </a:r>
            <a:r>
              <a:rPr lang="zh-TW" altLang="en-US" sz="2400" dirty="0" smtClean="0">
                <a:sym typeface="Symbol" pitchFamily="18" charset="2"/>
              </a:rPr>
              <a:t>科學營</a:t>
            </a:r>
            <a:r>
              <a:rPr lang="en-US" altLang="zh-TW" sz="2400" dirty="0" smtClean="0">
                <a:sym typeface="Symbol" pitchFamily="18" charset="2"/>
              </a:rPr>
              <a:t>)</a:t>
            </a:r>
            <a:r>
              <a:rPr lang="zh-TW" altLang="en-US" sz="2400" dirty="0" smtClean="0"/>
              <a:t>，沒得到名次，有用於推甄嗎</a:t>
            </a:r>
            <a:r>
              <a:rPr lang="en-US" altLang="zh-TW" sz="2400" dirty="0" smtClean="0"/>
              <a:t>?</a:t>
            </a:r>
            <a:endParaRPr lang="en-US" altLang="zh-TW" sz="2400" dirty="0" smtClean="0">
              <a:sym typeface="Symbol" pitchFamily="18" charset="2"/>
            </a:endParaRPr>
          </a:p>
          <a:p>
            <a:pPr algn="just"/>
            <a:endParaRPr lang="en-US" altLang="zh-TW" sz="2800" dirty="0" smtClean="0">
              <a:sym typeface="Symbol" pitchFamily="18" charset="2"/>
            </a:endParaRPr>
          </a:p>
          <a:p>
            <a:pPr algn="just"/>
            <a:endParaRPr lang="en-US" altLang="zh-TW" dirty="0" smtClean="0">
              <a:sym typeface="Symbol" pitchFamily="18" charset="2"/>
            </a:endParaRPr>
          </a:p>
          <a:p>
            <a:pPr algn="just"/>
            <a:endParaRPr lang="en-US" altLang="zh-TW" dirty="0" smtClean="0">
              <a:sym typeface="Symbol" pitchFamily="18" charset="2"/>
            </a:endParaRPr>
          </a:p>
          <a:p>
            <a:pPr algn="just"/>
            <a:endParaRPr lang="zh-TW" altLang="en-US" dirty="0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81356-F751-4769-882C-DE43314E3ED3}" type="slidenum">
              <a:rPr lang="en-US" altLang="zh-TW" smtClean="0">
                <a:latin typeface="Arial" pitchFamily="34" charset="0"/>
              </a:rPr>
              <a:pPr/>
              <a:t>36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CA2AB-F93E-4B5F-B9D5-4B86DF758656}" type="slidenum">
              <a:rPr lang="en-US" altLang="zh-TW" smtClean="0">
                <a:latin typeface="Arial" pitchFamily="34" charset="0"/>
              </a:rPr>
              <a:pPr/>
              <a:t>37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114550"/>
            <a:ext cx="8229600" cy="1736725"/>
          </a:xfrm>
        </p:spPr>
        <p:txBody>
          <a:bodyPr/>
          <a:lstStyle/>
          <a:p>
            <a:pPr eaLnBrk="1" hangingPunct="1"/>
            <a:r>
              <a:rPr lang="zh-TW" altLang="en-US" sz="6600" smtClean="0"/>
              <a:t>如何</a:t>
            </a:r>
            <a:r>
              <a:rPr lang="zh-TW" altLang="en-US" sz="6600" smtClean="0">
                <a:solidFill>
                  <a:schemeClr val="tx1"/>
                </a:solidFill>
              </a:rPr>
              <a:t>準備面</a:t>
            </a:r>
            <a:r>
              <a:rPr lang="zh-TW" altLang="en-US" sz="6600" smtClean="0"/>
              <a:t>試</a:t>
            </a:r>
            <a:r>
              <a:rPr lang="en-US" altLang="zh-TW" sz="66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85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參加推甄面試的同學需注意下列事項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343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/>
              <a:t>需 </a:t>
            </a:r>
            <a:r>
              <a:rPr lang="zh-TW" altLang="en-US" sz="3600" b="1" u="sng" smtClean="0">
                <a:solidFill>
                  <a:srgbClr val="FF3300"/>
                </a:solidFill>
              </a:rPr>
              <a:t>簡潔地</a:t>
            </a:r>
            <a:r>
              <a:rPr lang="zh-TW" altLang="en-US" sz="2800" b="1" u="sng" smtClean="0"/>
              <a:t> </a:t>
            </a:r>
            <a:r>
              <a:rPr lang="zh-TW" altLang="en-US" sz="2800" smtClean="0"/>
              <a:t>展現出您的優點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zh-TW" altLang="en-US" sz="280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zh-TW" altLang="en-US" sz="2800" b="1" u="sng" smtClean="0">
                <a:solidFill>
                  <a:srgbClr val="0000CC"/>
                </a:solidFill>
              </a:rPr>
              <a:t>學業表現</a:t>
            </a:r>
            <a:endParaRPr lang="zh-TW" altLang="en-US" sz="2800" b="1" smtClean="0">
              <a:solidFill>
                <a:srgbClr val="0000CC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endParaRPr lang="zh-TW" altLang="en-US" sz="2800" b="1" u="sng" smtClean="0">
              <a:solidFill>
                <a:srgbClr val="0000CC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zh-TW" altLang="en-US" sz="2800" b="1" u="sng" smtClean="0">
                <a:solidFill>
                  <a:srgbClr val="0000CC"/>
                </a:solidFill>
              </a:rPr>
              <a:t>專業能力</a:t>
            </a:r>
            <a:r>
              <a:rPr lang="zh-TW" altLang="en-US" sz="2800" smtClean="0"/>
              <a:t>和</a:t>
            </a:r>
            <a:r>
              <a:rPr lang="zh-TW" altLang="en-US" sz="2800" u="sng" smtClean="0">
                <a:solidFill>
                  <a:srgbClr val="0000CC"/>
                </a:solidFill>
              </a:rPr>
              <a:t>推甄科系</a:t>
            </a:r>
            <a:r>
              <a:rPr lang="zh-TW" altLang="en-US" sz="2800" smtClean="0"/>
              <a:t>的關係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endParaRPr lang="zh-TW" altLang="en-US" sz="2800" smtClean="0"/>
          </a:p>
          <a:p>
            <a:pPr marL="609600" indent="-609600" algn="just"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AutoNum type="arabicPeriod"/>
            </a:pPr>
            <a:r>
              <a:rPr lang="zh-TW" altLang="en-US" sz="2800" b="1" u="sng" smtClean="0">
                <a:solidFill>
                  <a:srgbClr val="0000CC"/>
                </a:solidFill>
              </a:rPr>
              <a:t>對推甄的系</a:t>
            </a:r>
            <a:r>
              <a:rPr lang="zh-TW" altLang="en-US" sz="2800" smtClean="0"/>
              <a:t>展現出</a:t>
            </a:r>
            <a:r>
              <a:rPr lang="zh-TW" altLang="en-US" sz="2800" b="1" u="sng" smtClean="0">
                <a:solidFill>
                  <a:srgbClr val="0000CC"/>
                </a:solidFill>
              </a:rPr>
              <a:t>強烈的</a:t>
            </a:r>
            <a:r>
              <a:rPr lang="zh-TW" altLang="en-US" sz="2800" b="1" u="sng" smtClean="0">
                <a:solidFill>
                  <a:srgbClr val="FF0000"/>
                </a:solidFill>
              </a:rPr>
              <a:t>興趣</a:t>
            </a:r>
            <a:r>
              <a:rPr lang="zh-TW" altLang="en-US" sz="2800" smtClean="0"/>
              <a:t>及</a:t>
            </a:r>
            <a:r>
              <a:rPr lang="zh-TW" altLang="en-US" sz="2800" b="1" u="sng" smtClean="0">
                <a:solidFill>
                  <a:srgbClr val="FF0000"/>
                </a:solidFill>
              </a:rPr>
              <a:t>熱忱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AutoNum type="arabicPeriod"/>
            </a:pPr>
            <a:endParaRPr lang="zh-TW" altLang="en-US" sz="2800" b="1" u="sng" smtClean="0">
              <a:solidFill>
                <a:srgbClr val="0000CC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AutoNum type="arabicPeriod"/>
            </a:pPr>
            <a:r>
              <a:rPr lang="zh-TW" altLang="en-US" sz="2800" b="1" u="sng" smtClean="0">
                <a:solidFill>
                  <a:srgbClr val="0000CC"/>
                </a:solidFill>
              </a:rPr>
              <a:t>突顯個人其他的優勢及好的特質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14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/>
              <a:t>試時如何吸引教授的喜愛</a:t>
            </a:r>
            <a:r>
              <a:rPr lang="en-US" altLang="zh-TW" smtClean="0"/>
              <a:t>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494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smtClean="0"/>
              <a:t>教授喜愛的學生</a:t>
            </a:r>
            <a:r>
              <a:rPr lang="zh-TW" altLang="en-US" sz="2400" smtClean="0"/>
              <a:t>，</a:t>
            </a:r>
            <a:r>
              <a:rPr lang="zh-TW" altLang="en-US" sz="2000" smtClean="0"/>
              <a:t>在面試中應有的表現是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b="1" u="sng" smtClean="0">
                <a:solidFill>
                  <a:srgbClr val="FF3300"/>
                </a:solidFill>
              </a:rPr>
              <a:t>基礎札實</a:t>
            </a:r>
            <a:r>
              <a:rPr lang="zh-TW" altLang="en-US" sz="1800" smtClean="0"/>
              <a:t>：例如，</a:t>
            </a:r>
            <a:r>
              <a:rPr lang="zh-TW" altLang="en-US" sz="1800" b="1" smtClean="0"/>
              <a:t>學測成績</a:t>
            </a:r>
            <a:r>
              <a:rPr lang="en-US" altLang="zh-TW" sz="1800" smtClean="0"/>
              <a:t>, </a:t>
            </a:r>
            <a:r>
              <a:rPr lang="zh-TW" altLang="en-US" sz="1800" b="1" smtClean="0"/>
              <a:t>校內班級排名</a:t>
            </a:r>
            <a:r>
              <a:rPr lang="en-US" altLang="zh-TW" sz="1800" b="1" smtClean="0"/>
              <a:t>, </a:t>
            </a:r>
            <a:r>
              <a:rPr lang="zh-TW" altLang="en-US" sz="1800" b="1" smtClean="0"/>
              <a:t>獎狀</a:t>
            </a:r>
            <a:endParaRPr lang="zh-TW" altLang="en-US" sz="1800" b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b="1" u="sng" smtClean="0">
                <a:solidFill>
                  <a:srgbClr val="FF3300"/>
                </a:solidFill>
              </a:rPr>
              <a:t>專業能力強</a:t>
            </a:r>
            <a:r>
              <a:rPr lang="zh-TW" altLang="en-US" sz="1800" u="sng" smtClean="0">
                <a:solidFill>
                  <a:srgbClr val="FF3300"/>
                </a:solidFill>
              </a:rPr>
              <a:t> </a:t>
            </a:r>
            <a:r>
              <a:rPr lang="zh-TW" altLang="en-US" sz="1800" smtClean="0"/>
              <a:t> ： 例如，當推甄資訊系時</a:t>
            </a:r>
            <a:r>
              <a:rPr lang="zh-TW" altLang="zh-TW" sz="1800" smtClean="0"/>
              <a:t>，</a:t>
            </a:r>
            <a:r>
              <a:rPr lang="zh-TW" altLang="en-US" sz="1800" smtClean="0"/>
              <a:t>數學能力或程式設計能力</a:t>
            </a:r>
            <a:r>
              <a:rPr lang="en-US" altLang="zh-TW" sz="1800" smtClean="0"/>
              <a:t>, </a:t>
            </a:r>
            <a:r>
              <a:rPr lang="zh-TW" altLang="en-US" sz="1800" smtClean="0"/>
              <a:t>科展得獎</a:t>
            </a:r>
            <a:endParaRPr lang="en-US" altLang="zh-TW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b="1" u="sng" smtClean="0">
                <a:solidFill>
                  <a:srgbClr val="FF3300"/>
                </a:solidFill>
              </a:rPr>
              <a:t>對推甄的系</a:t>
            </a:r>
            <a:r>
              <a:rPr lang="zh-TW" altLang="en-US" sz="1800" smtClean="0"/>
              <a:t>有</a:t>
            </a:r>
            <a:r>
              <a:rPr lang="zh-TW" altLang="en-US" sz="1800" b="1" u="sng" smtClean="0">
                <a:solidFill>
                  <a:srgbClr val="FF3300"/>
                </a:solidFill>
              </a:rPr>
              <a:t>強烈的興趣及熱忱</a:t>
            </a:r>
            <a:r>
              <a:rPr lang="zh-TW" altLang="en-US" sz="1800" smtClean="0"/>
              <a:t>：例如，我的興趣</a:t>
            </a:r>
            <a:r>
              <a:rPr lang="en-US" altLang="zh-TW" sz="1800" smtClean="0"/>
              <a:t>, </a:t>
            </a:r>
            <a:r>
              <a:rPr lang="zh-TW" altLang="en-US" sz="1800" smtClean="0"/>
              <a:t>人生目標</a:t>
            </a:r>
            <a:endParaRPr lang="zh-TW" altLang="en-US" sz="1800" b="1" u="sng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FF00FF"/>
                </a:solidFill>
              </a:rPr>
              <a:t>頭腦清楚</a:t>
            </a:r>
            <a:r>
              <a:rPr lang="zh-TW" altLang="en-US" sz="1800" smtClean="0"/>
              <a:t>：說話時有條有理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0000CC"/>
                </a:solidFill>
              </a:rPr>
              <a:t>主動學習</a:t>
            </a:r>
            <a:r>
              <a:rPr lang="zh-TW" altLang="en-US" sz="1800" smtClean="0"/>
              <a:t>：自動自發的學習經驗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FF00FF"/>
                </a:solidFill>
              </a:rPr>
              <a:t>酷愛思考</a:t>
            </a:r>
            <a:r>
              <a:rPr lang="zh-TW" altLang="en-US" sz="1800" smtClean="0"/>
              <a:t>：展現獨立思考的態度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0000CC"/>
                </a:solidFill>
              </a:rPr>
              <a:t>面對失敗不氣餒</a:t>
            </a:r>
            <a:r>
              <a:rPr lang="zh-TW" altLang="en-US" sz="1800" smtClean="0"/>
              <a:t>：不認輸的生活經驗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FF00FF"/>
                </a:solidFill>
              </a:rPr>
              <a:t>創意</a:t>
            </a:r>
            <a:r>
              <a:rPr lang="zh-TW" altLang="en-US" sz="1800" smtClean="0"/>
              <a:t>：有趣的作品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TW" alt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0000CC"/>
                </a:solidFill>
              </a:rPr>
              <a:t>英文佳</a:t>
            </a:r>
            <a:r>
              <a:rPr lang="zh-TW" altLang="en-US" sz="1800" smtClean="0"/>
              <a:t>：閱讀無障礙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800" smtClean="0">
                <a:solidFill>
                  <a:srgbClr val="0000CC"/>
                </a:solidFill>
              </a:rPr>
              <a:t>其他好的特質</a:t>
            </a:r>
            <a:r>
              <a:rPr lang="en-US" altLang="zh-TW" sz="1800" smtClean="0">
                <a:solidFill>
                  <a:srgbClr val="FF00FF"/>
                </a:solidFill>
              </a:rPr>
              <a:t>(</a:t>
            </a:r>
            <a:r>
              <a:rPr lang="zh-TW" altLang="en-US" sz="1800" smtClean="0">
                <a:solidFill>
                  <a:srgbClr val="FF00FF"/>
                </a:solidFill>
              </a:rPr>
              <a:t>領導能力</a:t>
            </a:r>
            <a:r>
              <a:rPr lang="en-US" altLang="zh-TW" sz="1800" smtClean="0">
                <a:solidFill>
                  <a:srgbClr val="FF00FF"/>
                </a:solidFill>
              </a:rPr>
              <a:t>, </a:t>
            </a:r>
            <a:r>
              <a:rPr lang="zh-TW" altLang="en-US" sz="1800" smtClean="0">
                <a:solidFill>
                  <a:srgbClr val="FF00FF"/>
                </a:solidFill>
              </a:rPr>
              <a:t>表達力</a:t>
            </a:r>
            <a:r>
              <a:rPr lang="en-US" altLang="zh-TW" sz="1800" smtClean="0">
                <a:solidFill>
                  <a:srgbClr val="FF00FF"/>
                </a:solidFill>
              </a:rPr>
              <a:t>, </a:t>
            </a:r>
            <a:r>
              <a:rPr lang="zh-TW" altLang="en-US" sz="1800" smtClean="0">
                <a:solidFill>
                  <a:srgbClr val="FF00FF"/>
                </a:solidFill>
              </a:rPr>
              <a:t>自信心</a:t>
            </a:r>
            <a:r>
              <a:rPr lang="en-US" altLang="zh-TW" sz="1800" smtClean="0">
                <a:solidFill>
                  <a:srgbClr val="FF00FF"/>
                </a:solidFill>
              </a:rPr>
              <a:t>, </a:t>
            </a:r>
            <a:r>
              <a:rPr lang="zh-TW" altLang="en-US" sz="1800" smtClean="0">
                <a:solidFill>
                  <a:srgbClr val="FF00FF"/>
                </a:solidFill>
              </a:rPr>
              <a:t>觀察力</a:t>
            </a:r>
            <a:r>
              <a:rPr lang="en-US" altLang="zh-TW" sz="1800" smtClean="0">
                <a:solidFill>
                  <a:srgbClr val="FF00FF"/>
                </a:solidFill>
              </a:rPr>
              <a:t>, </a:t>
            </a:r>
            <a:r>
              <a:rPr lang="zh-TW" altLang="en-US" sz="1800" smtClean="0">
                <a:solidFill>
                  <a:srgbClr val="FF00FF"/>
                </a:solidFill>
              </a:rPr>
              <a:t>想像力</a:t>
            </a:r>
            <a:r>
              <a:rPr lang="en-US" altLang="zh-TW" sz="1800" smtClean="0">
                <a:solidFill>
                  <a:srgbClr val="FF00FF"/>
                </a:solidFill>
              </a:rPr>
              <a:t>) </a:t>
            </a:r>
            <a:endParaRPr lang="zh-TW" altLang="en-US" sz="2000" smtClean="0"/>
          </a:p>
        </p:txBody>
      </p:sp>
      <p:sp>
        <p:nvSpPr>
          <p:cNvPr id="45060" name="文字方塊 3"/>
          <p:cNvSpPr txBox="1">
            <a:spLocks noChangeArrowheads="1"/>
          </p:cNvSpPr>
          <p:nvPr/>
        </p:nvSpPr>
        <p:spPr bwMode="auto">
          <a:xfrm>
            <a:off x="5943600" y="40386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面試中散發的個人氣習</a:t>
            </a:r>
          </a:p>
        </p:txBody>
      </p:sp>
      <p:cxnSp>
        <p:nvCxnSpPr>
          <p:cNvPr id="6" name="直線單箭頭接點 5"/>
          <p:cNvCxnSpPr>
            <a:stCxn id="45060" idx="1"/>
          </p:cNvCxnSpPr>
          <p:nvPr/>
        </p:nvCxnSpPr>
        <p:spPr>
          <a:xfrm flipH="1" flipV="1">
            <a:off x="3657600" y="3657600"/>
            <a:ext cx="2286000" cy="56515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45060" idx="1"/>
          </p:cNvCxnSpPr>
          <p:nvPr/>
        </p:nvCxnSpPr>
        <p:spPr>
          <a:xfrm flipH="1">
            <a:off x="4648200" y="4222750"/>
            <a:ext cx="1295400" cy="103505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4191000" y="4191000"/>
            <a:ext cx="1752600" cy="762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自我簡介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416800" cy="4724400"/>
          </a:xfrm>
        </p:spPr>
        <p:txBody>
          <a:bodyPr/>
          <a:lstStyle/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1983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武陵高中</a:t>
            </a: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1987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東吳大學 資科系 學士</a:t>
            </a: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清華大學 資訊科學 碩士</a:t>
            </a: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台灣大學 資訊工程學 博士</a:t>
            </a:r>
          </a:p>
          <a:p>
            <a:pPr marL="355600" indent="-355600" algn="just" eaLnBrk="1" hangingPunct="1">
              <a:lnSpc>
                <a:spcPct val="80000"/>
              </a:lnSpc>
            </a:pPr>
            <a:endParaRPr lang="zh-TW" altLang="en-US" sz="2400" smtClean="0">
              <a:latin typeface="Times New Roman" pitchFamily="18" charset="0"/>
              <a:ea typeface="細明體" pitchFamily="49" charset="-120"/>
            </a:endParaRP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1999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任教於 </a:t>
            </a:r>
            <a:r>
              <a:rPr lang="zh-TW" altLang="en-US" sz="2400" b="1" smtClean="0">
                <a:solidFill>
                  <a:srgbClr val="FF0000"/>
                </a:solidFill>
                <a:latin typeface="Times New Roman" pitchFamily="18" charset="0"/>
                <a:ea typeface="細明體" pitchFamily="49" charset="-120"/>
              </a:rPr>
              <a:t>中華大學 </a:t>
            </a:r>
            <a:r>
              <a:rPr lang="zh-TW" altLang="en-US" sz="2400" b="1" smtClean="0">
                <a:solidFill>
                  <a:srgbClr val="0000CC"/>
                </a:solidFill>
                <a:latin typeface="Times New Roman" pitchFamily="18" charset="0"/>
                <a:ea typeface="細明體" pitchFamily="49" charset="-120"/>
              </a:rPr>
              <a:t>資訊工程學系</a:t>
            </a: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2009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升等為 正 教授</a:t>
            </a: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(full professor)</a:t>
            </a: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en-US" altLang="zh-TW" sz="2400" smtClean="0">
                <a:latin typeface="Times New Roman" pitchFamily="18" charset="0"/>
              </a:rPr>
              <a:t>2010 Editor, Ad Hoc &amp; Sensor Wireless Networks, an International Journal (2010~). (SCIE)</a:t>
            </a:r>
            <a:endParaRPr lang="en-US" altLang="zh-TW" sz="2400" smtClean="0">
              <a:latin typeface="Times New Roman" pitchFamily="18" charset="0"/>
              <a:ea typeface="細明體" pitchFamily="49" charset="-120"/>
            </a:endParaRP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研究興趣是 圖學演算法 和 無線電網路</a:t>
            </a:r>
            <a:endParaRPr lang="en-US" altLang="zh-TW" sz="2400" smtClean="0">
              <a:latin typeface="Times New Roman" pitchFamily="18" charset="0"/>
              <a:ea typeface="細明體" pitchFamily="49" charset="-120"/>
            </a:endParaRPr>
          </a:p>
          <a:p>
            <a:pPr marL="355600" indent="-355600" algn="just" eaLnBrk="1" hangingPunct="1">
              <a:lnSpc>
                <a:spcPct val="80000"/>
              </a:lnSpc>
            </a:pPr>
            <a:endParaRPr lang="zh-TW" altLang="en-US" sz="2400" smtClean="0">
              <a:latin typeface="Times New Roman" pitchFamily="18" charset="0"/>
              <a:ea typeface="細明體" pitchFamily="49" charset="-120"/>
            </a:endParaRPr>
          </a:p>
          <a:p>
            <a:pPr marL="355600" indent="-355600" algn="just" eaLnBrk="1" hangingPunct="1">
              <a:lnSpc>
                <a:spcPct val="80000"/>
              </a:lnSpc>
            </a:pP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曾擔任台北大學</a:t>
            </a: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,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新竹師院</a:t>
            </a: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,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文化大學</a:t>
            </a: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,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東吳大學</a:t>
            </a:r>
            <a:r>
              <a:rPr lang="en-US" altLang="zh-TW" sz="2400" smtClean="0">
                <a:latin typeface="Times New Roman" pitchFamily="18" charset="0"/>
                <a:ea typeface="細明體" pitchFamily="49" charset="-120"/>
              </a:rPr>
              <a:t>, </a:t>
            </a:r>
            <a:r>
              <a:rPr lang="zh-TW" altLang="en-US" sz="2400" smtClean="0">
                <a:latin typeface="Times New Roman" pitchFamily="18" charset="0"/>
                <a:ea typeface="細明體" pitchFamily="49" charset="-120"/>
              </a:rPr>
              <a:t>玄焋大學兼任教授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/>
              <a:t>試評分標準範本</a:t>
            </a:r>
          </a:p>
        </p:txBody>
      </p:sp>
      <p:graphicFrame>
        <p:nvGraphicFramePr>
          <p:cNvPr id="87083" name="Group 43"/>
          <p:cNvGraphicFramePr>
            <a:graphicFrameLocks noGrp="1"/>
          </p:cNvGraphicFramePr>
          <p:nvPr>
            <p:ph idx="1"/>
          </p:nvPr>
        </p:nvGraphicFramePr>
        <p:xfrm>
          <a:off x="900113" y="1662113"/>
          <a:ext cx="7772400" cy="4581582"/>
        </p:xfrm>
        <a:graphic>
          <a:graphicData uri="http://schemas.openxmlformats.org/drawingml/2006/table">
            <a:tbl>
              <a:tblPr/>
              <a:tblGrid>
                <a:gridCol w="2147887"/>
                <a:gridCol w="5624513"/>
              </a:tblGrid>
              <a:tr h="345312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評分參考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性向 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對科系的興趣及企圖心、忠誠度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562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表達能力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口語清晰、流暢、用字、用句、時間之掌握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66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組織能力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思考之完整、簡潔、邏輯、清楚及條理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651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發展潛力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學習目標清楚、具有生涯規劃能立即懂得自我管理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562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人格特性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團體合作、樂於助人、學習態度、領袖魅力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66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整體表現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15%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儀態、自信、從容、溝通及就讀意願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C59A0-8ABD-4678-BFFB-D25B8915E3ED}" type="slidenum">
              <a:rPr lang="en-US" altLang="zh-TW" smtClean="0">
                <a:latin typeface="Arial" pitchFamily="34" charset="0"/>
              </a:rPr>
              <a:pPr/>
              <a:t>41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000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itchFamily="18" charset="-120"/>
              </a:rPr>
              <a:t>面</a:t>
            </a:r>
            <a:r>
              <a:rPr lang="zh-TW" altLang="en-US" smtClean="0"/>
              <a:t>試基本介紹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60575"/>
            <a:ext cx="7721600" cy="4065588"/>
          </a:xfrm>
        </p:spPr>
        <p:txBody>
          <a:bodyPr/>
          <a:lstStyle/>
          <a:p>
            <a:pPr marL="990600" lvl="1" indent="-533400" algn="just" eaLnBrk="1" hangingPunct="1">
              <a:lnSpc>
                <a:spcPct val="130000"/>
              </a:lnSpc>
              <a:buFontTx/>
              <a:buAutoNum type="arabicPeriod"/>
            </a:pPr>
            <a:r>
              <a:rPr lang="zh-TW" altLang="en-US" smtClean="0">
                <a:latin typeface="新細明體" pitchFamily="18" charset="-120"/>
              </a:rPr>
              <a:t>面試時間</a:t>
            </a:r>
            <a:r>
              <a:rPr lang="zh-TW" altLang="en-US" smtClean="0"/>
              <a:t>：</a:t>
            </a:r>
            <a:r>
              <a:rPr lang="zh-TW" altLang="en-US" smtClean="0">
                <a:latin typeface="新細明體" pitchFamily="18" charset="-120"/>
              </a:rPr>
              <a:t>不長（一般不會超過十分鐘）</a:t>
            </a:r>
            <a:r>
              <a:rPr lang="en-US" altLang="en-US" smtClean="0"/>
              <a:t>，</a:t>
            </a:r>
            <a:r>
              <a:rPr lang="zh-TW" altLang="en-US" smtClean="0">
                <a:latin typeface="新細明體" pitchFamily="18" charset="-120"/>
              </a:rPr>
              <a:t> 常會請同學</a:t>
            </a:r>
            <a:r>
              <a:rPr lang="zh-TW" altLang="en-US" u="sng" smtClean="0">
                <a:solidFill>
                  <a:srgbClr val="FF0000"/>
                </a:solidFill>
                <a:latin typeface="新細明體" pitchFamily="18" charset="-120"/>
              </a:rPr>
              <a:t>自我介紹三分鐘</a:t>
            </a:r>
            <a:r>
              <a:rPr lang="zh-TW" altLang="en-US" smtClean="0">
                <a:latin typeface="新細明體" pitchFamily="18" charset="-120"/>
              </a:rPr>
              <a:t>開場</a:t>
            </a:r>
          </a:p>
          <a:p>
            <a:pPr marL="990600" lvl="1" indent="-533400" algn="just" eaLnBrk="1" hangingPunct="1">
              <a:lnSpc>
                <a:spcPct val="130000"/>
              </a:lnSpc>
              <a:buFontTx/>
              <a:buAutoNum type="arabicPeriod"/>
            </a:pPr>
            <a:r>
              <a:rPr lang="zh-TW" altLang="en-US" smtClean="0">
                <a:latin typeface="新細明體" pitchFamily="18" charset="-120"/>
              </a:rPr>
              <a:t>面試地點</a:t>
            </a:r>
            <a:r>
              <a:rPr lang="zh-TW" altLang="en-US" smtClean="0"/>
              <a:t>：</a:t>
            </a:r>
            <a:r>
              <a:rPr lang="zh-TW" altLang="en-US" smtClean="0">
                <a:latin typeface="新細明體" pitchFamily="18" charset="-120"/>
              </a:rPr>
              <a:t>該系館的</a:t>
            </a:r>
            <a:r>
              <a:rPr lang="zh-TW" altLang="en-US" smtClean="0">
                <a:solidFill>
                  <a:srgbClr val="0000CC"/>
                </a:solidFill>
                <a:latin typeface="新細明體" pitchFamily="18" charset="-120"/>
              </a:rPr>
              <a:t>會議室</a:t>
            </a:r>
            <a:r>
              <a:rPr lang="zh-TW" altLang="en-US" smtClean="0">
                <a:latin typeface="新細明體" pitchFamily="18" charset="-120"/>
              </a:rPr>
              <a:t>或</a:t>
            </a:r>
            <a:r>
              <a:rPr lang="zh-TW" altLang="en-US" smtClean="0">
                <a:solidFill>
                  <a:srgbClr val="0000CC"/>
                </a:solidFill>
                <a:latin typeface="新細明體" pitchFamily="18" charset="-120"/>
              </a:rPr>
              <a:t>教室</a:t>
            </a:r>
            <a:r>
              <a:rPr lang="zh-TW" altLang="en-US" smtClean="0">
                <a:latin typeface="新細明體" pitchFamily="18" charset="-120"/>
              </a:rPr>
              <a:t>或</a:t>
            </a:r>
            <a:r>
              <a:rPr lang="zh-TW" altLang="en-US" smtClean="0">
                <a:solidFill>
                  <a:srgbClr val="0000CC"/>
                </a:solidFill>
                <a:latin typeface="新細明體" pitchFamily="18" charset="-120"/>
              </a:rPr>
              <a:t>實驗室</a:t>
            </a:r>
          </a:p>
          <a:p>
            <a:pPr marL="990600" lvl="1" indent="-533400" algn="just" eaLnBrk="1" hangingPunct="1">
              <a:lnSpc>
                <a:spcPct val="130000"/>
              </a:lnSpc>
              <a:buFontTx/>
              <a:buAutoNum type="arabicPeriod"/>
            </a:pPr>
            <a:r>
              <a:rPr lang="zh-TW" altLang="en-US" smtClean="0">
                <a:latin typeface="新細明體" pitchFamily="18" charset="-120"/>
              </a:rPr>
              <a:t>面試的教授人數</a:t>
            </a:r>
            <a:r>
              <a:rPr lang="zh-TW" altLang="en-US" smtClean="0"/>
              <a:t>：該系的</a:t>
            </a:r>
            <a:r>
              <a:rPr lang="zh-TW" altLang="en-US" u="sng" smtClean="0"/>
              <a:t>招生委員會成員</a:t>
            </a:r>
            <a:r>
              <a:rPr lang="zh-TW" altLang="en-US" smtClean="0"/>
              <a:t>，人數不一</a:t>
            </a:r>
            <a:r>
              <a:rPr lang="en-US" altLang="zh-TW" smtClean="0"/>
              <a:t>, </a:t>
            </a:r>
            <a:r>
              <a:rPr lang="zh-TW" altLang="en-US" smtClean="0"/>
              <a:t>約</a:t>
            </a:r>
            <a:r>
              <a:rPr lang="en-US" altLang="zh-TW" smtClean="0">
                <a:solidFill>
                  <a:srgbClr val="FF0000"/>
                </a:solidFill>
              </a:rPr>
              <a:t>3~5</a:t>
            </a:r>
            <a:r>
              <a:rPr lang="zh-TW" altLang="en-US" smtClean="0"/>
              <a:t>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F2911-E520-4A77-8147-A614C386A6EA}" type="slidenum">
              <a:rPr lang="en-US" altLang="zh-TW" smtClean="0">
                <a:latin typeface="Arial" pitchFamily="34" charset="0"/>
              </a:rPr>
              <a:pPr/>
              <a:t>42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48131" name="圖片 3" descr="imagesCAWW30G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43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b="1" kern="0" dirty="0">
                <a:latin typeface="標楷體" pitchFamily="65" charset="-120"/>
                <a:ea typeface="+mj-ea"/>
                <a:cs typeface="+mj-cs"/>
              </a:rPr>
              <a:t>面試地點</a:t>
            </a:r>
            <a:endParaRPr lang="zh-TW" alt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000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itchFamily="18" charset="-120"/>
              </a:rPr>
              <a:t>面</a:t>
            </a:r>
            <a:r>
              <a:rPr lang="zh-TW" altLang="en-US" smtClean="0"/>
              <a:t>試的方式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60575"/>
            <a:ext cx="7721600" cy="4065588"/>
          </a:xfrm>
        </p:spPr>
        <p:txBody>
          <a:bodyPr/>
          <a:lstStyle/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新細明體" pitchFamily="18" charset="-120"/>
              </a:rPr>
              <a:t>面試方式</a:t>
            </a:r>
          </a:p>
          <a:p>
            <a:pPr marL="1752600" lvl="3" indent="-381000" algn="just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新細明體" pitchFamily="18" charset="-120"/>
              </a:rPr>
              <a:t>分組同時進行</a:t>
            </a:r>
            <a:r>
              <a:rPr lang="zh-TW" altLang="en-US" dirty="0" smtClean="0"/>
              <a:t>， </a:t>
            </a:r>
            <a:r>
              <a:rPr lang="zh-TW" altLang="en-US" sz="2800" dirty="0" smtClean="0"/>
              <a:t>每組</a:t>
            </a:r>
            <a:r>
              <a:rPr lang="en-US" altLang="zh-TW" sz="2800" dirty="0" smtClean="0">
                <a:latin typeface="新細明體" pitchFamily="18" charset="-120"/>
              </a:rPr>
              <a:t>2~5</a:t>
            </a:r>
            <a:r>
              <a:rPr lang="zh-TW" altLang="en-US" sz="2800" dirty="0" smtClean="0">
                <a:latin typeface="新細明體" pitchFamily="18" charset="-120"/>
              </a:rPr>
              <a:t>位教授對一同學</a:t>
            </a:r>
          </a:p>
          <a:p>
            <a:pPr marL="1752600" lvl="3" indent="-381000" algn="just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新細明體" pitchFamily="18" charset="-120"/>
              </a:rPr>
              <a:t>闖關進行</a:t>
            </a:r>
            <a:r>
              <a:rPr lang="zh-TW" altLang="en-US" dirty="0" smtClean="0"/>
              <a:t>， </a:t>
            </a:r>
            <a:r>
              <a:rPr lang="zh-TW" altLang="en-US" sz="2800" dirty="0" smtClean="0">
                <a:latin typeface="新細明體" pitchFamily="18" charset="-120"/>
              </a:rPr>
              <a:t>每關</a:t>
            </a:r>
            <a:r>
              <a:rPr lang="en-US" altLang="zh-TW" sz="2800" dirty="0" smtClean="0">
                <a:latin typeface="新細明體" pitchFamily="18" charset="-120"/>
              </a:rPr>
              <a:t>2~3</a:t>
            </a:r>
            <a:r>
              <a:rPr lang="zh-TW" altLang="en-US" sz="2800" dirty="0" smtClean="0">
                <a:latin typeface="新細明體" pitchFamily="18" charset="-120"/>
              </a:rPr>
              <a:t>位教授對一同學</a:t>
            </a:r>
          </a:p>
          <a:p>
            <a:pPr marL="1752600" lvl="3" indent="-381000" algn="just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新細明體" pitchFamily="18" charset="-120"/>
              </a:rPr>
              <a:t>團體面試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endParaRPr lang="zh-TW" altLang="en-US" b="1" dirty="0" smtClean="0">
              <a:latin typeface="標楷體" pitchFamily="65" charset="-120"/>
            </a:endParaRP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zh-TW" altLang="en-US" b="1" dirty="0" smtClean="0">
                <a:latin typeface="標楷體" pitchFamily="65" charset="-120"/>
              </a:rPr>
              <a:t>面試時</a:t>
            </a:r>
            <a:r>
              <a:rPr lang="zh-TW" altLang="zh-TW" b="1" dirty="0" smtClean="0"/>
              <a:t>，</a:t>
            </a:r>
            <a:r>
              <a:rPr lang="zh-TW" altLang="en-US" b="1" dirty="0" smtClean="0">
                <a:latin typeface="標楷體" pitchFamily="65" charset="-120"/>
              </a:rPr>
              <a:t>教育部規定校方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</a:rPr>
              <a:t>不提供</a:t>
            </a:r>
            <a:r>
              <a:rPr lang="zh-TW" altLang="en-US" dirty="0" smtClean="0">
                <a:latin typeface="新細明體" pitchFamily="18" charset="-120"/>
              </a:rPr>
              <a:t>招生委員會教授有關同學之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</a:rPr>
              <a:t>學測成績</a:t>
            </a:r>
            <a:r>
              <a:rPr lang="zh-TW" altLang="en-US" b="1" dirty="0" smtClean="0"/>
              <a:t>，以確保多元入學的目的</a:t>
            </a:r>
            <a:endParaRPr lang="zh-TW" altLang="en-US" b="1" dirty="0" smtClean="0">
              <a:solidFill>
                <a:srgbClr val="0000CC"/>
              </a:solidFill>
              <a:latin typeface="標楷體" pitchFamily="65" charset="-120"/>
            </a:endParaRPr>
          </a:p>
          <a:p>
            <a:pPr marL="1752600" lvl="3" indent="-381000" algn="just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en-US" altLang="zh-TW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</a:rPr>
              <a:t>面試方式</a:t>
            </a:r>
            <a:endParaRPr lang="zh-TW" altLang="en-US" smtClean="0"/>
          </a:p>
        </p:txBody>
      </p:sp>
      <p:pic>
        <p:nvPicPr>
          <p:cNvPr id="50179" name="內容版面配置區 4" descr="xin_532040517090526509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7137400" cy="4314825"/>
          </a:xfrm>
        </p:spPr>
      </p:pic>
      <p:sp>
        <p:nvSpPr>
          <p:cNvPr id="501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32892-1D0C-4BF3-8BA3-EB581D52CFF7}" type="slidenum">
              <a:rPr lang="en-US" altLang="zh-TW" smtClean="0">
                <a:latin typeface="Arial" pitchFamily="34" charset="0"/>
              </a:rPr>
              <a:pPr/>
              <a:t>44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1DCBAF-7B6B-41F6-8AE9-D7F7A3EB8362}" type="slidenum">
              <a:rPr lang="en-US" altLang="zh-TW" smtClean="0">
                <a:latin typeface="Arial" pitchFamily="34" charset="0"/>
              </a:rPr>
              <a:pPr/>
              <a:t>45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000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itchFamily="18" charset="-120"/>
              </a:rPr>
              <a:t>面</a:t>
            </a:r>
            <a:r>
              <a:rPr lang="zh-TW" altLang="en-US" smtClean="0"/>
              <a:t>試的穿著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60575"/>
            <a:ext cx="7721600" cy="4065588"/>
          </a:xfrm>
        </p:spPr>
        <p:txBody>
          <a:bodyPr/>
          <a:lstStyle/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新細明體" pitchFamily="18" charset="-120"/>
              </a:rPr>
              <a:t>服裝</a:t>
            </a:r>
            <a:r>
              <a:rPr lang="zh-TW" altLang="en-US" dirty="0" smtClean="0"/>
              <a:t>：</a:t>
            </a:r>
            <a:r>
              <a:rPr lang="zh-TW" altLang="en-US" dirty="0" smtClean="0">
                <a:latin typeface="標楷體" pitchFamily="65" charset="-120"/>
              </a:rPr>
              <a:t>得體即可</a:t>
            </a:r>
            <a:r>
              <a:rPr lang="en-US" altLang="zh-TW" dirty="0" smtClean="0">
                <a:latin typeface="標楷體" pitchFamily="65" charset="-120"/>
              </a:rPr>
              <a:t>, </a:t>
            </a:r>
            <a:r>
              <a:rPr lang="zh-TW" altLang="en-US" dirty="0" smtClean="0">
                <a:latin typeface="標楷體" pitchFamily="65" charset="-120"/>
              </a:rPr>
              <a:t>襯衫</a:t>
            </a:r>
            <a:r>
              <a:rPr lang="en-US" altLang="zh-TW" dirty="0" smtClean="0">
                <a:latin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</a:rPr>
              <a:t>西裝</a:t>
            </a:r>
            <a:r>
              <a:rPr lang="en-US" altLang="zh-TW" dirty="0" smtClean="0">
                <a:latin typeface="標楷體" pitchFamily="65" charset="-120"/>
              </a:rPr>
              <a:t>?)/</a:t>
            </a:r>
            <a:r>
              <a:rPr lang="zh-TW" altLang="en-US" dirty="0" smtClean="0">
                <a:latin typeface="標楷體" pitchFamily="65" charset="-120"/>
              </a:rPr>
              <a:t>洋裝</a:t>
            </a:r>
            <a:r>
              <a:rPr lang="en-US" altLang="zh-TW" dirty="0" smtClean="0">
                <a:latin typeface="標楷體" pitchFamily="65" charset="-120"/>
              </a:rPr>
              <a:t>, </a:t>
            </a:r>
            <a:r>
              <a:rPr lang="zh-TW" altLang="en-US" dirty="0" smtClean="0">
                <a:latin typeface="標楷體" pitchFamily="65" charset="-120"/>
              </a:rPr>
              <a:t>皮鞋</a:t>
            </a:r>
            <a:r>
              <a:rPr lang="en-US" altLang="zh-TW" dirty="0" smtClean="0">
                <a:latin typeface="標楷體" pitchFamily="65" charset="-120"/>
              </a:rPr>
              <a:t>/(</a:t>
            </a:r>
            <a:r>
              <a:rPr lang="zh-TW" altLang="en-US" dirty="0" smtClean="0">
                <a:latin typeface="標楷體" pitchFamily="65" charset="-120"/>
              </a:rPr>
              <a:t>運動鞋</a:t>
            </a:r>
            <a:r>
              <a:rPr lang="en-US" altLang="zh-TW" dirty="0" smtClean="0">
                <a:latin typeface="標楷體" pitchFamily="65" charset="-120"/>
              </a:rPr>
              <a:t>?)</a:t>
            </a: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標楷體" pitchFamily="65" charset="-120"/>
              </a:rPr>
              <a:t>儀容</a:t>
            </a:r>
            <a:r>
              <a:rPr lang="zh-TW" altLang="en-US" dirty="0" smtClean="0"/>
              <a:t>：看起來</a:t>
            </a:r>
            <a:r>
              <a:rPr lang="zh-TW" altLang="en-US" dirty="0" smtClean="0">
                <a:latin typeface="標楷體" pitchFamily="65" charset="-120"/>
              </a:rPr>
              <a:t>整齊端莊乾淨舒服即可</a:t>
            </a:r>
            <a:endParaRPr lang="zh-TW" altLang="en-US" dirty="0" smtClean="0">
              <a:latin typeface="新細明體" pitchFamily="18" charset="-120"/>
            </a:endParaRP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新細明體" pitchFamily="18" charset="-120"/>
              </a:rPr>
              <a:t>頭髮</a:t>
            </a:r>
            <a:r>
              <a:rPr lang="zh-TW" altLang="en-US" dirty="0" smtClean="0"/>
              <a:t>：清爽</a:t>
            </a:r>
            <a:r>
              <a:rPr lang="zh-TW" altLang="en-US" dirty="0" smtClean="0">
                <a:latin typeface="標楷體" pitchFamily="65" charset="-120"/>
              </a:rPr>
              <a:t>整齊</a:t>
            </a:r>
            <a:r>
              <a:rPr lang="zh-TW" altLang="en-US" dirty="0" smtClean="0"/>
              <a:t>，</a:t>
            </a:r>
            <a:r>
              <a:rPr lang="zh-TW" altLang="en-US" u="sng" dirty="0" smtClean="0">
                <a:solidFill>
                  <a:srgbClr val="FF0000"/>
                </a:solidFill>
              </a:rPr>
              <a:t>染髮</a:t>
            </a:r>
            <a:r>
              <a:rPr lang="zh-TW" altLang="en-US" u="sng" dirty="0" smtClean="0"/>
              <a:t>較不合適</a:t>
            </a:r>
            <a:endParaRPr lang="zh-TW" altLang="en-US" u="sng" dirty="0" smtClean="0">
              <a:latin typeface="新細明體" pitchFamily="18" charset="-120"/>
            </a:endParaRP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新細明體" pitchFamily="18" charset="-120"/>
              </a:rPr>
              <a:t>鞋子</a:t>
            </a:r>
            <a:r>
              <a:rPr lang="zh-TW" altLang="en-US" dirty="0" smtClean="0"/>
              <a:t>：不要髒亂，不必過花俏</a:t>
            </a: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zh-TW" altLang="en-US" dirty="0" smtClean="0"/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/>
              <a:t>勿著奇裝異服</a:t>
            </a: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zh-TW" altLang="en-US" dirty="0" smtClean="0"/>
              <a:t>勿穿</a:t>
            </a:r>
            <a:r>
              <a:rPr lang="zh-TW" altLang="en-US" u="sng" dirty="0" smtClean="0"/>
              <a:t>拖鞋</a:t>
            </a:r>
            <a:r>
              <a:rPr lang="en-US" altLang="zh-TW" dirty="0" smtClean="0"/>
              <a:t>, </a:t>
            </a:r>
            <a:r>
              <a:rPr lang="zh-TW" altLang="en-US" u="sng" dirty="0" smtClean="0"/>
              <a:t>涼鞋</a:t>
            </a:r>
            <a:r>
              <a:rPr lang="en-US" altLang="zh-TW" dirty="0" smtClean="0"/>
              <a:t>, </a:t>
            </a:r>
            <a:r>
              <a:rPr lang="zh-TW" altLang="en-US" dirty="0" smtClean="0"/>
              <a:t>打球運動衣褲</a:t>
            </a:r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zh-TW" altLang="en-US" dirty="0" smtClean="0"/>
          </a:p>
          <a:p>
            <a:pPr marL="990600" lvl="1" indent="-53340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zh-TW" altLang="en-US" sz="3600" dirty="0" smtClean="0">
              <a:latin typeface="新細明體" pitchFamily="18" charset="-120"/>
            </a:endParaRPr>
          </a:p>
          <a:p>
            <a:pPr marL="1752600" lvl="3" indent="-381000" algn="just" eaLnBrk="1" hangingPunct="1">
              <a:lnSpc>
                <a:spcPct val="90000"/>
              </a:lnSpc>
              <a:defRPr/>
            </a:pPr>
            <a:endParaRPr lang="en-US" altLang="zh-TW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</a:rPr>
              <a:t>面試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</a:rPr>
              <a:t>前</a:t>
            </a:r>
            <a:r>
              <a:rPr lang="zh-TW" altLang="en-US" smtClean="0">
                <a:solidFill>
                  <a:schemeClr val="tx1"/>
                </a:solidFill>
              </a:rPr>
              <a:t>技巧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5438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mtClean="0">
              <a:solidFill>
                <a:srgbClr val="A50021"/>
              </a:solidFill>
              <a:latin typeface="標楷體" pitchFamily="65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對所申請學校系所進行</a:t>
            </a:r>
            <a:r>
              <a:rPr lang="zh-TW" altLang="en-US" sz="2400" u="sng" smtClean="0">
                <a:solidFill>
                  <a:srgbClr val="FF0000"/>
                </a:solidFill>
                <a:latin typeface="標楷體" pitchFamily="65" charset="-120"/>
              </a:rPr>
              <a:t>深度瞭解</a:t>
            </a:r>
            <a:r>
              <a:rPr lang="en-US" altLang="zh-TW" sz="2400" smtClean="0">
                <a:latin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</a:rPr>
              <a:t>可上網路查詢相關資料</a:t>
            </a:r>
            <a:r>
              <a:rPr lang="en-US" altLang="zh-TW" sz="2400" smtClean="0">
                <a:latin typeface="標楷體" pitchFamily="65" charset="-12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FF0000"/>
                </a:solidFill>
              </a:rPr>
              <a:t>了解該系</a:t>
            </a:r>
            <a:r>
              <a:rPr lang="zh-TW" altLang="en-US" sz="2400" smtClean="0"/>
              <a:t>與其他學校類似科系的差異</a:t>
            </a:r>
            <a:r>
              <a:rPr lang="en-US" altLang="zh-TW" sz="2400" smtClean="0"/>
              <a:t>(</a:t>
            </a:r>
            <a:r>
              <a:rPr lang="zh-TW" altLang="en-US" sz="2400" u="sng" smtClean="0"/>
              <a:t>尤其是</a:t>
            </a:r>
            <a:r>
              <a:rPr lang="zh-TW" altLang="en-US" sz="2400" b="1" u="sng" smtClean="0">
                <a:solidFill>
                  <a:srgbClr val="0000CC"/>
                </a:solidFill>
              </a:rPr>
              <a:t>新的</a:t>
            </a:r>
            <a:r>
              <a:rPr lang="zh-TW" altLang="en-US" sz="2400" u="sng" smtClean="0"/>
              <a:t>或</a:t>
            </a:r>
            <a:r>
              <a:rPr lang="zh-TW" altLang="en-US" sz="2400" b="1" u="sng" smtClean="0">
                <a:solidFill>
                  <a:srgbClr val="0000CC"/>
                </a:solidFill>
              </a:rPr>
              <a:t>少見的</a:t>
            </a:r>
            <a:r>
              <a:rPr lang="zh-TW" altLang="en-US" sz="2400" u="sng" smtClean="0"/>
              <a:t>科系</a:t>
            </a:r>
            <a:r>
              <a:rPr lang="zh-TW" altLang="zh-TW" sz="2400" u="sng" smtClean="0"/>
              <a:t>，</a:t>
            </a:r>
            <a:r>
              <a:rPr lang="zh-TW" altLang="en-US" sz="2400" u="sng" smtClean="0"/>
              <a:t>教授會發問以確認您的動機</a:t>
            </a:r>
            <a:r>
              <a:rPr lang="en-US" altLang="zh-TW" sz="2400" smtClean="0"/>
              <a:t>)</a:t>
            </a:r>
          </a:p>
          <a:p>
            <a:pPr algn="just" eaLnBrk="1" hangingPunct="1">
              <a:lnSpc>
                <a:spcPct val="90000"/>
              </a:lnSpc>
            </a:pPr>
            <a:endParaRPr lang="en-US" altLang="zh-TW" sz="2400" smtClean="0">
              <a:latin typeface="標楷體" pitchFamily="65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準備當天可能用到的</a:t>
            </a:r>
            <a:r>
              <a:rPr lang="zh-TW" altLang="en-US" sz="2400" u="sng" smtClean="0">
                <a:solidFill>
                  <a:srgbClr val="FF0000"/>
                </a:solidFill>
                <a:latin typeface="標楷體" pitchFamily="65" charset="-120"/>
              </a:rPr>
              <a:t>個人資料</a:t>
            </a:r>
            <a:r>
              <a:rPr lang="zh-TW" altLang="en-US" sz="2400" u="sng" smtClean="0">
                <a:latin typeface="標楷體" pitchFamily="65" charset="-120"/>
              </a:rPr>
              <a:t>（</a:t>
            </a:r>
            <a:r>
              <a:rPr lang="en-US" altLang="zh-TW" sz="2400" u="sng" smtClean="0">
                <a:solidFill>
                  <a:srgbClr val="FF0000"/>
                </a:solidFill>
                <a:latin typeface="標楷體" pitchFamily="65" charset="-120"/>
              </a:rPr>
              <a:t>&gt;=3</a:t>
            </a:r>
            <a:r>
              <a:rPr lang="zh-TW" altLang="en-US" sz="2400" u="sng" smtClean="0">
                <a:latin typeface="標楷體" pitchFamily="65" charset="-120"/>
              </a:rPr>
              <a:t>份）</a:t>
            </a:r>
            <a:r>
              <a:rPr lang="zh-TW" altLang="en-US" sz="2400" smtClean="0">
                <a:latin typeface="標楷體" pitchFamily="65" charset="-120"/>
              </a:rPr>
              <a:t>或</a:t>
            </a:r>
            <a:r>
              <a:rPr lang="zh-TW" altLang="en-US" sz="2400" b="1" u="sng" smtClean="0">
                <a:solidFill>
                  <a:srgbClr val="FF0000"/>
                </a:solidFill>
                <a:latin typeface="標楷體" pitchFamily="65" charset="-120"/>
              </a:rPr>
              <a:t>作品</a:t>
            </a:r>
          </a:p>
          <a:p>
            <a:pPr algn="just" eaLnBrk="1" hangingPunct="1">
              <a:lnSpc>
                <a:spcPct val="90000"/>
              </a:lnSpc>
            </a:pPr>
            <a:endParaRPr lang="zh-TW" altLang="en-US" sz="2400" smtClean="0">
              <a:latin typeface="標楷體" pitchFamily="65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b="1" u="sng" smtClean="0">
                <a:solidFill>
                  <a:srgbClr val="0000CC"/>
                </a:solidFill>
                <a:latin typeface="標楷體" pitchFamily="65" charset="-120"/>
              </a:rPr>
              <a:t>書面資料</a:t>
            </a:r>
            <a:r>
              <a:rPr lang="zh-TW" altLang="en-US" sz="2400" u="sng" smtClean="0">
                <a:latin typeface="標楷體" pitchFamily="65" charset="-120"/>
              </a:rPr>
              <a:t>應加以溫習</a:t>
            </a:r>
            <a:r>
              <a:rPr lang="zh-TW" altLang="en-US" sz="2400" u="sng" smtClean="0"/>
              <a:t>，問題可能來自您的資料</a:t>
            </a:r>
            <a:endParaRPr lang="en-US" altLang="zh-TW" sz="2400" u="sng" smtClean="0"/>
          </a:p>
          <a:p>
            <a:pPr algn="just" eaLnBrk="1" hangingPunct="1">
              <a:lnSpc>
                <a:spcPct val="90000"/>
              </a:lnSpc>
            </a:pPr>
            <a:endParaRPr lang="zh-TW" altLang="en-US" sz="2400" u="sng" smtClean="0">
              <a:latin typeface="標楷體" pitchFamily="65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最好提前到考場準備</a:t>
            </a:r>
            <a:r>
              <a:rPr lang="zh-TW" altLang="en-US" sz="2400" smtClean="0"/>
              <a:t>，</a:t>
            </a:r>
            <a:r>
              <a:rPr lang="zh-TW" altLang="en-US" sz="2400" u="sng" smtClean="0"/>
              <a:t>避免遲到</a:t>
            </a:r>
            <a:endParaRPr lang="en-US" altLang="zh-TW" sz="2400" u="sng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u="sng" smtClean="0">
                <a:latin typeface="標楷體" pitchFamily="65" charset="-120"/>
              </a:rPr>
              <a:t>若與他校衝到時間</a:t>
            </a:r>
            <a:r>
              <a:rPr lang="en-US" altLang="zh-TW" sz="2400" u="sng" smtClean="0">
                <a:latin typeface="標楷體" pitchFamily="65" charset="-120"/>
              </a:rPr>
              <a:t>, </a:t>
            </a:r>
            <a:r>
              <a:rPr lang="zh-TW" altLang="en-US" sz="2400" u="sng" smtClean="0">
                <a:latin typeface="標楷體" pitchFamily="65" charset="-120"/>
              </a:rPr>
              <a:t>也可與其他一校商議更動時間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進行模擬口試多次</a:t>
            </a:r>
            <a:r>
              <a:rPr lang="en-US" altLang="zh-TW" sz="2400" smtClean="0"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</a:rPr>
              <a:t>十分重要</a:t>
            </a:r>
            <a:r>
              <a:rPr lang="en-US" altLang="zh-TW" sz="2400" smtClean="0">
                <a:latin typeface="標楷體" pitchFamily="65" charset="-120"/>
              </a:rPr>
              <a:t>) </a:t>
            </a:r>
            <a:r>
              <a:rPr lang="zh-TW" altLang="en-US" sz="2400" smtClean="0"/>
              <a:t>，以降低緊張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</a:rPr>
              <a:t>面試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</a:rPr>
              <a:t>中</a:t>
            </a:r>
            <a:r>
              <a:rPr lang="zh-TW" altLang="en-US" smtClean="0">
                <a:solidFill>
                  <a:schemeClr val="tx1"/>
                </a:solidFill>
              </a:rPr>
              <a:t>技巧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924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</a:rPr>
              <a:t>態度自然</a:t>
            </a:r>
            <a:endParaRPr lang="en-US" altLang="zh-TW" sz="2400" b="1" u="sng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輕鬆</a:t>
            </a:r>
            <a:r>
              <a:rPr lang="zh-TW" altLang="en-US" sz="2000" dirty="0" smtClean="0">
                <a:solidFill>
                  <a:srgbClr val="0000CC"/>
                </a:solidFill>
                <a:latin typeface="標楷體" pitchFamily="65" charset="-120"/>
              </a:rPr>
              <a:t>自然</a:t>
            </a:r>
            <a:r>
              <a:rPr lang="zh-TW" altLang="en-US" sz="2000" dirty="0" smtClean="0"/>
              <a:t>、</a:t>
            </a:r>
            <a:r>
              <a:rPr lang="zh-TW" altLang="en-US" sz="2000" dirty="0" smtClean="0">
                <a:latin typeface="標楷體" pitchFamily="65" charset="-120"/>
              </a:rPr>
              <a:t>積極</a:t>
            </a:r>
            <a:r>
              <a:rPr lang="zh-TW" altLang="en-US" sz="2000" dirty="0" smtClean="0"/>
              <a:t>、</a:t>
            </a:r>
            <a:r>
              <a:rPr lang="zh-TW" altLang="en-US" sz="2000" dirty="0" smtClean="0">
                <a:solidFill>
                  <a:srgbClr val="0000CC"/>
                </a:solidFill>
                <a:latin typeface="標楷體" pitchFamily="65" charset="-120"/>
              </a:rPr>
              <a:t>自信</a:t>
            </a:r>
            <a:r>
              <a:rPr lang="zh-TW" altLang="en-US" sz="2000" dirty="0" smtClean="0"/>
              <a:t>、</a:t>
            </a:r>
            <a:r>
              <a:rPr lang="zh-TW" altLang="en-US" sz="2000" dirty="0" smtClean="0">
                <a:latin typeface="標楷體" pitchFamily="65" charset="-120"/>
              </a:rPr>
              <a:t>專注</a:t>
            </a:r>
            <a:r>
              <a:rPr lang="zh-TW" altLang="en-US" sz="2000" dirty="0" smtClean="0"/>
              <a:t>、</a:t>
            </a:r>
            <a:r>
              <a:rPr lang="zh-TW" altLang="en-US" sz="2000" dirty="0" smtClean="0">
                <a:latin typeface="標楷體" pitchFamily="65" charset="-120"/>
              </a:rPr>
              <a:t>微笑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注意禮貌</a:t>
            </a:r>
            <a:r>
              <a:rPr lang="zh-TW" altLang="en-US" sz="2000" dirty="0" smtClean="0"/>
              <a:t>，但不做作</a:t>
            </a:r>
            <a:endParaRPr lang="zh-TW" altLang="en-US" sz="2000" dirty="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坐姿端正，眼神自然，手腳自然動作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u="sng" dirty="0" smtClean="0">
                <a:solidFill>
                  <a:srgbClr val="FF0000"/>
                </a:solidFill>
              </a:rPr>
              <a:t>思路清晰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</a:rPr>
              <a:t>，言之有物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/>
              <a:t>講重點</a:t>
            </a:r>
            <a:endParaRPr lang="zh-TW" altLang="en-US" sz="2000" dirty="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說話如</a:t>
            </a:r>
            <a:r>
              <a:rPr lang="zh-TW" altLang="en-US" sz="2000" dirty="0" smtClean="0">
                <a:solidFill>
                  <a:srgbClr val="0000CC"/>
                </a:solidFill>
                <a:latin typeface="標楷體" pitchFamily="65" charset="-120"/>
              </a:rPr>
              <a:t>說故事一般</a:t>
            </a:r>
            <a:r>
              <a:rPr lang="en-US" altLang="zh-TW" sz="2000" dirty="0" smtClean="0">
                <a:latin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</a:rPr>
              <a:t>邏輯清楚</a:t>
            </a:r>
            <a:r>
              <a:rPr lang="en-US" altLang="zh-TW" sz="2000" dirty="0" smtClean="0">
                <a:latin typeface="標楷體" pitchFamily="65" charset="-120"/>
              </a:rPr>
              <a:t>), </a:t>
            </a:r>
            <a:r>
              <a:rPr lang="zh-TW" altLang="en-US" sz="2000" dirty="0" smtClean="0">
                <a:latin typeface="標楷體" pitchFamily="65" charset="-120"/>
              </a:rPr>
              <a:t>勿背稿</a:t>
            </a:r>
            <a:endParaRPr lang="en-US" altLang="zh-TW" sz="2000" dirty="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聲音需夠大</a:t>
            </a:r>
            <a:r>
              <a:rPr lang="en-US" altLang="zh-TW" sz="2000" dirty="0" smtClean="0">
                <a:latin typeface="標楷體" pitchFamily="65" charset="-120"/>
              </a:rPr>
              <a:t>, </a:t>
            </a:r>
            <a:r>
              <a:rPr lang="zh-TW" altLang="en-US" sz="2000" dirty="0" smtClean="0">
                <a:latin typeface="標楷體" pitchFamily="65" charset="-120"/>
              </a:rPr>
              <a:t>速度合宜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有問有答、勿答非所問、誠實為上策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/>
              <a:t>遇到拿手的問題，可多講一些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但不要跟教授爭論，否則</a:t>
            </a:r>
            <a:r>
              <a:rPr lang="en-US" altLang="zh-TW" sz="2000" dirty="0" smtClean="0"/>
              <a:t>….</a:t>
            </a:r>
            <a:endParaRPr lang="en-US" altLang="zh-TW" sz="2000" dirty="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b="1" u="sng" dirty="0" smtClean="0">
                <a:solidFill>
                  <a:srgbClr val="FF0000"/>
                </a:solidFill>
              </a:rPr>
              <a:t>凸顯優點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</a:rPr>
              <a:t>，展現企圖</a:t>
            </a:r>
            <a:endParaRPr lang="en-US" altLang="zh-TW" sz="2400" b="1" u="sng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/>
              <a:t>凸顯個人特色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/>
              <a:t>展現進入該系的</a:t>
            </a:r>
            <a:r>
              <a:rPr lang="zh-TW" altLang="en-US" sz="2000" dirty="0" smtClean="0">
                <a:solidFill>
                  <a:srgbClr val="0000CC"/>
                </a:solidFill>
              </a:rPr>
              <a:t>動機</a:t>
            </a:r>
            <a:r>
              <a:rPr lang="zh-TW" altLang="en-US" sz="2000" dirty="0" smtClean="0"/>
              <a:t>及企圖心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dirty="0" smtClean="0">
                <a:latin typeface="標楷體" pitchFamily="65" charset="-120"/>
              </a:rPr>
              <a:t>熱愛這個專業或推甄的系</a:t>
            </a:r>
            <a:r>
              <a:rPr lang="en-US" altLang="zh-TW" sz="2000" dirty="0" smtClean="0">
                <a:solidFill>
                  <a:srgbClr val="0000CC"/>
                </a:solidFill>
                <a:latin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00CC"/>
                </a:solidFill>
              </a:rPr>
              <a:t>舉出證據</a:t>
            </a:r>
            <a:r>
              <a:rPr lang="en-US" altLang="zh-TW" sz="2000" dirty="0" smtClean="0">
                <a:solidFill>
                  <a:srgbClr val="0000CC"/>
                </a:solidFill>
              </a:rPr>
              <a:t>)</a:t>
            </a:r>
            <a:endParaRPr lang="en-US" altLang="zh-TW" sz="2000" dirty="0" smtClean="0">
              <a:solidFill>
                <a:srgbClr val="0000CC"/>
              </a:solidFill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07D49-FDF2-49CB-A992-BC6C16DB962B}" type="slidenum">
              <a:rPr lang="en-US" altLang="zh-TW" smtClean="0">
                <a:latin typeface="Arial" pitchFamily="34" charset="0"/>
              </a:rPr>
              <a:pPr/>
              <a:t>48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3600" smtClean="0">
                <a:solidFill>
                  <a:srgbClr val="FF3300"/>
                </a:solidFill>
                <a:latin typeface="標楷體" pitchFamily="65" charset="-120"/>
              </a:rPr>
              <a:t>1</a:t>
            </a:r>
            <a:r>
              <a:rPr lang="zh-TW" altLang="zh-TW" sz="4000" smtClean="0"/>
              <a:t>：</a:t>
            </a:r>
            <a:r>
              <a:rPr lang="zh-TW" altLang="en-US" sz="4000" smtClean="0">
                <a:solidFill>
                  <a:srgbClr val="0000CC"/>
                </a:solidFill>
                <a:latin typeface="標楷體" pitchFamily="65" charset="-120"/>
              </a:rPr>
              <a:t>請自我介紹一下</a:t>
            </a:r>
            <a:r>
              <a:rPr lang="zh-TW" altLang="en-US" sz="4000" smtClean="0"/>
              <a:t>？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u="sng" smtClean="0">
                <a:latin typeface="標楷體" pitchFamily="65" charset="-120"/>
              </a:rPr>
              <a:t>此問題常出現</a:t>
            </a:r>
            <a:r>
              <a:rPr lang="zh-TW" altLang="zh-TW" sz="2800" u="sng" smtClean="0"/>
              <a:t>，</a:t>
            </a:r>
            <a:r>
              <a:rPr lang="zh-TW" altLang="en-US" sz="2800" u="sng" smtClean="0">
                <a:latin typeface="標楷體" pitchFamily="65" charset="-120"/>
              </a:rPr>
              <a:t>需小心準備</a:t>
            </a:r>
            <a:endParaRPr lang="en-US" altLang="zh-TW" sz="28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 smtClean="0">
              <a:latin typeface="標楷體" pitchFamily="65" charset="-12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</a:rPr>
              <a:t>我小學唸</a:t>
            </a:r>
            <a:r>
              <a:rPr lang="en-US" altLang="zh-TW" sz="2400" smtClean="0"/>
              <a:t>…</a:t>
            </a:r>
            <a:r>
              <a:rPr lang="en-US" altLang="zh-TW" sz="2400" smtClean="0">
                <a:latin typeface="標楷體" pitchFamily="65" charset="-120"/>
              </a:rPr>
              <a:t>, </a:t>
            </a:r>
            <a:r>
              <a:rPr lang="zh-TW" altLang="en-US" sz="2400" smtClean="0">
                <a:latin typeface="標楷體" pitchFamily="65" charset="-120"/>
              </a:rPr>
              <a:t>國中</a:t>
            </a:r>
            <a:r>
              <a:rPr lang="en-US" altLang="zh-TW" sz="2400" smtClean="0">
                <a:latin typeface="標楷體" pitchFamily="65" charset="-120"/>
              </a:rPr>
              <a:t>, </a:t>
            </a:r>
            <a:r>
              <a:rPr lang="en-US" altLang="zh-TW" sz="2400" smtClean="0"/>
              <a:t>…</a:t>
            </a:r>
            <a:r>
              <a:rPr lang="en-US" altLang="zh-TW" sz="2400" smtClean="0">
                <a:latin typeface="標楷體" pitchFamily="65" charset="-120"/>
              </a:rPr>
              <a:t>, </a:t>
            </a:r>
            <a:r>
              <a:rPr lang="zh-TW" altLang="en-US" sz="2400" smtClean="0">
                <a:latin typeface="標楷體" pitchFamily="65" charset="-120"/>
              </a:rPr>
              <a:t>家裡有四人</a:t>
            </a:r>
            <a:r>
              <a:rPr lang="en-US" altLang="zh-TW" sz="2400" smtClean="0">
                <a:latin typeface="標楷體" pitchFamily="65" charset="-120"/>
              </a:rPr>
              <a:t>, </a:t>
            </a:r>
            <a:r>
              <a:rPr lang="zh-TW" altLang="en-US" sz="2400" smtClean="0">
                <a:latin typeface="標楷體" pitchFamily="65" charset="-120"/>
              </a:rPr>
              <a:t>家住在遠東愛買附近</a:t>
            </a:r>
            <a:r>
              <a:rPr lang="en-US" altLang="zh-TW" sz="2400" smtClean="0">
                <a:latin typeface="標楷體" pitchFamily="65" charset="-120"/>
              </a:rPr>
              <a:t>, </a:t>
            </a:r>
            <a:r>
              <a:rPr lang="en-US" altLang="zh-TW" sz="2400" smtClean="0"/>
              <a:t>…</a:t>
            </a:r>
            <a:r>
              <a:rPr lang="en-US" altLang="zh-TW" sz="2400" smtClean="0">
                <a:latin typeface="標楷體" pitchFamily="65" charset="-120"/>
              </a:rPr>
              <a:t>..(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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)</a:t>
            </a:r>
          </a:p>
          <a:p>
            <a:pPr lvl="1" algn="just" eaLnBrk="1" hangingPunct="1">
              <a:lnSpc>
                <a:spcPct val="80000"/>
              </a:lnSpc>
            </a:pPr>
            <a:endParaRPr lang="en-US" altLang="zh-TW" sz="2400" smtClean="0">
              <a:latin typeface="標楷體" pitchFamily="65" charset="-120"/>
              <a:sym typeface="SymbolPS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  <a:sym typeface="SymbolPS"/>
              </a:rPr>
              <a:t>我讀林口高中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功課還不錯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,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尤其是數學是我的最愛</a:t>
            </a:r>
            <a:r>
              <a:rPr lang="zh-TW" altLang="zh-TW" smtClean="0">
                <a:sym typeface="SymbolPS"/>
              </a:rPr>
              <a:t>。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 常常不小心得到第一名</a:t>
            </a:r>
            <a:r>
              <a:rPr lang="zh-TW" altLang="en-US" sz="2400" smtClean="0">
                <a:sym typeface="SymbolPS"/>
              </a:rPr>
              <a:t>。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喜歡電腦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常常把家裡的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pc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拆開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2400" smtClean="0">
                <a:latin typeface="標楷體" pitchFamily="65" charset="-120"/>
                <a:sym typeface="SymbolPS"/>
              </a:rPr>
              <a:t>研究到半夜</a:t>
            </a:r>
            <a:r>
              <a:rPr lang="zh-TW" altLang="en-US" smtClean="0">
                <a:sym typeface="SymbolPS"/>
              </a:rPr>
              <a:t>。以後希望可以到</a:t>
            </a:r>
            <a:r>
              <a:rPr lang="en-US" altLang="zh-TW" smtClean="0">
                <a:sym typeface="SymbolPS"/>
              </a:rPr>
              <a:t>Google</a:t>
            </a:r>
            <a:r>
              <a:rPr lang="zh-TW" altLang="en-US" smtClean="0">
                <a:sym typeface="SymbolPS"/>
              </a:rPr>
              <a:t>上班 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(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O</a:t>
            </a:r>
            <a:r>
              <a:rPr lang="en-US" altLang="zh-TW" sz="2400" smtClean="0">
                <a:latin typeface="標楷體" pitchFamily="65" charset="-120"/>
                <a:sym typeface="SymbolPS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282D8-ED31-4C52-80BE-F704EDB1F8F7}" type="slidenum">
              <a:rPr lang="en-US" altLang="zh-TW" smtClean="0">
                <a:latin typeface="Arial" pitchFamily="34" charset="0"/>
              </a:rPr>
              <a:pPr/>
              <a:t>49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4000" smtClean="0">
                <a:solidFill>
                  <a:srgbClr val="FF3300"/>
                </a:solidFill>
                <a:latin typeface="標楷體" pitchFamily="65" charset="-120"/>
              </a:rPr>
              <a:t>2</a:t>
            </a:r>
            <a:r>
              <a:rPr lang="zh-TW" altLang="zh-TW" smtClean="0"/>
              <a:t>：</a:t>
            </a:r>
            <a:r>
              <a:rPr lang="zh-TW" altLang="en-US" sz="4000" smtClean="0">
                <a:solidFill>
                  <a:srgbClr val="0000CC"/>
                </a:solidFill>
                <a:latin typeface="標楷體" pitchFamily="65" charset="-120"/>
              </a:rPr>
              <a:t>為何報考本校本系？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u="sng" smtClean="0">
                <a:latin typeface="標楷體" pitchFamily="65" charset="-120"/>
              </a:rPr>
              <a:t>此問題常出現</a:t>
            </a:r>
            <a:r>
              <a:rPr lang="zh-TW" altLang="zh-TW" u="sng" smtClean="0"/>
              <a:t>，</a:t>
            </a:r>
            <a:r>
              <a:rPr lang="zh-TW" altLang="en-US" u="sng" smtClean="0">
                <a:latin typeface="標楷體" pitchFamily="65" charset="-120"/>
              </a:rPr>
              <a:t>需小心準備</a:t>
            </a:r>
            <a:endParaRPr lang="en-US" altLang="zh-TW" smtClean="0">
              <a:latin typeface="新細明體" pitchFamily="18" charset="-12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mtClean="0">
                <a:latin typeface="新細明體" pitchFamily="18" charset="-120"/>
              </a:rPr>
              <a:t>想知道您的動機</a:t>
            </a:r>
          </a:p>
          <a:p>
            <a:pPr marL="990600" lvl="1" indent="-533400" eaLnBrk="1" hangingPunct="1">
              <a:buFontTx/>
              <a:buChar char="•"/>
            </a:pPr>
            <a:r>
              <a:rPr lang="zh-TW" altLang="en-US" smtClean="0">
                <a:latin typeface="新細明體" pitchFamily="18" charset="-120"/>
              </a:rPr>
              <a:t>我家住在新竹附近</a:t>
            </a:r>
            <a:r>
              <a:rPr lang="en-US" altLang="zh-TW" smtClean="0">
                <a:latin typeface="新細明體" pitchFamily="18" charset="-120"/>
              </a:rPr>
              <a:t>,…</a:t>
            </a:r>
          </a:p>
          <a:p>
            <a:pPr marL="990600" lvl="1" indent="-533400" algn="just" eaLnBrk="1" hangingPunct="1">
              <a:buFontTx/>
              <a:buChar char="•"/>
            </a:pPr>
            <a:r>
              <a:rPr lang="zh-TW" altLang="en-US" smtClean="0">
                <a:latin typeface="新細明體" pitchFamily="18" charset="-120"/>
              </a:rPr>
              <a:t>我的表哥也唸中華資工</a:t>
            </a:r>
            <a:r>
              <a:rPr lang="zh-TW" altLang="en-US" smtClean="0"/>
              <a:t>，他現在工作順利家庭美滿，因此他推荐我來考</a:t>
            </a:r>
          </a:p>
          <a:p>
            <a:pPr marL="990600" lvl="1" indent="-533400" algn="just" eaLnBrk="1" hangingPunct="1">
              <a:buFontTx/>
              <a:buChar char="•"/>
            </a:pPr>
            <a:r>
              <a:rPr lang="zh-TW" altLang="en-US" smtClean="0">
                <a:latin typeface="新細明體" pitchFamily="18" charset="-120"/>
              </a:rPr>
              <a:t>中華資工是最好的私立資工系</a:t>
            </a:r>
            <a:r>
              <a:rPr lang="en-US" altLang="zh-TW" smtClean="0">
                <a:latin typeface="新細明體" pitchFamily="18" charset="-120"/>
              </a:rPr>
              <a:t>, </a:t>
            </a:r>
            <a:r>
              <a:rPr lang="zh-TW" altLang="en-US" smtClean="0">
                <a:latin typeface="新細明體" pitchFamily="18" charset="-120"/>
              </a:rPr>
              <a:t>因為教授研究教學認真</a:t>
            </a:r>
            <a:r>
              <a:rPr lang="en-US" altLang="zh-TW" smtClean="0">
                <a:latin typeface="新細明體" pitchFamily="18" charset="-120"/>
              </a:rPr>
              <a:t>, </a:t>
            </a:r>
            <a:r>
              <a:rPr lang="zh-TW" altLang="en-US" smtClean="0">
                <a:latin typeface="新細明體" pitchFamily="18" charset="-120"/>
              </a:rPr>
              <a:t>最近常聽說師生競賽得到大獎</a:t>
            </a:r>
          </a:p>
          <a:p>
            <a:pPr marL="609600" indent="-609600"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教授的內心世界</a:t>
            </a:r>
            <a:r>
              <a:rPr lang="en-US" altLang="zh-TW" smtClean="0"/>
              <a:t>(</a:t>
            </a:r>
            <a:r>
              <a:rPr lang="zh-TW" altLang="en-US" smtClean="0"/>
              <a:t>知彼</a:t>
            </a:r>
            <a:r>
              <a:rPr lang="en-US" altLang="zh-TW" smtClean="0"/>
              <a:t>)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571750"/>
            <a:ext cx="8229600" cy="4000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zh-TW" altLang="en-US" sz="2000" smtClean="0"/>
              <a:t>教授的生活是多樣、忙碌</a:t>
            </a:r>
            <a:r>
              <a:rPr lang="en-US" altLang="en-US" sz="2000" smtClean="0"/>
              <a:t>、</a:t>
            </a:r>
            <a:r>
              <a:rPr lang="zh-TW" altLang="en-US" sz="2000" smtClean="0"/>
              <a:t>壓力大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zh-TW" altLang="en-US" sz="200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(1) </a:t>
            </a:r>
            <a:r>
              <a:rPr lang="zh-TW" altLang="en-US" sz="2000" smtClean="0"/>
              <a:t>教學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FF0000"/>
                </a:solidFill>
              </a:rPr>
              <a:t>(2) </a:t>
            </a:r>
            <a:r>
              <a:rPr lang="zh-TW" altLang="en-US" sz="2400" b="1" smtClean="0">
                <a:solidFill>
                  <a:srgbClr val="FF0000"/>
                </a:solidFill>
              </a:rPr>
              <a:t>研究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寫論文</a:t>
            </a:r>
            <a:r>
              <a:rPr lang="en-US" altLang="zh-TW" sz="2400" b="1" smtClean="0">
                <a:solidFill>
                  <a:srgbClr val="FF0000"/>
                </a:solidFill>
              </a:rPr>
              <a:t>, </a:t>
            </a:r>
            <a:r>
              <a:rPr lang="zh-TW" altLang="en-US" sz="2400" b="1" smtClean="0">
                <a:solidFill>
                  <a:srgbClr val="FF0000"/>
                </a:solidFill>
              </a:rPr>
              <a:t>執行研究產學計劃</a:t>
            </a:r>
            <a:r>
              <a:rPr lang="en-US" altLang="zh-TW" sz="2400" b="1" smtClean="0">
                <a:solidFill>
                  <a:srgbClr val="FF0000"/>
                </a:solidFill>
              </a:rPr>
              <a:t>, </a:t>
            </a:r>
            <a:r>
              <a:rPr lang="zh-TW" altLang="en-US" sz="2400" b="1" smtClean="0">
                <a:solidFill>
                  <a:srgbClr val="FF0000"/>
                </a:solidFill>
              </a:rPr>
              <a:t>指導研究生</a:t>
            </a:r>
            <a:r>
              <a:rPr lang="en-US" altLang="zh-TW" sz="2400" b="1" smtClean="0">
                <a:solidFill>
                  <a:srgbClr val="FF0000"/>
                </a:solidFill>
              </a:rPr>
              <a:t>, </a:t>
            </a:r>
            <a:r>
              <a:rPr lang="zh-TW" altLang="en-US" sz="2400" b="1" smtClean="0">
                <a:solidFill>
                  <a:srgbClr val="FF0000"/>
                </a:solidFill>
              </a:rPr>
              <a:t>管理實驗室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(3) </a:t>
            </a:r>
            <a:r>
              <a:rPr lang="zh-TW" altLang="en-US" sz="2000" smtClean="0"/>
              <a:t>行政 </a:t>
            </a:r>
            <a:r>
              <a:rPr lang="en-US" altLang="zh-TW" sz="2000" smtClean="0"/>
              <a:t>(IEET, </a:t>
            </a:r>
            <a:r>
              <a:rPr lang="zh-TW" altLang="en-US" sz="2000" smtClean="0"/>
              <a:t>入學考試</a:t>
            </a:r>
            <a:r>
              <a:rPr lang="en-US" altLang="zh-TW" sz="2000" smtClean="0"/>
              <a:t>, </a:t>
            </a:r>
            <a:r>
              <a:rPr lang="zh-TW" altLang="en-US" sz="2000" smtClean="0"/>
              <a:t>書面審查</a:t>
            </a:r>
            <a:r>
              <a:rPr lang="en-US" altLang="zh-TW" sz="2000" smtClean="0"/>
              <a:t>, </a:t>
            </a:r>
            <a:r>
              <a:rPr lang="zh-TW" altLang="en-US" sz="2000" smtClean="0"/>
              <a:t>口試</a:t>
            </a:r>
            <a:r>
              <a:rPr lang="en-US" altLang="zh-TW" sz="2000" smtClean="0"/>
              <a:t>, </a:t>
            </a:r>
            <a:r>
              <a:rPr lang="zh-TW" altLang="en-US" sz="2000" smtClean="0"/>
              <a:t>開會</a:t>
            </a:r>
            <a:r>
              <a:rPr lang="en-US" altLang="zh-TW" sz="2000" smtClean="0"/>
              <a:t>, </a:t>
            </a:r>
            <a:r>
              <a:rPr lang="zh-TW" altLang="en-US" sz="2000" smtClean="0"/>
              <a:t>競賽及其他系務</a:t>
            </a:r>
            <a:r>
              <a:rPr lang="en-US" altLang="zh-TW" sz="2000" smtClean="0"/>
              <a:t>)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(4) </a:t>
            </a:r>
            <a:r>
              <a:rPr lang="zh-TW" altLang="en-US" sz="2000" smtClean="0"/>
              <a:t>輔導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(5) </a:t>
            </a:r>
            <a:r>
              <a:rPr lang="zh-TW" altLang="en-US" sz="2000" smtClean="0"/>
              <a:t>招生宣傳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zh-TW" sz="2000" smtClean="0"/>
              <a:t>(6) </a:t>
            </a:r>
            <a:r>
              <a:rPr lang="zh-TW" altLang="en-US" sz="2000" smtClean="0"/>
              <a:t>出國參加學術會議或舉辦會議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zh-TW" altLang="en-US" sz="2000" smtClean="0"/>
          </a:p>
          <a:p>
            <a:pPr marL="0" indent="0" algn="just" eaLnBrk="1" hangingPunct="1">
              <a:lnSpc>
                <a:spcPct val="105000"/>
              </a:lnSpc>
              <a:buFontTx/>
              <a:buNone/>
            </a:pPr>
            <a:r>
              <a:rPr lang="zh-TW" altLang="en-US" sz="2000" smtClean="0">
                <a:solidFill>
                  <a:srgbClr val="0000CC"/>
                </a:solidFill>
              </a:rPr>
              <a:t>大部份教授願意花在行政上的時間</a:t>
            </a:r>
            <a:r>
              <a:rPr lang="zh-TW" altLang="en-US" sz="2000" u="sng" smtClean="0">
                <a:solidFill>
                  <a:srgbClr val="0000CC"/>
                </a:solidFill>
              </a:rPr>
              <a:t>十分有限</a:t>
            </a:r>
            <a:r>
              <a:rPr lang="en-US" altLang="zh-TW" sz="2000" smtClean="0"/>
              <a:t>, </a:t>
            </a:r>
            <a:r>
              <a:rPr lang="zh-TW" altLang="en-US" sz="2000" smtClean="0"/>
              <a:t>故同學準備大學甄選入學之 </a:t>
            </a:r>
            <a:r>
              <a:rPr lang="zh-TW" altLang="en-US" sz="2000" b="1" u="sng" smtClean="0"/>
              <a:t>書面資料</a:t>
            </a:r>
            <a:r>
              <a:rPr lang="zh-TW" altLang="en-US" sz="2000" smtClean="0"/>
              <a:t> 和 </a:t>
            </a:r>
            <a:r>
              <a:rPr lang="zh-TW" altLang="en-US" sz="2000" b="1" u="sng" smtClean="0"/>
              <a:t>口試</a:t>
            </a:r>
            <a:r>
              <a:rPr lang="zh-TW" altLang="en-US" sz="2000" smtClean="0"/>
              <a:t> 需</a:t>
            </a:r>
            <a:r>
              <a:rPr lang="zh-TW" altLang="en-US" sz="2000" b="1" u="sng" smtClean="0"/>
              <a:t>小心謹慎</a:t>
            </a:r>
            <a:r>
              <a:rPr lang="en-US" altLang="zh-TW" sz="2000" smtClean="0"/>
              <a:t>, </a:t>
            </a:r>
            <a:r>
              <a:rPr lang="zh-TW" altLang="en-US" sz="2000" smtClean="0"/>
              <a:t>以取得好成績</a:t>
            </a:r>
          </a:p>
        </p:txBody>
      </p:sp>
      <p:pic>
        <p:nvPicPr>
          <p:cNvPr id="10244" name="Picture 1029" descr="cw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048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BB5AF2-D154-4D96-9C97-B3E4BA76921C}" type="slidenum">
              <a:rPr lang="en-US" altLang="zh-TW" smtClean="0">
                <a:latin typeface="Arial" pitchFamily="34" charset="0"/>
              </a:rPr>
              <a:pPr/>
              <a:t>50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3600" smtClean="0">
                <a:solidFill>
                  <a:srgbClr val="FF3300"/>
                </a:solidFill>
                <a:latin typeface="標楷體" pitchFamily="65" charset="-120"/>
              </a:rPr>
              <a:t>3</a:t>
            </a:r>
            <a:r>
              <a:rPr lang="zh-TW" altLang="zh-TW" sz="4000" smtClean="0"/>
              <a:t>：</a:t>
            </a:r>
            <a:r>
              <a:rPr lang="zh-TW" altLang="en-US" sz="3600" smtClean="0">
                <a:solidFill>
                  <a:srgbClr val="0000CC"/>
                </a:solidFill>
                <a:latin typeface="標楷體" pitchFamily="65" charset="-120"/>
              </a:rPr>
              <a:t>如果您考上其他學校</a:t>
            </a:r>
            <a:r>
              <a:rPr lang="en-US" altLang="zh-TW" sz="3600" smtClean="0">
                <a:solidFill>
                  <a:srgbClr val="0000CC"/>
                </a:solidFill>
                <a:latin typeface="標楷體" pitchFamily="65" charset="-120"/>
              </a:rPr>
              <a:t>?</a:t>
            </a:r>
            <a:r>
              <a:rPr lang="zh-TW" altLang="en-US" sz="3600" smtClean="0">
                <a:solidFill>
                  <a:srgbClr val="0000CC"/>
                </a:solidFill>
                <a:latin typeface="標楷體" pitchFamily="65" charset="-120"/>
              </a:rPr>
              <a:t>您會來嗎</a:t>
            </a:r>
            <a:r>
              <a:rPr lang="en-US" altLang="zh-TW" sz="3600" smtClean="0">
                <a:solidFill>
                  <a:srgbClr val="0000CC"/>
                </a:solidFill>
                <a:latin typeface="標楷體" pitchFamily="65" charset="-120"/>
              </a:rPr>
              <a:t>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543800" cy="43545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u="sng" smtClean="0">
                <a:latin typeface="標楷體" pitchFamily="65" charset="-120"/>
              </a:rPr>
              <a:t>此問題常出現</a:t>
            </a:r>
            <a:r>
              <a:rPr lang="zh-TW" altLang="zh-TW" u="sng" smtClean="0"/>
              <a:t>，</a:t>
            </a:r>
            <a:r>
              <a:rPr lang="zh-TW" altLang="en-US" u="sng" smtClean="0">
                <a:latin typeface="標楷體" pitchFamily="65" charset="-120"/>
              </a:rPr>
              <a:t>需小心準備</a:t>
            </a:r>
            <a:endParaRPr lang="en-US" altLang="zh-TW" smtClean="0">
              <a:latin typeface="新細明體" pitchFamily="18" charset="-12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mtClean="0">
                <a:latin typeface="新細明體" pitchFamily="18" charset="-120"/>
              </a:rPr>
              <a:t>想知道您的動機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mtClean="0"/>
              <a:t>如果</a:t>
            </a:r>
            <a:r>
              <a:rPr lang="zh-TW" altLang="en-US" u="sng" smtClean="0">
                <a:solidFill>
                  <a:srgbClr val="FF3300"/>
                </a:solidFill>
                <a:latin typeface="標楷體" pitchFamily="65" charset="-120"/>
              </a:rPr>
              <a:t>考上台大</a:t>
            </a:r>
            <a:r>
              <a:rPr lang="en-US" altLang="zh-TW" u="sng" smtClean="0">
                <a:solidFill>
                  <a:srgbClr val="FF3300"/>
                </a:solidFill>
                <a:latin typeface="標楷體" pitchFamily="65" charset="-120"/>
              </a:rPr>
              <a:t>?</a:t>
            </a:r>
            <a:r>
              <a:rPr lang="zh-TW" altLang="en-US" u="sng" smtClean="0">
                <a:solidFill>
                  <a:srgbClr val="FF3300"/>
                </a:solidFill>
                <a:latin typeface="標楷體" pitchFamily="65" charset="-120"/>
              </a:rPr>
              <a:t>您會到中華嗎</a:t>
            </a:r>
            <a:r>
              <a:rPr lang="en-US" altLang="zh-TW" u="sng" smtClean="0">
                <a:solidFill>
                  <a:srgbClr val="FF3300"/>
                </a:solidFill>
                <a:latin typeface="標楷體" pitchFamily="65" charset="-120"/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mtClean="0">
                <a:latin typeface="標楷體" pitchFamily="65" charset="-120"/>
              </a:rPr>
              <a:t>為什麼</a:t>
            </a:r>
            <a:r>
              <a:rPr lang="en-US" altLang="zh-TW" smtClean="0">
                <a:latin typeface="標楷體" pitchFamily="65" charset="-120"/>
              </a:rPr>
              <a:t>?</a:t>
            </a:r>
            <a:endParaRPr lang="en-US" altLang="zh-TW" smtClean="0"/>
          </a:p>
          <a:p>
            <a:pPr marL="609600" indent="-609600" eaLnBrk="1" hangingPunct="1">
              <a:buFontTx/>
              <a:buAutoNum type="arabicPeriod"/>
            </a:pPr>
            <a:endParaRPr lang="en-US" altLang="zh-TW" smtClean="0">
              <a:latin typeface="新細明體" pitchFamily="18" charset="-12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zh-TW" smtClean="0">
              <a:latin typeface="新細明體" pitchFamily="18" charset="-12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zh-TW" smtClean="0">
              <a:latin typeface="新細明體" pitchFamily="18" charset="-12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zh-TW" u="sng" smtClean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AE839-B902-46EE-AF02-A64B847D7352}" type="slidenum">
              <a:rPr lang="en-US" altLang="zh-TW" smtClean="0">
                <a:latin typeface="Arial" pitchFamily="34" charset="0"/>
              </a:rPr>
              <a:pPr/>
              <a:t>51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3600" smtClean="0">
                <a:solidFill>
                  <a:srgbClr val="FF3300"/>
                </a:solidFill>
                <a:latin typeface="標楷體" pitchFamily="65" charset="-120"/>
              </a:rPr>
              <a:t>4</a:t>
            </a:r>
            <a:r>
              <a:rPr lang="zh-TW" altLang="zh-TW" sz="4000" smtClean="0"/>
              <a:t>：</a:t>
            </a:r>
            <a:r>
              <a:rPr lang="zh-TW" altLang="en-US" sz="4000" smtClean="0">
                <a:solidFill>
                  <a:srgbClr val="0000CC"/>
                </a:solidFill>
              </a:rPr>
              <a:t>為何某學期（某科目）的成績特別低？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73563"/>
          </a:xfrm>
        </p:spPr>
        <p:txBody>
          <a:bodyPr/>
          <a:lstStyle/>
          <a:p>
            <a:pPr eaLnBrk="1" hangingPunct="1"/>
            <a:r>
              <a:rPr lang="zh-TW" altLang="en-US" smtClean="0"/>
              <a:t>當時我失戀了</a:t>
            </a:r>
            <a:r>
              <a:rPr lang="en-US" altLang="zh-TW" smtClean="0"/>
              <a:t>, …</a:t>
            </a:r>
          </a:p>
          <a:p>
            <a:pPr eaLnBrk="1" hangingPunct="1"/>
            <a:r>
              <a:rPr lang="zh-TW" altLang="en-US" smtClean="0"/>
              <a:t>我英文雖然不好，但是一年前</a:t>
            </a:r>
            <a:r>
              <a:rPr lang="zh-TW" altLang="zh-TW" smtClean="0"/>
              <a:t>，</a:t>
            </a:r>
            <a:r>
              <a:rPr lang="zh-TW" altLang="en-US" smtClean="0"/>
              <a:t>我每天聽</a:t>
            </a:r>
            <a:r>
              <a:rPr lang="en-US" altLang="zh-TW" smtClean="0"/>
              <a:t>ICRT, </a:t>
            </a:r>
            <a:r>
              <a:rPr lang="zh-TW" altLang="en-US" smtClean="0"/>
              <a:t>背</a:t>
            </a:r>
            <a:r>
              <a:rPr lang="en-US" altLang="zh-TW" smtClean="0"/>
              <a:t>10</a:t>
            </a:r>
            <a:r>
              <a:rPr lang="zh-TW" altLang="en-US" smtClean="0"/>
              <a:t>個單字</a:t>
            </a:r>
            <a:r>
              <a:rPr lang="en-US" altLang="zh-TW" smtClean="0"/>
              <a:t>,…</a:t>
            </a:r>
          </a:p>
          <a:p>
            <a:pPr eaLnBrk="1" hangingPunct="1"/>
            <a:r>
              <a:rPr lang="zh-TW" altLang="en-US" smtClean="0"/>
              <a:t>我高一數學雖然不好，但是後來找到對的讀書方法</a:t>
            </a:r>
            <a:r>
              <a:rPr lang="en-US" altLang="zh-TW" smtClean="0"/>
              <a:t>, </a:t>
            </a:r>
            <a:r>
              <a:rPr lang="zh-TW" altLang="en-US" smtClean="0"/>
              <a:t>高二上就慢慢好轉，</a:t>
            </a:r>
            <a:r>
              <a:rPr lang="en-US" altLang="zh-TW" smtClean="0"/>
              <a:t>…</a:t>
            </a:r>
            <a:r>
              <a:rPr lang="zh-TW" altLang="en-US" smtClean="0"/>
              <a:t> ，未來</a:t>
            </a:r>
            <a:r>
              <a:rPr lang="en-US" altLang="zh-TW" smtClean="0"/>
              <a:t>…</a:t>
            </a:r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</a:rPr>
              <a:t>逆轉勝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205CF-3657-4ED2-A412-1117BE8121A7}" type="slidenum">
              <a:rPr lang="en-US" altLang="zh-TW" smtClean="0">
                <a:latin typeface="Arial" pitchFamily="34" charset="0"/>
              </a:rPr>
              <a:pPr/>
              <a:t>52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4000" smtClean="0">
                <a:solidFill>
                  <a:srgbClr val="FF3300"/>
                </a:solidFill>
                <a:latin typeface="標楷體" pitchFamily="65" charset="-120"/>
              </a:rPr>
              <a:t>5</a:t>
            </a:r>
            <a:r>
              <a:rPr lang="zh-TW" altLang="zh-TW" smtClean="0"/>
              <a:t>：</a:t>
            </a:r>
            <a:r>
              <a:rPr lang="zh-TW" altLang="en-US" smtClean="0">
                <a:solidFill>
                  <a:srgbClr val="0000CC"/>
                </a:solidFill>
              </a:rPr>
              <a:t>你覺得美國牛肉該進口嗎</a:t>
            </a:r>
            <a:r>
              <a:rPr lang="en-US" altLang="zh-TW" smtClean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考您的分析能力 </a:t>
            </a:r>
            <a:r>
              <a:rPr lang="en-US" altLang="zh-TW" smtClean="0"/>
              <a:t>(</a:t>
            </a:r>
            <a:r>
              <a:rPr lang="zh-TW" altLang="en-US" u="sng" smtClean="0"/>
              <a:t>無標準答案</a:t>
            </a:r>
            <a:r>
              <a:rPr lang="en-US" altLang="zh-TW" smtClean="0"/>
              <a:t>)</a:t>
            </a:r>
            <a:endParaRPr lang="zh-TW" altLang="en-US" smtClean="0"/>
          </a:p>
          <a:p>
            <a:pPr lvl="1" eaLnBrk="1" hangingPunct="1"/>
            <a:r>
              <a:rPr lang="zh-TW" altLang="en-US" smtClean="0"/>
              <a:t>進口牛肉的缺點</a:t>
            </a:r>
          </a:p>
          <a:p>
            <a:pPr lvl="1" eaLnBrk="1" hangingPunct="1"/>
            <a:r>
              <a:rPr lang="zh-TW" altLang="en-US" smtClean="0"/>
              <a:t>進口牛肉的優點</a:t>
            </a:r>
          </a:p>
          <a:p>
            <a:pPr lvl="1" eaLnBrk="1" hangingPunct="1"/>
            <a:r>
              <a:rPr lang="zh-TW" altLang="en-US" smtClean="0"/>
              <a:t>比較兩者輕重緩急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4724400"/>
            <a:ext cx="8610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kern="0" dirty="0">
                <a:solidFill>
                  <a:srgbClr val="FF3300"/>
                </a:solidFill>
                <a:latin typeface="標楷體" pitchFamily="65" charset="-120"/>
                <a:ea typeface="+mj-ea"/>
                <a:cs typeface="+mj-cs"/>
              </a:rPr>
              <a:t>類似問題</a:t>
            </a:r>
            <a:r>
              <a:rPr lang="zh-TW" altLang="zh-TW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：</a:t>
            </a:r>
            <a:r>
              <a:rPr lang="zh-TW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你覺得核四該蓋嗎</a:t>
            </a:r>
            <a:r>
              <a:rPr lang="en-US" altLang="zh-TW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28C9-CB7B-422C-BF38-FD60B6BD1610}" type="slidenum">
              <a:rPr lang="en-US" altLang="zh-TW" smtClean="0">
                <a:latin typeface="Arial" pitchFamily="34" charset="0"/>
              </a:rPr>
              <a:pPr/>
              <a:t>53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3600" smtClean="0">
                <a:solidFill>
                  <a:srgbClr val="FF3300"/>
                </a:solidFill>
                <a:latin typeface="標楷體" pitchFamily="65" charset="-120"/>
              </a:rPr>
              <a:t>6</a:t>
            </a:r>
            <a:r>
              <a:rPr lang="zh-TW" altLang="zh-TW" sz="4000" smtClean="0"/>
              <a:t>：</a:t>
            </a:r>
            <a:r>
              <a:rPr lang="zh-TW" altLang="en-US" sz="4000" smtClean="0">
                <a:solidFill>
                  <a:srgbClr val="0000CC"/>
                </a:solidFill>
              </a:rPr>
              <a:t>你覺得林書豪會成功的原因是什麼？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zh-TW" altLang="en-US" smtClean="0"/>
              <a:t>與</a:t>
            </a:r>
            <a:r>
              <a:rPr lang="zh-TW" altLang="en-US" u="sng" smtClean="0">
                <a:solidFill>
                  <a:srgbClr val="FF0000"/>
                </a:solidFill>
              </a:rPr>
              <a:t>專業相關的時事</a:t>
            </a:r>
            <a:r>
              <a:rPr lang="zh-TW" altLang="en-US" smtClean="0"/>
              <a:t>（</a:t>
            </a:r>
            <a:r>
              <a:rPr lang="zh-TW" altLang="en-US" u="sng" smtClean="0"/>
              <a:t>考您觀察的敏銳度</a:t>
            </a:r>
            <a:r>
              <a:rPr lang="zh-TW" altLang="en-US" smtClean="0"/>
              <a:t>）</a:t>
            </a:r>
          </a:p>
          <a:p>
            <a:pPr lvl="1" eaLnBrk="1" hangingPunct="1"/>
            <a:r>
              <a:rPr lang="zh-TW" altLang="en-US" smtClean="0"/>
              <a:t>不服輸</a:t>
            </a:r>
          </a:p>
          <a:p>
            <a:pPr lvl="1" eaLnBrk="1" hangingPunct="1"/>
            <a:r>
              <a:rPr lang="zh-TW" altLang="en-US" smtClean="0"/>
              <a:t>‎信仰</a:t>
            </a:r>
          </a:p>
          <a:p>
            <a:pPr lvl="1" eaLnBrk="1" hangingPunct="1"/>
            <a:r>
              <a:rPr lang="zh-TW" altLang="en-US" smtClean="0"/>
              <a:t>謙虛</a:t>
            </a:r>
          </a:p>
          <a:p>
            <a:pPr lvl="1" eaLnBrk="1" hangingPunct="1"/>
            <a:r>
              <a:rPr lang="zh-TW" altLang="en-US" smtClean="0"/>
              <a:t>從事自己喜歡的工作</a:t>
            </a:r>
          </a:p>
          <a:p>
            <a:pPr lvl="1" eaLnBrk="1" hangingPunct="1"/>
            <a:r>
              <a:rPr lang="zh-TW" altLang="en-US" smtClean="0"/>
              <a:t>順勢而為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時勢造英雄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320AE-3D38-42C9-A1FE-DCDC281BE998}" type="slidenum">
              <a:rPr lang="en-US" altLang="zh-TW" smtClean="0">
                <a:latin typeface="Arial" pitchFamily="34" charset="0"/>
              </a:rPr>
              <a:pPr/>
              <a:t>54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</a:rPr>
              <a:t>問題</a:t>
            </a:r>
            <a:r>
              <a:rPr lang="en-US" altLang="zh-TW" sz="3600" smtClean="0">
                <a:solidFill>
                  <a:srgbClr val="FF3300"/>
                </a:solidFill>
                <a:latin typeface="標楷體" pitchFamily="65" charset="-120"/>
              </a:rPr>
              <a:t>7</a:t>
            </a:r>
            <a:r>
              <a:rPr lang="zh-TW" altLang="zh-TW" sz="4000" smtClean="0"/>
              <a:t>：</a:t>
            </a:r>
            <a:r>
              <a:rPr lang="zh-TW" altLang="en-US" sz="4000" smtClean="0">
                <a:solidFill>
                  <a:srgbClr val="0000CC"/>
                </a:solidFill>
              </a:rPr>
              <a:t>你憑甚麼比其他人更應該被錄取？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221163"/>
          </a:xfrm>
        </p:spPr>
        <p:txBody>
          <a:bodyPr/>
          <a:lstStyle/>
          <a:p>
            <a:pPr eaLnBrk="1" hangingPunct="1"/>
            <a:r>
              <a:rPr lang="zh-TW" altLang="en-US" smtClean="0"/>
              <a:t>我愛死了資訊</a:t>
            </a:r>
            <a:r>
              <a:rPr lang="en-US" altLang="zh-TW" smtClean="0"/>
              <a:t>, …</a:t>
            </a:r>
          </a:p>
          <a:p>
            <a:pPr eaLnBrk="1" hangingPunct="1"/>
            <a:r>
              <a:rPr lang="zh-TW" altLang="en-US" smtClean="0"/>
              <a:t>念資訊是我目前人生的目標</a:t>
            </a:r>
            <a:r>
              <a:rPr lang="en-US" altLang="zh-TW" smtClean="0"/>
              <a:t>, ….</a:t>
            </a:r>
          </a:p>
          <a:p>
            <a:pPr eaLnBrk="1" hangingPunct="1"/>
            <a:r>
              <a:rPr lang="zh-TW" altLang="en-US" smtClean="0"/>
              <a:t>這些對手都很優秀</a:t>
            </a:r>
            <a:r>
              <a:rPr lang="en-US" altLang="zh-TW" smtClean="0"/>
              <a:t>, </a:t>
            </a:r>
            <a:r>
              <a:rPr lang="zh-TW" altLang="en-US" smtClean="0"/>
              <a:t>但我念資訊的決定不是最近才決定的</a:t>
            </a:r>
            <a:r>
              <a:rPr lang="en-US" altLang="zh-TW" smtClean="0"/>
              <a:t>, …., </a:t>
            </a:r>
            <a:r>
              <a:rPr lang="zh-TW" altLang="en-US" smtClean="0"/>
              <a:t>這條路我會一直走下去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462592-2EF7-4D8B-8317-5BFF6630BA09}" type="slidenum">
              <a:rPr lang="en-US" altLang="zh-TW" smtClean="0">
                <a:latin typeface="Arial" pitchFamily="34" charset="0"/>
              </a:rPr>
              <a:pPr/>
              <a:t>55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</a:rPr>
              <a:t>面試中突顯自己優點的技巧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2C08A-1B3D-4ADF-939A-6B24F1F94B8D}" type="slidenum">
              <a:rPr lang="en-US" altLang="zh-TW" smtClean="0">
                <a:latin typeface="Arial" pitchFamily="34" charset="0"/>
              </a:rPr>
              <a:pPr/>
              <a:t>56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面試中突顯自己優點的技巧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一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zh-TW" altLang="en-US" sz="3600" b="1" dirty="0" smtClean="0">
                <a:solidFill>
                  <a:srgbClr val="0000CC"/>
                </a:solidFill>
              </a:rPr>
              <a:t>眼見為憑法</a:t>
            </a:r>
            <a:r>
              <a:rPr lang="zh-TW" altLang="en-US" sz="2800" dirty="0" smtClean="0"/>
              <a:t>：提出具體的專業作品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例如</a:t>
            </a:r>
            <a:r>
              <a:rPr lang="zh-TW" altLang="zh-TW" sz="2800" dirty="0" smtClean="0"/>
              <a:t>：</a:t>
            </a:r>
            <a:r>
              <a:rPr lang="zh-TW" altLang="en-US" sz="2800" dirty="0" smtClean="0"/>
              <a:t>你寫的論文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你寫的程式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你設計的圖或動畫。</a:t>
            </a:r>
            <a:endParaRPr lang="en-US" altLang="zh-TW" sz="2800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altLang="zh-TW" sz="2800" dirty="0" smtClean="0"/>
          </a:p>
          <a:p>
            <a:pPr algn="just" eaLnBrk="1" hangingPunct="1">
              <a:defRPr/>
            </a:pPr>
            <a:r>
              <a:rPr lang="zh-TW" altLang="en-US" sz="2800" u="sng" dirty="0" smtClean="0"/>
              <a:t>帶自己的</a:t>
            </a:r>
            <a:r>
              <a:rPr lang="zh-TW" altLang="en-US" sz="2800" b="1" u="sng" dirty="0" smtClean="0">
                <a:solidFill>
                  <a:srgbClr val="0000CC"/>
                </a:solidFill>
              </a:rPr>
              <a:t>作品</a:t>
            </a:r>
            <a:r>
              <a:rPr lang="zh-TW" altLang="en-US" sz="2800" u="sng" dirty="0" smtClean="0"/>
              <a:t>到現場</a:t>
            </a:r>
            <a:r>
              <a:rPr lang="en-US" altLang="zh-TW" sz="2800" u="sng" dirty="0" smtClean="0"/>
              <a:t>, </a:t>
            </a:r>
            <a:r>
              <a:rPr lang="zh-TW" altLang="en-US" sz="2800" u="sng" dirty="0" smtClean="0"/>
              <a:t>常會造成</a:t>
            </a:r>
            <a:r>
              <a:rPr lang="zh-TW" altLang="en-US" sz="2800" u="sng" dirty="0" smtClean="0">
                <a:solidFill>
                  <a:srgbClr val="C00000"/>
                </a:solidFill>
              </a:rPr>
              <a:t>亮點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十分有說服力。</a:t>
            </a:r>
            <a:endParaRPr lang="en-US" altLang="zh-TW" sz="2800" dirty="0" smtClean="0"/>
          </a:p>
          <a:p>
            <a:pPr algn="just" eaLnBrk="1" hangingPunct="1">
              <a:buFontTx/>
              <a:buNone/>
              <a:defRPr/>
            </a:pPr>
            <a:endParaRPr lang="en-US" altLang="zh-TW" sz="2800" dirty="0" smtClean="0"/>
          </a:p>
          <a:p>
            <a:pPr algn="just" eaLnBrk="1" hangingPunct="1">
              <a:buFontTx/>
              <a:buNone/>
              <a:defRPr/>
            </a:pPr>
            <a:r>
              <a:rPr lang="zh-TW" altLang="en-US" sz="2800" dirty="0" smtClean="0"/>
              <a:t>例如，要推甄</a:t>
            </a:r>
            <a:r>
              <a:rPr lang="zh-TW" altLang="en-US" sz="2800" u="sng" dirty="0" smtClean="0"/>
              <a:t>資訊系</a:t>
            </a:r>
          </a:p>
          <a:p>
            <a:pPr algn="just" eaLnBrk="1" hangingPunct="1">
              <a:defRPr/>
            </a:pPr>
            <a:r>
              <a:rPr lang="zh-TW" altLang="en-US" sz="2800" dirty="0" smtClean="0"/>
              <a:t>您帶來您的</a:t>
            </a:r>
            <a:r>
              <a:rPr lang="zh-TW" altLang="en-US" sz="2800" dirty="0" smtClean="0">
                <a:solidFill>
                  <a:srgbClr val="FF0000"/>
                </a:solidFill>
              </a:rPr>
              <a:t>程式</a:t>
            </a:r>
            <a:r>
              <a:rPr lang="zh-TW" altLang="en-US" sz="2800" dirty="0" smtClean="0"/>
              <a:t>或組裝的</a:t>
            </a:r>
            <a:r>
              <a:rPr lang="zh-TW" altLang="en-US" sz="2800" dirty="0" smtClean="0">
                <a:solidFill>
                  <a:srgbClr val="FF0000"/>
                </a:solidFill>
              </a:rPr>
              <a:t>機器自走車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003E0-DB8D-4ABC-9289-588073EB3B50}" type="slidenum">
              <a:rPr lang="en-US" altLang="zh-TW" smtClean="0">
                <a:latin typeface="Arial" pitchFamily="34" charset="0"/>
              </a:rPr>
              <a:pPr/>
              <a:t>57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面試中突顯自己優點的技巧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zh-TW" altLang="en-US" sz="3600" b="1" smtClean="0">
                <a:solidFill>
                  <a:srgbClr val="0000CC"/>
                </a:solidFill>
              </a:rPr>
              <a:t>  連連看</a:t>
            </a:r>
            <a:r>
              <a:rPr lang="en-US" altLang="zh-TW" smtClean="0"/>
              <a:t>:</a:t>
            </a:r>
            <a:r>
              <a:rPr lang="zh-TW" altLang="en-US" sz="2800" smtClean="0"/>
              <a:t>說明</a:t>
            </a:r>
            <a:r>
              <a:rPr lang="zh-TW" altLang="en-US" sz="2800" u="sng" smtClean="0">
                <a:solidFill>
                  <a:srgbClr val="0000CC"/>
                </a:solidFill>
              </a:rPr>
              <a:t>自己個人特質</a:t>
            </a:r>
            <a:r>
              <a:rPr lang="zh-TW" altLang="en-US" sz="2800" smtClean="0"/>
              <a:t>和</a:t>
            </a:r>
            <a:r>
              <a:rPr lang="zh-TW" altLang="en-US" sz="2800" u="sng" smtClean="0">
                <a:solidFill>
                  <a:srgbClr val="0000CC"/>
                </a:solidFill>
              </a:rPr>
              <a:t>推甄科系</a:t>
            </a:r>
            <a:r>
              <a:rPr lang="zh-TW" altLang="en-US" sz="2800" smtClean="0"/>
              <a:t>的關係</a:t>
            </a:r>
            <a:endParaRPr lang="en-US" altLang="zh-TW" sz="2800" smtClean="0"/>
          </a:p>
          <a:p>
            <a:pPr marL="609600" indent="-609600" algn="just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zh-TW" altLang="en-US" sz="2000" smtClean="0"/>
          </a:p>
          <a:p>
            <a:pPr marL="609600" indent="-609600" algn="just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zh-TW" altLang="en-US" smtClean="0"/>
              <a:t>例如，要推甄</a:t>
            </a:r>
            <a:r>
              <a:rPr lang="zh-TW" altLang="en-US" u="sng" smtClean="0"/>
              <a:t>資訊系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zh-TW" altLang="en-US" smtClean="0"/>
              <a:t>在適當時機</a:t>
            </a:r>
            <a:r>
              <a:rPr lang="en-US" altLang="zh-TW" smtClean="0"/>
              <a:t>(</a:t>
            </a:r>
            <a:r>
              <a:rPr lang="zh-TW" altLang="en-US" smtClean="0"/>
              <a:t>如自我介紹時</a:t>
            </a:r>
            <a:r>
              <a:rPr lang="en-US" altLang="zh-TW" smtClean="0"/>
              <a:t>)</a:t>
            </a:r>
            <a:r>
              <a:rPr lang="zh-TW" altLang="en-US" smtClean="0"/>
              <a:t>提到所有和電腦有關的課外活動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zh-TW" altLang="en-US" smtClean="0"/>
              <a:t>參加電腦社、修習電腦證照、參加電腦夏令營</a:t>
            </a:r>
            <a:r>
              <a:rPr lang="zh-TW" altLang="zh-TW" smtClean="0"/>
              <a:t>、</a:t>
            </a:r>
            <a:r>
              <a:rPr lang="zh-TW" altLang="en-US" smtClean="0"/>
              <a:t>自己會組裝電腦、自己會寫程式、喜歡逛</a:t>
            </a:r>
            <a:r>
              <a:rPr lang="en-US" altLang="zh-TW" smtClean="0"/>
              <a:t>NOVA</a:t>
            </a:r>
            <a:r>
              <a:rPr lang="zh-TW" altLang="en-US" smtClean="0"/>
              <a:t>、參加資訊展、參加電腦相關競賽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B30E3-7F02-410C-81E1-A8E994BA5382}" type="slidenum">
              <a:rPr lang="en-US" altLang="zh-TW" smtClean="0">
                <a:latin typeface="Arial" pitchFamily="34" charset="0"/>
              </a:rPr>
              <a:pPr/>
              <a:t>58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面試中突顯自己優點的技巧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三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zh-TW" altLang="en-US" sz="3600" b="1" dirty="0" smtClean="0">
                <a:solidFill>
                  <a:srgbClr val="0000CC"/>
                </a:solidFill>
              </a:rPr>
              <a:t>買一送一法</a:t>
            </a:r>
            <a:r>
              <a:rPr lang="zh-TW" altLang="en-US" sz="2800" dirty="0" smtClean="0"/>
              <a:t>：當回答一個問題時，可以</a:t>
            </a:r>
            <a:r>
              <a:rPr lang="zh-TW" altLang="en-US" sz="2800" u="sng" dirty="0" smtClean="0"/>
              <a:t>順便帶出對自己有利的主題：</a:t>
            </a:r>
          </a:p>
          <a:p>
            <a:pPr lvl="1" eaLnBrk="1" hangingPunct="1">
              <a:defRPr/>
            </a:pPr>
            <a:r>
              <a:rPr lang="zh-TW" altLang="en-US" sz="2400" dirty="0" smtClean="0"/>
              <a:t>例如</a:t>
            </a:r>
            <a:r>
              <a:rPr lang="zh-TW" altLang="zh-TW" sz="2400" dirty="0" smtClean="0"/>
              <a:t>：</a:t>
            </a:r>
            <a:endParaRPr lang="zh-TW" altLang="en-US" sz="2400" dirty="0" smtClean="0"/>
          </a:p>
          <a:p>
            <a:pPr lvl="2" eaLnBrk="1" hangingPunct="1">
              <a:defRPr/>
            </a:pPr>
            <a:r>
              <a:rPr lang="zh-TW" altLang="en-US" sz="2800" dirty="0" smtClean="0">
                <a:solidFill>
                  <a:srgbClr val="0000CC"/>
                </a:solidFill>
              </a:rPr>
              <a:t>您有通過全民英檢嗎</a:t>
            </a:r>
            <a:r>
              <a:rPr lang="en-US" altLang="zh-TW" sz="2800" dirty="0" smtClean="0">
                <a:solidFill>
                  <a:srgbClr val="0000CC"/>
                </a:solidFill>
              </a:rPr>
              <a:t>?</a:t>
            </a:r>
          </a:p>
          <a:p>
            <a:pPr lvl="2" eaLnBrk="1" hangingPunct="1">
              <a:buFontTx/>
              <a:buNone/>
              <a:defRPr/>
            </a:pPr>
            <a:r>
              <a:rPr lang="zh-TW" altLang="en-US" sz="2800" dirty="0" smtClean="0"/>
              <a:t>沒有</a:t>
            </a:r>
            <a:r>
              <a:rPr lang="en-US" altLang="zh-TW" sz="2800" dirty="0" smtClean="0"/>
              <a:t>…</a:t>
            </a:r>
            <a:r>
              <a:rPr lang="en-US" altLang="zh-TW" sz="2800" dirty="0" smtClean="0">
                <a:latin typeface="標楷體" pitchFamily="65" charset="-120"/>
              </a:rPr>
              <a:t>..(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sym typeface="SymbolPS" pitchFamily="18" charset="2"/>
              </a:rPr>
              <a:t></a:t>
            </a:r>
            <a:r>
              <a:rPr lang="en-US" altLang="zh-TW" sz="2800" dirty="0" smtClean="0">
                <a:latin typeface="標楷體" pitchFamily="65" charset="-120"/>
                <a:sym typeface="SymbolPS" pitchFamily="18" charset="2"/>
              </a:rPr>
              <a:t>)</a:t>
            </a:r>
          </a:p>
          <a:p>
            <a:pPr lvl="2" eaLnBrk="1" hangingPunct="1">
              <a:buFontTx/>
              <a:buNone/>
              <a:defRPr/>
            </a:pPr>
            <a:endParaRPr lang="zh-TW" altLang="en-US" sz="2800" dirty="0" smtClean="0"/>
          </a:p>
          <a:p>
            <a:pPr marL="903288" lvl="2" indent="11113" eaLnBrk="1" hangingPunct="1">
              <a:buFontTx/>
              <a:buNone/>
              <a:defRPr/>
            </a:pPr>
            <a:r>
              <a:rPr lang="zh-TW" altLang="en-US" sz="2800" dirty="0" smtClean="0"/>
              <a:t>雖然目前我沒有去考全民英檢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但是很想試一試</a:t>
            </a:r>
            <a:r>
              <a:rPr lang="zh-TW" altLang="zh-TW" sz="2800" dirty="0" smtClean="0"/>
              <a:t>。</a:t>
            </a:r>
            <a:r>
              <a:rPr lang="zh-TW" altLang="en-US" sz="2800" dirty="0" smtClean="0"/>
              <a:t>因為我常常看電影學英文，我蠻喜歡聽</a:t>
            </a:r>
            <a:r>
              <a:rPr lang="en-US" altLang="zh-TW" sz="2800" dirty="0" smtClean="0"/>
              <a:t>ICRT</a:t>
            </a:r>
            <a:r>
              <a:rPr lang="zh-TW" altLang="en-US" sz="2800" dirty="0" smtClean="0"/>
              <a:t>的廣播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而且我的學測成績有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級分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還不錯。</a:t>
            </a:r>
            <a:r>
              <a:rPr lang="en-US" altLang="zh-TW" sz="2800" dirty="0" smtClean="0"/>
              <a:t> …</a:t>
            </a:r>
            <a:r>
              <a:rPr lang="en-US" altLang="zh-TW" sz="2800" dirty="0" smtClean="0">
                <a:latin typeface="標楷體" pitchFamily="65" charset="-120"/>
              </a:rPr>
              <a:t>..(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sym typeface="SymbolPS" pitchFamily="18" charset="2"/>
              </a:rPr>
              <a:t>○</a:t>
            </a:r>
            <a:r>
              <a:rPr lang="en-US" altLang="zh-TW" sz="2800" dirty="0" smtClean="0">
                <a:latin typeface="標楷體" pitchFamily="65" charset="-120"/>
                <a:sym typeface="SymbolPS" pitchFamily="18" charset="2"/>
              </a:rPr>
              <a:t>)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9DB36-AC6A-482D-A3EB-47F0F68AF661}" type="slidenum">
              <a:rPr lang="en-US" altLang="zh-TW" smtClean="0">
                <a:latin typeface="Arial" pitchFamily="34" charset="0"/>
              </a:rPr>
              <a:pPr/>
              <a:t>59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面試中突顯自己優點的技巧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四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4525963"/>
          </a:xfrm>
        </p:spPr>
        <p:txBody>
          <a:bodyPr/>
          <a:lstStyle/>
          <a:p>
            <a:pPr marL="0" indent="0" algn="just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0000CC"/>
                </a:solidFill>
              </a:rPr>
              <a:t>掏心挖肺法</a:t>
            </a:r>
            <a:r>
              <a:rPr lang="en-US" altLang="zh-TW" dirty="0" smtClean="0">
                <a:solidFill>
                  <a:srgbClr val="0000CC"/>
                </a:solidFill>
              </a:rPr>
              <a:t>:</a:t>
            </a:r>
            <a:r>
              <a:rPr lang="zh-TW" altLang="en-US" sz="2800" u="sng" dirty="0" smtClean="0"/>
              <a:t>誠懇地直接說明自己想就讀推甄科系的動機</a:t>
            </a:r>
          </a:p>
          <a:p>
            <a:pPr algn="just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dirty="0" smtClean="0"/>
              <a:t>例如，要推甄資訊系</a:t>
            </a:r>
            <a:endParaRPr lang="zh-TW" altLang="en-US" sz="2400" dirty="0" smtClean="0"/>
          </a:p>
          <a:p>
            <a:pPr algn="just" eaLnBrk="1" hangingPunct="1">
              <a:spcBef>
                <a:spcPct val="40000"/>
              </a:spcBef>
              <a:defRPr/>
            </a:pPr>
            <a:r>
              <a:rPr lang="zh-TW" altLang="en-US" sz="2800" dirty="0" smtClean="0"/>
              <a:t>我有一個長輩在科學園區工作，唸的就是中華資工系，他建議我考不到清交就唸中華，因為我家就在竹北</a:t>
            </a:r>
            <a:r>
              <a:rPr lang="en-US" altLang="zh-TW" sz="2800" dirty="0" smtClean="0"/>
              <a:t>…..</a:t>
            </a:r>
            <a:endParaRPr lang="en-US" altLang="zh-TW" sz="2400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zh-TW" altLang="en-US" sz="2800" dirty="0" smtClean="0"/>
              <a:t>我從小就喜歡電腦，可以整個晚上不睡就為了組裝一台電腦</a:t>
            </a:r>
            <a:r>
              <a:rPr lang="en-US" altLang="zh-TW" sz="28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BF2B4B-5171-495E-97CD-F68FAE708F17}" type="slidenum">
              <a:rPr lang="en-US" altLang="zh-TW" smtClean="0">
                <a:latin typeface="Arial" pitchFamily="34" charset="0"/>
              </a:rPr>
              <a:pPr/>
              <a:t>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俞教授的兩週行程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543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9B7D3-CF99-4DF9-88BB-EE562DFC847E}" type="slidenum">
              <a:rPr lang="en-US" altLang="zh-TW" smtClean="0">
                <a:latin typeface="Arial" pitchFamily="34" charset="0"/>
              </a:rPr>
              <a:pPr/>
              <a:t>60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面試中突顯自己優點的技巧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五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3071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</a:rPr>
              <a:t>以退為進法</a:t>
            </a:r>
            <a:r>
              <a:rPr lang="zh-TW" altLang="en-US" sz="2800" dirty="0" smtClean="0">
                <a:latin typeface="標楷體" pitchFamily="65" charset="-120"/>
              </a:rPr>
              <a:t>：</a:t>
            </a:r>
            <a:r>
              <a:rPr lang="zh-TW" altLang="en-US" sz="2800" u="sng" dirty="0" smtClean="0">
                <a:latin typeface="標楷體" pitchFamily="65" charset="-120"/>
              </a:rPr>
              <a:t>當面試時不會回答時</a:t>
            </a:r>
            <a:r>
              <a:rPr lang="zh-TW" altLang="en-US" sz="2800" u="sng" dirty="0" smtClean="0"/>
              <a:t>，怎麼辦？</a:t>
            </a:r>
            <a:r>
              <a:rPr lang="zh-TW" altLang="en-US" sz="2800" dirty="0" smtClean="0">
                <a:latin typeface="新細明體" pitchFamily="18" charset="-120"/>
              </a:rPr>
              <a:t>原則上</a:t>
            </a:r>
            <a:r>
              <a:rPr lang="zh-TW" altLang="zh-TW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誠實以對</a:t>
            </a:r>
            <a:r>
              <a:rPr lang="en-US" altLang="zh-TW" sz="2800" dirty="0" smtClean="0">
                <a:latin typeface="新細明體" pitchFamily="18" charset="-120"/>
              </a:rPr>
              <a:t>(</a:t>
            </a:r>
            <a:r>
              <a:rPr lang="zh-TW" altLang="en-US" sz="2800" dirty="0" smtClean="0">
                <a:latin typeface="新細明體" pitchFamily="18" charset="-120"/>
              </a:rPr>
              <a:t>由其是專業上的問題</a:t>
            </a:r>
            <a:r>
              <a:rPr lang="en-US" altLang="zh-TW" sz="2800" dirty="0" smtClean="0">
                <a:latin typeface="新細明體" pitchFamily="18" charset="-120"/>
              </a:rPr>
              <a:t>)</a:t>
            </a:r>
            <a:r>
              <a:rPr lang="zh-TW" altLang="en-US" sz="2800" dirty="0" smtClean="0">
                <a:latin typeface="新細明體" pitchFamily="18" charset="-120"/>
              </a:rPr>
              <a:t>後</a:t>
            </a:r>
            <a:r>
              <a:rPr lang="en-US" altLang="zh-TW" sz="2800" dirty="0" smtClean="0">
                <a:latin typeface="新細明體" pitchFamily="18" charset="-120"/>
              </a:rPr>
              <a:t>, </a:t>
            </a:r>
            <a:r>
              <a:rPr lang="zh-TW" altLang="en-US" sz="2800" dirty="0" smtClean="0">
                <a:latin typeface="新細明體" pitchFamily="18" charset="-120"/>
              </a:rPr>
              <a:t>隨後可將和問題有關的解答儘量提出</a:t>
            </a:r>
            <a:endParaRPr lang="en-US" altLang="zh-TW" sz="2800" dirty="0" smtClean="0">
              <a:latin typeface="新細明體" pitchFamily="18" charset="-120"/>
            </a:endParaRPr>
          </a:p>
          <a:p>
            <a:pPr marL="609600" indent="-609600" algn="just" eaLnBrk="1" hangingPunct="1">
              <a:buFontTx/>
              <a:buNone/>
              <a:defRPr/>
            </a:pPr>
            <a:endParaRPr lang="en-US" altLang="zh-TW" sz="1200" dirty="0" smtClean="0">
              <a:latin typeface="新細明體" pitchFamily="18" charset="-120"/>
            </a:endParaRPr>
          </a:p>
          <a:p>
            <a:pPr marL="609600" indent="-609600" algn="just" eaLnBrk="1" hangingPunct="1">
              <a:buFontTx/>
              <a:buNone/>
              <a:defRPr/>
            </a:pPr>
            <a:r>
              <a:rPr lang="zh-TW" altLang="en-US" sz="2800" dirty="0" smtClean="0"/>
              <a:t>例如，要推甄資訊系</a:t>
            </a:r>
            <a:endParaRPr lang="en-US" altLang="zh-TW" sz="2800" dirty="0" smtClean="0">
              <a:latin typeface="新細明體" pitchFamily="18" charset="-120"/>
            </a:endParaRPr>
          </a:p>
          <a:p>
            <a:pPr marL="609600" indent="-609600" algn="just" eaLnBrk="1" hangingPunct="1">
              <a:buFontTx/>
              <a:buNone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新細明體" pitchFamily="18" charset="-120"/>
              </a:rPr>
              <a:t>問：甚麼是</a:t>
            </a:r>
            <a:r>
              <a:rPr lang="en-US" altLang="zh-TW" sz="2800" dirty="0" smtClean="0">
                <a:solidFill>
                  <a:srgbClr val="0000CC"/>
                </a:solidFill>
                <a:latin typeface="新細明體" pitchFamily="18" charset="-120"/>
              </a:rPr>
              <a:t>CPU?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zh-TW" altLang="en-US" sz="2800" dirty="0" smtClean="0"/>
              <a:t>答：我雖然不知道什麼是</a:t>
            </a:r>
            <a:r>
              <a:rPr lang="en-US" altLang="zh-TW" sz="2800" dirty="0" smtClean="0"/>
              <a:t>CPU</a:t>
            </a:r>
            <a:r>
              <a:rPr lang="zh-TW" altLang="en-US" sz="2800" dirty="0" smtClean="0"/>
              <a:t>，但是我對排列組合類的數學十分有興趣。自己甚至學會</a:t>
            </a:r>
            <a:r>
              <a:rPr lang="en-US" altLang="zh-TW" sz="2800" dirty="0" smtClean="0"/>
              <a:t>basic</a:t>
            </a:r>
            <a:r>
              <a:rPr lang="zh-TW" altLang="en-US" sz="2800" dirty="0" smtClean="0"/>
              <a:t>程式語言</a:t>
            </a:r>
            <a:endParaRPr lang="en-US" altLang="zh-TW" sz="2800" dirty="0" smtClean="0"/>
          </a:p>
          <a:p>
            <a:pPr marL="609600" indent="-609600" algn="just" eaLnBrk="1" hangingPunct="1">
              <a:defRPr/>
            </a:pPr>
            <a:r>
              <a:rPr lang="zh-TW" altLang="en-US" sz="2800" dirty="0" smtClean="0">
                <a:latin typeface="新細明體" pitchFamily="18" charset="-120"/>
              </a:rPr>
              <a:t>教授問問題的目的在於想在很短的時間內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latin typeface="新細明體" pitchFamily="18" charset="-120"/>
              </a:rPr>
              <a:t>了解您的特點</a:t>
            </a:r>
            <a:r>
              <a:rPr lang="en-US" altLang="en-US" sz="2800" dirty="0" smtClean="0"/>
              <a:t>，</a:t>
            </a:r>
            <a:r>
              <a:rPr lang="zh-TW" altLang="en-US" sz="2800" dirty="0" smtClean="0">
                <a:latin typeface="新細明體" pitchFamily="18" charset="-120"/>
              </a:rPr>
              <a:t>不會故意刁難您</a:t>
            </a:r>
            <a:endParaRPr lang="zh-TW" altLang="en-US" sz="2800" u="sng" dirty="0" smtClean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面試中常犯的錯誤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9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smtClean="0">
                <a:latin typeface="新細明體" pitchFamily="18" charset="-120"/>
              </a:rPr>
              <a:t>成效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FF0000"/>
                </a:solidFill>
                <a:latin typeface="新細明體" pitchFamily="18" charset="-120"/>
              </a:rPr>
              <a:t>無法給評審留下好印象 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(</a:t>
            </a:r>
            <a:r>
              <a:rPr lang="zh-TW" altLang="en-US" sz="2000" smtClean="0">
                <a:solidFill>
                  <a:srgbClr val="0000CC"/>
                </a:solidFill>
                <a:latin typeface="新細明體" pitchFamily="18" charset="-120"/>
              </a:rPr>
              <a:t>沒有加分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smtClean="0">
                <a:latin typeface="新細明體" pitchFamily="18" charset="-120"/>
              </a:rPr>
              <a:t>背稿子</a:t>
            </a:r>
            <a:r>
              <a:rPr lang="en-US" altLang="zh-TW" sz="2000" u="sng" smtClean="0">
                <a:latin typeface="新細明體" pitchFamily="18" charset="-120"/>
              </a:rPr>
              <a:t>(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笨拙</a:t>
            </a:r>
            <a:r>
              <a:rPr lang="en-US" altLang="zh-TW" sz="2000" u="sng" smtClean="0"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新細明體" pitchFamily="18" charset="-120"/>
              </a:rPr>
              <a:t>不提自己的優點</a:t>
            </a:r>
            <a:r>
              <a:rPr lang="en-US" altLang="en-US" sz="2000" smtClean="0"/>
              <a:t>，</a:t>
            </a:r>
            <a:r>
              <a:rPr lang="zh-TW" altLang="en-US" sz="2000" smtClean="0">
                <a:latin typeface="新細明體" pitchFamily="18" charset="-120"/>
              </a:rPr>
              <a:t>一直</a:t>
            </a:r>
            <a:r>
              <a:rPr lang="zh-TW" altLang="en-US" sz="2000" u="sng" smtClean="0">
                <a:latin typeface="新細明體" pitchFamily="18" charset="-120"/>
              </a:rPr>
              <a:t>暴露缺點</a:t>
            </a:r>
            <a:r>
              <a:rPr lang="en-US" altLang="zh-TW" sz="2000" u="sng" smtClean="0">
                <a:latin typeface="新細明體" pitchFamily="18" charset="-120"/>
              </a:rPr>
              <a:t>(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不聰明</a:t>
            </a:r>
            <a:r>
              <a:rPr lang="en-US" altLang="zh-TW" sz="2000" u="sng" smtClean="0"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000" u="sng" smtClean="0">
              <a:latin typeface="新細明體" pitchFamily="18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smtClean="0">
                <a:latin typeface="新細明體" pitchFamily="18" charset="-120"/>
              </a:rPr>
              <a:t>舉止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smtClean="0">
                <a:latin typeface="新細明體" pitchFamily="18" charset="-120"/>
              </a:rPr>
              <a:t>太緊張</a:t>
            </a:r>
            <a:r>
              <a:rPr lang="zh-TW" altLang="en-US" sz="2000" smtClean="0"/>
              <a:t>，手足無措</a:t>
            </a:r>
            <a:r>
              <a:rPr lang="en-US" altLang="zh-TW" sz="2000" smtClean="0"/>
              <a:t>(</a:t>
            </a:r>
            <a:r>
              <a:rPr lang="zh-TW" altLang="en-US" sz="2000" smtClean="0"/>
              <a:t>無自信</a:t>
            </a:r>
            <a:r>
              <a:rPr lang="en-US" altLang="zh-TW" sz="2000" smtClean="0"/>
              <a:t>,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不聰明</a:t>
            </a:r>
            <a:r>
              <a:rPr lang="en-US" altLang="zh-TW" sz="2000" u="sng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smtClean="0">
                <a:latin typeface="新細明體" pitchFamily="18" charset="-120"/>
              </a:rPr>
              <a:t>舉止隨便</a:t>
            </a:r>
            <a:r>
              <a:rPr lang="en-US" altLang="en-US" sz="2000" smtClean="0"/>
              <a:t>、</a:t>
            </a:r>
            <a:r>
              <a:rPr lang="zh-TW" altLang="en-US" sz="2000" smtClean="0">
                <a:latin typeface="新細明體" pitchFamily="18" charset="-120"/>
              </a:rPr>
              <a:t>好像上不上沒關係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(</a:t>
            </a:r>
            <a:r>
              <a:rPr lang="zh-TW" altLang="en-US" sz="2000" smtClean="0">
                <a:solidFill>
                  <a:srgbClr val="0000CC"/>
                </a:solidFill>
                <a:latin typeface="新細明體" pitchFamily="18" charset="-120"/>
              </a:rPr>
              <a:t>動機有問題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000" smtClean="0">
              <a:solidFill>
                <a:srgbClr val="0000CC"/>
              </a:solidFill>
              <a:latin typeface="新細明體" pitchFamily="18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000" smtClean="0">
                <a:latin typeface="新細明體" pitchFamily="18" charset="-120"/>
              </a:rPr>
              <a:t>言談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smtClean="0">
                <a:latin typeface="新細明體" pitchFamily="18" charset="-120"/>
              </a:rPr>
              <a:t>不夠有自信</a:t>
            </a:r>
            <a:r>
              <a:rPr lang="zh-TW" altLang="en-US" sz="2000" smtClean="0"/>
              <a:t>，</a:t>
            </a:r>
            <a:r>
              <a:rPr lang="zh-TW" altLang="en-US" sz="2000" u="sng" smtClean="0"/>
              <a:t>精神不集中</a:t>
            </a:r>
            <a:r>
              <a:rPr lang="en-US" altLang="zh-TW" sz="2000" u="sng" smtClean="0"/>
              <a:t>(</a:t>
            </a:r>
            <a:r>
              <a:rPr lang="zh-TW" altLang="en-US" sz="2000" smtClean="0">
                <a:solidFill>
                  <a:srgbClr val="0000CC"/>
                </a:solidFill>
              </a:rPr>
              <a:t>頭腦不清楚</a:t>
            </a:r>
            <a:r>
              <a:rPr lang="en-US" altLang="zh-TW" sz="2000" smtClean="0">
                <a:solidFill>
                  <a:srgbClr val="0000CC"/>
                </a:solidFill>
              </a:rPr>
              <a:t>)</a:t>
            </a:r>
            <a:endParaRPr lang="en-US" altLang="zh-TW" sz="2000" u="sng" smtClean="0">
              <a:latin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新細明體" pitchFamily="18" charset="-120"/>
              </a:rPr>
              <a:t>亂說</a:t>
            </a:r>
            <a:r>
              <a:rPr lang="zh-TW" altLang="en-US" sz="2000" smtClean="0"/>
              <a:t>、</a:t>
            </a:r>
            <a:r>
              <a:rPr lang="zh-TW" altLang="en-US" sz="2000" u="sng" smtClean="0"/>
              <a:t>無重點</a:t>
            </a:r>
            <a:r>
              <a:rPr lang="en-US" altLang="zh-TW" sz="2000" u="sng" smtClean="0"/>
              <a:t>(</a:t>
            </a:r>
            <a:r>
              <a:rPr lang="zh-TW" altLang="en-US" sz="2000" smtClean="0">
                <a:solidFill>
                  <a:srgbClr val="0000CC"/>
                </a:solidFill>
              </a:rPr>
              <a:t>頭腦不清楚</a:t>
            </a:r>
            <a:r>
              <a:rPr lang="en-US" altLang="zh-TW" sz="2000" smtClean="0">
                <a:solidFill>
                  <a:srgbClr val="0000CC"/>
                </a:solidFill>
              </a:rPr>
              <a:t>, </a:t>
            </a:r>
            <a:r>
              <a:rPr lang="zh-TW" altLang="en-US" sz="2000" smtClean="0">
                <a:solidFill>
                  <a:srgbClr val="0000CC"/>
                </a:solidFill>
              </a:rPr>
              <a:t>邏輯混亂</a:t>
            </a:r>
            <a:r>
              <a:rPr lang="en-US" altLang="zh-TW" sz="2000" smtClean="0">
                <a:solidFill>
                  <a:srgbClr val="0000CC"/>
                </a:solidFill>
              </a:rPr>
              <a:t>)</a:t>
            </a:r>
            <a:endParaRPr lang="en-US" altLang="zh-TW" sz="2000" u="sng" smtClean="0">
              <a:latin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u="sng" smtClean="0">
                <a:latin typeface="新細明體" pitchFamily="18" charset="-120"/>
              </a:rPr>
              <a:t>回答得太簡潔</a:t>
            </a:r>
            <a:r>
              <a:rPr lang="en-US" altLang="zh-TW" sz="2000" u="sng" smtClean="0">
                <a:latin typeface="新細明體" pitchFamily="18" charset="-120"/>
              </a:rPr>
              <a:t>, </a:t>
            </a:r>
            <a:r>
              <a:rPr lang="zh-TW" altLang="en-US" sz="2000" u="sng" smtClean="0">
                <a:latin typeface="新細明體" pitchFamily="18" charset="-120"/>
              </a:rPr>
              <a:t>不愛說話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(</a:t>
            </a:r>
            <a:r>
              <a:rPr lang="zh-TW" altLang="en-US" sz="2000" smtClean="0">
                <a:solidFill>
                  <a:srgbClr val="0000CC"/>
                </a:solidFill>
                <a:latin typeface="新細明體" pitchFamily="18" charset="-120"/>
              </a:rPr>
              <a:t>動機有問題</a:t>
            </a:r>
            <a:r>
              <a:rPr lang="en-US" altLang="zh-TW" sz="2000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  <a:endParaRPr lang="en-US" altLang="zh-TW" sz="2000" u="sng" smtClean="0">
              <a:latin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新細明體" pitchFamily="18" charset="-120"/>
              </a:rPr>
              <a:t>說話</a:t>
            </a:r>
            <a:r>
              <a:rPr lang="zh-TW" altLang="en-US" sz="2000" u="sng" smtClean="0">
                <a:latin typeface="新細明體" pitchFamily="18" charset="-120"/>
              </a:rPr>
              <a:t>太小聲</a:t>
            </a:r>
            <a:r>
              <a:rPr lang="en-US" altLang="zh-TW" sz="2000" smtClean="0">
                <a:solidFill>
                  <a:srgbClr val="0000CC"/>
                </a:solidFill>
              </a:rPr>
              <a:t>(</a:t>
            </a:r>
            <a:r>
              <a:rPr lang="zh-TW" altLang="en-US" sz="2000" smtClean="0">
                <a:solidFill>
                  <a:srgbClr val="0000CC"/>
                </a:solidFill>
              </a:rPr>
              <a:t>無自信</a:t>
            </a:r>
            <a:r>
              <a:rPr lang="en-US" altLang="zh-TW" sz="2000" smtClean="0">
                <a:solidFill>
                  <a:srgbClr val="0000CC"/>
                </a:solidFill>
              </a:rPr>
              <a:t>,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不聰明</a:t>
            </a:r>
            <a:r>
              <a:rPr lang="en-US" altLang="zh-TW" sz="2000" u="sng" smtClean="0">
                <a:solidFill>
                  <a:srgbClr val="0000CC"/>
                </a:solidFill>
                <a:latin typeface="新細明體" pitchFamily="18" charset="-120"/>
              </a:rPr>
              <a:t>, 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膽怯</a:t>
            </a:r>
            <a:r>
              <a:rPr lang="en-US" altLang="zh-TW" sz="2000" u="sng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新細明體" pitchFamily="18" charset="-120"/>
              </a:rPr>
              <a:t>講話速度太快或太慢或</a:t>
            </a:r>
            <a:r>
              <a:rPr lang="zh-TW" altLang="en-US" sz="2000" u="sng" smtClean="0">
                <a:latin typeface="新細明體" pitchFamily="18" charset="-120"/>
              </a:rPr>
              <a:t>結結巴巴</a:t>
            </a:r>
            <a:r>
              <a:rPr lang="en-US" altLang="zh-TW" sz="2000" smtClean="0">
                <a:solidFill>
                  <a:srgbClr val="0000CC"/>
                </a:solidFill>
              </a:rPr>
              <a:t>(</a:t>
            </a:r>
            <a:r>
              <a:rPr lang="zh-TW" altLang="en-US" sz="2000" smtClean="0">
                <a:solidFill>
                  <a:srgbClr val="0000CC"/>
                </a:solidFill>
              </a:rPr>
              <a:t>無自信</a:t>
            </a:r>
            <a:r>
              <a:rPr lang="en-US" altLang="zh-TW" sz="2000" smtClean="0">
                <a:solidFill>
                  <a:srgbClr val="0000CC"/>
                </a:solidFill>
              </a:rPr>
              <a:t>,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笨拙</a:t>
            </a:r>
            <a:r>
              <a:rPr lang="en-US" altLang="zh-TW" sz="2000" u="sng" smtClean="0">
                <a:solidFill>
                  <a:srgbClr val="0000CC"/>
                </a:solidFill>
                <a:latin typeface="新細明體" pitchFamily="18" charset="-120"/>
              </a:rPr>
              <a:t>,</a:t>
            </a:r>
            <a:r>
              <a:rPr lang="zh-TW" altLang="en-US" sz="2000" u="sng" smtClean="0">
                <a:solidFill>
                  <a:srgbClr val="0000CC"/>
                </a:solidFill>
                <a:latin typeface="新細明體" pitchFamily="18" charset="-120"/>
              </a:rPr>
              <a:t>不聰明</a:t>
            </a:r>
            <a:r>
              <a:rPr lang="en-US" altLang="zh-TW" sz="2000" u="sng" smtClean="0">
                <a:solidFill>
                  <a:srgbClr val="0000CC"/>
                </a:solidFill>
                <a:latin typeface="新細明體" pitchFamily="18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u="sng" smtClean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消除</a:t>
            </a:r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</a:t>
            </a:r>
            <a:r>
              <a:rPr lang="zh-TW" altLang="en-US" smtClean="0"/>
              <a:t>緊張的方法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543800" cy="4525963"/>
          </a:xfrm>
        </p:spPr>
        <p:txBody>
          <a:bodyPr/>
          <a:lstStyle/>
          <a:p>
            <a:pPr algn="just" eaLnBrk="1" hangingPunct="1"/>
            <a:r>
              <a:rPr lang="zh-TW" altLang="en-US" sz="2800" dirty="0" smtClean="0"/>
              <a:t>事先</a:t>
            </a:r>
            <a:r>
              <a:rPr lang="zh-TW" altLang="en-US" sz="2800" u="sng" dirty="0" smtClean="0"/>
              <a:t>演練</a:t>
            </a:r>
            <a:r>
              <a:rPr lang="zh-TW" altLang="en-US" sz="2800" dirty="0" smtClean="0"/>
              <a:t>多次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</a:rPr>
              <a:t>模擬</a:t>
            </a:r>
            <a:r>
              <a:rPr lang="zh-TW" altLang="en-US" sz="2800" dirty="0" smtClean="0">
                <a:solidFill>
                  <a:srgbClr val="0000CC"/>
                </a:solidFill>
              </a:rPr>
              <a:t>面</a:t>
            </a:r>
            <a:r>
              <a:rPr lang="zh-TW" altLang="en-US" sz="2800" dirty="0" smtClean="0">
                <a:solidFill>
                  <a:srgbClr val="0000CC"/>
                </a:solidFill>
                <a:latin typeface="標楷體" pitchFamily="65" charset="-120"/>
              </a:rPr>
              <a:t>試</a:t>
            </a:r>
            <a:r>
              <a:rPr lang="zh-TW" altLang="en-US" sz="2800" dirty="0" smtClean="0">
                <a:latin typeface="標楷體" pitchFamily="65" charset="-120"/>
              </a:rPr>
              <a:t>可消除一部份</a:t>
            </a:r>
            <a:r>
              <a:rPr lang="zh-TW" altLang="en-US" sz="2800" dirty="0" smtClean="0"/>
              <a:t>緊張</a:t>
            </a:r>
            <a:r>
              <a:rPr lang="en-US" altLang="zh-TW" sz="2800" dirty="0" smtClean="0">
                <a:latin typeface="標楷體" pitchFamily="65" charset="-120"/>
              </a:rPr>
              <a:t>)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dirty="0" smtClean="0"/>
              <a:t>可以</a:t>
            </a:r>
            <a:r>
              <a:rPr lang="zh-TW" altLang="en-US" sz="2800" u="sng" dirty="0" smtClean="0"/>
              <a:t>自我錄影</a:t>
            </a:r>
            <a:r>
              <a:rPr lang="zh-TW" altLang="en-US" sz="2800" dirty="0" smtClean="0"/>
              <a:t>、</a:t>
            </a:r>
            <a:r>
              <a:rPr lang="zh-TW" altLang="en-US" sz="2800" u="sng" dirty="0" smtClean="0"/>
              <a:t>錄音</a:t>
            </a:r>
            <a:r>
              <a:rPr lang="zh-TW" altLang="en-US" sz="2800" dirty="0" smtClean="0"/>
              <a:t>並檢討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0000CC"/>
                </a:solidFill>
              </a:rPr>
              <a:t>Try and Error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  <a:p>
            <a:pPr algn="just" eaLnBrk="1" hangingPunct="1"/>
            <a:r>
              <a:rPr lang="zh-TW" altLang="en-US" sz="2800" dirty="0" smtClean="0"/>
              <a:t>自問為何會緊張？緊張有用否？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觀自在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  <a:p>
            <a:pPr algn="just" eaLnBrk="1" hangingPunct="1"/>
            <a:r>
              <a:rPr lang="zh-TW" altLang="en-US" sz="2800" dirty="0" smtClean="0"/>
              <a:t>自我催眠法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我很強我很強我很強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…</a:t>
            </a:r>
            <a:r>
              <a:rPr lang="en-US" altLang="zh-TW" sz="2800" dirty="0" smtClean="0"/>
              <a:t>)</a:t>
            </a:r>
          </a:p>
          <a:p>
            <a:pPr algn="just" eaLnBrk="1" hangingPunct="1"/>
            <a:r>
              <a:rPr lang="zh-TW" altLang="en-US" sz="2800" dirty="0" smtClean="0"/>
              <a:t>多請教並學習學長姐的面試經驗</a:t>
            </a:r>
          </a:p>
          <a:p>
            <a:pPr algn="just" eaLnBrk="1" hangingPunct="1"/>
            <a:endParaRPr lang="zh-TW" altLang="en-US" sz="2800" dirty="0" smtClean="0"/>
          </a:p>
          <a:p>
            <a:pPr algn="just" eaLnBrk="1" hangingPunct="1"/>
            <a:r>
              <a:rPr lang="zh-TW" altLang="en-US" sz="2800" dirty="0" smtClean="0">
                <a:solidFill>
                  <a:srgbClr val="FF0000"/>
                </a:solidFill>
              </a:rPr>
              <a:t>其實大多教授很和藹 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若當場臉色不好</a:t>
            </a:r>
            <a:r>
              <a:rPr lang="en-US" altLang="zh-TW" sz="2800" dirty="0" smtClean="0">
                <a:solidFill>
                  <a:srgbClr val="FF0000"/>
                </a:solidFill>
              </a:rPr>
              <a:t>, </a:t>
            </a:r>
            <a:r>
              <a:rPr lang="zh-TW" altLang="en-US" sz="2800" dirty="0" smtClean="0">
                <a:solidFill>
                  <a:srgbClr val="FF0000"/>
                </a:solidFill>
              </a:rPr>
              <a:t>是因為</a:t>
            </a:r>
            <a:r>
              <a:rPr lang="en-US" altLang="zh-TW" sz="2800" dirty="0" smtClean="0">
                <a:solidFill>
                  <a:srgbClr val="FF0000"/>
                </a:solidFill>
              </a:rPr>
              <a:t>…)</a:t>
            </a:r>
          </a:p>
          <a:p>
            <a:pPr algn="just" eaLnBrk="1" hangingPunct="1"/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81278B-4500-43F2-A4D6-61F4A28D3AAC}" type="slidenum">
              <a:rPr lang="en-US" altLang="zh-TW" smtClean="0">
                <a:latin typeface="Arial" pitchFamily="34" charset="0"/>
              </a:rPr>
              <a:pPr/>
              <a:t>63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</a:rPr>
              <a:t>面</a:t>
            </a:r>
            <a:r>
              <a:rPr lang="zh-TW" altLang="en-US" sz="6600" smtClean="0">
                <a:latin typeface="標楷體" pitchFamily="65" charset="-120"/>
              </a:rPr>
              <a:t>試常見問題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試常見問題</a:t>
            </a:r>
            <a:r>
              <a:rPr lang="en-US" altLang="zh-TW" smtClean="0">
                <a:latin typeface="標楷體" pitchFamily="65" charset="-120"/>
              </a:rPr>
              <a:t>(1)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447800"/>
            <a:ext cx="7823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0000CC"/>
                </a:solidFill>
                <a:latin typeface="標楷體" pitchFamily="65" charset="-120"/>
              </a:rPr>
              <a:t>自我介紹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標楷體" pitchFamily="65" charset="-120"/>
              </a:rPr>
              <a:t>一分鐘自我介紹？優點？缺點？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1800" smtClean="0">
                <a:latin typeface="標楷體" pitchFamily="65" charset="-120"/>
              </a:rPr>
              <a:t>我小學唸</a:t>
            </a:r>
            <a:r>
              <a:rPr lang="en-US" altLang="zh-TW" sz="1800" smtClean="0"/>
              <a:t>…</a:t>
            </a:r>
            <a:r>
              <a:rPr lang="en-US" altLang="zh-TW" sz="1800" smtClean="0">
                <a:latin typeface="標楷體" pitchFamily="65" charset="-120"/>
              </a:rPr>
              <a:t>, </a:t>
            </a:r>
            <a:r>
              <a:rPr lang="zh-TW" altLang="en-US" sz="1800" smtClean="0">
                <a:latin typeface="標楷體" pitchFamily="65" charset="-120"/>
              </a:rPr>
              <a:t>國中</a:t>
            </a:r>
            <a:r>
              <a:rPr lang="en-US" altLang="zh-TW" sz="1800" smtClean="0">
                <a:latin typeface="標楷體" pitchFamily="65" charset="-120"/>
              </a:rPr>
              <a:t>, </a:t>
            </a:r>
            <a:r>
              <a:rPr lang="en-US" altLang="zh-TW" sz="1800" smtClean="0"/>
              <a:t>…</a:t>
            </a:r>
            <a:r>
              <a:rPr lang="en-US" altLang="zh-TW" sz="1800" smtClean="0">
                <a:latin typeface="標楷體" pitchFamily="65" charset="-120"/>
              </a:rPr>
              <a:t>, </a:t>
            </a:r>
            <a:r>
              <a:rPr lang="zh-TW" altLang="en-US" sz="1800" smtClean="0">
                <a:latin typeface="標楷體" pitchFamily="65" charset="-120"/>
              </a:rPr>
              <a:t>家住在遠東愛買附近</a:t>
            </a:r>
            <a:r>
              <a:rPr lang="en-US" altLang="zh-TW" sz="1800" smtClean="0">
                <a:latin typeface="標楷體" pitchFamily="65" charset="-120"/>
              </a:rPr>
              <a:t>, </a:t>
            </a:r>
            <a:r>
              <a:rPr lang="en-US" altLang="zh-TW" sz="1800" smtClean="0"/>
              <a:t>…</a:t>
            </a:r>
            <a:r>
              <a:rPr lang="en-US" altLang="zh-TW" sz="1800" smtClean="0">
                <a:latin typeface="標楷體" pitchFamily="65" charset="-120"/>
              </a:rPr>
              <a:t>..(</a:t>
            </a:r>
            <a:r>
              <a:rPr lang="en-US" altLang="zh-TW" sz="18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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1800" smtClean="0">
                <a:latin typeface="標楷體" pitchFamily="65" charset="-120"/>
                <a:sym typeface="SymbolPS"/>
              </a:rPr>
              <a:t>我讀中華高中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功課還不錯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常常不小心會得到第一名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喜歡電腦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常常把家裡的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pc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拆開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, </a:t>
            </a:r>
            <a:r>
              <a:rPr lang="zh-TW" altLang="en-US" sz="1800" smtClean="0">
                <a:latin typeface="標楷體" pitchFamily="65" charset="-120"/>
                <a:sym typeface="SymbolPS"/>
              </a:rPr>
              <a:t>研究到半夜</a:t>
            </a:r>
            <a:r>
              <a:rPr lang="en-US" altLang="zh-TW" sz="1800" smtClean="0">
                <a:sym typeface="SymbolPS"/>
              </a:rPr>
              <a:t>…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.(</a:t>
            </a:r>
            <a:r>
              <a:rPr lang="en-US" altLang="zh-TW" sz="18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O</a:t>
            </a:r>
            <a:r>
              <a:rPr lang="en-US" altLang="zh-TW" sz="1800" smtClean="0">
                <a:latin typeface="標楷體" pitchFamily="65" charset="-120"/>
                <a:sym typeface="SymbolPS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0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0000CC"/>
                </a:solidFill>
                <a:latin typeface="標楷體" pitchFamily="65" charset="-120"/>
              </a:rPr>
              <a:t>報考動機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u="sng" smtClean="0">
                <a:solidFill>
                  <a:srgbClr val="FF0000"/>
                </a:solidFill>
                <a:latin typeface="標楷體" pitchFamily="65" charset="-120"/>
              </a:rPr>
              <a:t>為何報考本校本系？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u="sng" smtClean="0">
                <a:solidFill>
                  <a:srgbClr val="FF3300"/>
                </a:solidFill>
                <a:latin typeface="標楷體" pitchFamily="65" charset="-120"/>
              </a:rPr>
              <a:t>如果您考上其他學校</a:t>
            </a:r>
            <a:r>
              <a:rPr lang="en-US" altLang="zh-TW" sz="1800" u="sng" smtClean="0">
                <a:solidFill>
                  <a:srgbClr val="FF3300"/>
                </a:solidFill>
                <a:latin typeface="標楷體" pitchFamily="65" charset="-120"/>
              </a:rPr>
              <a:t>?</a:t>
            </a:r>
            <a:r>
              <a:rPr lang="zh-TW" altLang="en-US" sz="1800" u="sng" smtClean="0">
                <a:solidFill>
                  <a:srgbClr val="FF3300"/>
                </a:solidFill>
                <a:latin typeface="標楷體" pitchFamily="65" charset="-120"/>
              </a:rPr>
              <a:t>您會來嗎</a:t>
            </a:r>
            <a:r>
              <a:rPr lang="en-US" altLang="zh-TW" sz="1800" u="sng" smtClean="0">
                <a:solidFill>
                  <a:srgbClr val="FF3300"/>
                </a:solidFill>
                <a:latin typeface="標楷體" pitchFamily="65" charset="-120"/>
              </a:rPr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你的學習興趣？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您覺得中華大學校園如何</a:t>
            </a:r>
            <a:r>
              <a:rPr lang="en-US" altLang="zh-TW" sz="18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你如何來瞭解我們這個系？</a:t>
            </a:r>
            <a:endParaRPr lang="zh-TW" altLang="en-US" sz="18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1800" smtClean="0">
                <a:latin typeface="標楷體" pitchFamily="65" charset="-120"/>
              </a:rPr>
              <a:t>對系上還想了解什麼？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知道畢業以後可以找什麼工作？</a:t>
            </a:r>
            <a:endParaRPr lang="zh-TW" altLang="en-US" sz="1800" smtClean="0">
              <a:latin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1800" u="sng" smtClean="0">
                <a:solidFill>
                  <a:srgbClr val="FF3300"/>
                </a:solidFill>
                <a:latin typeface="標楷體" pitchFamily="65" charset="-120"/>
              </a:rPr>
              <a:t>對手都很強</a:t>
            </a:r>
            <a:r>
              <a:rPr lang="en-US" altLang="zh-TW" sz="1800" u="sng" smtClean="0">
                <a:solidFill>
                  <a:srgbClr val="FF3300"/>
                </a:solidFill>
                <a:latin typeface="標楷體" pitchFamily="65" charset="-120"/>
              </a:rPr>
              <a:t>,</a:t>
            </a:r>
            <a:r>
              <a:rPr lang="zh-TW" altLang="en-US" sz="1800" u="sng" smtClean="0">
                <a:solidFill>
                  <a:srgbClr val="FF3300"/>
                </a:solidFill>
                <a:latin typeface="標楷體" pitchFamily="65" charset="-120"/>
              </a:rPr>
              <a:t>您憑什麼可以進入本系？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用一分鐘來介紹我們這個科系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1800" smtClean="0"/>
              <a:t>您希望從系上學到什麼？或者期待系上提供什麼？</a:t>
            </a:r>
            <a:endParaRPr lang="zh-TW" altLang="en-US" sz="200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試常見問題</a:t>
            </a:r>
            <a:r>
              <a:rPr lang="en-US" altLang="zh-TW" smtClean="0">
                <a:latin typeface="標楷體" pitchFamily="65" charset="-120"/>
              </a:rPr>
              <a:t>(2)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416800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0000CC"/>
                </a:solidFill>
              </a:rPr>
              <a:t>學業或專業能力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與專業相關之基本常</a:t>
            </a:r>
            <a:r>
              <a:rPr lang="en-US" altLang="zh-TW" sz="2000" smtClean="0"/>
              <a:t>(</a:t>
            </a:r>
            <a:r>
              <a:rPr lang="zh-TW" altLang="en-US" sz="2000" smtClean="0"/>
              <a:t>知</a:t>
            </a:r>
            <a:r>
              <a:rPr lang="en-US" altLang="zh-TW" sz="2000" smtClean="0"/>
              <a:t>)</a:t>
            </a:r>
            <a:r>
              <a:rPr lang="zh-TW" altLang="en-US" sz="2000" smtClean="0"/>
              <a:t>識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簡單專業問題或英文、數學、邏輯概念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與</a:t>
            </a:r>
            <a:r>
              <a:rPr lang="zh-TW" altLang="en-US" sz="2000" u="sng" smtClean="0">
                <a:solidFill>
                  <a:srgbClr val="FF0000"/>
                </a:solidFill>
              </a:rPr>
              <a:t>專業相關的時事</a:t>
            </a:r>
            <a:r>
              <a:rPr lang="zh-TW" altLang="en-US" sz="2000" smtClean="0"/>
              <a:t>（</a:t>
            </a:r>
            <a:r>
              <a:rPr lang="zh-TW" altLang="en-US" sz="2000" u="sng" smtClean="0"/>
              <a:t>考您觀察的敏銳度</a:t>
            </a:r>
            <a:r>
              <a:rPr lang="zh-TW" altLang="en-US" sz="2000" smtClean="0"/>
              <a:t>）。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1800" smtClean="0"/>
              <a:t>你覺得林書豪會成功的原因是什麼？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1800" smtClean="0"/>
              <a:t>你覺得美國牛肉該進口嗎</a:t>
            </a:r>
            <a:r>
              <a:rPr lang="en-US" altLang="zh-TW" sz="18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可以用</a:t>
            </a:r>
            <a:r>
              <a:rPr lang="zh-TW" altLang="en-US" sz="2000" u="sng" smtClean="0">
                <a:solidFill>
                  <a:srgbClr val="FF3300"/>
                </a:solidFill>
              </a:rPr>
              <a:t>英文自我介紹</a:t>
            </a:r>
            <a:r>
              <a:rPr lang="zh-TW" altLang="en-US" sz="2000" smtClean="0"/>
              <a:t>嗎？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於專業上</a:t>
            </a:r>
            <a:r>
              <a:rPr lang="en-US" altLang="zh-TW" sz="2000" smtClean="0"/>
              <a:t>, </a:t>
            </a:r>
            <a:r>
              <a:rPr lang="zh-TW" altLang="en-US" sz="2000" smtClean="0"/>
              <a:t>您最得意的事為何</a:t>
            </a:r>
            <a:r>
              <a:rPr lang="en-US" altLang="zh-TW" sz="20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高一功課不好</a:t>
            </a:r>
            <a:r>
              <a:rPr lang="en-US" altLang="zh-TW" sz="2000" smtClean="0"/>
              <a:t>, </a:t>
            </a:r>
            <a:r>
              <a:rPr lang="zh-TW" altLang="en-US" sz="2000" smtClean="0"/>
              <a:t>為什麼</a:t>
            </a:r>
            <a:r>
              <a:rPr lang="en-US" altLang="zh-TW" sz="2000" smtClean="0"/>
              <a:t>?</a:t>
            </a:r>
            <a:r>
              <a:rPr lang="zh-TW" altLang="en-US" sz="2000" smtClean="0"/>
              <a:t>數學不好</a:t>
            </a:r>
            <a:r>
              <a:rPr lang="en-US" altLang="zh-TW" sz="2000" smtClean="0"/>
              <a:t>, </a:t>
            </a:r>
            <a:r>
              <a:rPr lang="zh-TW" altLang="en-US" sz="2000" smtClean="0"/>
              <a:t>為什麼</a:t>
            </a:r>
            <a:r>
              <a:rPr lang="en-US" altLang="zh-TW" sz="20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u="sng" smtClean="0"/>
              <a:t>最拿手與最不拿手的科目是哪一科？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u="sng" smtClean="0">
                <a:solidFill>
                  <a:srgbClr val="FF0000"/>
                </a:solidFill>
              </a:rPr>
              <a:t>為何某學期（某科目）的成績特別低</a:t>
            </a:r>
            <a:r>
              <a:rPr lang="zh-TW" altLang="en-US" sz="2000" smtClean="0">
                <a:solidFill>
                  <a:srgbClr val="FF0000"/>
                </a:solidFill>
              </a:rPr>
              <a:t>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有補習嗎？平常如何準備考試？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任何和科系有關的問題，如會寫程式嗎？數學好不好？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000" smtClean="0"/>
              <a:t>老師上課的內容聽不懂時，怎麼辦？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試常見問題</a:t>
            </a:r>
            <a:r>
              <a:rPr lang="en-US" altLang="zh-TW" smtClean="0">
                <a:latin typeface="標楷體" pitchFamily="65" charset="-120"/>
              </a:rPr>
              <a:t>(3)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zh-TW" altLang="en-US" smtClean="0">
                <a:solidFill>
                  <a:srgbClr val="0000CC"/>
                </a:solidFill>
              </a:rPr>
              <a:t>個人特點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u="sng" smtClean="0">
                <a:solidFill>
                  <a:srgbClr val="FF3300"/>
                </a:solidFill>
              </a:rPr>
              <a:t>你自己的優缺點是什麼</a:t>
            </a:r>
            <a:r>
              <a:rPr lang="zh-TW" altLang="en-US" sz="2400" u="sng" smtClean="0"/>
              <a:t>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smtClean="0"/>
              <a:t>你有失敗的經驗嗎？最得意的事情是什麼？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zh-TW" altLang="en-US" sz="2400" smtClean="0"/>
              <a:t>最有</a:t>
            </a:r>
            <a:r>
              <a:rPr kumimoji="0" lang="en-US" altLang="zh-TW" sz="2400" smtClean="0"/>
              <a:t>(</a:t>
            </a:r>
            <a:r>
              <a:rPr kumimoji="0" lang="zh-TW" altLang="en-US" sz="2400" smtClean="0"/>
              <a:t>沒</a:t>
            </a:r>
            <a:r>
              <a:rPr kumimoji="0" lang="en-US" altLang="zh-TW" sz="2400" smtClean="0"/>
              <a:t>)</a:t>
            </a:r>
            <a:r>
              <a:rPr kumimoji="0" lang="zh-TW" altLang="en-US" sz="2400" smtClean="0"/>
              <a:t>興趣的科目與表現最好</a:t>
            </a:r>
            <a:r>
              <a:rPr kumimoji="0" lang="en-US" altLang="zh-TW" sz="2400" smtClean="0"/>
              <a:t>(</a:t>
            </a:r>
            <a:r>
              <a:rPr kumimoji="0" lang="zh-TW" altLang="en-US" sz="2400" smtClean="0"/>
              <a:t>差</a:t>
            </a:r>
            <a:r>
              <a:rPr kumimoji="0" lang="en-US" altLang="zh-TW" sz="2400" smtClean="0"/>
              <a:t>)</a:t>
            </a:r>
            <a:r>
              <a:rPr kumimoji="0" lang="zh-TW" altLang="en-US" sz="2400" smtClean="0"/>
              <a:t>的科目</a:t>
            </a:r>
            <a:r>
              <a:rPr kumimoji="0" lang="en-US" altLang="zh-TW" sz="24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smtClean="0"/>
              <a:t>你覺得自己的缺點是什麼</a:t>
            </a:r>
            <a:r>
              <a:rPr lang="en-US" altLang="zh-TW" sz="2400" smtClean="0"/>
              <a:t>?</a:t>
            </a:r>
            <a:endParaRPr kumimoji="0" lang="en-US" altLang="zh-TW" sz="2400" smtClean="0"/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smtClean="0"/>
              <a:t>請你說說，你適合唸此科系的理由？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u="sng" smtClean="0">
                <a:solidFill>
                  <a:srgbClr val="FF0000"/>
                </a:solidFill>
              </a:rPr>
              <a:t>最近看過或印象深刻的書、電影、新聞？內容為何？對你的影響？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smtClean="0"/>
              <a:t>請你問教授們一個問題？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400" smtClean="0"/>
              <a:t>任何和科系好像無關的問題</a:t>
            </a:r>
            <a:r>
              <a:rPr lang="en-US" altLang="zh-TW" sz="2400" smtClean="0"/>
              <a:t>(</a:t>
            </a:r>
            <a:r>
              <a:rPr lang="zh-TW" altLang="en-US" sz="2400" smtClean="0"/>
              <a:t>可能藉此問題看您反應</a:t>
            </a:r>
            <a:r>
              <a:rPr lang="en-US" altLang="zh-TW" sz="2400" smtClean="0"/>
              <a:t>)</a:t>
            </a:r>
            <a:r>
              <a:rPr lang="zh-TW" altLang="en-US" sz="2400" smtClean="0"/>
              <a:t>如</a:t>
            </a:r>
            <a:r>
              <a:rPr lang="en-US" altLang="zh-TW" sz="2400" smtClean="0"/>
              <a:t>:</a:t>
            </a:r>
            <a:r>
              <a:rPr lang="zh-TW" altLang="en-US" sz="2400" smtClean="0"/>
              <a:t>到目前為止，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000" smtClean="0"/>
              <a:t>你最快樂和最痛苦的事情？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000" smtClean="0"/>
              <a:t>你覺得什麼是蝴蝶效應</a:t>
            </a:r>
            <a:r>
              <a:rPr lang="en-US" altLang="zh-TW" sz="200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endParaRPr lang="en-US" altLang="zh-TW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試常見問題</a:t>
            </a:r>
            <a:r>
              <a:rPr lang="en-US" altLang="zh-TW" smtClean="0">
                <a:latin typeface="標楷體" pitchFamily="65" charset="-120"/>
              </a:rPr>
              <a:t>(4)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447800"/>
            <a:ext cx="7721600" cy="4838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0000CC"/>
                </a:solidFill>
              </a:rPr>
              <a:t>閒聊家常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u="sng" smtClean="0">
                <a:solidFill>
                  <a:srgbClr val="FF3300"/>
                </a:solidFill>
              </a:rPr>
              <a:t>任何出現於書面資料的內容</a:t>
            </a:r>
            <a:r>
              <a:rPr lang="zh-TW" altLang="en-US" sz="2200" smtClean="0"/>
              <a:t>（作品集、社團活動、競賽）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成長背景</a:t>
            </a:r>
            <a:r>
              <a:rPr lang="en-US" altLang="zh-TW" sz="2200" smtClean="0"/>
              <a:t>(</a:t>
            </a:r>
            <a:r>
              <a:rPr lang="zh-TW" altLang="en-US" sz="2200" smtClean="0"/>
              <a:t>家庭、學校、社會層面</a:t>
            </a:r>
            <a:r>
              <a:rPr lang="en-US" altLang="zh-TW" sz="2200" smtClean="0"/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有參加社團嗎？擔任幹部？如何調配時間？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平常看些什麼課外書？最喜歡的書？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到目前為止，誰影響你最深？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>
                <a:solidFill>
                  <a:srgbClr val="FF3300"/>
                </a:solidFill>
              </a:rPr>
              <a:t>你的自傳中提到參加</a:t>
            </a:r>
            <a:r>
              <a:rPr lang="en-US" altLang="zh-TW" sz="2200" smtClean="0">
                <a:solidFill>
                  <a:srgbClr val="FF3300"/>
                </a:solidFill>
              </a:rPr>
              <a:t>XX</a:t>
            </a:r>
            <a:r>
              <a:rPr lang="zh-TW" altLang="en-US" sz="2200" smtClean="0">
                <a:solidFill>
                  <a:srgbClr val="FF3300"/>
                </a:solidFill>
              </a:rPr>
              <a:t>活動，請說明你的工作內容以及心得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有參加或辦過活動嗎？如何辦活動？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你的偶像是誰？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時事評論、商業訊息評論？</a:t>
            </a:r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課後都作些什麼活動？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200" smtClean="0"/>
              <a:t>打電動</a:t>
            </a:r>
            <a:r>
              <a:rPr lang="en-US" altLang="zh-TW" sz="2200" smtClean="0"/>
              <a:t>…</a:t>
            </a:r>
            <a:r>
              <a:rPr lang="en-US" altLang="zh-TW" sz="2200" smtClean="0">
                <a:latin typeface="標楷體" pitchFamily="65" charset="-120"/>
              </a:rPr>
              <a:t>..(</a:t>
            </a:r>
            <a:r>
              <a:rPr lang="en-US" altLang="zh-TW" sz="22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</a:t>
            </a:r>
            <a:r>
              <a:rPr lang="en-US" altLang="zh-TW" sz="2200" smtClean="0">
                <a:latin typeface="標楷體" pitchFamily="65" charset="-120"/>
                <a:sym typeface="SymbolPS"/>
              </a:rPr>
              <a:t>)</a:t>
            </a:r>
            <a:endParaRPr lang="en-US" altLang="zh-TW" sz="2200" smtClean="0"/>
          </a:p>
          <a:p>
            <a:pPr algn="just" eaLnBrk="1" hangingPunct="1">
              <a:lnSpc>
                <a:spcPct val="80000"/>
              </a:lnSpc>
            </a:pPr>
            <a:r>
              <a:rPr lang="zh-TW" altLang="en-US" sz="2200" smtClean="0"/>
              <a:t>有什麼專長？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zh-TW" altLang="en-US" sz="2200" smtClean="0"/>
              <a:t>睡覺</a:t>
            </a:r>
            <a:r>
              <a:rPr lang="en-US" altLang="zh-TW" sz="2200" smtClean="0"/>
              <a:t>…</a:t>
            </a:r>
            <a:r>
              <a:rPr lang="en-US" altLang="zh-TW" sz="2200" smtClean="0">
                <a:latin typeface="標楷體" pitchFamily="65" charset="-120"/>
              </a:rPr>
              <a:t>..(</a:t>
            </a:r>
            <a:r>
              <a:rPr lang="en-US" altLang="zh-TW" sz="2200" smtClean="0">
                <a:solidFill>
                  <a:srgbClr val="FF0000"/>
                </a:solidFill>
                <a:latin typeface="標楷體" pitchFamily="65" charset="-120"/>
                <a:sym typeface="SymbolPS"/>
              </a:rPr>
              <a:t></a:t>
            </a:r>
            <a:r>
              <a:rPr lang="en-US" altLang="zh-TW" sz="2200" smtClean="0">
                <a:latin typeface="標楷體" pitchFamily="65" charset="-120"/>
                <a:sym typeface="SymbolPS"/>
              </a:rPr>
              <a:t>)</a:t>
            </a:r>
            <a:endParaRPr lang="en-US" altLang="zh-TW" sz="2200" smtClean="0"/>
          </a:p>
          <a:p>
            <a:pPr eaLnBrk="1" hangingPunct="1">
              <a:lnSpc>
                <a:spcPct val="80000"/>
              </a:lnSpc>
            </a:pPr>
            <a:endParaRPr lang="en-US" altLang="zh-TW" sz="22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面</a:t>
            </a:r>
            <a:r>
              <a:rPr lang="zh-TW" altLang="en-US" smtClean="0">
                <a:latin typeface="標楷體" pitchFamily="65" charset="-120"/>
              </a:rPr>
              <a:t>試常見問題</a:t>
            </a:r>
            <a:r>
              <a:rPr lang="en-US" altLang="zh-TW" smtClean="0">
                <a:latin typeface="標楷體" pitchFamily="65" charset="-120"/>
              </a:rPr>
              <a:t>(5)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5900"/>
            <a:ext cx="74168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solidFill>
                  <a:srgbClr val="0000CC"/>
                </a:solidFill>
              </a:rPr>
              <a:t>未來規劃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大學四年的規劃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大學畢業後之發展方向，</a:t>
            </a:r>
            <a:r>
              <a:rPr lang="zh-TW" altLang="en-US" sz="2400" smtClean="0">
                <a:latin typeface="標楷體" pitchFamily="65" charset="-120"/>
              </a:rPr>
              <a:t>未來的職場生涯規劃為何？</a:t>
            </a:r>
            <a:endParaRPr lang="zh-TW" altLang="en-US" sz="240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會想考研究所或出國</a:t>
            </a:r>
            <a:r>
              <a:rPr lang="zh-TW" altLang="en-US" sz="2400" smtClean="0">
                <a:latin typeface="標楷體" pitchFamily="65" charset="-120"/>
              </a:rPr>
              <a:t>？</a:t>
            </a:r>
            <a:endParaRPr lang="zh-TW" altLang="en-US" sz="240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如果被錄取了，後續的時間如何安排？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平常如何規劃你的時間？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如何加強您的英文能力？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如何加強您的專業能力</a:t>
            </a:r>
            <a:r>
              <a:rPr lang="en-US" altLang="zh-TW" sz="2400" smtClean="0"/>
              <a:t>(</a:t>
            </a:r>
            <a:r>
              <a:rPr lang="zh-TW" altLang="en-US" sz="2400" smtClean="0"/>
              <a:t>如程式設計</a:t>
            </a:r>
            <a:r>
              <a:rPr lang="en-US" altLang="zh-TW" sz="2400" smtClean="0"/>
              <a:t>)</a:t>
            </a:r>
            <a:r>
              <a:rPr lang="zh-TW" altLang="en-US" sz="2400" smtClean="0"/>
              <a:t>？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/>
              <a:t>你的人生目標為何？</a:t>
            </a:r>
          </a:p>
          <a:p>
            <a:pPr algn="just" eaLnBrk="1" hangingPunct="1">
              <a:lnSpc>
                <a:spcPct val="90000"/>
              </a:lnSpc>
            </a:pPr>
            <a:endParaRPr lang="zh-TW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229600" cy="1736725"/>
          </a:xfrm>
        </p:spPr>
        <p:txBody>
          <a:bodyPr/>
          <a:lstStyle/>
          <a:p>
            <a:pPr eaLnBrk="1" hangingPunct="1"/>
            <a:r>
              <a:rPr lang="zh-TW" altLang="en-US" sz="6600" dirty="0" smtClean="0"/>
              <a:t>信</a:t>
            </a:r>
            <a:r>
              <a:rPr lang="en-US" altLang="zh-TW" sz="6600" dirty="0" smtClean="0"/>
              <a:t>『</a:t>
            </a:r>
            <a:r>
              <a:rPr lang="zh-TW" altLang="en-US" sz="6600" b="1" dirty="0" smtClean="0">
                <a:solidFill>
                  <a:srgbClr val="0000CC"/>
                </a:solidFill>
              </a:rPr>
              <a:t>我</a:t>
            </a:r>
            <a:r>
              <a:rPr lang="en-US" altLang="zh-TW" sz="6600" dirty="0" smtClean="0"/>
              <a:t>』</a:t>
            </a:r>
            <a:r>
              <a:rPr lang="zh-TW" altLang="en-US" sz="6600" dirty="0" smtClean="0"/>
              <a:t>者得永生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83058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dirty="0" smtClean="0"/>
              <a:t>中華大學 資訊工程系</a:t>
            </a:r>
          </a:p>
          <a:p>
            <a:pPr eaLnBrk="1" hangingPunct="1">
              <a:lnSpc>
                <a:spcPct val="80000"/>
              </a:lnSpc>
            </a:pPr>
            <a:endParaRPr lang="zh-TW" altLang="en-US" sz="3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祝福您推甄順利</a:t>
            </a:r>
          </a:p>
          <a:p>
            <a:pPr eaLnBrk="1" hangingPunct="1">
              <a:lnSpc>
                <a:spcPct val="80000"/>
              </a:lnSpc>
            </a:pPr>
            <a:endParaRPr lang="zh-TW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www.csie.chu.edu.tw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教授最喜歡怎樣的學生</a:t>
            </a:r>
            <a:r>
              <a:rPr lang="en-US" altLang="zh-TW" smtClean="0"/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400" smtClean="0"/>
              <a:t>教授</a:t>
            </a:r>
            <a:r>
              <a:rPr lang="en-US" altLang="zh-TW" sz="2400" smtClean="0"/>
              <a:t>(</a:t>
            </a:r>
            <a:r>
              <a:rPr lang="zh-TW" altLang="en-US" sz="2400" smtClean="0">
                <a:latin typeface="新細明體" pitchFamily="18" charset="-120"/>
              </a:rPr>
              <a:t>招生委員會</a:t>
            </a:r>
            <a:r>
              <a:rPr lang="en-US" altLang="zh-TW" sz="2400" smtClean="0">
                <a:latin typeface="新細明體" pitchFamily="18" charset="-120"/>
              </a:rPr>
              <a:t>)</a:t>
            </a:r>
            <a:r>
              <a:rPr lang="zh-TW" altLang="en-US" sz="2400" smtClean="0"/>
              <a:t>喜歡的大學生是</a:t>
            </a:r>
            <a:r>
              <a:rPr lang="en-US" altLang="zh-TW" sz="2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b="1" u="sng" smtClean="0">
                <a:solidFill>
                  <a:srgbClr val="FF3300"/>
                </a:solidFill>
              </a:rPr>
              <a:t>基礎札實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b="1" u="sng" smtClean="0">
                <a:solidFill>
                  <a:srgbClr val="FF3300"/>
                </a:solidFill>
              </a:rPr>
              <a:t>專業能力強</a:t>
            </a:r>
            <a:r>
              <a:rPr lang="zh-TW" altLang="en-US" sz="2000" u="sng" smtClean="0">
                <a:solidFill>
                  <a:srgbClr val="FF3300"/>
                </a:solidFill>
              </a:rPr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例如 程式能力</a:t>
            </a:r>
            <a:r>
              <a:rPr lang="en-US" altLang="zh-TW" sz="2000" smtClean="0"/>
              <a:t>(</a:t>
            </a:r>
            <a:r>
              <a:rPr lang="zh-TW" altLang="en-US" sz="2000" smtClean="0"/>
              <a:t>資訊系</a:t>
            </a:r>
            <a:r>
              <a:rPr lang="en-US" altLang="zh-TW" sz="2000" smtClean="0"/>
              <a:t>), </a:t>
            </a:r>
            <a:r>
              <a:rPr lang="zh-TW" altLang="en-US" sz="2000" smtClean="0"/>
              <a:t>外文能力</a:t>
            </a:r>
            <a:r>
              <a:rPr lang="en-US" altLang="zh-TW" sz="2000" smtClean="0"/>
              <a:t>(</a:t>
            </a:r>
            <a:r>
              <a:rPr lang="zh-TW" altLang="en-US" sz="2000" smtClean="0"/>
              <a:t>外文系</a:t>
            </a:r>
            <a:r>
              <a:rPr lang="en-US" altLang="zh-TW" sz="2000" smtClean="0"/>
              <a:t>))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b="1" u="sng" smtClean="0">
                <a:solidFill>
                  <a:srgbClr val="FF3300"/>
                </a:solidFill>
              </a:rPr>
              <a:t>對推甄的系</a:t>
            </a:r>
            <a:r>
              <a:rPr lang="zh-TW" altLang="en-US" sz="2000" smtClean="0"/>
              <a:t>有</a:t>
            </a:r>
            <a:r>
              <a:rPr lang="zh-TW" altLang="en-US" sz="2000" b="1" u="sng" smtClean="0">
                <a:solidFill>
                  <a:srgbClr val="FF3300"/>
                </a:solidFill>
              </a:rPr>
              <a:t>強烈的興趣及熱忱</a:t>
            </a:r>
          </a:p>
          <a:p>
            <a:pPr eaLnBrk="1" hangingPunct="1">
              <a:lnSpc>
                <a:spcPct val="80000"/>
              </a:lnSpc>
            </a:pPr>
            <a:endParaRPr lang="zh-TW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0000CC"/>
                </a:solidFill>
              </a:rPr>
              <a:t>頭腦清楚</a:t>
            </a:r>
            <a:r>
              <a:rPr lang="en-US" altLang="zh-TW" sz="2000" smtClean="0"/>
              <a:t>(</a:t>
            </a:r>
            <a:r>
              <a:rPr lang="zh-TW" altLang="en-US" sz="2000" smtClean="0"/>
              <a:t>邏輯清楚</a:t>
            </a:r>
            <a:r>
              <a:rPr lang="en-US" altLang="zh-TW" sz="2000" smtClean="0"/>
              <a:t>,</a:t>
            </a:r>
            <a:r>
              <a:rPr lang="zh-TW" altLang="en-US" sz="2000" smtClean="0"/>
              <a:t>思慮有條理</a:t>
            </a:r>
            <a:r>
              <a:rPr lang="en-US" altLang="zh-TW" sz="2000" smtClean="0"/>
              <a:t>, </a:t>
            </a:r>
            <a:r>
              <a:rPr lang="zh-TW" altLang="en-US" sz="2000" smtClean="0"/>
              <a:t>謹慎縝密</a:t>
            </a:r>
            <a:r>
              <a:rPr lang="en-US" altLang="zh-TW" sz="2000" smtClean="0"/>
              <a:t>, </a:t>
            </a:r>
            <a:r>
              <a:rPr lang="zh-TW" altLang="en-US" sz="2000" smtClean="0"/>
              <a:t>辨才無礙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0000CC"/>
                </a:solidFill>
              </a:rPr>
              <a:t>主動學習</a:t>
            </a:r>
            <a:r>
              <a:rPr lang="en-US" altLang="zh-TW" sz="2000" smtClean="0"/>
              <a:t>(</a:t>
            </a:r>
            <a:r>
              <a:rPr lang="zh-TW" altLang="en-US" sz="2000" smtClean="0"/>
              <a:t>動機強</a:t>
            </a:r>
            <a:r>
              <a:rPr lang="en-US" altLang="zh-TW" sz="2000" smtClean="0"/>
              <a:t>, </a:t>
            </a:r>
            <a:r>
              <a:rPr lang="zh-TW" altLang="en-US" sz="2000" smtClean="0"/>
              <a:t>企圖心</a:t>
            </a:r>
            <a:r>
              <a:rPr lang="en-US" altLang="zh-TW" sz="2000" smtClean="0"/>
              <a:t>, </a:t>
            </a:r>
            <a:r>
              <a:rPr lang="zh-TW" altLang="en-US" sz="2000" smtClean="0"/>
              <a:t>好奇心強</a:t>
            </a:r>
            <a:r>
              <a:rPr lang="en-US" altLang="zh-TW" sz="2000" smtClean="0"/>
              <a:t>, </a:t>
            </a:r>
            <a:r>
              <a:rPr lang="zh-TW" altLang="en-US" sz="2000" smtClean="0"/>
              <a:t>積極上進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0000CC"/>
                </a:solidFill>
              </a:rPr>
              <a:t>酷愛思考</a:t>
            </a:r>
            <a:r>
              <a:rPr lang="en-US" altLang="zh-TW" sz="2000" smtClean="0"/>
              <a:t>(</a:t>
            </a:r>
            <a:r>
              <a:rPr lang="zh-TW" altLang="en-US" sz="2000" smtClean="0"/>
              <a:t>獨立思考</a:t>
            </a:r>
            <a:r>
              <a:rPr lang="en-US" altLang="zh-TW" sz="2000" smtClean="0"/>
              <a:t>, </a:t>
            </a:r>
            <a:r>
              <a:rPr lang="zh-TW" altLang="en-US" sz="2000" smtClean="0"/>
              <a:t>追根究底</a:t>
            </a:r>
            <a:r>
              <a:rPr lang="en-US" altLang="zh-TW" sz="2000" smtClean="0"/>
              <a:t>, </a:t>
            </a:r>
            <a:r>
              <a:rPr lang="zh-TW" altLang="en-US" sz="2000" smtClean="0"/>
              <a:t>辯論力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0000CC"/>
                </a:solidFill>
              </a:rPr>
              <a:t>面對失敗不氣餒</a:t>
            </a:r>
            <a:r>
              <a:rPr lang="en-US" altLang="zh-TW" sz="2000" smtClean="0"/>
              <a:t>(</a:t>
            </a:r>
            <a:r>
              <a:rPr lang="zh-TW" altLang="en-US" sz="2000" smtClean="0"/>
              <a:t>不輕言放棄</a:t>
            </a:r>
            <a:r>
              <a:rPr lang="en-US" altLang="zh-TW" sz="2000" smtClean="0"/>
              <a:t>,</a:t>
            </a:r>
            <a:r>
              <a:rPr lang="zh-TW" altLang="en-US" sz="2000" smtClean="0"/>
              <a:t>毅力</a:t>
            </a:r>
            <a:r>
              <a:rPr lang="en-US" altLang="zh-TW" sz="2000" smtClean="0"/>
              <a:t>, </a:t>
            </a:r>
            <a:r>
              <a:rPr lang="zh-TW" altLang="en-US" sz="2000" smtClean="0"/>
              <a:t>努力認真</a:t>
            </a:r>
            <a:r>
              <a:rPr lang="en-US" altLang="zh-TW" sz="2000" smtClean="0"/>
              <a:t>, </a:t>
            </a:r>
            <a:r>
              <a:rPr lang="zh-TW" altLang="en-US" sz="2000" smtClean="0"/>
              <a:t>克苦耐勞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0000CC"/>
                </a:solidFill>
              </a:rPr>
              <a:t>創意</a:t>
            </a:r>
            <a:r>
              <a:rPr lang="en-US" altLang="zh-TW" sz="2000" smtClean="0"/>
              <a:t>(</a:t>
            </a:r>
            <a:r>
              <a:rPr lang="zh-TW" altLang="en-US" sz="2000" smtClean="0"/>
              <a:t>觀察細微</a:t>
            </a:r>
            <a:r>
              <a:rPr lang="en-US" altLang="zh-TW" sz="2000" smtClean="0"/>
              <a:t>, </a:t>
            </a:r>
            <a:r>
              <a:rPr lang="zh-TW" altLang="en-US" sz="2000" smtClean="0"/>
              <a:t>想像力</a:t>
            </a:r>
            <a:r>
              <a:rPr lang="en-US" altLang="zh-TW" sz="2000" smtClean="0"/>
              <a:t>,</a:t>
            </a:r>
            <a:r>
              <a:rPr lang="en-US" altLang="zh-TW" sz="2000" smtClean="0">
                <a:solidFill>
                  <a:srgbClr val="0000CC"/>
                </a:solidFill>
              </a:rPr>
              <a:t> </a:t>
            </a:r>
            <a:r>
              <a:rPr lang="zh-TW" altLang="en-US" sz="2000" smtClean="0"/>
              <a:t>獨特見解或洞見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英文佳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其他好的特質</a:t>
            </a:r>
            <a:r>
              <a:rPr lang="en-US" altLang="zh-TW" sz="2000" smtClean="0"/>
              <a:t>(</a:t>
            </a:r>
            <a:r>
              <a:rPr lang="zh-TW" altLang="en-US" sz="2000" smtClean="0"/>
              <a:t>領導能力</a:t>
            </a:r>
            <a:r>
              <a:rPr lang="en-US" altLang="zh-TW" sz="2000" smtClean="0"/>
              <a:t>, </a:t>
            </a:r>
            <a:r>
              <a:rPr lang="zh-TW" altLang="en-US" sz="2000" smtClean="0"/>
              <a:t>表達力</a:t>
            </a:r>
            <a:r>
              <a:rPr lang="en-US" altLang="zh-TW" sz="2000" smtClean="0"/>
              <a:t>, </a:t>
            </a:r>
            <a:r>
              <a:rPr lang="zh-TW" altLang="en-US" sz="2000" smtClean="0"/>
              <a:t>自信心</a:t>
            </a:r>
            <a:r>
              <a:rPr lang="en-US" altLang="zh-TW" sz="2000" smtClean="0"/>
              <a:t>, </a:t>
            </a:r>
            <a:r>
              <a:rPr lang="zh-TW" altLang="en-US" sz="2000" smtClean="0"/>
              <a:t>觀察力</a:t>
            </a:r>
            <a:r>
              <a:rPr lang="en-US" altLang="zh-TW" sz="2000" smtClean="0"/>
              <a:t>, </a:t>
            </a:r>
            <a:r>
              <a:rPr lang="zh-TW" altLang="en-US" sz="2000" smtClean="0"/>
              <a:t>想像力</a:t>
            </a:r>
            <a:r>
              <a:rPr lang="en-US" altLang="zh-TW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E41F8-EF83-484C-88D6-D9D52B655097}" type="slidenum">
              <a:rPr lang="en-US" altLang="zh-TW" smtClean="0">
                <a:latin typeface="Arial" pitchFamily="34" charset="0"/>
              </a:rPr>
              <a:pPr/>
              <a:t>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張忠謀：大學生要做的</a:t>
            </a:r>
            <a:r>
              <a:rPr lang="en-US" altLang="zh-TW" b="1" smtClean="0"/>
              <a:t>11</a:t>
            </a:r>
            <a:r>
              <a:rPr lang="zh-TW" altLang="en-US" b="1" smtClean="0"/>
              <a:t>件事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養成一個終生的、健康的生活習慣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「</a:t>
            </a:r>
            <a:r>
              <a:rPr lang="zh-TW" altLang="en-US" sz="2400" b="1" smtClean="0">
                <a:solidFill>
                  <a:srgbClr val="C00000"/>
                </a:solidFill>
              </a:rPr>
              <a:t>培養志願</a:t>
            </a:r>
            <a:r>
              <a:rPr lang="zh-TW" altLang="en-US" sz="2400" b="1" smtClean="0"/>
              <a:t>」，為自己許一個更細微的志願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要</a:t>
            </a:r>
            <a:r>
              <a:rPr lang="zh-TW" altLang="en-US" sz="2400" b="1" smtClean="0">
                <a:solidFill>
                  <a:srgbClr val="C00000"/>
                </a:solidFill>
              </a:rPr>
              <a:t>用功學習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學習的時候不要背書，要</a:t>
            </a:r>
            <a:r>
              <a:rPr lang="zh-TW" altLang="en-US" sz="2400" b="1" smtClean="0">
                <a:solidFill>
                  <a:srgbClr val="C00000"/>
                </a:solidFill>
              </a:rPr>
              <a:t>徹底了解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學會「</a:t>
            </a:r>
            <a:r>
              <a:rPr lang="zh-TW" altLang="en-US" sz="2400" b="1" smtClean="0">
                <a:solidFill>
                  <a:srgbClr val="C00000"/>
                </a:solidFill>
              </a:rPr>
              <a:t>獨立思考</a:t>
            </a:r>
            <a:r>
              <a:rPr lang="zh-TW" altLang="en-US" sz="2400" b="1" smtClean="0"/>
              <a:t>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</a:t>
            </a:r>
            <a:r>
              <a:rPr lang="zh-TW" altLang="en-US" sz="2400" b="1" smtClean="0">
                <a:solidFill>
                  <a:srgbClr val="FF0000"/>
                </a:solidFill>
              </a:rPr>
              <a:t>創新</a:t>
            </a:r>
            <a:r>
              <a:rPr lang="zh-TW" altLang="en-US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學中文</a:t>
            </a:r>
            <a:r>
              <a:rPr lang="zh-TW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</a:t>
            </a:r>
            <a:r>
              <a:rPr lang="zh-TW" altLang="en-US" sz="2400" b="1" smtClean="0">
                <a:solidFill>
                  <a:srgbClr val="C00000"/>
                </a:solidFill>
              </a:rPr>
              <a:t>英文</a:t>
            </a:r>
            <a:r>
              <a:rPr lang="zh-TW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學習世界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學演講、學辯論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/>
              <a:t>做一個「</a:t>
            </a:r>
            <a:r>
              <a:rPr lang="zh-TW" altLang="en-US" sz="2400" b="1" smtClean="0">
                <a:solidFill>
                  <a:srgbClr val="C00000"/>
                </a:solidFill>
              </a:rPr>
              <a:t>誠與信</a:t>
            </a:r>
            <a:r>
              <a:rPr lang="zh-TW" altLang="en-US" sz="2400" b="1" smtClean="0"/>
              <a:t>」的人</a:t>
            </a:r>
            <a:r>
              <a:rPr lang="zh-TW" altLang="en-US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您的優缺點</a:t>
            </a:r>
            <a:r>
              <a:rPr lang="en-US" altLang="zh-TW" smtClean="0"/>
              <a:t>(</a:t>
            </a:r>
            <a:r>
              <a:rPr lang="zh-TW" altLang="en-US" smtClean="0"/>
              <a:t>知己</a:t>
            </a:r>
            <a:r>
              <a:rPr lang="en-US" altLang="zh-TW" smtClean="0"/>
              <a:t>)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416800" cy="3892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C00000"/>
                </a:solidFill>
                <a:latin typeface="新細明體" pitchFamily="18" charset="-120"/>
              </a:rPr>
              <a:t>學業成績</a:t>
            </a:r>
            <a:r>
              <a:rPr lang="zh-TW" altLang="en-US" sz="2400" smtClean="0">
                <a:latin typeface="新細明體" pitchFamily="18" charset="-120"/>
              </a:rPr>
              <a:t>好嗎</a:t>
            </a:r>
            <a:r>
              <a:rPr lang="zh-TW" altLang="en-US" sz="2400" smtClean="0"/>
              <a:t>？</a:t>
            </a:r>
            <a:r>
              <a:rPr lang="zh-TW" altLang="en-US" sz="2400" smtClean="0">
                <a:latin typeface="新細明體" pitchFamily="18" charset="-12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C00000"/>
                </a:solidFill>
                <a:latin typeface="新細明體" pitchFamily="18" charset="-120"/>
              </a:rPr>
              <a:t>學測成績</a:t>
            </a:r>
            <a:r>
              <a:rPr lang="en-US" altLang="zh-TW" sz="2400" smtClean="0">
                <a:latin typeface="新細明體" pitchFamily="18" charset="-120"/>
              </a:rPr>
              <a:t>, </a:t>
            </a:r>
            <a:r>
              <a:rPr lang="zh-TW" altLang="en-US" sz="2400" smtClean="0">
                <a:latin typeface="新細明體" pitchFamily="18" charset="-120"/>
              </a:rPr>
              <a:t>學校成績</a:t>
            </a:r>
            <a:r>
              <a:rPr lang="en-US" altLang="zh-TW" sz="2400" smtClean="0">
                <a:latin typeface="新細明體" pitchFamily="18" charset="-120"/>
              </a:rPr>
              <a:t>, </a:t>
            </a:r>
            <a:r>
              <a:rPr lang="zh-TW" altLang="en-US" sz="2400" smtClean="0">
                <a:latin typeface="新細明體" pitchFamily="18" charset="-120"/>
              </a:rPr>
              <a:t>大致可推甄到那些學校</a:t>
            </a:r>
            <a:r>
              <a:rPr lang="zh-TW" altLang="en-US" sz="2400" smtClean="0"/>
              <a:t>？</a:t>
            </a: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CC"/>
                </a:solidFill>
                <a:latin typeface="新細明體" pitchFamily="18" charset="-120"/>
              </a:rPr>
              <a:t>自己對選讀科系的未來工作性質了解嗎</a:t>
            </a:r>
            <a:r>
              <a:rPr lang="en-US" altLang="zh-TW" sz="2400" smtClean="0">
                <a:solidFill>
                  <a:srgbClr val="0000CC"/>
                </a:solidFill>
                <a:latin typeface="新細明體" pitchFamily="18" charset="-120"/>
              </a:rPr>
              <a:t>?</a:t>
            </a:r>
            <a:r>
              <a:rPr lang="zh-TW" altLang="en-US" sz="2400" smtClean="0">
                <a:solidFill>
                  <a:srgbClr val="0000CC"/>
                </a:solidFill>
                <a:latin typeface="新細明體" pitchFamily="18" charset="-120"/>
              </a:rPr>
              <a:t>有忠誠度</a:t>
            </a:r>
            <a:r>
              <a:rPr lang="zh-TW" altLang="en-US" sz="2400" smtClean="0">
                <a:solidFill>
                  <a:srgbClr val="0000CC"/>
                </a:solidFill>
              </a:rPr>
              <a:t>？</a:t>
            </a:r>
            <a:endParaRPr lang="zh-TW" altLang="en-US" sz="2400" smtClean="0">
              <a:solidFill>
                <a:srgbClr val="0000CC"/>
              </a:solidFill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FF00FF"/>
                </a:solidFill>
                <a:latin typeface="新細明體" pitchFamily="18" charset="-120"/>
              </a:rPr>
              <a:t>自己的成績對選讀科系的篩選條件有優勢嗎</a:t>
            </a:r>
            <a:r>
              <a:rPr lang="zh-TW" altLang="en-US" sz="2400" smtClean="0">
                <a:solidFill>
                  <a:srgbClr val="FF00FF"/>
                </a:solidFill>
              </a:rPr>
              <a:t>？</a:t>
            </a:r>
            <a:endParaRPr lang="zh-TW" altLang="en-US" sz="2400" smtClean="0">
              <a:solidFill>
                <a:srgbClr val="FF00FF"/>
              </a:solidFill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FF00FF"/>
                </a:solidFill>
                <a:latin typeface="新細明體" pitchFamily="18" charset="-120"/>
              </a:rPr>
              <a:t>自己的特長</a:t>
            </a:r>
            <a:r>
              <a:rPr lang="en-US" altLang="zh-TW" sz="2400" smtClean="0">
                <a:solidFill>
                  <a:srgbClr val="FF00FF"/>
                </a:solidFill>
                <a:latin typeface="新細明體" pitchFamily="18" charset="-120"/>
              </a:rPr>
              <a:t>?</a:t>
            </a:r>
            <a:r>
              <a:rPr lang="zh-TW" altLang="en-US" sz="2400" smtClean="0">
                <a:solidFill>
                  <a:srgbClr val="FF00FF"/>
                </a:solidFill>
                <a:latin typeface="新細明體" pitchFamily="18" charset="-120"/>
              </a:rPr>
              <a:t>興趣</a:t>
            </a:r>
            <a:r>
              <a:rPr lang="zh-TW" altLang="en-US" sz="2400" smtClean="0">
                <a:solidFill>
                  <a:srgbClr val="FF00FF"/>
                </a:solidFill>
              </a:rPr>
              <a:t>？</a:t>
            </a:r>
          </a:p>
          <a:p>
            <a:pPr algn="just" eaLnBrk="1" hangingPunct="1">
              <a:lnSpc>
                <a:spcPct val="90000"/>
              </a:lnSpc>
            </a:pP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新細明體" pitchFamily="18" charset="-120"/>
              </a:rPr>
              <a:t>自己的邏輯</a:t>
            </a:r>
            <a:r>
              <a:rPr lang="zh-TW" altLang="zh-TW" sz="2400" smtClean="0"/>
              <a:t>、</a:t>
            </a:r>
            <a:r>
              <a:rPr lang="zh-TW" altLang="en-US" sz="2400" smtClean="0">
                <a:latin typeface="新細明體" pitchFamily="18" charset="-120"/>
              </a:rPr>
              <a:t>思慮清楚</a:t>
            </a:r>
            <a:r>
              <a:rPr lang="zh-TW" altLang="en-US" sz="2400" smtClean="0"/>
              <a:t>？</a:t>
            </a: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新細明體" pitchFamily="18" charset="-120"/>
              </a:rPr>
              <a:t>自己喜歡學習</a:t>
            </a:r>
            <a:r>
              <a:rPr lang="zh-TW" altLang="zh-TW" sz="2800" smtClean="0"/>
              <a:t>、</a:t>
            </a:r>
            <a:r>
              <a:rPr lang="zh-TW" altLang="en-US" sz="2400" smtClean="0">
                <a:latin typeface="新細明體" pitchFamily="18" charset="-120"/>
              </a:rPr>
              <a:t>讀書</a:t>
            </a:r>
            <a:r>
              <a:rPr lang="zh-TW" altLang="zh-TW" sz="2800" smtClean="0"/>
              <a:t>、</a:t>
            </a:r>
            <a:r>
              <a:rPr lang="zh-TW" altLang="en-US" sz="2400" smtClean="0">
                <a:latin typeface="新細明體" pitchFamily="18" charset="-120"/>
              </a:rPr>
              <a:t>思考</a:t>
            </a:r>
            <a:r>
              <a:rPr lang="zh-TW" altLang="en-US" sz="2400" smtClean="0"/>
              <a:t>？</a:t>
            </a:r>
          </a:p>
          <a:p>
            <a:pPr algn="just" eaLnBrk="1" hangingPunct="1">
              <a:lnSpc>
                <a:spcPct val="90000"/>
              </a:lnSpc>
            </a:pP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新細明體" pitchFamily="18" charset="-120"/>
              </a:rPr>
              <a:t>自己的口才好嗎</a:t>
            </a:r>
            <a:r>
              <a:rPr lang="zh-TW" altLang="en-US" sz="2400" smtClean="0"/>
              <a:t>？</a:t>
            </a: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新細明體" pitchFamily="18" charset="-120"/>
              </a:rPr>
              <a:t>自己的人生目標清楚</a:t>
            </a:r>
            <a:r>
              <a:rPr lang="zh-TW" altLang="en-US" sz="2400" smtClean="0"/>
              <a:t>？</a:t>
            </a:r>
            <a:endParaRPr lang="zh-TW" altLang="en-US" sz="2400" smtClean="0">
              <a:latin typeface="新細明體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400" smtClean="0">
                <a:latin typeface="新細明體" pitchFamily="18" charset="-120"/>
              </a:rPr>
              <a:t>自己的人格特質</a:t>
            </a:r>
            <a:r>
              <a:rPr lang="zh-TW" altLang="en-US" sz="2400" smtClean="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4989</Words>
  <Application>Microsoft Office PowerPoint</Application>
  <PresentationFormat>如螢幕大小 (4:3)</PresentationFormat>
  <Paragraphs>731</Paragraphs>
  <Slides>69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1" baseType="lpstr">
      <vt:lpstr>預設簡報設計</vt:lpstr>
      <vt:lpstr>圖表</vt:lpstr>
      <vt:lpstr>大學甄選入學 如何準備書面備審資料及口試 </vt:lpstr>
      <vt:lpstr>大學統測結束 考生開心比Ya！</vt:lpstr>
      <vt:lpstr>大綱</vt:lpstr>
      <vt:lpstr>自我簡介</vt:lpstr>
      <vt:lpstr>教授的內心世界(知彼)</vt:lpstr>
      <vt:lpstr>俞教授的兩週行程</vt:lpstr>
      <vt:lpstr>教授最喜歡怎樣的學生?</vt:lpstr>
      <vt:lpstr>張忠謀：大學生要做的11件事</vt:lpstr>
      <vt:lpstr>您的優缺點(知己)</vt:lpstr>
      <vt:lpstr>選校守則(興趣，就業，校譽，地點)</vt:lpstr>
      <vt:lpstr>台灣20歲以下學生 最想就讀的科系為何？ </vt:lpstr>
      <vt:lpstr>台灣學生認為 最有就業前景的科系為何？</vt:lpstr>
      <vt:lpstr>104薪資情報 </vt:lpstr>
      <vt:lpstr>如何準備書面資料?  將三年學習成果，自己的特質 及興趣  用十分鐘向教授作書面報告</vt:lpstr>
      <vt:lpstr>書面資料內容</vt:lpstr>
      <vt:lpstr>投影片 16</vt:lpstr>
      <vt:lpstr>投影片 17</vt:lpstr>
      <vt:lpstr>準備書面資料 最需注意的三技巧</vt:lpstr>
      <vt:lpstr>技巧 1：資料的開始2~3頁</vt:lpstr>
      <vt:lpstr>技巧 2：如何將自己的優點和推甄科系產生連結?</vt:lpstr>
      <vt:lpstr>技巧 3：書面資料的組織結構需系統化</vt:lpstr>
      <vt:lpstr>技巧 4：書面資料的圖表示法</vt:lpstr>
      <vt:lpstr>技巧 5：凸顯報考動機</vt:lpstr>
      <vt:lpstr>技巧 6：注意書面資料格式</vt:lpstr>
      <vt:lpstr>技巧 7：具體化您的書面資料</vt:lpstr>
      <vt:lpstr>技巧 8：他山之石可以攻錯</vt:lpstr>
      <vt:lpstr>技巧 9：提早準備書面資料</vt:lpstr>
      <vt:lpstr>準備書面資料常犯錯誤</vt:lpstr>
      <vt:lpstr>書面資料範本</vt:lpstr>
      <vt:lpstr>投影片 30</vt:lpstr>
      <vt:lpstr>投影片 31</vt:lpstr>
      <vt:lpstr>投影片 32</vt:lpstr>
      <vt:lpstr>投影片 33</vt:lpstr>
      <vt:lpstr>目錄</vt:lpstr>
      <vt:lpstr>【自傳範本】</vt:lpstr>
      <vt:lpstr>書面資料準備技巧 常問問題</vt:lpstr>
      <vt:lpstr>如何準備面試?</vt:lpstr>
      <vt:lpstr>參加推甄面試的同學需注意下列事項</vt:lpstr>
      <vt:lpstr>面試時如何吸引教授的喜愛?</vt:lpstr>
      <vt:lpstr>面試評分標準範本</vt:lpstr>
      <vt:lpstr>面試基本介紹</vt:lpstr>
      <vt:lpstr>投影片 42</vt:lpstr>
      <vt:lpstr>面試的方式</vt:lpstr>
      <vt:lpstr>面試方式</vt:lpstr>
      <vt:lpstr>面試的穿著</vt:lpstr>
      <vt:lpstr>面試前技巧</vt:lpstr>
      <vt:lpstr>面試中技巧</vt:lpstr>
      <vt:lpstr>問題1：請自我介紹一下？</vt:lpstr>
      <vt:lpstr>問題2：為何報考本校本系？</vt:lpstr>
      <vt:lpstr>問題3：如果您考上其他學校?您會來嗎?</vt:lpstr>
      <vt:lpstr>問題4：為何某學期（某科目）的成績特別低？</vt:lpstr>
      <vt:lpstr>問題5：你覺得美國牛肉該進口嗎?</vt:lpstr>
      <vt:lpstr>問題6：你覺得林書豪會成功的原因是什麼？</vt:lpstr>
      <vt:lpstr>問題7：你憑甚麼比其他人更應該被錄取？</vt:lpstr>
      <vt:lpstr>面試中突顯自己優點的技巧</vt:lpstr>
      <vt:lpstr>面試中突顯自己優點的技巧(一)</vt:lpstr>
      <vt:lpstr>面試中突顯自己優點的技巧(二)</vt:lpstr>
      <vt:lpstr>面試中突顯自己優點的技巧(三)</vt:lpstr>
      <vt:lpstr>面試中突顯自己優點的技巧(四)</vt:lpstr>
      <vt:lpstr>面試中突顯自己優點的技巧(五)</vt:lpstr>
      <vt:lpstr>面試中常犯的錯誤</vt:lpstr>
      <vt:lpstr>消除面試緊張的方法</vt:lpstr>
      <vt:lpstr>面試常見問題</vt:lpstr>
      <vt:lpstr>面試常見問題(1)</vt:lpstr>
      <vt:lpstr>面試常見問題(2)</vt:lpstr>
      <vt:lpstr>面試常見問題(3)</vt:lpstr>
      <vt:lpstr>面試常見問題(4)</vt:lpstr>
      <vt:lpstr>面試常見問題(5)</vt:lpstr>
      <vt:lpstr>信『我』者得永生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cwyu</dc:creator>
  <cp:lastModifiedBy>cwyu</cp:lastModifiedBy>
  <cp:revision>743</cp:revision>
  <cp:lastPrinted>1601-01-01T00:00:00Z</cp:lastPrinted>
  <dcterms:created xsi:type="dcterms:W3CDTF">1601-01-01T00:00:00Z</dcterms:created>
  <dcterms:modified xsi:type="dcterms:W3CDTF">2014-05-13T14:18:03Z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