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1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7" r:id="rId4"/>
    <p:sldId id="288" r:id="rId5"/>
    <p:sldId id="289" r:id="rId6"/>
    <p:sldId id="294" r:id="rId7"/>
    <p:sldId id="290" r:id="rId8"/>
    <p:sldId id="271" r:id="rId9"/>
    <p:sldId id="272" r:id="rId10"/>
    <p:sldId id="285" r:id="rId11"/>
    <p:sldId id="291" r:id="rId12"/>
    <p:sldId id="292" r:id="rId13"/>
    <p:sldId id="293" r:id="rId14"/>
    <p:sldId id="282" r:id="rId15"/>
    <p:sldId id="283" r:id="rId16"/>
    <p:sldId id="281" r:id="rId17"/>
    <p:sldId id="295" r:id="rId18"/>
    <p:sldId id="269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7C80"/>
    <a:srgbClr val="A6D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619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c.edu.tw/apply109/index.php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c.edu.tw/apply109/index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67FA5AA8-9EFD-498B-93F9-11EB57D1A9DA}">
      <dgm:prSet custT="1"/>
      <dgm:spPr/>
      <dgm:t>
        <a:bodyPr/>
        <a:lstStyle/>
        <a:p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依簡章規定，</a:t>
          </a:r>
          <a:r>
            <a:rPr kumimoji="0" lang="zh-TW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報名參加本招生之每一考生，皆應至甄選委員會網址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lang="en-US" sz="2000" dirty="0" smtClean="0">
              <a:hlinkClick xmlns:r="http://schemas.openxmlformats.org/officeDocument/2006/relationships" r:id="rId1"/>
            </a:rPr>
            <a:t>https://www.cac.edu.tw/apply109/index.php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)</a:t>
          </a:r>
          <a:r>
            <a:rPr kumimoji="0" lang="zh-TW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，選擇「個人申請」，進入「個人密碼設定」，點選「設定密碼」選項，</a:t>
          </a:r>
          <a:r>
            <a:rPr kumimoji="0" lang="zh-TW" altLang="zh-TW" sz="20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自行設定個人專屬之密碼</a:t>
          </a:r>
          <a:r>
            <a:rPr kumimoji="0"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lang="en-US" altLang="zh-TW" sz="2000" b="0" i="0" dirty="0" smtClean="0"/>
            <a:t>109.03.05</a:t>
          </a:r>
          <a:r>
            <a:rPr lang="zh-TW" altLang="en-US" sz="2000" b="0" i="0" dirty="0" smtClean="0"/>
            <a:t>（四）至 </a:t>
          </a:r>
          <a:r>
            <a:rPr lang="en-US" altLang="zh-TW" sz="2000" b="0" i="0" dirty="0" smtClean="0"/>
            <a:t>109.05.25</a:t>
          </a:r>
          <a:r>
            <a:rPr lang="zh-TW" altLang="en-US" sz="2000" b="0" i="0" dirty="0" smtClean="0"/>
            <a:t>（一）</a:t>
          </a:r>
          <a:r>
            <a:rPr kumimoji="0"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)</a:t>
          </a:r>
          <a:r>
            <a:rPr kumimoji="0" lang="zh-TW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612870B8-68A6-47C2-9386-C804D49CC5E6}" type="parTrans" cxnId="{FD024D93-F5FE-47C0-894D-6BA3354DF60A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1D399-39ED-4DC6-B130-42AFF8F5B63C}" type="sibTrans" cxnId="{FD024D93-F5FE-47C0-894D-6BA3354DF60A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9F820-03C3-4A16-8D17-7458B5939F0D}">
      <dgm:prSet custT="1"/>
      <dgm:spPr/>
      <dgm:t>
        <a:bodyPr/>
        <a:lstStyle/>
        <a:p>
          <a:r>
            <a:rPr kumimoji="0" lang="zh-TW" altLang="en-US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考生</a:t>
          </a:r>
          <a:r>
            <a:rPr kumimoji="0" lang="zh-TW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自行設定個人專屬之密碼後，方可登錄</a:t>
          </a:r>
          <a:r>
            <a:rPr kumimoji="0" lang="zh-TW" altLang="en-US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集體報名考生報名狀態查詢、應屆畢業生查詢高中</a:t>
          </a:r>
          <a:r>
            <a:rPr kumimoji="0"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en-US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職</a:t>
          </a:r>
          <a:r>
            <a:rPr kumimoji="0"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en-US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在校成績證明、</a:t>
          </a:r>
          <a:r>
            <a:rPr kumimoji="0" lang="zh-TW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篩選</a:t>
          </a:r>
          <a:r>
            <a:rPr kumimoji="0"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分發</a:t>
          </a:r>
          <a:r>
            <a:rPr kumimoji="0"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結果查詢、審查資料上傳、就讀志願序登記等系統</a:t>
          </a:r>
          <a:r>
            <a:rPr kumimoji="0" lang="zh-TW" altLang="en-US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9289DBBB-5122-41BA-A6E4-6E4304975480}" type="parTrans" cxnId="{F233EC4A-7B12-4E29-A158-AB5D148D1812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E799D-D61E-483D-94A4-AA4A623A3FF4}" type="sibTrans" cxnId="{F233EC4A-7B12-4E29-A158-AB5D148D1812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9F3233-F1EE-4051-A837-7FA450B064BB}" type="pres">
      <dgm:prSet presAssocID="{67FA5AA8-9EFD-498B-93F9-11EB57D1A9DA}" presName="parentText" presStyleLbl="node1" presStyleIdx="0" presStyleCnt="2" custScaleX="95012" custLinFactY="-97466" custLinFactNeighborX="-23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13D189-A1FC-4A22-9900-468FDC3BC3AB}" type="pres">
      <dgm:prSet presAssocID="{3AD1D399-39ED-4DC6-B130-42AFF8F5B63C}" presName="spacer" presStyleCnt="0"/>
      <dgm:spPr/>
      <dgm:t>
        <a:bodyPr/>
        <a:lstStyle/>
        <a:p>
          <a:endParaRPr lang="zh-TW" altLang="en-US"/>
        </a:p>
      </dgm:t>
    </dgm:pt>
    <dgm:pt modelId="{FD63B0C5-B14B-4A93-8CCF-5CD25A67C6CB}" type="pres">
      <dgm:prSet presAssocID="{16C9F820-03C3-4A16-8D17-7458B5939F0D}" presName="parentText" presStyleLbl="node1" presStyleIdx="1" presStyleCnt="2" custScaleX="95012" custLinFactY="89569" custLinFactNeighborX="-23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23A618-D2A4-4801-9BCD-BCF1D6F42402}" type="presOf" srcId="{67FA5AA8-9EFD-498B-93F9-11EB57D1A9DA}" destId="{629F3233-F1EE-4051-A837-7FA450B064BB}" srcOrd="0" destOrd="0" presId="urn:microsoft.com/office/officeart/2005/8/layout/vList2"/>
    <dgm:cxn modelId="{F233EC4A-7B12-4E29-A158-AB5D148D1812}" srcId="{B5AAFE08-CF64-4CA3-A1AF-C6A976ED3699}" destId="{16C9F820-03C3-4A16-8D17-7458B5939F0D}" srcOrd="1" destOrd="0" parTransId="{9289DBBB-5122-41BA-A6E4-6E4304975480}" sibTransId="{5A5E799D-D61E-483D-94A4-AA4A623A3FF4}"/>
    <dgm:cxn modelId="{C9A14557-EEDE-49B8-9710-C59F1C5E240B}" type="presOf" srcId="{16C9F820-03C3-4A16-8D17-7458B5939F0D}" destId="{FD63B0C5-B14B-4A93-8CCF-5CD25A67C6CB}" srcOrd="0" destOrd="0" presId="urn:microsoft.com/office/officeart/2005/8/layout/vList2"/>
    <dgm:cxn modelId="{FD024D93-F5FE-47C0-894D-6BA3354DF60A}" srcId="{B5AAFE08-CF64-4CA3-A1AF-C6A976ED3699}" destId="{67FA5AA8-9EFD-498B-93F9-11EB57D1A9DA}" srcOrd="0" destOrd="0" parTransId="{612870B8-68A6-47C2-9386-C804D49CC5E6}" sibTransId="{3AD1D399-39ED-4DC6-B130-42AFF8F5B63C}"/>
    <dgm:cxn modelId="{E539ED33-506F-4812-AE85-A671FDEF0A5A}" type="presOf" srcId="{B5AAFE08-CF64-4CA3-A1AF-C6A976ED3699}" destId="{8FC71BBB-79FB-49C4-99B7-1142041553AE}" srcOrd="0" destOrd="0" presId="urn:microsoft.com/office/officeart/2005/8/layout/vList2"/>
    <dgm:cxn modelId="{96300086-B01A-478B-AB52-AEB45B3ADCAF}" type="presParOf" srcId="{8FC71BBB-79FB-49C4-99B7-1142041553AE}" destId="{629F3233-F1EE-4051-A837-7FA450B064BB}" srcOrd="0" destOrd="0" presId="urn:microsoft.com/office/officeart/2005/8/layout/vList2"/>
    <dgm:cxn modelId="{12362849-A31D-4ADB-AA54-6589FB77631D}" type="presParOf" srcId="{8FC71BBB-79FB-49C4-99B7-1142041553AE}" destId="{7113D189-A1FC-4A22-9900-468FDC3BC3AB}" srcOrd="1" destOrd="0" presId="urn:microsoft.com/office/officeart/2005/8/layout/vList2"/>
    <dgm:cxn modelId="{2CCBDB79-481E-4D9A-A583-2136F0F55678}" type="presParOf" srcId="{8FC71BBB-79FB-49C4-99B7-1142041553AE}" destId="{FD63B0C5-B14B-4A93-8CCF-5CD25A67C6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EAD43EE-EF69-49BC-A98C-C2FD9654812A}">
      <dgm:prSet custT="1"/>
      <dgm:spPr/>
      <dgm:t>
        <a:bodyPr/>
        <a:lstStyle/>
        <a:p>
          <a:r>
            <a:rPr lang="zh-TW" altLang="zh-TW" sz="2000" b="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同時具有原住民身分及符合離島生</a:t>
          </a:r>
          <a:r>
            <a:rPr lang="zh-TW" altLang="en-US" sz="2000" b="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身分</a:t>
          </a:r>
          <a:r>
            <a:rPr lang="zh-TW" altLang="zh-TW" sz="2000" b="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之考生</a:t>
          </a:r>
          <a:r>
            <a:rPr lang="zh-TW" altLang="zh-TW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，須於報名時就「原住民生」或「離島生」中</a:t>
          </a:r>
          <a:r>
            <a:rPr lang="zh-TW" altLang="zh-TW" sz="2000" b="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擇一身分報名</a:t>
          </a:r>
          <a:r>
            <a:rPr lang="zh-TW" altLang="en-US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，離島生須透過學校集體報名。</a:t>
          </a:r>
          <a:endParaRPr kumimoji="0" lang="en-US" altLang="zh-TW" sz="2000" b="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141770AE-32AC-4849-9EC9-F7E0723ED956}" type="parTrans" cxnId="{1E70CB4A-DF62-4154-A306-8F834526100C}">
      <dgm:prSet/>
      <dgm:spPr/>
      <dgm:t>
        <a:bodyPr/>
        <a:lstStyle/>
        <a:p>
          <a:endParaRPr lang="zh-TW" altLang="en-US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AFD18-4A3E-4287-BFD7-935A4287E58E}" type="sibTrans" cxnId="{1E70CB4A-DF62-4154-A306-8F834526100C}">
      <dgm:prSet/>
      <dgm:spPr/>
      <dgm:t>
        <a:bodyPr/>
        <a:lstStyle/>
        <a:p>
          <a:endParaRPr lang="zh-TW" altLang="en-US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6CBA7-2952-4496-AAE7-24276C7719BE}">
      <dgm:prSet phldrT="[文字]" custT="1"/>
      <dgm:spPr/>
      <dgm:t>
        <a:bodyPr/>
        <a:lstStyle/>
        <a:p>
          <a:r>
            <a:rPr lang="zh-TW" altLang="en-US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考生僅得就學校集體報名或個別報名擇一辦理，如有</a:t>
          </a:r>
          <a:r>
            <a:rPr lang="zh-TW" altLang="en-US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重複報名概以學校集體報名所登錄之資料為準</a:t>
          </a:r>
          <a:r>
            <a:rPr lang="zh-TW" altLang="en-US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，且不辦理退費。</a:t>
          </a:r>
          <a:endParaRPr lang="zh-TW" altLang="en-US" sz="2000" b="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54D844E-C315-422E-B1E8-BE24B62A4194}" type="parTrans" cxnId="{A826B789-7CD6-479B-B803-3679FDDEDD9B}">
      <dgm:prSet/>
      <dgm:spPr/>
      <dgm:t>
        <a:bodyPr/>
        <a:lstStyle/>
        <a:p>
          <a:endParaRPr lang="zh-TW" altLang="en-US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03668-069C-41E5-8D1E-6DBC78955338}" type="sibTrans" cxnId="{A826B789-7CD6-479B-B803-3679FDDEDD9B}">
      <dgm:prSet/>
      <dgm:spPr/>
      <dgm:t>
        <a:bodyPr/>
        <a:lstStyle/>
        <a:p>
          <a:endParaRPr lang="zh-TW" altLang="en-US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C9B77-54E4-49F4-972A-93364859DF1C}">
      <dgm:prSet custT="1"/>
      <dgm:spPr/>
      <dgm:t>
        <a:bodyPr/>
        <a:lstStyle/>
        <a:p>
          <a:r>
            <a:rPr lang="zh-TW" altLang="zh-TW" sz="2000" b="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具原住民</a:t>
          </a:r>
          <a:r>
            <a:rPr lang="zh-TW" altLang="en-US" sz="2000" b="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lang="zh-TW" altLang="zh-TW" sz="2000" b="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身分考生</a:t>
          </a:r>
          <a:r>
            <a:rPr lang="zh-TW" altLang="zh-TW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請留意報名系統身分註記是否為原住民</a:t>
          </a:r>
          <a:r>
            <a:rPr lang="zh-TW" altLang="en-US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lang="zh-TW" altLang="zh-TW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，以免漏誤而影響學生升學權益</a:t>
          </a:r>
          <a:r>
            <a:rPr lang="zh-TW" altLang="en-US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lang="en-US" altLang="zh-TW" sz="2000" b="1" dirty="0" smtClean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76CCF211-6D42-4C5D-9AD1-B9B422A7D0C1}" type="parTrans" cxnId="{51F2A409-74AD-474E-8D8C-80BAC0C72DCC}">
      <dgm:prSet/>
      <dgm:spPr/>
      <dgm:t>
        <a:bodyPr/>
        <a:lstStyle/>
        <a:p>
          <a:endParaRPr lang="zh-TW" altLang="en-US" sz="2000" b="0"/>
        </a:p>
      </dgm:t>
    </dgm:pt>
    <dgm:pt modelId="{942D6C93-1B97-413B-AAAE-FF19B41E4E60}" type="sibTrans" cxnId="{51F2A409-74AD-474E-8D8C-80BAC0C72DCC}">
      <dgm:prSet/>
      <dgm:spPr/>
      <dgm:t>
        <a:bodyPr/>
        <a:lstStyle/>
        <a:p>
          <a:endParaRPr lang="zh-TW" altLang="en-US" sz="2000" b="0"/>
        </a:p>
      </dgm:t>
    </dgm:pt>
    <dgm:pt modelId="{51AAD0E0-CB5C-4C28-87E4-B5AC82D168C8}">
      <dgm:prSet custT="1"/>
      <dgm:spPr/>
      <dgm:t>
        <a:bodyPr/>
        <a:lstStyle/>
        <a:p>
          <a:r>
            <a:rPr lang="zh-TW" altLang="en-US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報名學測或個人申請報名時，應確認考生是否符合低收、中低收入戶資格，避免考生參與第二階段甄試，扶弱優先錄取資格不符，影響錄取結果。</a:t>
          </a:r>
          <a:endParaRPr kumimoji="0" lang="en-US" altLang="zh-TW" sz="2000" b="0" dirty="0">
            <a:latin typeface="微軟正黑體" pitchFamily="34" charset="-120"/>
            <a:ea typeface="微軟正黑體" pitchFamily="34" charset="-120"/>
            <a:cs typeface="Times New Roman" panose="02020603050405020304" pitchFamily="18" charset="0"/>
          </a:endParaRPr>
        </a:p>
      </dgm:t>
    </dgm:pt>
    <dgm:pt modelId="{1660BB15-6A85-4C15-9366-E1C83226B14B}" type="parTrans" cxnId="{2887EF39-FA51-4F22-94C8-AA0AD624BD7B}">
      <dgm:prSet/>
      <dgm:spPr/>
      <dgm:t>
        <a:bodyPr/>
        <a:lstStyle/>
        <a:p>
          <a:endParaRPr lang="zh-TW" altLang="en-US" sz="2000" b="0"/>
        </a:p>
      </dgm:t>
    </dgm:pt>
    <dgm:pt modelId="{25E53E5C-3DAC-4651-9EAA-8D5714C2F4B8}" type="sibTrans" cxnId="{2887EF39-FA51-4F22-94C8-AA0AD624BD7B}">
      <dgm:prSet/>
      <dgm:spPr/>
      <dgm:t>
        <a:bodyPr/>
        <a:lstStyle/>
        <a:p>
          <a:endParaRPr lang="zh-TW" altLang="en-US" sz="2000" b="0"/>
        </a:p>
      </dgm:t>
    </dgm:pt>
    <dgm:pt modelId="{C9574AAB-7EDE-416E-B352-F66FBE29B6A3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A783E2-BD30-4DB7-909F-962D5C001EA1}" type="pres">
      <dgm:prSet presAssocID="{6896CBA7-2952-4496-AAE7-24276C7719BE}" presName="parentText" presStyleLbl="node1" presStyleIdx="0" presStyleCnt="4" custScaleY="8973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931A59-664D-4710-AD64-04E2F4F8EC17}" type="pres">
      <dgm:prSet presAssocID="{04D03668-069C-41E5-8D1E-6DBC78955338}" presName="spacer" presStyleCnt="0"/>
      <dgm:spPr/>
      <dgm:t>
        <a:bodyPr/>
        <a:lstStyle/>
        <a:p>
          <a:endParaRPr lang="zh-TW" altLang="en-US"/>
        </a:p>
      </dgm:t>
    </dgm:pt>
    <dgm:pt modelId="{BEBA29E0-975B-4825-8F8C-25512C941CCE}" type="pres">
      <dgm:prSet presAssocID="{9EAD43EE-EF69-49BC-A98C-C2FD9654812A}" presName="parentText" presStyleLbl="node1" presStyleIdx="1" presStyleCnt="4" custScaleY="1013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8C1A73-2951-4949-9F95-193CC259D477}" type="pres">
      <dgm:prSet presAssocID="{719AFD18-4A3E-4287-BFD7-935A4287E58E}" presName="spacer" presStyleCnt="0"/>
      <dgm:spPr/>
      <dgm:t>
        <a:bodyPr/>
        <a:lstStyle/>
        <a:p>
          <a:endParaRPr lang="zh-TW" altLang="en-US"/>
        </a:p>
      </dgm:t>
    </dgm:pt>
    <dgm:pt modelId="{6B730DE2-B204-4ED3-840B-153D31F9438A}" type="pres">
      <dgm:prSet presAssocID="{AB1C9B77-54E4-49F4-972A-93364859DF1C}" presName="parentText" presStyleLbl="node1" presStyleIdx="2" presStyleCnt="4" custScaleY="8968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A2CA81-32C1-43D9-9DCF-B5717B7265CD}" type="pres">
      <dgm:prSet presAssocID="{942D6C93-1B97-413B-AAAE-FF19B41E4E60}" presName="spacer" presStyleCnt="0"/>
      <dgm:spPr/>
      <dgm:t>
        <a:bodyPr/>
        <a:lstStyle/>
        <a:p>
          <a:endParaRPr lang="zh-TW" altLang="en-US"/>
        </a:p>
      </dgm:t>
    </dgm:pt>
    <dgm:pt modelId="{78FBF052-3433-411E-9D2D-70646EA626E6}" type="pres">
      <dgm:prSet presAssocID="{51AAD0E0-CB5C-4C28-87E4-B5AC82D168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7C0838-86F3-47A4-98A2-50BBED8382FD}" type="presOf" srcId="{6896CBA7-2952-4496-AAE7-24276C7719BE}" destId="{7DA783E2-BD30-4DB7-909F-962D5C001EA1}" srcOrd="0" destOrd="0" presId="urn:microsoft.com/office/officeart/2005/8/layout/vList2"/>
    <dgm:cxn modelId="{74B8C804-94A0-479A-A792-67E1E6669E9D}" type="presOf" srcId="{9EAD43EE-EF69-49BC-A98C-C2FD9654812A}" destId="{BEBA29E0-975B-4825-8F8C-25512C941CCE}" srcOrd="0" destOrd="0" presId="urn:microsoft.com/office/officeart/2005/8/layout/vList2"/>
    <dgm:cxn modelId="{B73BBEE9-C676-48E6-BDE3-BD9D5EC26E09}" type="presOf" srcId="{B5AAFE08-CF64-4CA3-A1AF-C6A976ED3699}" destId="{C9574AAB-7EDE-416E-B352-F66FBE29B6A3}" srcOrd="0" destOrd="0" presId="urn:microsoft.com/office/officeart/2005/8/layout/vList2"/>
    <dgm:cxn modelId="{51F2A409-74AD-474E-8D8C-80BAC0C72DCC}" srcId="{B5AAFE08-CF64-4CA3-A1AF-C6A976ED3699}" destId="{AB1C9B77-54E4-49F4-972A-93364859DF1C}" srcOrd="2" destOrd="0" parTransId="{76CCF211-6D42-4C5D-9AD1-B9B422A7D0C1}" sibTransId="{942D6C93-1B97-413B-AAAE-FF19B41E4E60}"/>
    <dgm:cxn modelId="{D5A412BC-C28A-41B5-A9E5-791FAC659876}" type="presOf" srcId="{AB1C9B77-54E4-49F4-972A-93364859DF1C}" destId="{6B730DE2-B204-4ED3-840B-153D31F9438A}" srcOrd="0" destOrd="0" presId="urn:microsoft.com/office/officeart/2005/8/layout/vList2"/>
    <dgm:cxn modelId="{2887EF39-FA51-4F22-94C8-AA0AD624BD7B}" srcId="{B5AAFE08-CF64-4CA3-A1AF-C6A976ED3699}" destId="{51AAD0E0-CB5C-4C28-87E4-B5AC82D168C8}" srcOrd="3" destOrd="0" parTransId="{1660BB15-6A85-4C15-9366-E1C83226B14B}" sibTransId="{25E53E5C-3DAC-4651-9EAA-8D5714C2F4B8}"/>
    <dgm:cxn modelId="{A826B789-7CD6-479B-B803-3679FDDEDD9B}" srcId="{B5AAFE08-CF64-4CA3-A1AF-C6A976ED3699}" destId="{6896CBA7-2952-4496-AAE7-24276C7719BE}" srcOrd="0" destOrd="0" parTransId="{054D844E-C315-422E-B1E8-BE24B62A4194}" sibTransId="{04D03668-069C-41E5-8D1E-6DBC78955338}"/>
    <dgm:cxn modelId="{1E70CB4A-DF62-4154-A306-8F834526100C}" srcId="{B5AAFE08-CF64-4CA3-A1AF-C6A976ED3699}" destId="{9EAD43EE-EF69-49BC-A98C-C2FD9654812A}" srcOrd="1" destOrd="0" parTransId="{141770AE-32AC-4849-9EC9-F7E0723ED956}" sibTransId="{719AFD18-4A3E-4287-BFD7-935A4287E58E}"/>
    <dgm:cxn modelId="{EF9F5F0B-DF9B-4E89-B09F-10FBE535208F}" type="presOf" srcId="{51AAD0E0-CB5C-4C28-87E4-B5AC82D168C8}" destId="{78FBF052-3433-411E-9D2D-70646EA626E6}" srcOrd="0" destOrd="0" presId="urn:microsoft.com/office/officeart/2005/8/layout/vList2"/>
    <dgm:cxn modelId="{DB43DD51-AD38-4DE7-BB5B-37F6E30C9666}" type="presParOf" srcId="{C9574AAB-7EDE-416E-B352-F66FBE29B6A3}" destId="{7DA783E2-BD30-4DB7-909F-962D5C001EA1}" srcOrd="0" destOrd="0" presId="urn:microsoft.com/office/officeart/2005/8/layout/vList2"/>
    <dgm:cxn modelId="{5B0C444B-23EF-4F2E-AB04-62C00D3D17EC}" type="presParOf" srcId="{C9574AAB-7EDE-416E-B352-F66FBE29B6A3}" destId="{39931A59-664D-4710-AD64-04E2F4F8EC17}" srcOrd="1" destOrd="0" presId="urn:microsoft.com/office/officeart/2005/8/layout/vList2"/>
    <dgm:cxn modelId="{C4CDCD3D-933D-4F8E-AEAA-CCBB1A7B3AE2}" type="presParOf" srcId="{C9574AAB-7EDE-416E-B352-F66FBE29B6A3}" destId="{BEBA29E0-975B-4825-8F8C-25512C941CCE}" srcOrd="2" destOrd="0" presId="urn:microsoft.com/office/officeart/2005/8/layout/vList2"/>
    <dgm:cxn modelId="{E8BBAD3C-3CA1-469E-8428-5E169BFCA647}" type="presParOf" srcId="{C9574AAB-7EDE-416E-B352-F66FBE29B6A3}" destId="{808C1A73-2951-4949-9F95-193CC259D477}" srcOrd="3" destOrd="0" presId="urn:microsoft.com/office/officeart/2005/8/layout/vList2"/>
    <dgm:cxn modelId="{2AD7CC3E-1568-4581-8B43-0464D64BC812}" type="presParOf" srcId="{C9574AAB-7EDE-416E-B352-F66FBE29B6A3}" destId="{6B730DE2-B204-4ED3-840B-153D31F9438A}" srcOrd="4" destOrd="0" presId="urn:microsoft.com/office/officeart/2005/8/layout/vList2"/>
    <dgm:cxn modelId="{E7F7A561-B0FC-462D-9F9F-EDC7F318D2AF}" type="presParOf" srcId="{C9574AAB-7EDE-416E-B352-F66FBE29B6A3}" destId="{BDA2CA81-32C1-43D9-9DCF-B5717B7265CD}" srcOrd="5" destOrd="0" presId="urn:microsoft.com/office/officeart/2005/8/layout/vList2"/>
    <dgm:cxn modelId="{CB55A4D1-8E0F-41D3-9F48-D9F614127883}" type="presParOf" srcId="{C9574AAB-7EDE-416E-B352-F66FBE29B6A3}" destId="{78FBF052-3433-411E-9D2D-70646EA626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45BDEA3-205B-44A9-A7B9-EDE0C79146BF}">
      <dgm:prSet phldrT="[文字]" custT="1"/>
      <dgm:spPr/>
      <dgm:t>
        <a:bodyPr/>
        <a:lstStyle/>
        <a:p>
          <a:r>
            <a:rPr kumimoji="0" lang="zh-TW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大學得限制考生可申請該校之學系</a:t>
          </a:r>
          <a:r>
            <a:rPr kumimoji="0"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組</a:t>
          </a:r>
          <a:r>
            <a:rPr kumimoji="0"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數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4FF9BF7-0ACF-481B-8704-471E1882DA00}" type="sibTrans" cxnId="{2DD32CAE-EEDD-429F-96CE-75C8CB236125}">
      <dgm:prSet/>
      <dgm:spPr/>
      <dgm:t>
        <a:bodyPr/>
        <a:lstStyle/>
        <a:p>
          <a:endParaRPr lang="zh-TW" altLang="en-US"/>
        </a:p>
      </dgm:t>
    </dgm:pt>
    <dgm:pt modelId="{59694701-4C91-488B-BDBD-8C3A852BFC17}" type="parTrans" cxnId="{2DD32CAE-EEDD-429F-96CE-75C8CB236125}">
      <dgm:prSet/>
      <dgm:spPr/>
      <dgm:t>
        <a:bodyPr/>
        <a:lstStyle/>
        <a:p>
          <a:endParaRPr lang="zh-TW" altLang="en-US"/>
        </a:p>
      </dgm:t>
    </dgm:pt>
    <dgm:pt modelId="{00B65081-234A-4287-A2DB-1F26C42E7C97}">
      <dgm:prSet/>
      <dgm:spPr/>
      <dgm:t>
        <a:bodyPr/>
        <a:lstStyle/>
        <a:p>
          <a:r>
            <a:rPr kumimoji="0" lang="zh-TW" altLang="en-US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部分校系招生分組有</a:t>
          </a:r>
          <a:r>
            <a:rPr kumimoji="0" lang="zh-TW" altLang="en-US" b="1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限填一組</a:t>
          </a:r>
          <a:r>
            <a:rPr kumimoji="0" lang="zh-TW" altLang="en-US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報名、限</a:t>
          </a:r>
          <a:r>
            <a:rPr kumimoji="0" lang="zh-TW" altLang="en-US" b="1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原住民身分</a:t>
          </a:r>
          <a:r>
            <a:rPr kumimoji="0" lang="zh-TW" altLang="en-US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報名之特殊限制</a:t>
          </a:r>
          <a:endParaRPr kumimoji="0" lang="en-US" altLang="zh-TW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5A779E65-20ED-49D2-9821-98866EE0D140}" type="parTrans" cxnId="{7FC40F58-20F3-4B4C-9765-DFBD85695BA2}">
      <dgm:prSet/>
      <dgm:spPr/>
      <dgm:t>
        <a:bodyPr/>
        <a:lstStyle/>
        <a:p>
          <a:endParaRPr lang="zh-TW" altLang="en-US"/>
        </a:p>
      </dgm:t>
    </dgm:pt>
    <dgm:pt modelId="{F4288AD4-A51C-4235-8A06-2E51F2365FD0}" type="sibTrans" cxnId="{7FC40F58-20F3-4B4C-9765-DFBD85695BA2}">
      <dgm:prSet/>
      <dgm:spPr/>
      <dgm:t>
        <a:bodyPr/>
        <a:lstStyle/>
        <a:p>
          <a:endParaRPr lang="zh-TW" altLang="en-US"/>
        </a:p>
      </dgm:t>
    </dgm:pt>
    <dgm:pt modelId="{3E039366-21CA-4870-817A-6AAAD02E33A4}">
      <dgm:prSet/>
      <dgm:spPr/>
      <dgm:t>
        <a:bodyPr/>
        <a:lstStyle/>
        <a:p>
          <a:r>
            <a:rPr kumimoji="0" lang="zh-TW" altLang="zh-TW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大學程式設計先修檢測</a:t>
          </a:r>
          <a:r>
            <a:rPr kumimoji="0" lang="en-US" altLang="zh-TW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kumimoji="0"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APCS)</a:t>
          </a:r>
          <a:r>
            <a:rPr kumimoji="0" lang="zh-TW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納入</a:t>
          </a:r>
          <a:r>
            <a:rPr kumimoji="0" lang="zh-TW" altLang="en-US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個人申請第</a:t>
          </a:r>
          <a:r>
            <a:rPr kumimoji="0" lang="zh-TW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一階段檢定、篩選項目</a:t>
          </a:r>
          <a:endParaRPr kumimoji="0" lang="en-US" altLang="zh-TW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A2321BD6-3D82-4D6E-9B98-A09515E62982}" type="parTrans" cxnId="{F8338D95-6F2A-44CB-933A-A4C913D570C0}">
      <dgm:prSet/>
      <dgm:spPr/>
      <dgm:t>
        <a:bodyPr/>
        <a:lstStyle/>
        <a:p>
          <a:endParaRPr lang="zh-TW" altLang="en-US"/>
        </a:p>
      </dgm:t>
    </dgm:pt>
    <dgm:pt modelId="{317D7233-F315-4E0A-9734-E03D44A3237E}" type="sibTrans" cxnId="{F8338D95-6F2A-44CB-933A-A4C913D570C0}">
      <dgm:prSet/>
      <dgm:spPr/>
      <dgm:t>
        <a:bodyPr/>
        <a:lstStyle/>
        <a:p>
          <a:endParaRPr lang="zh-TW" altLang="en-US"/>
        </a:p>
      </dgm:t>
    </dgm:pt>
    <dgm:pt modelId="{7E5B85D4-A884-4CDE-878D-766C6F9173A6}">
      <dgm:prSet custT="1"/>
      <dgm:spPr/>
      <dgm:t>
        <a:bodyPr/>
        <a:lstStyle/>
        <a:p>
          <a:pPr marL="269875" indent="-269875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kumimoji="0" lang="zh-TW" altLang="en-US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可透過報名系統中「列印各式報表」之「</a:t>
          </a:r>
          <a:r>
            <a:rPr kumimoji="0" lang="zh-TW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</a:t>
          </a:r>
          <a:r>
            <a:rPr kumimoji="0" lang="en-US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組考生清單</a:t>
          </a:r>
          <a:r>
            <a:rPr kumimoji="0" lang="zh-TW" altLang="en-US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」，</a:t>
          </a:r>
          <a:r>
            <a:rPr kumimoji="0" lang="zh-TW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提醒無</a:t>
          </a:r>
          <a:r>
            <a:rPr kumimoji="0" lang="en-US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成績，或未符合報名校系所設檢定</a:t>
          </a:r>
          <a:r>
            <a:rPr kumimoji="0" lang="zh-TW" altLang="en-US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之學生</a:t>
          </a:r>
          <a:r>
            <a:rPr kumimoji="0" lang="zh-TW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，勿報名</a:t>
          </a:r>
          <a:r>
            <a:rPr kumimoji="0" lang="en-US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組校系。</a:t>
          </a:r>
          <a:endParaRPr kumimoji="0" lang="en-US" altLang="zh-TW" sz="18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5E66DBB8-CCBC-4053-A1AF-66F9983FC3F6}" type="parTrans" cxnId="{CB9F3D2D-33C4-4813-B707-2C0578AF8C70}">
      <dgm:prSet/>
      <dgm:spPr/>
      <dgm:t>
        <a:bodyPr/>
        <a:lstStyle/>
        <a:p>
          <a:endParaRPr lang="zh-TW" altLang="en-US"/>
        </a:p>
      </dgm:t>
    </dgm:pt>
    <dgm:pt modelId="{8548CC09-A88D-4A32-A450-A80F00676E96}" type="sibTrans" cxnId="{CB9F3D2D-33C4-4813-B707-2C0578AF8C70}">
      <dgm:prSet/>
      <dgm:spPr/>
      <dgm:t>
        <a:bodyPr/>
        <a:lstStyle/>
        <a:p>
          <a:endParaRPr lang="zh-TW" altLang="en-US"/>
        </a:p>
      </dgm:t>
    </dgm:pt>
    <dgm:pt modelId="{AF0F5DF4-BAC8-4A00-A7CA-53BE381355FC}">
      <dgm:prSet phldrT="[文字]" custT="1"/>
      <dgm:spPr/>
      <dgm:t>
        <a:bodyPr/>
        <a:lstStyle/>
        <a:p>
          <a:pPr marL="269875" indent="-269875"/>
          <a:r>
            <a:rPr kumimoji="0" lang="zh-TW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詳見</a:t>
          </a:r>
          <a:r>
            <a:rPr kumimoji="0" lang="zh-TW" altLang="en-US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報名系統中「各式檔案下載」之「各大學限填校系數一覽表</a:t>
          </a:r>
          <a:r>
            <a:rPr kumimoji="0" lang="zh-TW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」</a:t>
          </a:r>
          <a:r>
            <a:rPr kumimoji="0" lang="zh-TW" altLang="en-US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lang="zh-TW" altLang="en-US" sz="1800" b="1" dirty="0">
            <a:solidFill>
              <a:srgbClr val="3333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E3CD21C-0AA9-4F4C-8F44-D463F0749FDB}" type="parTrans" cxnId="{F69C03DD-5870-4383-A5ED-86ECB4A243E8}">
      <dgm:prSet/>
      <dgm:spPr/>
      <dgm:t>
        <a:bodyPr/>
        <a:lstStyle/>
        <a:p>
          <a:endParaRPr lang="zh-TW" altLang="en-US"/>
        </a:p>
      </dgm:t>
    </dgm:pt>
    <dgm:pt modelId="{87839548-F90D-41F0-8A98-B78B25C6F56B}" type="sibTrans" cxnId="{F69C03DD-5870-4383-A5ED-86ECB4A243E8}">
      <dgm:prSet/>
      <dgm:spPr/>
      <dgm:t>
        <a:bodyPr/>
        <a:lstStyle/>
        <a:p>
          <a:endParaRPr lang="zh-TW" altLang="en-US"/>
        </a:p>
      </dgm:t>
    </dgm:pt>
    <dgm:pt modelId="{B6CB902F-2BB0-4A8B-84AA-B821AC5F5118}">
      <dgm:prSet custT="1"/>
      <dgm:spPr/>
      <dgm:t>
        <a:bodyPr/>
        <a:lstStyle/>
        <a:p>
          <a:pPr marL="269875" indent="-269875"/>
          <a:r>
            <a:rPr kumimoji="0" lang="zh-TW" altLang="en-US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中正大學</a:t>
          </a:r>
          <a:r>
            <a:rPr kumimoji="0" lang="en-US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041252</a:t>
          </a:r>
          <a:r>
            <a:rPr kumimoji="0" lang="zh-TW" altLang="en-US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法律學系法學組、</a:t>
          </a:r>
          <a:r>
            <a:rPr kumimoji="0" lang="en-US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041262</a:t>
          </a:r>
          <a:r>
            <a:rPr kumimoji="0" lang="zh-TW" altLang="en-US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法律學系法制組，限填一組報名。</a:t>
          </a:r>
          <a:endParaRPr kumimoji="0" lang="en-US" altLang="zh-TW" sz="18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7AD163CF-7A3B-4908-9EF9-14CCF8C18904}" type="parTrans" cxnId="{0DFE522C-2319-45CD-8EE8-EAB3E830F68A}">
      <dgm:prSet/>
      <dgm:spPr/>
      <dgm:t>
        <a:bodyPr/>
        <a:lstStyle/>
        <a:p>
          <a:endParaRPr lang="zh-TW" altLang="en-US"/>
        </a:p>
      </dgm:t>
    </dgm:pt>
    <dgm:pt modelId="{A826C12C-9F8F-4522-B6F9-4C1555E3F833}" type="sibTrans" cxnId="{0DFE522C-2319-45CD-8EE8-EAB3E830F68A}">
      <dgm:prSet/>
      <dgm:spPr/>
      <dgm:t>
        <a:bodyPr/>
        <a:lstStyle/>
        <a:p>
          <a:endParaRPr lang="zh-TW" altLang="en-US"/>
        </a:p>
      </dgm:t>
    </dgm:pt>
    <dgm:pt modelId="{9EFDCEEE-9283-41EE-96CA-4CBA277201BA}">
      <dgm:prSet custT="1"/>
      <dgm:spPr/>
      <dgm:t>
        <a:bodyPr/>
        <a:lstStyle/>
        <a:p>
          <a:pPr marL="269875" marR="0" indent="-2698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zh-TW" sz="18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詳見</a:t>
          </a:r>
          <a:r>
            <a:rPr kumimoji="0" lang="zh-TW" altLang="en-US" sz="18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簡章「貳、分則」中「庚、試辦檢定、倍率篩選</a:t>
          </a:r>
          <a:r>
            <a:rPr kumimoji="0" lang="en-US" altLang="zh-TW" sz="18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en-US" sz="18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校系一覽表」。</a:t>
          </a:r>
          <a:endParaRPr kumimoji="0" lang="en-US" altLang="zh-TW" sz="1800" dirty="0">
            <a:solidFill>
              <a:srgbClr val="3333FF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9FDB1F95-AB0B-4685-A0A0-0C64632ABF47}" type="parTrans" cxnId="{88AC3EAB-FC68-4D31-9505-B52B3F7E16B7}">
      <dgm:prSet/>
      <dgm:spPr/>
      <dgm:t>
        <a:bodyPr/>
        <a:lstStyle/>
        <a:p>
          <a:endParaRPr lang="zh-TW" altLang="en-US"/>
        </a:p>
      </dgm:t>
    </dgm:pt>
    <dgm:pt modelId="{5B31AB0E-8A42-4B20-AAB4-07E4CE317E73}" type="sibTrans" cxnId="{88AC3EAB-FC68-4D31-9505-B52B3F7E16B7}">
      <dgm:prSet/>
      <dgm:spPr/>
      <dgm:t>
        <a:bodyPr/>
        <a:lstStyle/>
        <a:p>
          <a:endParaRPr lang="zh-TW" altLang="en-US"/>
        </a:p>
      </dgm:t>
    </dgm:pt>
    <dgm:pt modelId="{2FEE0951-3CEC-4572-BE13-7A21D0563364}">
      <dgm:prSet custT="1"/>
      <dgm:spPr/>
      <dgm:t>
        <a:bodyPr/>
        <a:lstStyle/>
        <a:p>
          <a:pPr marL="269875" indent="-269875"/>
          <a:r>
            <a:rPr kumimoji="0" lang="zh-TW" altLang="en-US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臺東大學</a:t>
          </a:r>
          <a:r>
            <a:rPr kumimoji="0" lang="en-US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038192</a:t>
          </a:r>
          <a:r>
            <a:rPr kumimoji="0" lang="zh-TW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音樂學系</a:t>
          </a:r>
          <a:r>
            <a:rPr kumimoji="0" lang="en-US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原住民生</a:t>
          </a:r>
          <a:r>
            <a:rPr kumimoji="0" lang="en-US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en-US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，限原住民生報名。</a:t>
          </a:r>
          <a:endParaRPr kumimoji="0" lang="en-US" altLang="zh-TW" sz="18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D2EDD376-DB0B-406A-9E54-D98E8145A491}" type="parTrans" cxnId="{8276430A-4557-4AC0-AD16-7621CACA9281}">
      <dgm:prSet/>
      <dgm:spPr/>
      <dgm:t>
        <a:bodyPr/>
        <a:lstStyle/>
        <a:p>
          <a:endParaRPr lang="zh-TW" altLang="en-US"/>
        </a:p>
      </dgm:t>
    </dgm:pt>
    <dgm:pt modelId="{D2B86E00-9A8D-4CE5-90A6-F9BD60D69150}" type="sibTrans" cxnId="{8276430A-4557-4AC0-AD16-7621CACA9281}">
      <dgm:prSet/>
      <dgm:spPr/>
      <dgm:t>
        <a:bodyPr/>
        <a:lstStyle/>
        <a:p>
          <a:endParaRPr lang="zh-TW" altLang="en-US"/>
        </a:p>
      </dgm:t>
    </dgm:pt>
    <dgm:pt modelId="{77A7A587-9DD6-4A51-BB02-3642D8DD4BB2}">
      <dgm:prSet custT="1"/>
      <dgm:spPr/>
      <dgm:t>
        <a:bodyPr/>
        <a:lstStyle/>
        <a:p>
          <a:pPr marL="269875" indent="-269875"/>
          <a:r>
            <a:rPr kumimoji="0" lang="zh-TW" altLang="en-US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東吳大學</a:t>
          </a:r>
          <a:r>
            <a:rPr kumimoji="0" lang="en-US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005072</a:t>
          </a:r>
          <a:r>
            <a:rPr kumimoji="0" lang="zh-TW" altLang="en-US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社會工作學系連江公費生、臺北大學</a:t>
          </a:r>
          <a:r>
            <a:rPr kumimoji="0" lang="en-US" altLang="zh-TW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009222</a:t>
          </a:r>
          <a:r>
            <a:rPr kumimoji="0" lang="zh-TW" altLang="en-US" sz="18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社會工作學系連江公費生，限衛生福利部審定符合申請資格之學生報名。</a:t>
          </a:r>
          <a:endParaRPr kumimoji="0" lang="en-US" altLang="zh-TW" sz="18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2D5551CD-DC19-49A2-BFB5-B0C6B25ABD40}" type="parTrans" cxnId="{1B9BC060-3F07-442A-92B8-02029C6967F8}">
      <dgm:prSet/>
      <dgm:spPr/>
      <dgm:t>
        <a:bodyPr/>
        <a:lstStyle/>
        <a:p>
          <a:endParaRPr lang="zh-TW" altLang="en-US"/>
        </a:p>
      </dgm:t>
    </dgm:pt>
    <dgm:pt modelId="{7A80BE40-F984-4AD8-84F9-7EA416A17015}" type="sibTrans" cxnId="{1B9BC060-3F07-442A-92B8-02029C6967F8}">
      <dgm:prSet/>
      <dgm:spPr/>
      <dgm:t>
        <a:bodyPr/>
        <a:lstStyle/>
        <a:p>
          <a:endParaRPr lang="zh-TW" altLang="en-US"/>
        </a:p>
      </dgm:t>
    </dgm:pt>
    <dgm:pt modelId="{BEA85090-E644-40C3-9493-4A62A0A0A0C7}">
      <dgm:prSet custT="1"/>
      <dgm:spPr/>
      <dgm:t>
        <a:bodyPr/>
        <a:lstStyle/>
        <a:p>
          <a:pPr marL="269875" indent="-269875"/>
          <a:r>
            <a:rPr kumimoji="0" lang="zh-TW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詳見</a:t>
          </a:r>
          <a:r>
            <a:rPr kumimoji="0" lang="zh-TW" altLang="en-US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報名系統中「各式檔案下載」之「</a:t>
          </a:r>
          <a:r>
            <a:rPr kumimoji="0" lang="zh-TW" altLang="zh-TW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特殊限制學系一覽表」</a:t>
          </a:r>
          <a:r>
            <a:rPr kumimoji="0" lang="zh-TW" altLang="en-US" sz="18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kumimoji="0" lang="en-US" altLang="zh-TW" sz="1800" dirty="0">
            <a:solidFill>
              <a:srgbClr val="3333FF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FC8D59BC-960C-47D9-B304-AF55D703B37B}" type="parTrans" cxnId="{6BBBA231-C31E-46CC-B7E7-D0307C7C16FF}">
      <dgm:prSet/>
      <dgm:spPr/>
      <dgm:t>
        <a:bodyPr/>
        <a:lstStyle/>
        <a:p>
          <a:endParaRPr lang="zh-TW" altLang="en-US"/>
        </a:p>
      </dgm:t>
    </dgm:pt>
    <dgm:pt modelId="{906F6173-B9B1-4723-93D1-0BB8B1DB56B7}" type="sibTrans" cxnId="{6BBBA231-C31E-46CC-B7E7-D0307C7C16FF}">
      <dgm:prSet/>
      <dgm:spPr/>
      <dgm:t>
        <a:bodyPr/>
        <a:lstStyle/>
        <a:p>
          <a:endParaRPr lang="zh-TW" altLang="en-US"/>
        </a:p>
      </dgm:t>
    </dgm:pt>
    <dgm:pt modelId="{3B6FB596-2C55-4FDB-9EFB-825E221D6029}">
      <dgm:prSet custT="1"/>
      <dgm:spPr/>
      <dgm:t>
        <a:bodyPr/>
        <a:lstStyle/>
        <a:p>
          <a:pPr marL="269875" indent="-269875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  <a:tabLst>
              <a:tab pos="0" algn="l"/>
            </a:tabLst>
          </a:pPr>
          <a:endParaRPr kumimoji="0" lang="en-US" altLang="zh-TW" sz="18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EF43E097-FAE1-43D4-8707-4357F921C2E6}" type="parTrans" cxnId="{61D78FFD-AFD1-4342-8A9E-0F94346670E1}">
      <dgm:prSet/>
      <dgm:spPr/>
      <dgm:t>
        <a:bodyPr/>
        <a:lstStyle/>
        <a:p>
          <a:endParaRPr lang="zh-TW" altLang="en-US"/>
        </a:p>
      </dgm:t>
    </dgm:pt>
    <dgm:pt modelId="{DFA2539A-CA5C-4889-9618-02C31869C738}" type="sibTrans" cxnId="{61D78FFD-AFD1-4342-8A9E-0F94346670E1}">
      <dgm:prSet/>
      <dgm:spPr/>
      <dgm:t>
        <a:bodyPr/>
        <a:lstStyle/>
        <a:p>
          <a:endParaRPr lang="zh-TW" altLang="en-US"/>
        </a:p>
      </dgm:t>
    </dgm:pt>
    <dgm:pt modelId="{7A0CB67F-5BF2-43DB-94ED-595C9D1B0E90}">
      <dgm:prSet custT="1"/>
      <dgm:spPr/>
      <dgm:t>
        <a:bodyPr/>
        <a:lstStyle/>
        <a:p>
          <a:pPr marL="269875" indent="-269875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kumimoji="0" lang="zh-TW" altLang="en-US" sz="1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考生如欲申請有檢定、倍率篩選</a:t>
          </a:r>
          <a:r>
            <a:rPr kumimoji="0" lang="en-US" altLang="zh-TW" sz="1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en-US" sz="1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之校系，需另參加</a:t>
          </a:r>
          <a:r>
            <a:rPr kumimoji="0" lang="en-US" altLang="zh-TW" sz="1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en-US" sz="1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檢測。</a:t>
          </a:r>
          <a:endParaRPr kumimoji="0" lang="en-US" altLang="zh-TW" sz="18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529B5361-19DD-433E-BD61-A84D9E766E3E}" type="parTrans" cxnId="{2604DCB3-D167-4F1E-819C-DFF20F809F20}">
      <dgm:prSet/>
      <dgm:spPr/>
      <dgm:t>
        <a:bodyPr/>
        <a:lstStyle/>
        <a:p>
          <a:endParaRPr lang="zh-TW" altLang="en-US"/>
        </a:p>
      </dgm:t>
    </dgm:pt>
    <dgm:pt modelId="{C11CEC1B-3A42-47D4-B3C5-AB0E1C41E36B}" type="sibTrans" cxnId="{2604DCB3-D167-4F1E-819C-DFF20F809F20}">
      <dgm:prSet/>
      <dgm:spPr/>
      <dgm:t>
        <a:bodyPr/>
        <a:lstStyle/>
        <a:p>
          <a:endParaRPr lang="zh-TW" altLang="en-US"/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474867-A439-42F4-AB3C-6390D56CECD5}" type="pres">
      <dgm:prSet presAssocID="{945BDEA3-205B-44A9-A7B9-EDE0C79146BF}" presName="parentText" presStyleLbl="node1" presStyleIdx="0" presStyleCnt="3" custScaleX="98548" custScaleY="10727" custLinFactY="-80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C1CE2B-B044-4E55-A8EF-E7517B772C4C}" type="pres">
      <dgm:prSet presAssocID="{945BDEA3-205B-44A9-A7B9-EDE0C79146BF}" presName="childText" presStyleLbl="revTx" presStyleIdx="0" presStyleCnt="3" custScaleY="44003" custLinFactNeighborY="-59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747CE-47BC-43F2-8C81-0580132C11C7}" type="pres">
      <dgm:prSet presAssocID="{00B65081-234A-4287-A2DB-1F26C42E7C97}" presName="parentText" presStyleLbl="node1" presStyleIdx="1" presStyleCnt="3" custScaleY="10727" custLinFactNeighborY="-132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FD32CB-CA97-405B-B5DB-B1E50A3CF5A9}" type="pres">
      <dgm:prSet presAssocID="{00B65081-234A-4287-A2DB-1F26C42E7C97}" presName="childText" presStyleLbl="revTx" presStyleIdx="1" presStyleCnt="3" custScaleY="104948" custLinFactNeighborY="-35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F0CECB-260A-4D53-8DFE-A8D62E21DC82}" type="pres">
      <dgm:prSet presAssocID="{3E039366-21CA-4870-817A-6AAAD02E33A4}" presName="parentText" presStyleLbl="node1" presStyleIdx="2" presStyleCnt="3" custScaleY="10727" custLinFactNeighborY="-572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5429A4-774A-4ECD-89B5-CA78765C9B5A}" type="pres">
      <dgm:prSet presAssocID="{3E039366-21CA-4870-817A-6AAAD02E33A4}" presName="childText" presStyleLbl="revTx" presStyleIdx="2" presStyleCnt="3" custLinFactNeighborY="-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97A5AF-25CC-488A-A98B-E1E6437E928B}" type="presOf" srcId="{BEA85090-E644-40C3-9493-4A62A0A0A0C7}" destId="{CBFD32CB-CA97-405B-B5DB-B1E50A3CF5A9}" srcOrd="0" destOrd="3" presId="urn:microsoft.com/office/officeart/2005/8/layout/vList2"/>
    <dgm:cxn modelId="{6BBBA231-C31E-46CC-B7E7-D0307C7C16FF}" srcId="{00B65081-234A-4287-A2DB-1F26C42E7C97}" destId="{BEA85090-E644-40C3-9493-4A62A0A0A0C7}" srcOrd="3" destOrd="0" parTransId="{FC8D59BC-960C-47D9-B304-AF55D703B37B}" sibTransId="{906F6173-B9B1-4723-93D1-0BB8B1DB56B7}"/>
    <dgm:cxn modelId="{1628A967-52B7-4474-8022-E8231B9B09DD}" type="presOf" srcId="{3B6FB596-2C55-4FDB-9EFB-825E221D6029}" destId="{435429A4-774A-4ECD-89B5-CA78765C9B5A}" srcOrd="0" destOrd="3" presId="urn:microsoft.com/office/officeart/2005/8/layout/vList2"/>
    <dgm:cxn modelId="{61D78FFD-AFD1-4342-8A9E-0F94346670E1}" srcId="{3E039366-21CA-4870-817A-6AAAD02E33A4}" destId="{3B6FB596-2C55-4FDB-9EFB-825E221D6029}" srcOrd="3" destOrd="0" parTransId="{EF43E097-FAE1-43D4-8707-4357F921C2E6}" sibTransId="{DFA2539A-CA5C-4889-9618-02C31869C738}"/>
    <dgm:cxn modelId="{5FD88B61-BDD4-4252-9FAC-590944174709}" type="presOf" srcId="{9EFDCEEE-9283-41EE-96CA-4CBA277201BA}" destId="{435429A4-774A-4ECD-89B5-CA78765C9B5A}" srcOrd="0" destOrd="0" presId="urn:microsoft.com/office/officeart/2005/8/layout/vList2"/>
    <dgm:cxn modelId="{CB9F3D2D-33C4-4813-B707-2C0578AF8C70}" srcId="{3E039366-21CA-4870-817A-6AAAD02E33A4}" destId="{7E5B85D4-A884-4CDE-878D-766C6F9173A6}" srcOrd="2" destOrd="0" parTransId="{5E66DBB8-CCBC-4053-A1AF-66F9983FC3F6}" sibTransId="{8548CC09-A88D-4A32-A450-A80F00676E96}"/>
    <dgm:cxn modelId="{2604DCB3-D167-4F1E-819C-DFF20F809F20}" srcId="{3E039366-21CA-4870-817A-6AAAD02E33A4}" destId="{7A0CB67F-5BF2-43DB-94ED-595C9D1B0E90}" srcOrd="1" destOrd="0" parTransId="{529B5361-19DD-433E-BD61-A84D9E766E3E}" sibTransId="{C11CEC1B-3A42-47D4-B3C5-AB0E1C41E36B}"/>
    <dgm:cxn modelId="{2DD32CAE-EEDD-429F-96CE-75C8CB236125}" srcId="{B5AAFE08-CF64-4CA3-A1AF-C6A976ED3699}" destId="{945BDEA3-205B-44A9-A7B9-EDE0C79146BF}" srcOrd="0" destOrd="0" parTransId="{59694701-4C91-488B-BDBD-8C3A852BFC17}" sibTransId="{74FF9BF7-0ACF-481B-8704-471E1882DA00}"/>
    <dgm:cxn modelId="{75DE3780-900C-4435-93AB-779260123465}" type="presOf" srcId="{945BDEA3-205B-44A9-A7B9-EDE0C79146BF}" destId="{83474867-A439-42F4-AB3C-6390D56CECD5}" srcOrd="0" destOrd="0" presId="urn:microsoft.com/office/officeart/2005/8/layout/vList2"/>
    <dgm:cxn modelId="{0DFE522C-2319-45CD-8EE8-EAB3E830F68A}" srcId="{00B65081-234A-4287-A2DB-1F26C42E7C97}" destId="{B6CB902F-2BB0-4A8B-84AA-B821AC5F5118}" srcOrd="0" destOrd="0" parTransId="{7AD163CF-7A3B-4908-9EF9-14CCF8C18904}" sibTransId="{A826C12C-9F8F-4522-B6F9-4C1555E3F833}"/>
    <dgm:cxn modelId="{F8338D95-6F2A-44CB-933A-A4C913D570C0}" srcId="{B5AAFE08-CF64-4CA3-A1AF-C6A976ED3699}" destId="{3E039366-21CA-4870-817A-6AAAD02E33A4}" srcOrd="2" destOrd="0" parTransId="{A2321BD6-3D82-4D6E-9B98-A09515E62982}" sibTransId="{317D7233-F315-4E0A-9734-E03D44A3237E}"/>
    <dgm:cxn modelId="{9D4E56C5-2352-4644-BFBE-A918597CADD6}" type="presOf" srcId="{7A0CB67F-5BF2-43DB-94ED-595C9D1B0E90}" destId="{435429A4-774A-4ECD-89B5-CA78765C9B5A}" srcOrd="0" destOrd="1" presId="urn:microsoft.com/office/officeart/2005/8/layout/vList2"/>
    <dgm:cxn modelId="{1B9BC060-3F07-442A-92B8-02029C6967F8}" srcId="{00B65081-234A-4287-A2DB-1F26C42E7C97}" destId="{77A7A587-9DD6-4A51-BB02-3642D8DD4BB2}" srcOrd="2" destOrd="0" parTransId="{2D5551CD-DC19-49A2-BFB5-B0C6B25ABD40}" sibTransId="{7A80BE40-F984-4AD8-84F9-7EA416A17015}"/>
    <dgm:cxn modelId="{F69C03DD-5870-4383-A5ED-86ECB4A243E8}" srcId="{945BDEA3-205B-44A9-A7B9-EDE0C79146BF}" destId="{AF0F5DF4-BAC8-4A00-A7CA-53BE381355FC}" srcOrd="0" destOrd="0" parTransId="{FE3CD21C-0AA9-4F4C-8F44-D463F0749FDB}" sibTransId="{87839548-F90D-41F0-8A98-B78B25C6F56B}"/>
    <dgm:cxn modelId="{B6FF3D1F-49C6-4F8B-812D-07498FC3D80C}" type="presOf" srcId="{77A7A587-9DD6-4A51-BB02-3642D8DD4BB2}" destId="{CBFD32CB-CA97-405B-B5DB-B1E50A3CF5A9}" srcOrd="0" destOrd="2" presId="urn:microsoft.com/office/officeart/2005/8/layout/vList2"/>
    <dgm:cxn modelId="{88AC3EAB-FC68-4D31-9505-B52B3F7E16B7}" srcId="{3E039366-21CA-4870-817A-6AAAD02E33A4}" destId="{9EFDCEEE-9283-41EE-96CA-4CBA277201BA}" srcOrd="0" destOrd="0" parTransId="{9FDB1F95-AB0B-4685-A0A0-0C64632ABF47}" sibTransId="{5B31AB0E-8A42-4B20-AAB4-07E4CE317E73}"/>
    <dgm:cxn modelId="{AF3FFB5F-9CDE-41DB-B6F1-F0F96F8B6A1F}" type="presOf" srcId="{00B65081-234A-4287-A2DB-1F26C42E7C97}" destId="{1CB747CE-47BC-43F2-8C81-0580132C11C7}" srcOrd="0" destOrd="0" presId="urn:microsoft.com/office/officeart/2005/8/layout/vList2"/>
    <dgm:cxn modelId="{234E6A2D-EC7D-43A9-88D8-E5714D958005}" type="presOf" srcId="{2FEE0951-3CEC-4572-BE13-7A21D0563364}" destId="{CBFD32CB-CA97-405B-B5DB-B1E50A3CF5A9}" srcOrd="0" destOrd="1" presId="urn:microsoft.com/office/officeart/2005/8/layout/vList2"/>
    <dgm:cxn modelId="{876EA819-7FA2-4DC6-9722-D9B4F12D68AD}" type="presOf" srcId="{AF0F5DF4-BAC8-4A00-A7CA-53BE381355FC}" destId="{2BC1CE2B-B044-4E55-A8EF-E7517B772C4C}" srcOrd="0" destOrd="0" presId="urn:microsoft.com/office/officeart/2005/8/layout/vList2"/>
    <dgm:cxn modelId="{8276430A-4557-4AC0-AD16-7621CACA9281}" srcId="{00B65081-234A-4287-A2DB-1F26C42E7C97}" destId="{2FEE0951-3CEC-4572-BE13-7A21D0563364}" srcOrd="1" destOrd="0" parTransId="{D2EDD376-DB0B-406A-9E54-D98E8145A491}" sibTransId="{D2B86E00-9A8D-4CE5-90A6-F9BD60D69150}"/>
    <dgm:cxn modelId="{89DF7F99-1839-4FD4-898B-DFDE6FE93F23}" type="presOf" srcId="{3E039366-21CA-4870-817A-6AAAD02E33A4}" destId="{45F0CECB-260A-4D53-8DFE-A8D62E21DC82}" srcOrd="0" destOrd="0" presId="urn:microsoft.com/office/officeart/2005/8/layout/vList2"/>
    <dgm:cxn modelId="{8C505642-EB0B-4690-9D60-B5272E0381F7}" type="presOf" srcId="{B5AAFE08-CF64-4CA3-A1AF-C6A976ED3699}" destId="{8FC71BBB-79FB-49C4-99B7-1142041553AE}" srcOrd="0" destOrd="0" presId="urn:microsoft.com/office/officeart/2005/8/layout/vList2"/>
    <dgm:cxn modelId="{7FC40F58-20F3-4B4C-9765-DFBD85695BA2}" srcId="{B5AAFE08-CF64-4CA3-A1AF-C6A976ED3699}" destId="{00B65081-234A-4287-A2DB-1F26C42E7C97}" srcOrd="1" destOrd="0" parTransId="{5A779E65-20ED-49D2-9821-98866EE0D140}" sibTransId="{F4288AD4-A51C-4235-8A06-2E51F2365FD0}"/>
    <dgm:cxn modelId="{1DF1F209-8E8B-42C0-AEBB-50413A267D85}" type="presOf" srcId="{B6CB902F-2BB0-4A8B-84AA-B821AC5F5118}" destId="{CBFD32CB-CA97-405B-B5DB-B1E50A3CF5A9}" srcOrd="0" destOrd="0" presId="urn:microsoft.com/office/officeart/2005/8/layout/vList2"/>
    <dgm:cxn modelId="{4B2404F8-BE51-4B18-A0D6-5A7EA43E6879}" type="presOf" srcId="{7E5B85D4-A884-4CDE-878D-766C6F9173A6}" destId="{435429A4-774A-4ECD-89B5-CA78765C9B5A}" srcOrd="0" destOrd="2" presId="urn:microsoft.com/office/officeart/2005/8/layout/vList2"/>
    <dgm:cxn modelId="{42352FF2-B4CA-4F4E-97B5-1C2CADF3694B}" type="presParOf" srcId="{8FC71BBB-79FB-49C4-99B7-1142041553AE}" destId="{83474867-A439-42F4-AB3C-6390D56CECD5}" srcOrd="0" destOrd="0" presId="urn:microsoft.com/office/officeart/2005/8/layout/vList2"/>
    <dgm:cxn modelId="{5335FF51-74BC-4034-A07F-255025B6C983}" type="presParOf" srcId="{8FC71BBB-79FB-49C4-99B7-1142041553AE}" destId="{2BC1CE2B-B044-4E55-A8EF-E7517B772C4C}" srcOrd="1" destOrd="0" presId="urn:microsoft.com/office/officeart/2005/8/layout/vList2"/>
    <dgm:cxn modelId="{3E7E6ECA-4E9F-42AE-86D0-FB6A73B6E8E9}" type="presParOf" srcId="{8FC71BBB-79FB-49C4-99B7-1142041553AE}" destId="{1CB747CE-47BC-43F2-8C81-0580132C11C7}" srcOrd="2" destOrd="0" presId="urn:microsoft.com/office/officeart/2005/8/layout/vList2"/>
    <dgm:cxn modelId="{6D34D3AD-BE4E-4CC1-80E3-DCDDAEC401BF}" type="presParOf" srcId="{8FC71BBB-79FB-49C4-99B7-1142041553AE}" destId="{CBFD32CB-CA97-405B-B5DB-B1E50A3CF5A9}" srcOrd="3" destOrd="0" presId="urn:microsoft.com/office/officeart/2005/8/layout/vList2"/>
    <dgm:cxn modelId="{61AF829F-5B36-4EDF-BA6D-9772FC1792F2}" type="presParOf" srcId="{8FC71BBB-79FB-49C4-99B7-1142041553AE}" destId="{45F0CECB-260A-4D53-8DFE-A8D62E21DC82}" srcOrd="4" destOrd="0" presId="urn:microsoft.com/office/officeart/2005/8/layout/vList2"/>
    <dgm:cxn modelId="{8C685C5E-F586-47E3-95C9-C2180A4FD8B1}" type="presParOf" srcId="{8FC71BBB-79FB-49C4-99B7-1142041553AE}" destId="{435429A4-774A-4ECD-89B5-CA78765C9B5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ADB34-C9F8-4CE1-8A1B-3768A61C07BE}" type="doc">
      <dgm:prSet loTypeId="urn:microsoft.com/office/officeart/2005/8/layout/vProcess5" loCatId="process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7F56D00-5094-4821-BC84-51903F08EBD3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000" b="1" dirty="0" smtClean="0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參加本學年度大學「繁星推薦」入學</a:t>
          </a:r>
          <a:endParaRPr lang="zh-TW" altLang="en-US" sz="2000" b="1" dirty="0">
            <a:solidFill>
              <a:srgbClr val="FFFF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84C405D4-DD54-449D-B862-016EBB0490AA}" type="parTrans" cxnId="{4C3C37E0-C601-4F9D-BA3A-01B0C83B8FFF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E2E03-9005-4776-8E6E-457389CBA7C4}" type="sibTrans" cxnId="{4C3C37E0-C601-4F9D-BA3A-01B0C83B8FFF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D21B4-861A-4EE9-97BC-A421A204E422}">
      <dgm:prSet phldrT="[文字]" custT="1"/>
      <dgm:spPr/>
      <dgm:t>
        <a:bodyPr/>
        <a:lstStyle/>
        <a:p>
          <a:pPr>
            <a:lnSpc>
              <a:spcPts val="1600"/>
            </a:lnSpc>
          </a:pPr>
          <a:r>
            <a:rPr lang="zh-TW" altLang="en-US" sz="2000" b="1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參加本學年度特殊選才招生</a:t>
          </a:r>
          <a:endParaRPr lang="zh-TW" altLang="en-US" sz="2000" b="1" dirty="0"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6BB246C2-26CB-4359-A4F9-0B87A674F07F}" type="parTrans" cxnId="{C69C00B9-B3D5-48D2-8E0E-656619AB74A1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928B3-1B2B-4CA7-BCB5-E79A66B264DE}" type="sibTrans" cxnId="{C69C00B9-B3D5-48D2-8E0E-656619AB74A1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755B3-2687-4764-AE6A-93CD8674CF4A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zh-TW" altLang="en-US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第一類學群至第七類學群錄取生，一律不得報名「個人申請」入學招生。</a:t>
          </a:r>
          <a:endParaRPr lang="zh-TW" altLang="en-US" sz="18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BB25719B-679B-49C9-97E9-2CDDFB22EDA9}" type="parTrans" cxnId="{8B3358DB-2BB6-45FC-8B3C-F480A8F472D0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32898-4653-4F3F-AD09-2B4B139F1FF4}" type="sibTrans" cxnId="{8B3358DB-2BB6-45FC-8B3C-F480A8F472D0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4A75D-DE2E-4484-9871-183CAC51D739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zh-TW" altLang="en-US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通過大學「繁星推薦」入學第八類學群醫學系第一階段篩選之考生，不得再報名同一所大學之醫學系；</a:t>
          </a:r>
          <a:r>
            <a:rPr lang="zh-TW" altLang="en-US" sz="1800" dirty="0" smtClean="0">
              <a:solidFill>
                <a:srgbClr val="FFC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通過第八類學群牙醫學系第一階段篩選之考生，不得再報名同一所大學之牙醫學系。</a:t>
          </a:r>
          <a:endParaRPr lang="zh-TW" altLang="en-US" sz="1800" dirty="0">
            <a:solidFill>
              <a:srgbClr val="FFC0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2D95FC0C-9A16-406C-972C-ABC296F7AE7B}" type="parTrans" cxnId="{0B6984DD-A045-4E97-BD56-0914D87AEFCB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47E6D-DBC1-49F4-BBC7-B11EE435647D}" type="sibTrans" cxnId="{0B6984DD-A045-4E97-BD56-0914D87AEFCB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7B428-3A6F-4983-8236-2985A245C918}">
      <dgm:prSet phldrT="[文字]" custT="1"/>
      <dgm:spPr/>
      <dgm:t>
        <a:bodyPr/>
        <a:lstStyle/>
        <a:p>
          <a:pPr algn="just"/>
          <a:r>
            <a:rPr lang="zh-TW" altLang="en-US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經「大學辦理特殊選才招生計畫」及「科技校院四年制及專科學校二年制特殊選才入學聯合招生」</a:t>
          </a:r>
          <a:r>
            <a:rPr lang="zh-TW" altLang="en-US" sz="1800" dirty="0" smtClean="0">
              <a:solidFill>
                <a:srgbClr val="FFC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錄取並完成報到，且未依限放棄入學資格之考生，一律不得參加「個人申請」報名</a:t>
          </a:r>
          <a:r>
            <a:rPr lang="zh-TW" altLang="en-US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lang="zh-TW" altLang="en-US" sz="18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1939A19D-77D0-47EA-BE7E-6C0BE4272838}" type="parTrans" cxnId="{7126EACF-720E-4ECC-8DB8-7E10FDA465BC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A4682-C029-4C13-874C-ECEBE1E13228}" type="sibTrans" cxnId="{7126EACF-720E-4ECC-8DB8-7E10FDA465BC}">
      <dgm:prSet/>
      <dgm:spPr/>
      <dgm:t>
        <a:bodyPr/>
        <a:lstStyle/>
        <a:p>
          <a:endParaRPr lang="zh-TW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83413-E512-4984-BCE2-B833E0643D93}" type="pres">
      <dgm:prSet presAssocID="{FE8ADB34-C9F8-4CE1-8A1B-3768A61C07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03271A-4201-4585-9DBE-2E7472DD4E0C}" type="pres">
      <dgm:prSet presAssocID="{FE8ADB34-C9F8-4CE1-8A1B-3768A61C07BE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4B25B380-E809-4826-89EB-CF3E32821895}" type="pres">
      <dgm:prSet presAssocID="{FE8ADB34-C9F8-4CE1-8A1B-3768A61C07BE}" presName="TwoNodes_1" presStyleLbl="node1" presStyleIdx="0" presStyleCnt="2" custScaleY="1240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4A37A-1EE2-4A79-89C9-D4FAC4A0389F}" type="pres">
      <dgm:prSet presAssocID="{FE8ADB34-C9F8-4CE1-8A1B-3768A61C07BE}" presName="TwoNodes_2" presStyleLbl="node1" presStyleIdx="1" presStyleCnt="2" custScaleX="105477" custScaleY="964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37B91-2994-49FD-A124-1F4A4B8036F4}" type="pres">
      <dgm:prSet presAssocID="{FE8ADB34-C9F8-4CE1-8A1B-3768A61C07B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DD1196-E89B-4098-9DDA-B38741F2A64A}" type="pres">
      <dgm:prSet presAssocID="{FE8ADB34-C9F8-4CE1-8A1B-3768A61C07B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DD338F-2805-46FC-A0ED-B02BDA46311A}" type="pres">
      <dgm:prSet presAssocID="{FE8ADB34-C9F8-4CE1-8A1B-3768A61C07B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5F569C-E518-4289-A5F0-7770E48C3834}" type="presOf" srcId="{0567B428-3A6F-4983-8236-2985A245C918}" destId="{D1DD338F-2805-46FC-A0ED-B02BDA46311A}" srcOrd="1" destOrd="1" presId="urn:microsoft.com/office/officeart/2005/8/layout/vProcess5"/>
    <dgm:cxn modelId="{4C3C37E0-C601-4F9D-BA3A-01B0C83B8FFF}" srcId="{FE8ADB34-C9F8-4CE1-8A1B-3768A61C07BE}" destId="{B7F56D00-5094-4821-BC84-51903F08EBD3}" srcOrd="0" destOrd="0" parTransId="{84C405D4-DD54-449D-B862-016EBB0490AA}" sibTransId="{107E2E03-9005-4776-8E6E-457389CBA7C4}"/>
    <dgm:cxn modelId="{9677A348-5ECC-4DEB-8EC1-352DF6F631F6}" type="presOf" srcId="{B7F56D00-5094-4821-BC84-51903F08EBD3}" destId="{4B25B380-E809-4826-89EB-CF3E32821895}" srcOrd="0" destOrd="0" presId="urn:microsoft.com/office/officeart/2005/8/layout/vProcess5"/>
    <dgm:cxn modelId="{87427BAA-9B0D-4C65-BF4E-C07130AC99BF}" type="presOf" srcId="{107E2E03-9005-4776-8E6E-457389CBA7C4}" destId="{CDA37B91-2994-49FD-A124-1F4A4B8036F4}" srcOrd="0" destOrd="0" presId="urn:microsoft.com/office/officeart/2005/8/layout/vProcess5"/>
    <dgm:cxn modelId="{3257D007-B0CB-409E-B9A9-DBA8372F3196}" type="presOf" srcId="{0567B428-3A6F-4983-8236-2985A245C918}" destId="{BDB4A37A-1EE2-4A79-89C9-D4FAC4A0389F}" srcOrd="0" destOrd="1" presId="urn:microsoft.com/office/officeart/2005/8/layout/vProcess5"/>
    <dgm:cxn modelId="{7BF6BEDE-E375-4F72-8962-CE799F856123}" type="presOf" srcId="{C29755B3-2687-4764-AE6A-93CD8674CF4A}" destId="{2DDD1196-E89B-4098-9DDA-B38741F2A64A}" srcOrd="1" destOrd="1" presId="urn:microsoft.com/office/officeart/2005/8/layout/vProcess5"/>
    <dgm:cxn modelId="{F9FA5EA6-69DB-4A64-BF16-29E42D148E75}" type="presOf" srcId="{B7F56D00-5094-4821-BC84-51903F08EBD3}" destId="{2DDD1196-E89B-4098-9DDA-B38741F2A64A}" srcOrd="1" destOrd="0" presId="urn:microsoft.com/office/officeart/2005/8/layout/vProcess5"/>
    <dgm:cxn modelId="{7126EACF-720E-4ECC-8DB8-7E10FDA465BC}" srcId="{9E5D21B4-861A-4EE9-97BC-A421A204E422}" destId="{0567B428-3A6F-4983-8236-2985A245C918}" srcOrd="0" destOrd="0" parTransId="{1939A19D-77D0-47EA-BE7E-6C0BE4272838}" sibTransId="{08AA4682-C029-4C13-874C-ECEBE1E13228}"/>
    <dgm:cxn modelId="{43BB7758-0DF5-4FE3-9043-C9D1B21EFD1C}" type="presOf" srcId="{F144A75D-DE2E-4484-9871-183CAC51D739}" destId="{2DDD1196-E89B-4098-9DDA-B38741F2A64A}" srcOrd="1" destOrd="2" presId="urn:microsoft.com/office/officeart/2005/8/layout/vProcess5"/>
    <dgm:cxn modelId="{F9A99FEB-4522-44CB-9F67-CF07AA8054CC}" type="presOf" srcId="{9E5D21B4-861A-4EE9-97BC-A421A204E422}" destId="{BDB4A37A-1EE2-4A79-89C9-D4FAC4A0389F}" srcOrd="0" destOrd="0" presId="urn:microsoft.com/office/officeart/2005/8/layout/vProcess5"/>
    <dgm:cxn modelId="{6E8FB355-CB43-4F5F-857D-D225A8B336F4}" type="presOf" srcId="{F144A75D-DE2E-4484-9871-183CAC51D739}" destId="{4B25B380-E809-4826-89EB-CF3E32821895}" srcOrd="0" destOrd="2" presId="urn:microsoft.com/office/officeart/2005/8/layout/vProcess5"/>
    <dgm:cxn modelId="{CFC3A976-3809-499B-BCD3-FD41C5A9E86F}" type="presOf" srcId="{FE8ADB34-C9F8-4CE1-8A1B-3768A61C07BE}" destId="{62D83413-E512-4984-BCE2-B833E0643D93}" srcOrd="0" destOrd="0" presId="urn:microsoft.com/office/officeart/2005/8/layout/vProcess5"/>
    <dgm:cxn modelId="{0009220D-1BDE-449C-996F-2B62FD700C8B}" type="presOf" srcId="{C29755B3-2687-4764-AE6A-93CD8674CF4A}" destId="{4B25B380-E809-4826-89EB-CF3E32821895}" srcOrd="0" destOrd="1" presId="urn:microsoft.com/office/officeart/2005/8/layout/vProcess5"/>
    <dgm:cxn modelId="{0B6984DD-A045-4E97-BD56-0914D87AEFCB}" srcId="{B7F56D00-5094-4821-BC84-51903F08EBD3}" destId="{F144A75D-DE2E-4484-9871-183CAC51D739}" srcOrd="1" destOrd="0" parTransId="{2D95FC0C-9A16-406C-972C-ABC296F7AE7B}" sibTransId="{21547E6D-DBC1-49F4-BBC7-B11EE435647D}"/>
    <dgm:cxn modelId="{1D49A505-4F24-4D9C-8DB0-91F0FC3D6A3B}" type="presOf" srcId="{9E5D21B4-861A-4EE9-97BC-A421A204E422}" destId="{D1DD338F-2805-46FC-A0ED-B02BDA46311A}" srcOrd="1" destOrd="0" presId="urn:microsoft.com/office/officeart/2005/8/layout/vProcess5"/>
    <dgm:cxn modelId="{8B3358DB-2BB6-45FC-8B3C-F480A8F472D0}" srcId="{B7F56D00-5094-4821-BC84-51903F08EBD3}" destId="{C29755B3-2687-4764-AE6A-93CD8674CF4A}" srcOrd="0" destOrd="0" parTransId="{BB25719B-679B-49C9-97E9-2CDDFB22EDA9}" sibTransId="{1EC32898-4653-4F3F-AD09-2B4B139F1FF4}"/>
    <dgm:cxn modelId="{C69C00B9-B3D5-48D2-8E0E-656619AB74A1}" srcId="{FE8ADB34-C9F8-4CE1-8A1B-3768A61C07BE}" destId="{9E5D21B4-861A-4EE9-97BC-A421A204E422}" srcOrd="1" destOrd="0" parTransId="{6BB246C2-26CB-4359-A4F9-0B87A674F07F}" sibTransId="{E8D928B3-1B2B-4CA7-BCB5-E79A66B264DE}"/>
    <dgm:cxn modelId="{5499CAC5-969B-4E70-9C95-1166982DF635}" type="presParOf" srcId="{62D83413-E512-4984-BCE2-B833E0643D93}" destId="{5203271A-4201-4585-9DBE-2E7472DD4E0C}" srcOrd="0" destOrd="0" presId="urn:microsoft.com/office/officeart/2005/8/layout/vProcess5"/>
    <dgm:cxn modelId="{26220AA5-5D72-46EE-9D38-1B0A15A4CD20}" type="presParOf" srcId="{62D83413-E512-4984-BCE2-B833E0643D93}" destId="{4B25B380-E809-4826-89EB-CF3E32821895}" srcOrd="1" destOrd="0" presId="urn:microsoft.com/office/officeart/2005/8/layout/vProcess5"/>
    <dgm:cxn modelId="{F08D264D-3FC5-4759-A3D4-454C36FC649E}" type="presParOf" srcId="{62D83413-E512-4984-BCE2-B833E0643D93}" destId="{BDB4A37A-1EE2-4A79-89C9-D4FAC4A0389F}" srcOrd="2" destOrd="0" presId="urn:microsoft.com/office/officeart/2005/8/layout/vProcess5"/>
    <dgm:cxn modelId="{66438235-916E-44C4-B990-025789C1278A}" type="presParOf" srcId="{62D83413-E512-4984-BCE2-B833E0643D93}" destId="{CDA37B91-2994-49FD-A124-1F4A4B8036F4}" srcOrd="3" destOrd="0" presId="urn:microsoft.com/office/officeart/2005/8/layout/vProcess5"/>
    <dgm:cxn modelId="{826E3E74-FB74-4B4F-9D74-BECD81356BEC}" type="presParOf" srcId="{62D83413-E512-4984-BCE2-B833E0643D93}" destId="{2DDD1196-E89B-4098-9DDA-B38741F2A64A}" srcOrd="4" destOrd="0" presId="urn:microsoft.com/office/officeart/2005/8/layout/vProcess5"/>
    <dgm:cxn modelId="{E2A6DDC7-AB76-4684-8CB9-F4DD53B57670}" type="presParOf" srcId="{62D83413-E512-4984-BCE2-B833E0643D93}" destId="{D1DD338F-2805-46FC-A0ED-B02BDA46311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B1014872-DA90-4CA8-A352-7A174331058B}">
      <dgm:prSet custT="1"/>
      <dgm:spPr/>
      <dgm:t>
        <a:bodyPr/>
        <a:lstStyle/>
        <a:p>
          <a:r>
            <a:rPr kumimoji="0" lang="zh-TW" altLang="en-US" sz="2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網路就讀志願序登記期間</a:t>
          </a:r>
          <a:r>
            <a:rPr kumimoji="0" lang="en-US" altLang="zh-TW" sz="2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/>
          </a:r>
          <a:br>
            <a:rPr kumimoji="0" lang="en-US" altLang="zh-TW" sz="2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</a:br>
          <a:r>
            <a:rPr kumimoji="0"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109.05.14</a:t>
          </a:r>
          <a:r>
            <a:rPr kumimoji="0" lang="zh-TW" alt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至</a:t>
          </a:r>
          <a:r>
            <a:rPr kumimoji="0"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109.05.15</a:t>
          </a:r>
          <a:r>
            <a:rPr kumimoji="0" lang="zh-TW" altLang="en-US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每日上午</a:t>
          </a:r>
          <a:r>
            <a:rPr kumimoji="0" lang="en-US" altLang="zh-TW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en-US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kumimoji="0" lang="en-US" altLang="zh-TW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en-US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時。</a:t>
          </a:r>
          <a:endParaRPr kumimoji="0" lang="en-US" altLang="zh-TW" sz="2800" b="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46A0ED77-FED6-4A34-A0C2-A8C8D883DB34}" type="parTrans" cxnId="{C63D5A0A-2AC2-4EF6-A87B-90E513F72C85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31219-DAD9-4180-A36F-E2B79A451B66}" type="sibTrans" cxnId="{C63D5A0A-2AC2-4EF6-A87B-90E513F72C85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C2BCB-B521-4F2E-94EF-378D0030EEA1}">
      <dgm:prSet/>
      <dgm:spPr/>
      <dgm:t>
        <a:bodyPr/>
        <a:lstStyle/>
        <a:p>
          <a:r>
            <a:rPr kumimoji="0" lang="zh-TW" altLang="en-US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無論錄取單一或多個校系，均須於登記期間內完成網路就讀志願序登記</a:t>
          </a:r>
          <a:r>
            <a:rPr kumimoji="0" lang="zh-TW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，未依規定期間及方式登記就讀志願序者，一律視同放棄錄取資格，不予分發。</a:t>
          </a:r>
          <a:endParaRPr kumimoji="0" lang="en-US" altLang="zh-TW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FEC3C559-9EAB-483F-9835-36BB2E287973}" type="parTrans" cxnId="{7228E963-40CF-4AC7-8BBD-829E92DA23EA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23505-0D23-41B9-9DE8-CB0CDE424C55}" type="sibTrans" cxnId="{7228E963-40CF-4AC7-8BBD-829E92DA23EA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560E7-E652-4398-810A-EDF3808F57B0}">
      <dgm:prSet/>
      <dgm:spPr/>
      <dgm:t>
        <a:bodyPr/>
        <a:lstStyle/>
        <a:p>
          <a:r>
            <a:rPr kumimoji="0" lang="zh-TW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網路就讀志願序登記僅允許上網登記一次，一經確認送出後，不得以任何理由要求修改。</a:t>
          </a:r>
          <a:endParaRPr kumimoji="0" lang="en-US" altLang="zh-TW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E0023FAA-AAEA-452C-A939-DF54FEFB1BE6}" type="parTrans" cxnId="{69DA0F30-3961-4113-B600-8CE64B797FAA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E68C3-0CF4-4CB7-8C99-32431D235F53}" type="sibTrans" cxnId="{69DA0F30-3961-4113-B600-8CE64B797FAA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77CA81B-16B5-4BB5-A1BA-78ADB698E7B2}" type="pres">
      <dgm:prSet presAssocID="{B1014872-DA90-4CA8-A352-7A174331058B}" presName="parentText" presStyleLbl="node1" presStyleIdx="0" presStyleCnt="3" custScaleY="12858" custLinFactY="-3606" custLinFactNeighborX="4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060304-770C-4C22-A6E8-15F949C82A5C}" type="pres">
      <dgm:prSet presAssocID="{E7631219-DAD9-4180-A36F-E2B79A451B66}" presName="spacer" presStyleCnt="0"/>
      <dgm:spPr/>
      <dgm:t>
        <a:bodyPr/>
        <a:lstStyle/>
        <a:p>
          <a:endParaRPr lang="zh-TW" altLang="en-US"/>
        </a:p>
      </dgm:t>
    </dgm:pt>
    <dgm:pt modelId="{20B08F09-3E78-4979-AE9C-BAABBAA58F02}" type="pres">
      <dgm:prSet presAssocID="{555C2BCB-B521-4F2E-94EF-378D0030EEA1}" presName="parentText" presStyleLbl="node1" presStyleIdx="1" presStyleCnt="3" custScaleY="16239" custLinFactY="-36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C683A6-49CF-4A7C-B91C-8BBE9026E3B5}" type="pres">
      <dgm:prSet presAssocID="{2BF23505-0D23-41B9-9DE8-CB0CDE424C55}" presName="spacer" presStyleCnt="0"/>
      <dgm:spPr/>
      <dgm:t>
        <a:bodyPr/>
        <a:lstStyle/>
        <a:p>
          <a:endParaRPr lang="zh-TW" altLang="en-US"/>
        </a:p>
      </dgm:t>
    </dgm:pt>
    <dgm:pt modelId="{01B2E650-4CDF-49A9-A86F-68DCCE5679A1}" type="pres">
      <dgm:prSet presAssocID="{2CC560E7-E652-4398-810A-EDF3808F57B0}" presName="parentText" presStyleLbl="node1" presStyleIdx="2" presStyleCnt="3" custScaleY="12410" custLinFactY="-4596" custLinFactNeighborX="4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FEF9A9-2A3F-40C2-8FAD-58E184E0147D}" type="presOf" srcId="{555C2BCB-B521-4F2E-94EF-378D0030EEA1}" destId="{20B08F09-3E78-4979-AE9C-BAABBAA58F02}" srcOrd="0" destOrd="0" presId="urn:microsoft.com/office/officeart/2005/8/layout/vList2"/>
    <dgm:cxn modelId="{7228E963-40CF-4AC7-8BBD-829E92DA23EA}" srcId="{B5AAFE08-CF64-4CA3-A1AF-C6A976ED3699}" destId="{555C2BCB-B521-4F2E-94EF-378D0030EEA1}" srcOrd="1" destOrd="0" parTransId="{FEC3C559-9EAB-483F-9835-36BB2E287973}" sibTransId="{2BF23505-0D23-41B9-9DE8-CB0CDE424C55}"/>
    <dgm:cxn modelId="{69DA0F30-3961-4113-B600-8CE64B797FAA}" srcId="{B5AAFE08-CF64-4CA3-A1AF-C6A976ED3699}" destId="{2CC560E7-E652-4398-810A-EDF3808F57B0}" srcOrd="2" destOrd="0" parTransId="{E0023FAA-AAEA-452C-A939-DF54FEFB1BE6}" sibTransId="{B2AE68C3-0CF4-4CB7-8C99-32431D235F53}"/>
    <dgm:cxn modelId="{26DF79CC-48F3-4246-AE53-A2E7F60D6DBA}" type="presOf" srcId="{B1014872-DA90-4CA8-A352-7A174331058B}" destId="{377CA81B-16B5-4BB5-A1BA-78ADB698E7B2}" srcOrd="0" destOrd="0" presId="urn:microsoft.com/office/officeart/2005/8/layout/vList2"/>
    <dgm:cxn modelId="{9F8BCEA5-9264-4ECE-9F3A-9D231BAECCBF}" type="presOf" srcId="{B5AAFE08-CF64-4CA3-A1AF-C6A976ED3699}" destId="{8FC71BBB-79FB-49C4-99B7-1142041553AE}" srcOrd="0" destOrd="0" presId="urn:microsoft.com/office/officeart/2005/8/layout/vList2"/>
    <dgm:cxn modelId="{7B75A279-0A67-4AD6-8841-DBAEB53CE54D}" type="presOf" srcId="{2CC560E7-E652-4398-810A-EDF3808F57B0}" destId="{01B2E650-4CDF-49A9-A86F-68DCCE5679A1}" srcOrd="0" destOrd="0" presId="urn:microsoft.com/office/officeart/2005/8/layout/vList2"/>
    <dgm:cxn modelId="{C63D5A0A-2AC2-4EF6-A87B-90E513F72C85}" srcId="{B5AAFE08-CF64-4CA3-A1AF-C6A976ED3699}" destId="{B1014872-DA90-4CA8-A352-7A174331058B}" srcOrd="0" destOrd="0" parTransId="{46A0ED77-FED6-4A34-A0C2-A8C8D883DB34}" sibTransId="{E7631219-DAD9-4180-A36F-E2B79A451B66}"/>
    <dgm:cxn modelId="{8DC993B5-36C6-46A4-B166-EFC2DEB4A636}" type="presParOf" srcId="{8FC71BBB-79FB-49C4-99B7-1142041553AE}" destId="{377CA81B-16B5-4BB5-A1BA-78ADB698E7B2}" srcOrd="0" destOrd="0" presId="urn:microsoft.com/office/officeart/2005/8/layout/vList2"/>
    <dgm:cxn modelId="{9881FAF9-DBFB-4D97-A89F-F8275C7B33CE}" type="presParOf" srcId="{8FC71BBB-79FB-49C4-99B7-1142041553AE}" destId="{30060304-770C-4C22-A6E8-15F949C82A5C}" srcOrd="1" destOrd="0" presId="urn:microsoft.com/office/officeart/2005/8/layout/vList2"/>
    <dgm:cxn modelId="{728070D3-53D1-485D-A9AC-041149608CB6}" type="presParOf" srcId="{8FC71BBB-79FB-49C4-99B7-1142041553AE}" destId="{20B08F09-3E78-4979-AE9C-BAABBAA58F02}" srcOrd="2" destOrd="0" presId="urn:microsoft.com/office/officeart/2005/8/layout/vList2"/>
    <dgm:cxn modelId="{8564CBEE-5333-440B-B427-D04B2331E714}" type="presParOf" srcId="{8FC71BBB-79FB-49C4-99B7-1142041553AE}" destId="{6CC683A6-49CF-4A7C-B91C-8BBE9026E3B5}" srcOrd="3" destOrd="0" presId="urn:microsoft.com/office/officeart/2005/8/layout/vList2"/>
    <dgm:cxn modelId="{ECBC9D5B-A546-4EE3-B49F-9547F3353419}" type="presParOf" srcId="{8FC71BBB-79FB-49C4-99B7-1142041553AE}" destId="{01B2E650-4CDF-49A9-A86F-68DCCE5679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list1" loCatId="list" qsTypeId="urn:microsoft.com/office/officeart/2005/8/quickstyle/3d3" qsCatId="3D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B1014872-DA90-4CA8-A352-7A174331058B}">
      <dgm:prSet custT="1"/>
      <dgm:spPr/>
      <dgm:t>
        <a:bodyPr/>
        <a:lstStyle/>
        <a:p>
          <a:pPr marL="358775" indent="-358775"/>
          <a:r>
            <a:rPr kumimoji="0" lang="en-US" altLang="zh-TW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</a:t>
          </a:r>
          <a:r>
            <a:rPr kumimoji="0" lang="zh-TW" altLang="zh-TW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學年度大學「繁星推薦」入學第八類學群錄取</a:t>
          </a:r>
          <a:r>
            <a:rPr kumimoji="0" lang="zh-TW" altLang="en-US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kumimoji="0" lang="zh-TW" altLang="zh-TW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b="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46A0ED77-FED6-4A34-A0C2-A8C8D883DB34}" type="parTrans" cxnId="{C63D5A0A-2AC2-4EF6-A87B-90E513F72C85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31219-DAD9-4180-A36F-E2B79A451B66}" type="sibTrans" cxnId="{C63D5A0A-2AC2-4EF6-A87B-90E513F72C85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B18FF-B25A-4470-9807-F681CB238687}">
      <dgm:prSet custT="1"/>
      <dgm:spPr/>
      <dgm:t>
        <a:bodyPr/>
        <a:lstStyle/>
        <a:p>
          <a:pPr marL="358775" indent="-358775"/>
          <a:r>
            <a:rPr kumimoji="0" lang="en-US" altLang="zh-TW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</a:t>
          </a:r>
          <a:r>
            <a:rPr kumimoji="0" lang="zh-TW" altLang="zh-TW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</a:t>
          </a:r>
          <a:r>
            <a:rPr kumimoji="0" lang="zh-TW" altLang="en-US" sz="2000" b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國立臺北藝術大學音樂學系及美術學系錄取並完成報到者。</a:t>
          </a:r>
          <a:endParaRPr kumimoji="0" lang="en-US" altLang="zh-TW" sz="2000" b="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1C73A534-9106-4AC0-90EE-37284C174ABA}" type="parTrans" cxnId="{365EFE40-3908-44B1-9E36-92EA14E87453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11518-B870-43BA-A9A8-528D3CD26114}" type="sibTrans" cxnId="{365EFE40-3908-44B1-9E36-92EA14E87453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FD4E3-57D8-45DC-BD5B-5EF735DC3E1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kumimoji="0" lang="zh-TW" altLang="en-US" sz="2000" b="1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以「離島生」或「原住民生」身分報名參加「個人申請」招生者，於同一校系招生名額錄取為備取、外加名額為正取，須先將該校系備取志願之順序登記於正取志願之前</a:t>
          </a:r>
          <a:r>
            <a:rPr kumimoji="0" lang="zh-TW" altLang="zh-TW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；若將該校系招生名額備取志願之就讀順序選填為放棄，該校系外加名額正取志願之就讀順序一律須選填為放棄，考生不得異議。</a:t>
          </a:r>
          <a:endParaRPr kumimoji="0" lang="en-US" altLang="zh-TW" sz="2000" b="1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CE964C28-8B8D-41C5-AAF6-91A3EE47AEE5}" type="parTrans" cxnId="{B6FDE316-1B6A-420D-8C41-CF8D6771BC16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77F51-E478-40EA-877C-CACF031652BC}" type="sibTrans" cxnId="{B6FDE316-1B6A-420D-8C41-CF8D6771BC16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71CA8-424D-43B0-885E-36A1F936C3CF}">
      <dgm:prSet custT="1"/>
      <dgm:spPr/>
      <dgm:t>
        <a:bodyPr/>
        <a:lstStyle/>
        <a:p>
          <a:r>
            <a:rPr kumimoji="0" lang="zh-TW" altLang="zh-TW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「個人申請」錄取生</a:t>
          </a:r>
          <a:r>
            <a:rPr kumimoji="0" lang="zh-TW" altLang="en-US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有以下情形者，不得再參加網路就讀志願序登記，接受統一分發</a:t>
          </a:r>
          <a:endParaRPr kumimoji="0" lang="en-US" altLang="zh-TW" sz="2000" b="1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B4594C23-44D8-492F-A056-A5263EB76E2E}" type="parTrans" cxnId="{FAC40715-C95A-4D07-B94F-90F0C112D798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1E673-D44D-4755-B8A9-68DE0CCC52E4}" type="sibTrans" cxnId="{FAC40715-C95A-4D07-B94F-90F0C112D798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5BC30-B084-4859-B2E5-B128736698DD}" type="pres">
      <dgm:prSet presAssocID="{B5AAFE08-CF64-4CA3-A1AF-C6A976ED36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878939C-ACF2-4D64-95D1-CA85748E517C}" type="pres">
      <dgm:prSet presAssocID="{36A71CA8-424D-43B0-885E-36A1F936C3CF}" presName="parentLin" presStyleCnt="0"/>
      <dgm:spPr/>
      <dgm:t>
        <a:bodyPr/>
        <a:lstStyle/>
        <a:p>
          <a:endParaRPr lang="zh-TW" altLang="en-US"/>
        </a:p>
      </dgm:t>
    </dgm:pt>
    <dgm:pt modelId="{5161C88C-74A8-430D-BB81-D343989DBB6C}" type="pres">
      <dgm:prSet presAssocID="{36A71CA8-424D-43B0-885E-36A1F936C3CF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23E3E88-A1F2-4A4B-B205-73FF6997A88D}" type="pres">
      <dgm:prSet presAssocID="{36A71CA8-424D-43B0-885E-36A1F936C3CF}" presName="parentText" presStyleLbl="node1" presStyleIdx="0" presStyleCnt="2" custScaleX="122229" custScaleY="5905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73D2D0-12E1-4C0D-B1C0-7F326E386578}" type="pres">
      <dgm:prSet presAssocID="{36A71CA8-424D-43B0-885E-36A1F936C3CF}" presName="negativeSpace" presStyleCnt="0"/>
      <dgm:spPr/>
      <dgm:t>
        <a:bodyPr/>
        <a:lstStyle/>
        <a:p>
          <a:endParaRPr lang="zh-TW" altLang="en-US"/>
        </a:p>
      </dgm:t>
    </dgm:pt>
    <dgm:pt modelId="{102EF5FC-2A82-4F40-B393-9FC6EF156D72}" type="pres">
      <dgm:prSet presAssocID="{36A71CA8-424D-43B0-885E-36A1F936C3CF}" presName="childText" presStyleLbl="conFgAcc1" presStyleIdx="0" presStyleCnt="2" custScaleY="920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DE92F6-6FAC-4712-B116-05A110993E25}" type="pres">
      <dgm:prSet presAssocID="{4531E673-D44D-4755-B8A9-68DE0CCC52E4}" presName="spaceBetweenRectangles" presStyleCnt="0"/>
      <dgm:spPr/>
      <dgm:t>
        <a:bodyPr/>
        <a:lstStyle/>
        <a:p>
          <a:endParaRPr lang="zh-TW" altLang="en-US"/>
        </a:p>
      </dgm:t>
    </dgm:pt>
    <dgm:pt modelId="{A4F76A04-EC07-4484-8EF8-EDE88AB91775}" type="pres">
      <dgm:prSet presAssocID="{10DFD4E3-57D8-45DC-BD5B-5EF735DC3E1F}" presName="parentLin" presStyleCnt="0"/>
      <dgm:spPr/>
      <dgm:t>
        <a:bodyPr/>
        <a:lstStyle/>
        <a:p>
          <a:endParaRPr lang="zh-TW" altLang="en-US"/>
        </a:p>
      </dgm:t>
    </dgm:pt>
    <dgm:pt modelId="{4DF4EEDF-367C-4FE6-B737-AB2FEA399D1B}" type="pres">
      <dgm:prSet presAssocID="{10DFD4E3-57D8-45DC-BD5B-5EF735DC3E1F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41B8DBDB-90C4-492B-883F-EF10CD32687C}" type="pres">
      <dgm:prSet presAssocID="{10DFD4E3-57D8-45DC-BD5B-5EF735DC3E1F}" presName="parentText" presStyleLbl="node1" presStyleIdx="1" presStyleCnt="2" custScaleX="157296" custScaleY="101270" custLinFactNeighborX="-56050" custLinFactNeighborY="-45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CE11C8-D51D-4589-A80A-E899C79B4292}" type="pres">
      <dgm:prSet presAssocID="{10DFD4E3-57D8-45DC-BD5B-5EF735DC3E1F}" presName="negativeSpace" presStyleCnt="0"/>
      <dgm:spPr/>
      <dgm:t>
        <a:bodyPr/>
        <a:lstStyle/>
        <a:p>
          <a:endParaRPr lang="zh-TW" altLang="en-US"/>
        </a:p>
      </dgm:t>
    </dgm:pt>
    <dgm:pt modelId="{432C6864-3E3B-499F-94FF-8FA7580E8A60}" type="pres">
      <dgm:prSet presAssocID="{10DFD4E3-57D8-45DC-BD5B-5EF735DC3E1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5E22C4-1A22-4460-91F6-E7E7E61A323D}" type="presOf" srcId="{10DFD4E3-57D8-45DC-BD5B-5EF735DC3E1F}" destId="{41B8DBDB-90C4-492B-883F-EF10CD32687C}" srcOrd="1" destOrd="0" presId="urn:microsoft.com/office/officeart/2005/8/layout/list1"/>
    <dgm:cxn modelId="{8A76007B-FEA1-4B71-BE35-B8D6A07DAA2B}" type="presOf" srcId="{36A71CA8-424D-43B0-885E-36A1F936C3CF}" destId="{D23E3E88-A1F2-4A4B-B205-73FF6997A88D}" srcOrd="1" destOrd="0" presId="urn:microsoft.com/office/officeart/2005/8/layout/list1"/>
    <dgm:cxn modelId="{A7DB2F2D-BECE-4E06-9CC8-15332DA5D947}" type="presOf" srcId="{B5AAFE08-CF64-4CA3-A1AF-C6A976ED3699}" destId="{6FC5BC30-B084-4859-B2E5-B128736698DD}" srcOrd="0" destOrd="0" presId="urn:microsoft.com/office/officeart/2005/8/layout/list1"/>
    <dgm:cxn modelId="{4D1CA9CC-A4F6-4922-9E41-A9D60BACC918}" type="presOf" srcId="{10DFD4E3-57D8-45DC-BD5B-5EF735DC3E1F}" destId="{4DF4EEDF-367C-4FE6-B737-AB2FEA399D1B}" srcOrd="0" destOrd="0" presId="urn:microsoft.com/office/officeart/2005/8/layout/list1"/>
    <dgm:cxn modelId="{BDCBD5C1-027D-40DB-88B8-33E926CD0839}" type="presOf" srcId="{B1014872-DA90-4CA8-A352-7A174331058B}" destId="{102EF5FC-2A82-4F40-B393-9FC6EF156D72}" srcOrd="0" destOrd="0" presId="urn:microsoft.com/office/officeart/2005/8/layout/list1"/>
    <dgm:cxn modelId="{365EFE40-3908-44B1-9E36-92EA14E87453}" srcId="{36A71CA8-424D-43B0-885E-36A1F936C3CF}" destId="{6F5B18FF-B25A-4470-9807-F681CB238687}" srcOrd="1" destOrd="0" parTransId="{1C73A534-9106-4AC0-90EE-37284C174ABA}" sibTransId="{36211518-B870-43BA-A9A8-528D3CD26114}"/>
    <dgm:cxn modelId="{B6FDE316-1B6A-420D-8C41-CF8D6771BC16}" srcId="{B5AAFE08-CF64-4CA3-A1AF-C6A976ED3699}" destId="{10DFD4E3-57D8-45DC-BD5B-5EF735DC3E1F}" srcOrd="1" destOrd="0" parTransId="{CE964C28-8B8D-41C5-AAF6-91A3EE47AEE5}" sibTransId="{42377F51-E478-40EA-877C-CACF031652BC}"/>
    <dgm:cxn modelId="{221A5A21-FC48-4F25-8F50-76ABF1BF616C}" type="presOf" srcId="{36A71CA8-424D-43B0-885E-36A1F936C3CF}" destId="{5161C88C-74A8-430D-BB81-D343989DBB6C}" srcOrd="0" destOrd="0" presId="urn:microsoft.com/office/officeart/2005/8/layout/list1"/>
    <dgm:cxn modelId="{47D418BE-097A-41ED-86F2-F082DC42445C}" type="presOf" srcId="{6F5B18FF-B25A-4470-9807-F681CB238687}" destId="{102EF5FC-2A82-4F40-B393-9FC6EF156D72}" srcOrd="0" destOrd="1" presId="urn:microsoft.com/office/officeart/2005/8/layout/list1"/>
    <dgm:cxn modelId="{FAC40715-C95A-4D07-B94F-90F0C112D798}" srcId="{B5AAFE08-CF64-4CA3-A1AF-C6A976ED3699}" destId="{36A71CA8-424D-43B0-885E-36A1F936C3CF}" srcOrd="0" destOrd="0" parTransId="{B4594C23-44D8-492F-A056-A5263EB76E2E}" sibTransId="{4531E673-D44D-4755-B8A9-68DE0CCC52E4}"/>
    <dgm:cxn modelId="{C63D5A0A-2AC2-4EF6-A87B-90E513F72C85}" srcId="{36A71CA8-424D-43B0-885E-36A1F936C3CF}" destId="{B1014872-DA90-4CA8-A352-7A174331058B}" srcOrd="0" destOrd="0" parTransId="{46A0ED77-FED6-4A34-A0C2-A8C8D883DB34}" sibTransId="{E7631219-DAD9-4180-A36F-E2B79A451B66}"/>
    <dgm:cxn modelId="{D16791AE-4AA8-4EAE-B024-8F4FDBE3E2BE}" type="presParOf" srcId="{6FC5BC30-B084-4859-B2E5-B128736698DD}" destId="{3878939C-ACF2-4D64-95D1-CA85748E517C}" srcOrd="0" destOrd="0" presId="urn:microsoft.com/office/officeart/2005/8/layout/list1"/>
    <dgm:cxn modelId="{5FBA06C6-C731-41C6-9168-A668100BA364}" type="presParOf" srcId="{3878939C-ACF2-4D64-95D1-CA85748E517C}" destId="{5161C88C-74A8-430D-BB81-D343989DBB6C}" srcOrd="0" destOrd="0" presId="urn:microsoft.com/office/officeart/2005/8/layout/list1"/>
    <dgm:cxn modelId="{A4779BCC-780A-4272-8D29-CEE1E1759AB0}" type="presParOf" srcId="{3878939C-ACF2-4D64-95D1-CA85748E517C}" destId="{D23E3E88-A1F2-4A4B-B205-73FF6997A88D}" srcOrd="1" destOrd="0" presId="urn:microsoft.com/office/officeart/2005/8/layout/list1"/>
    <dgm:cxn modelId="{1E6E723E-BE50-4903-B156-652D2578DDA3}" type="presParOf" srcId="{6FC5BC30-B084-4859-B2E5-B128736698DD}" destId="{DC73D2D0-12E1-4C0D-B1C0-7F326E386578}" srcOrd="1" destOrd="0" presId="urn:microsoft.com/office/officeart/2005/8/layout/list1"/>
    <dgm:cxn modelId="{3B98B428-5C0A-41B3-9535-E060ADFF1642}" type="presParOf" srcId="{6FC5BC30-B084-4859-B2E5-B128736698DD}" destId="{102EF5FC-2A82-4F40-B393-9FC6EF156D72}" srcOrd="2" destOrd="0" presId="urn:microsoft.com/office/officeart/2005/8/layout/list1"/>
    <dgm:cxn modelId="{C389F4FB-B86A-4CE1-B148-1C274F8FB9B9}" type="presParOf" srcId="{6FC5BC30-B084-4859-B2E5-B128736698DD}" destId="{AEDE92F6-6FAC-4712-B116-05A110993E25}" srcOrd="3" destOrd="0" presId="urn:microsoft.com/office/officeart/2005/8/layout/list1"/>
    <dgm:cxn modelId="{2FDD5123-5FD1-4712-ACBB-9642E00E06D9}" type="presParOf" srcId="{6FC5BC30-B084-4859-B2E5-B128736698DD}" destId="{A4F76A04-EC07-4484-8EF8-EDE88AB91775}" srcOrd="4" destOrd="0" presId="urn:microsoft.com/office/officeart/2005/8/layout/list1"/>
    <dgm:cxn modelId="{1399B532-5109-4A32-849C-80B3D1FEE2B5}" type="presParOf" srcId="{A4F76A04-EC07-4484-8EF8-EDE88AB91775}" destId="{4DF4EEDF-367C-4FE6-B737-AB2FEA399D1B}" srcOrd="0" destOrd="0" presId="urn:microsoft.com/office/officeart/2005/8/layout/list1"/>
    <dgm:cxn modelId="{77B63BDB-C68D-4C7F-AA40-F312164B310D}" type="presParOf" srcId="{A4F76A04-EC07-4484-8EF8-EDE88AB91775}" destId="{41B8DBDB-90C4-492B-883F-EF10CD32687C}" srcOrd="1" destOrd="0" presId="urn:microsoft.com/office/officeart/2005/8/layout/list1"/>
    <dgm:cxn modelId="{DE0E0EF4-7D04-4AE0-8D3A-23107EA42F06}" type="presParOf" srcId="{6FC5BC30-B084-4859-B2E5-B128736698DD}" destId="{A9CE11C8-D51D-4589-A80A-E899C79B4292}" srcOrd="5" destOrd="0" presId="urn:microsoft.com/office/officeart/2005/8/layout/list1"/>
    <dgm:cxn modelId="{F8F9932A-AF2E-4EAA-A426-534BF04A663D}" type="presParOf" srcId="{6FC5BC30-B084-4859-B2E5-B128736698DD}" destId="{432C6864-3E3B-499F-94FF-8FA7580E8A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345861-A61D-4687-9CE7-C0398B1AAC50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2D8EC932-EE82-43CA-94F5-8C359D9B2285}">
      <dgm:prSet phldrT="[文字]" custT="1"/>
      <dgm:spPr/>
      <dgm:t>
        <a:bodyPr/>
        <a:lstStyle/>
        <a:p>
          <a:pPr marL="269875" indent="-244475" algn="l"/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※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逾上述放棄截止日，因特殊事由欲放棄入學資格者，應逕向分發大學聲明放棄入學資格，惟一律不得參加「大學考試入學分發招生」、「科技校院四年制及專科學校二年制甄選入學招生」及「科技校院四年制及專科學校二年制日間部聯合登記分發入學招生」。</a:t>
          </a:r>
          <a:endParaRPr lang="en-US" altLang="zh-TW" sz="1800" dirty="0" smtClean="0">
            <a:latin typeface="標楷體" pitchFamily="65" charset="-120"/>
            <a:ea typeface="標楷體" pitchFamily="65" charset="-120"/>
          </a:endParaRPr>
        </a:p>
        <a:p>
          <a:pPr marL="269875" indent="-244475" algn="l"/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※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另得否報名參加其他入學管道招生，悉依該入學管道之招生簡章規定辦理。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0FFCAB77-9870-4B8E-8FEE-2AE85D0CC9EB}" type="parTrans" cxnId="{7B25E382-CD0F-4DD9-A002-31196BCB6F76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AA7601A1-637C-4F67-B9C1-CE099E689CFD}" type="sibTrans" cxnId="{7B25E382-CD0F-4DD9-A002-31196BCB6F76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1359F055-A74E-4F39-8999-336C6F233EAE}" type="pres">
      <dgm:prSet presAssocID="{FC345861-A61D-4687-9CE7-C0398B1AA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6A301C-26C5-4C23-BD79-F1BE888D5279}" type="pres">
      <dgm:prSet presAssocID="{2D8EC932-EE82-43CA-94F5-8C359D9B2285}" presName="parentText" presStyleLbl="node1" presStyleIdx="0" presStyleCnt="1" custScaleY="554646" custLinFactY="-570338" custLinFactNeighborX="59881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D6CA30-0718-4F1D-946A-DCF6DFD848E2}" type="presOf" srcId="{FC345861-A61D-4687-9CE7-C0398B1AAC50}" destId="{1359F055-A74E-4F39-8999-336C6F233EAE}" srcOrd="0" destOrd="0" presId="urn:microsoft.com/office/officeart/2005/8/layout/vList2"/>
    <dgm:cxn modelId="{7B25E382-CD0F-4DD9-A002-31196BCB6F76}" srcId="{FC345861-A61D-4687-9CE7-C0398B1AAC50}" destId="{2D8EC932-EE82-43CA-94F5-8C359D9B2285}" srcOrd="0" destOrd="0" parTransId="{0FFCAB77-9870-4B8E-8FEE-2AE85D0CC9EB}" sibTransId="{AA7601A1-637C-4F67-B9C1-CE099E689CFD}"/>
    <dgm:cxn modelId="{34D03A4C-8E38-4E6E-96C1-4E25EC9E667D}" type="presOf" srcId="{2D8EC932-EE82-43CA-94F5-8C359D9B2285}" destId="{BF6A301C-26C5-4C23-BD79-F1BE888D5279}" srcOrd="0" destOrd="0" presId="urn:microsoft.com/office/officeart/2005/8/layout/vList2"/>
    <dgm:cxn modelId="{2DF521F0-DBAD-4A3B-8A88-10E6AACE6362}" type="presParOf" srcId="{1359F055-A74E-4F39-8999-336C6F233EAE}" destId="{BF6A301C-26C5-4C23-BD79-F1BE888D52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F3233-F1EE-4051-A837-7FA450B064BB}">
      <dsp:nvSpPr>
        <dsp:cNvPr id="0" name=""/>
        <dsp:cNvSpPr/>
      </dsp:nvSpPr>
      <dsp:spPr>
        <a:xfrm>
          <a:off x="9416" y="0"/>
          <a:ext cx="7917271" cy="1597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依簡章規定，</a:t>
          </a:r>
          <a:r>
            <a:rPr kumimoji="0" lang="zh-TW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報名參加本招生之每一考生，皆應至甄選委員會網址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lang="en-US" sz="2000" kern="1200" dirty="0" smtClean="0">
              <a:hlinkClick xmlns:r="http://schemas.openxmlformats.org/officeDocument/2006/relationships" r:id="rId1"/>
            </a:rPr>
            <a:t>https://www.cac.edu.tw/apply109/index.php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)</a:t>
          </a:r>
          <a:r>
            <a:rPr kumimoji="0" lang="zh-TW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，選擇「個人申請」，進入「個人密碼設定」，點選「設定密碼」選項，</a:t>
          </a:r>
          <a:r>
            <a:rPr kumimoji="0" lang="zh-TW" altLang="zh-TW" sz="20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自行設定個人專屬之密碼</a:t>
          </a:r>
          <a:r>
            <a:rPr kumimoji="0" lang="en-US" altLang="zh-TW" sz="20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lang="en-US" altLang="zh-TW" sz="2000" b="0" i="0" kern="1200" dirty="0" smtClean="0"/>
            <a:t>109.03.05</a:t>
          </a:r>
          <a:r>
            <a:rPr lang="zh-TW" altLang="en-US" sz="2000" b="0" i="0" kern="1200" dirty="0" smtClean="0"/>
            <a:t>（四）至 </a:t>
          </a:r>
          <a:r>
            <a:rPr lang="en-US" altLang="zh-TW" sz="2000" b="0" i="0" kern="1200" dirty="0" smtClean="0"/>
            <a:t>109.05.25</a:t>
          </a:r>
          <a:r>
            <a:rPr lang="zh-TW" altLang="en-US" sz="2000" b="0" i="0" kern="1200" dirty="0" smtClean="0"/>
            <a:t>（一）</a:t>
          </a:r>
          <a:r>
            <a:rPr kumimoji="0" lang="en-US" altLang="zh-TW" sz="20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)</a:t>
          </a:r>
          <a:r>
            <a:rPr kumimoji="0" lang="zh-TW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87378" y="77962"/>
        <a:ext cx="7761347" cy="1441126"/>
      </dsp:txXfrm>
    </dsp:sp>
    <dsp:sp modelId="{FD63B0C5-B14B-4A93-8CCF-5CD25A67C6CB}">
      <dsp:nvSpPr>
        <dsp:cNvPr id="0" name=""/>
        <dsp:cNvSpPr/>
      </dsp:nvSpPr>
      <dsp:spPr>
        <a:xfrm>
          <a:off x="9416" y="4109228"/>
          <a:ext cx="7917271" cy="15970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考生</a:t>
          </a: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自行設定個人專屬之密碼後，方可登錄</a:t>
          </a: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集體報名考生報名狀態查詢、應屆畢業生查詢高中</a:t>
          </a:r>
          <a:r>
            <a:rPr kumimoji="0" lang="en-US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職</a:t>
          </a:r>
          <a:r>
            <a:rPr kumimoji="0" lang="en-US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在校成績證明、</a:t>
          </a: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篩選</a:t>
          </a:r>
          <a:r>
            <a:rPr kumimoji="0" lang="en-US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分發</a:t>
          </a:r>
          <a:r>
            <a:rPr kumimoji="0" lang="en-US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結果查詢、審查資料上傳、就讀志願序登記等系統</a:t>
          </a: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87378" y="4187190"/>
        <a:ext cx="7761347" cy="1441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783E2-BD30-4DB7-909F-962D5C001EA1}">
      <dsp:nvSpPr>
        <dsp:cNvPr id="0" name=""/>
        <dsp:cNvSpPr/>
      </dsp:nvSpPr>
      <dsp:spPr>
        <a:xfrm>
          <a:off x="0" y="281364"/>
          <a:ext cx="7889966" cy="10409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考生僅得就學校集體報名或個別報名擇一辦理，如有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重複報名概以學校集體報名所登錄之資料為準</a:t>
          </a:r>
          <a:r>
            <a:rPr lang="zh-TW" altLang="en-US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，且不辦理退費。</a:t>
          </a:r>
          <a:endParaRPr lang="zh-TW" altLang="en-US" sz="2000" b="0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0814" y="332178"/>
        <a:ext cx="7788338" cy="939306"/>
      </dsp:txXfrm>
    </dsp:sp>
    <dsp:sp modelId="{BEBA29E0-975B-4825-8F8C-25512C941CCE}">
      <dsp:nvSpPr>
        <dsp:cNvPr id="0" name=""/>
        <dsp:cNvSpPr/>
      </dsp:nvSpPr>
      <dsp:spPr>
        <a:xfrm>
          <a:off x="0" y="1506619"/>
          <a:ext cx="7889966" cy="1213655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b="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同時具有原住民身分及符合離島生</a:t>
          </a:r>
          <a:r>
            <a:rPr lang="zh-TW" altLang="en-US" sz="2000" b="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身分</a:t>
          </a:r>
          <a:r>
            <a:rPr lang="zh-TW" altLang="zh-TW" sz="2000" b="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之考生</a:t>
          </a:r>
          <a:r>
            <a:rPr lang="zh-TW" altLang="zh-TW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，須於報名時就「原住民生」或「離島生」中</a:t>
          </a:r>
          <a:r>
            <a:rPr lang="zh-TW" altLang="zh-TW" sz="2000" b="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擇一身分報名</a:t>
          </a:r>
          <a:r>
            <a:rPr lang="zh-TW" altLang="en-US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，離島生須透過學校集體報名。</a:t>
          </a:r>
          <a:endParaRPr kumimoji="0" lang="en-US" altLang="zh-TW" sz="2000" b="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59246" y="1565865"/>
        <a:ext cx="7771474" cy="1095163"/>
      </dsp:txXfrm>
    </dsp:sp>
    <dsp:sp modelId="{6B730DE2-B204-4ED3-840B-153D31F9438A}">
      <dsp:nvSpPr>
        <dsp:cNvPr id="0" name=""/>
        <dsp:cNvSpPr/>
      </dsp:nvSpPr>
      <dsp:spPr>
        <a:xfrm>
          <a:off x="0" y="2904594"/>
          <a:ext cx="7889966" cy="103996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b="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具原住民</a:t>
          </a:r>
          <a:r>
            <a:rPr lang="zh-TW" altLang="en-US" sz="2000" b="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lang="zh-TW" altLang="zh-TW" sz="2000" b="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身分考生</a:t>
          </a:r>
          <a:r>
            <a:rPr lang="zh-TW" altLang="zh-TW" sz="20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請留意報名系統身分註記是否為原住民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lang="zh-TW" altLang="zh-TW" sz="20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，以免漏誤而影響學生升學權益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lang="en-US" altLang="zh-TW" sz="2000" b="1" kern="1200" dirty="0" smtClean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50767" y="2955361"/>
        <a:ext cx="7788432" cy="938426"/>
      </dsp:txXfrm>
    </dsp:sp>
    <dsp:sp modelId="{78FBF052-3433-411E-9D2D-70646EA626E6}">
      <dsp:nvSpPr>
        <dsp:cNvPr id="0" name=""/>
        <dsp:cNvSpPr/>
      </dsp:nvSpPr>
      <dsp:spPr>
        <a:xfrm>
          <a:off x="0" y="4128875"/>
          <a:ext cx="7889966" cy="1198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報名學測或個人申請報名時，應確認考生是否符合低收、中低收入戶資格，避免考生參與第二階段甄試，扶弱優先錄取資格不符，影響錄取結果。</a:t>
          </a:r>
          <a:endParaRPr kumimoji="0" lang="en-US" altLang="zh-TW" sz="2000" b="0" kern="1200" dirty="0">
            <a:latin typeface="微軟正黑體" pitchFamily="34" charset="-120"/>
            <a:ea typeface="微軟正黑體" pitchFamily="34" charset="-120"/>
            <a:cs typeface="Times New Roman" panose="02020603050405020304" pitchFamily="18" charset="0"/>
          </a:endParaRPr>
        </a:p>
      </dsp:txBody>
      <dsp:txXfrm>
        <a:off x="58485" y="4187360"/>
        <a:ext cx="7772996" cy="108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74867-A439-42F4-AB3C-6390D56CECD5}">
      <dsp:nvSpPr>
        <dsp:cNvPr id="0" name=""/>
        <dsp:cNvSpPr/>
      </dsp:nvSpPr>
      <dsp:spPr>
        <a:xfrm>
          <a:off x="58545" y="0"/>
          <a:ext cx="7947044" cy="5140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大學得限制考生可申請該校之學系</a:t>
          </a:r>
          <a:r>
            <a:rPr kumimoji="0" lang="en-US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組</a:t>
          </a:r>
          <a:r>
            <a:rPr kumimoji="0" lang="en-US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數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83640" y="25095"/>
        <a:ext cx="7896854" cy="463882"/>
      </dsp:txXfrm>
    </dsp:sp>
    <dsp:sp modelId="{2BC1CE2B-B044-4E55-A8EF-E7517B772C4C}">
      <dsp:nvSpPr>
        <dsp:cNvPr id="0" name=""/>
        <dsp:cNvSpPr/>
      </dsp:nvSpPr>
      <dsp:spPr>
        <a:xfrm>
          <a:off x="0" y="562596"/>
          <a:ext cx="8064136" cy="466361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6" tIns="22860" rIns="128016" bIns="22860" numCol="1" spcCol="1270" anchor="t" anchorCtr="0">
          <a:noAutofit/>
        </a:bodyPr>
        <a:lstStyle/>
        <a:p>
          <a:pPr marL="269875" lvl="1" indent="-2698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zh-TW" altLang="en-US" sz="1800" kern="12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詳見報名系統中「各式檔案下載」之「各大學限填校系數一覽表」。</a:t>
          </a:r>
          <a:endParaRPr lang="zh-TW" altLang="en-US" sz="1800" b="1" kern="1200" dirty="0">
            <a:solidFill>
              <a:srgbClr val="3333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0" y="562596"/>
        <a:ext cx="8064136" cy="466361"/>
      </dsp:txXfrm>
    </dsp:sp>
    <dsp:sp modelId="{1CB747CE-47BC-43F2-8C81-0580132C11C7}">
      <dsp:nvSpPr>
        <dsp:cNvPr id="0" name=""/>
        <dsp:cNvSpPr/>
      </dsp:nvSpPr>
      <dsp:spPr>
        <a:xfrm>
          <a:off x="0" y="1100921"/>
          <a:ext cx="8064136" cy="51407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部分校系招生分組有</a:t>
          </a:r>
          <a:r>
            <a:rPr kumimoji="0" lang="zh-TW" altLang="en-US" sz="2000" b="1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限填一組</a:t>
          </a: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報名、限</a:t>
          </a:r>
          <a:r>
            <a:rPr kumimoji="0" lang="zh-TW" altLang="en-US" sz="2000" b="1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原住民身分</a:t>
          </a: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報名之特殊限制</a:t>
          </a:r>
          <a:endParaRPr kumimoji="0" lang="en-US" altLang="zh-TW" sz="2000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25095" y="1126016"/>
        <a:ext cx="8013946" cy="463882"/>
      </dsp:txXfrm>
    </dsp:sp>
    <dsp:sp modelId="{CBFD32CB-CA97-405B-B5DB-B1E50A3CF5A9}">
      <dsp:nvSpPr>
        <dsp:cNvPr id="0" name=""/>
        <dsp:cNvSpPr/>
      </dsp:nvSpPr>
      <dsp:spPr>
        <a:xfrm>
          <a:off x="0" y="1657231"/>
          <a:ext cx="8064136" cy="1668421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6" tIns="22860" rIns="128016" bIns="22860" numCol="1" spcCol="1270" anchor="t" anchorCtr="0">
          <a:noAutofit/>
        </a:bodyPr>
        <a:lstStyle/>
        <a:p>
          <a:pPr marL="269875" lvl="1" indent="-2698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zh-TW" altLang="en-US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中正大學</a:t>
          </a:r>
          <a:r>
            <a:rPr kumimoji="0" lang="en-US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041252</a:t>
          </a:r>
          <a:r>
            <a:rPr kumimoji="0" lang="zh-TW" altLang="en-US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法律學系法學組、</a:t>
          </a:r>
          <a:r>
            <a:rPr kumimoji="0" lang="en-US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041262</a:t>
          </a:r>
          <a:r>
            <a:rPr kumimoji="0" lang="zh-TW" altLang="en-US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法律學系法制組，限填一組報名。</a:t>
          </a:r>
          <a:endParaRPr kumimoji="0" lang="en-US" altLang="zh-TW" sz="1800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269875" lvl="1" indent="-2698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zh-TW" altLang="en-US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臺東大學</a:t>
          </a:r>
          <a:r>
            <a:rPr kumimoji="0" lang="en-US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038192</a:t>
          </a:r>
          <a:r>
            <a:rPr kumimoji="0" lang="zh-TW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音樂學系</a:t>
          </a:r>
          <a:r>
            <a:rPr kumimoji="0" lang="en-US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原住民生</a:t>
          </a:r>
          <a:r>
            <a:rPr kumimoji="0" lang="en-US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en-US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，限原住民生報名。</a:t>
          </a:r>
          <a:endParaRPr kumimoji="0" lang="en-US" altLang="zh-TW" sz="1800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269875" lvl="1" indent="-2698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zh-TW" altLang="en-US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東吳大學</a:t>
          </a:r>
          <a:r>
            <a:rPr kumimoji="0" lang="en-US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005072</a:t>
          </a:r>
          <a:r>
            <a:rPr kumimoji="0" lang="zh-TW" altLang="en-US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社會工作學系連江公費生、臺北大學</a:t>
          </a:r>
          <a:r>
            <a:rPr kumimoji="0" lang="en-US" altLang="zh-TW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009222</a:t>
          </a:r>
          <a:r>
            <a:rPr kumimoji="0" lang="zh-TW" altLang="en-US" sz="1800" kern="1200" dirty="0" smtClean="0">
              <a:latin typeface="標楷體" pitchFamily="65" charset="-120"/>
              <a:ea typeface="標楷體" pitchFamily="65" charset="-120"/>
              <a:cs typeface="Times New Roman" pitchFamily="18" charset="0"/>
            </a:rPr>
            <a:t>社會工作學系連江公費生，限衛生福利部審定符合申請資格之學生報名。</a:t>
          </a:r>
          <a:endParaRPr kumimoji="0" lang="en-US" altLang="zh-TW" sz="1800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269875" lvl="1" indent="-2698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zh-TW" altLang="zh-TW" sz="1800" kern="12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詳見</a:t>
          </a:r>
          <a:r>
            <a:rPr kumimoji="0" lang="zh-TW" altLang="en-US" sz="1800" kern="12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報名系統中「各式檔案下載」之「</a:t>
          </a:r>
          <a:r>
            <a:rPr kumimoji="0" lang="zh-TW" altLang="zh-TW" sz="1800" kern="12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特殊限制學系一覽表」</a:t>
          </a:r>
          <a:r>
            <a:rPr kumimoji="0" lang="zh-TW" altLang="en-US" sz="1800" kern="120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kumimoji="0" lang="en-US" altLang="zh-TW" sz="1800" kern="1200" dirty="0">
            <a:solidFill>
              <a:srgbClr val="3333FF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0" y="1657231"/>
        <a:ext cx="8064136" cy="1668421"/>
      </dsp:txXfrm>
    </dsp:sp>
    <dsp:sp modelId="{45F0CECB-260A-4D53-8DFE-A8D62E21DC82}">
      <dsp:nvSpPr>
        <dsp:cNvPr id="0" name=""/>
        <dsp:cNvSpPr/>
      </dsp:nvSpPr>
      <dsp:spPr>
        <a:xfrm>
          <a:off x="0" y="3407580"/>
          <a:ext cx="8064136" cy="51407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大學程式設計先修檢測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kumimoji="0" lang="en-US" altLang="zh-TW" sz="2000" kern="12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rPr>
            <a:t>APCS)</a:t>
          </a: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rPr>
            <a:t>納入</a:t>
          </a:r>
          <a:r>
            <a:rPr kumimoji="0" lang="zh-TW" altLang="en-US" sz="2000" kern="12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rPr>
            <a:t>個人申請第</a:t>
          </a:r>
          <a:r>
            <a:rPr kumimoji="0" lang="zh-TW" altLang="zh-TW" sz="2000" kern="12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rPr>
            <a:t>一階段檢定、篩選項目</a:t>
          </a:r>
          <a:endParaRPr kumimoji="0" lang="en-US" altLang="zh-TW" sz="2000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25095" y="3432675"/>
        <a:ext cx="8013946" cy="463882"/>
      </dsp:txXfrm>
    </dsp:sp>
    <dsp:sp modelId="{435429A4-774A-4ECD-89B5-CA78765C9B5A}">
      <dsp:nvSpPr>
        <dsp:cNvPr id="0" name=""/>
        <dsp:cNvSpPr/>
      </dsp:nvSpPr>
      <dsp:spPr>
        <a:xfrm>
          <a:off x="0" y="3968637"/>
          <a:ext cx="8064136" cy="1523520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6" tIns="22860" rIns="128016" bIns="22860" numCol="1" spcCol="1270" anchor="t" anchorCtr="0">
          <a:noAutofit/>
        </a:bodyPr>
        <a:lstStyle/>
        <a:p>
          <a:pPr marL="269875" marR="0" lvl="1" indent="-2698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zh-TW" altLang="zh-TW" sz="180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詳見</a:t>
          </a:r>
          <a:r>
            <a:rPr kumimoji="0" lang="zh-TW" altLang="en-US" sz="180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簡章「貳、分則」中「庚、試辦檢定、倍率篩選</a:t>
          </a:r>
          <a:r>
            <a:rPr kumimoji="0" lang="en-US" altLang="zh-TW" sz="180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en-US" sz="1800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校系一覽表」。</a:t>
          </a:r>
          <a:endParaRPr kumimoji="0" lang="en-US" altLang="zh-TW" sz="1800" kern="1200" dirty="0">
            <a:solidFill>
              <a:srgbClr val="3333FF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269875" lvl="1" indent="-2698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zh-TW" altLang="en-US" sz="18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考生如欲申請有檢定、倍率篩選</a:t>
          </a:r>
          <a:r>
            <a:rPr kumimoji="0" lang="en-US" altLang="zh-TW" sz="18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en-US" sz="18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之校系，需另參加</a:t>
          </a:r>
          <a:r>
            <a:rPr kumimoji="0" lang="en-US" altLang="zh-TW" sz="18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en-US" sz="18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檢測。</a:t>
          </a:r>
          <a:endParaRPr kumimoji="0" lang="en-US" altLang="zh-TW" sz="18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269875" lvl="1" indent="-2698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zh-TW" altLang="en-US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可透過報名系統中「列印各式報表」之「</a:t>
          </a:r>
          <a:r>
            <a:rPr kumimoji="0" lang="zh-TW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</a:t>
          </a:r>
          <a:r>
            <a:rPr kumimoji="0" lang="en-US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組考生清單</a:t>
          </a:r>
          <a:r>
            <a:rPr kumimoji="0" lang="zh-TW" altLang="en-US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」，</a:t>
          </a:r>
          <a:r>
            <a:rPr kumimoji="0" lang="zh-TW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提醒無</a:t>
          </a:r>
          <a:r>
            <a:rPr kumimoji="0" lang="en-US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成績，或未符合報名校系所設檢定</a:t>
          </a:r>
          <a:r>
            <a:rPr kumimoji="0" lang="zh-TW" altLang="en-US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之學生</a:t>
          </a:r>
          <a:r>
            <a:rPr kumimoji="0" lang="zh-TW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，勿報名</a:t>
          </a:r>
          <a:r>
            <a:rPr kumimoji="0" lang="en-US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APCS</a:t>
          </a:r>
          <a:r>
            <a:rPr kumimoji="0" lang="zh-TW" altLang="zh-TW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組校系。</a:t>
          </a:r>
          <a:endParaRPr kumimoji="0" lang="en-US" altLang="zh-TW" sz="18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269875" lvl="1" indent="-2698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0" algn="l"/>
            </a:tabLst>
          </a:pPr>
          <a:endParaRPr kumimoji="0" lang="en-US" altLang="zh-TW" sz="18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3968637"/>
        <a:ext cx="8064136" cy="1523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5B380-E809-4826-89EB-CF3E32821895}">
      <dsp:nvSpPr>
        <dsp:cNvPr id="0" name=""/>
        <dsp:cNvSpPr/>
      </dsp:nvSpPr>
      <dsp:spPr>
        <a:xfrm>
          <a:off x="-91980" y="-136821"/>
          <a:ext cx="6717573" cy="281912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參加本學年度大學「繁星推薦」入學</a:t>
          </a:r>
          <a:endParaRPr lang="zh-TW" altLang="en-US" sz="2000" b="1" kern="1200" dirty="0">
            <a:solidFill>
              <a:srgbClr val="FFFF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第一類學群至第七類學群錄取生，一律不得報名「個人申請」入學招生。</a:t>
          </a:r>
          <a:endParaRPr lang="zh-TW" altLang="en-US" sz="18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通過大學「繁星推薦」入學第八類學群醫學系第一階段篩選之考生，不得再報名同一所大學之醫學系；</a:t>
          </a:r>
          <a:r>
            <a:rPr lang="zh-TW" altLang="en-US" sz="1800" kern="1200" dirty="0" smtClean="0">
              <a:solidFill>
                <a:srgbClr val="FFC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通過第八類學群牙醫學系第一階段篩選之考生，不得再報名同一所大學之牙醫學系。</a:t>
          </a:r>
          <a:endParaRPr lang="zh-TW" altLang="en-US" sz="1800" kern="1200" dirty="0">
            <a:solidFill>
              <a:srgbClr val="FFC0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-9411" y="-54252"/>
        <a:ext cx="4337396" cy="2653982"/>
      </dsp:txXfrm>
    </dsp:sp>
    <dsp:sp modelId="{BDB4A37A-1EE2-4A79-89C9-D4FAC4A0389F}">
      <dsp:nvSpPr>
        <dsp:cNvPr id="0" name=""/>
        <dsp:cNvSpPr/>
      </dsp:nvSpPr>
      <dsp:spPr>
        <a:xfrm>
          <a:off x="909513" y="2953277"/>
          <a:ext cx="7085495" cy="2192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96000"/>
                <a:lumMod val="100000"/>
              </a:schemeClr>
            </a:gs>
            <a:gs pos="78000">
              <a:schemeClr val="accent3">
                <a:hueOff val="2710599"/>
                <a:satOff val="100000"/>
                <a:lumOff val="-1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參加本學年度特殊選才招生</a:t>
          </a:r>
          <a:endParaRPr lang="zh-TW" altLang="en-US" sz="2000" b="1" kern="1200" dirty="0"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經「大學辦理特殊選才招生計畫」及「科技校院四年制及專科學校二年制特殊選才入學聯合招生」</a:t>
          </a:r>
          <a:r>
            <a:rPr lang="zh-TW" altLang="en-US" sz="1800" kern="1200" dirty="0" smtClean="0">
              <a:solidFill>
                <a:srgbClr val="FFC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錄取並完成報到，且未依限放棄入學資格之考生，一律不得參加「個人申請」報名</a:t>
          </a:r>
          <a:r>
            <a:rPr lang="zh-TW" altLang="en-US" sz="1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lang="zh-TW" altLang="en-US" sz="18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973723" y="3017487"/>
        <a:ext cx="4149122" cy="2063878"/>
      </dsp:txXfrm>
    </dsp:sp>
    <dsp:sp modelId="{CDA37B91-2994-49FD-A124-1F4A4B8036F4}">
      <dsp:nvSpPr>
        <dsp:cNvPr id="0" name=""/>
        <dsp:cNvSpPr/>
      </dsp:nvSpPr>
      <dsp:spPr>
        <a:xfrm>
          <a:off x="5148900" y="1922736"/>
          <a:ext cx="1476692" cy="147669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1156" y="1922736"/>
        <a:ext cx="812180" cy="11112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CA81B-16B5-4BB5-A1BA-78ADB698E7B2}">
      <dsp:nvSpPr>
        <dsp:cNvPr id="0" name=""/>
        <dsp:cNvSpPr/>
      </dsp:nvSpPr>
      <dsp:spPr>
        <a:xfrm>
          <a:off x="0" y="0"/>
          <a:ext cx="8238146" cy="12709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網路就讀志願序登記期間</a:t>
          </a:r>
          <a:r>
            <a:rPr kumimoji="0" lang="en-US" altLang="zh-TW" sz="28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/>
          </a:r>
          <a:br>
            <a:rPr kumimoji="0" lang="en-US" altLang="zh-TW" sz="28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</a:br>
          <a:r>
            <a:rPr kumimoji="0" lang="en-US" altLang="zh-TW" sz="28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109.05.14</a:t>
          </a:r>
          <a:r>
            <a:rPr kumimoji="0" lang="zh-TW" altLang="en-US" sz="28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至</a:t>
          </a:r>
          <a:r>
            <a:rPr kumimoji="0" lang="en-US" altLang="zh-TW" sz="28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109.05.15</a:t>
          </a:r>
          <a:r>
            <a:rPr kumimoji="0" lang="zh-TW" altLang="en-US" sz="2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每日上午</a:t>
          </a:r>
          <a:r>
            <a:rPr kumimoji="0" lang="en-US" altLang="zh-TW" sz="2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en-US" sz="2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kumimoji="0" lang="en-US" altLang="zh-TW" sz="2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en-US" sz="28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時。</a:t>
          </a:r>
          <a:endParaRPr kumimoji="0" lang="en-US" altLang="zh-TW" sz="2800" b="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62040" y="62040"/>
        <a:ext cx="8114066" cy="1146825"/>
      </dsp:txXfrm>
    </dsp:sp>
    <dsp:sp modelId="{20B08F09-3E78-4979-AE9C-BAABBAA58F02}">
      <dsp:nvSpPr>
        <dsp:cNvPr id="0" name=""/>
        <dsp:cNvSpPr/>
      </dsp:nvSpPr>
      <dsp:spPr>
        <a:xfrm>
          <a:off x="0" y="1351930"/>
          <a:ext cx="8238146" cy="16050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7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無論錄取單一或多個校系，均須於登記期間內完成網路就讀志願序登記</a:t>
          </a:r>
          <a:r>
            <a:rPr kumimoji="0" lang="zh-TW" altLang="en-US" sz="27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，未依規定期間及方式登記就讀志願序者，一律視同放棄錄取資格，不予分發。</a:t>
          </a:r>
          <a:endParaRPr kumimoji="0" lang="en-US" altLang="zh-TW" sz="27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78354" y="1430284"/>
        <a:ext cx="8081438" cy="1448380"/>
      </dsp:txXfrm>
    </dsp:sp>
    <dsp:sp modelId="{01B2E650-4CDF-49A9-A86F-68DCCE5679A1}">
      <dsp:nvSpPr>
        <dsp:cNvPr id="0" name=""/>
        <dsp:cNvSpPr/>
      </dsp:nvSpPr>
      <dsp:spPr>
        <a:xfrm>
          <a:off x="0" y="3049515"/>
          <a:ext cx="8238146" cy="12266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7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網路就讀志願序登記僅允許上網登記一次，一經確認送出後，不得以任何理由要求修改。</a:t>
          </a:r>
          <a:endParaRPr kumimoji="0" lang="en-US" altLang="zh-TW" sz="27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59879" y="3109394"/>
        <a:ext cx="8118388" cy="1106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EF5FC-2A82-4F40-B393-9FC6EF156D72}">
      <dsp:nvSpPr>
        <dsp:cNvPr id="0" name=""/>
        <dsp:cNvSpPr/>
      </dsp:nvSpPr>
      <dsp:spPr>
        <a:xfrm>
          <a:off x="0" y="187691"/>
          <a:ext cx="8238146" cy="2226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372" tIns="1124712" rIns="639372" bIns="142240" numCol="1" spcCol="1270" anchor="t" anchorCtr="0">
          <a:noAutofit/>
        </a:bodyPr>
        <a:lstStyle/>
        <a:p>
          <a:pPr marL="358775" lvl="1" indent="-358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</a:t>
          </a:r>
          <a:r>
            <a:rPr kumimoji="0" lang="zh-TW" altLang="zh-TW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學年度大學「繁星推薦」入學第八類學群錄取</a:t>
          </a:r>
          <a:r>
            <a:rPr kumimoji="0" lang="zh-TW" altLang="en-US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kumimoji="0" lang="zh-TW" altLang="zh-TW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b="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358775" lvl="1" indent="-358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</a:t>
          </a:r>
          <a:r>
            <a:rPr kumimoji="0" lang="zh-TW" altLang="zh-TW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</a:t>
          </a:r>
          <a:r>
            <a:rPr kumimoji="0" lang="zh-TW" altLang="en-US" sz="2000" b="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國立臺北藝術大學音樂學系及美術學系錄取並完成報到者。</a:t>
          </a:r>
          <a:endParaRPr kumimoji="0" lang="en-US" altLang="zh-TW" sz="2000" b="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187691"/>
        <a:ext cx="8238146" cy="2226776"/>
      </dsp:txXfrm>
    </dsp:sp>
    <dsp:sp modelId="{D23E3E88-A1F2-4A4B-B205-73FF6997A88D}">
      <dsp:nvSpPr>
        <dsp:cNvPr id="0" name=""/>
        <dsp:cNvSpPr/>
      </dsp:nvSpPr>
      <dsp:spPr>
        <a:xfrm>
          <a:off x="411907" y="16711"/>
          <a:ext cx="7048582" cy="1115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zh-TW" sz="20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「個人申請」錄取生</a:t>
          </a:r>
          <a:r>
            <a:rPr kumimoji="0" lang="zh-TW" altLang="en-US" sz="20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有以下情形者，不得再參加網路就讀志願序登記，接受統一分發</a:t>
          </a:r>
          <a:endParaRPr kumimoji="0" lang="en-US" altLang="zh-TW" sz="2000" b="1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466367" y="71171"/>
        <a:ext cx="6939662" cy="1006699"/>
      </dsp:txXfrm>
    </dsp:sp>
    <dsp:sp modelId="{432C6864-3E3B-499F-94FF-8FA7580E8A60}">
      <dsp:nvSpPr>
        <dsp:cNvPr id="0" name=""/>
        <dsp:cNvSpPr/>
      </dsp:nvSpPr>
      <dsp:spPr>
        <a:xfrm>
          <a:off x="0" y="3728701"/>
          <a:ext cx="8238146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8DBDB-90C4-492B-883F-EF10CD32687C}">
      <dsp:nvSpPr>
        <dsp:cNvPr id="0" name=""/>
        <dsp:cNvSpPr/>
      </dsp:nvSpPr>
      <dsp:spPr>
        <a:xfrm>
          <a:off x="157166" y="2675050"/>
          <a:ext cx="7874935" cy="191327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以「離島生」或「原住民生」身分報名參加「個人申請」招生者，於同一校系招生名額錄取為備取、外加名額為正取，須先將該校系備取志願之順序登記於正取志願之前</a:t>
          </a:r>
          <a:r>
            <a:rPr kumimoji="0" lang="zh-TW" altLang="zh-TW" sz="2000" b="1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；若將該校系招生名額備取志願之就讀順序選填為放棄，該校系外加名額正取志願之就讀順序一律須選填為放棄，考生不得異議。</a:t>
          </a:r>
          <a:endParaRPr kumimoji="0" lang="en-US" altLang="zh-TW" sz="2000" b="1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250564" y="2768448"/>
        <a:ext cx="7688139" cy="1726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A301C-26C5-4C23-BD79-F1BE888D5279}">
      <dsp:nvSpPr>
        <dsp:cNvPr id="0" name=""/>
        <dsp:cNvSpPr/>
      </dsp:nvSpPr>
      <dsp:spPr>
        <a:xfrm>
          <a:off x="0" y="0"/>
          <a:ext cx="8116388" cy="1944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69875" lvl="0" indent="-2444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※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逾上述放棄截止日，因特殊事由欲放棄入學資格者，應逕向分發大學聲明放棄入學資格，惟一律不得參加「大學考試入學分發招生」、「科技校院四年制及專科學校二年制甄選入學招生」及「科技校院四年制及專科學校二年制日間部聯合登記分發入學招生」。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  <a:p>
          <a:pPr marL="269875" lvl="0" indent="-2444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※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另得否報名參加其他入學管道招生，悉依該入學管道之招生簡章規定辦理。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94942" y="94942"/>
        <a:ext cx="7926504" cy="1755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1E8C-134B-428D-B72F-457D4412D1FC}" type="datetimeFigureOut">
              <a:rPr lang="zh-TW" altLang="en-US" smtClean="0"/>
              <a:pPr/>
              <a:t>2020/3/6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420D-888F-48E5-BB00-F54CF9D2D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0D5F2-6DFF-47A4-865B-B8A65451C95A}" type="datetimeFigureOut">
              <a:rPr lang="zh-TW" altLang="en-US" smtClean="0"/>
              <a:pPr/>
              <a:t>2020/3/6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E4DB-DD18-4DF8-9AD4-7B73B65568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0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87C-1832-4820-8D7A-6EBDA521321C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8658225" y="6473163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36BB55-F818-4F93-858E-1DFD2556FD5F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8099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96BC-914E-4616-93DA-40AD41077E1E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3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CD21-E6D0-48B3-BF69-B51610DD68B0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19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9E84-FE5B-41D6-A948-C9981E0CB61F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7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8D-EE8A-48EB-A4DA-856BFF7FCB7D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46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4FE4-511A-475F-AD9B-8B9B8511CA49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0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5DC-F60B-4224-81BE-0A111296F85D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1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7958-ACD1-435F-B249-72360FE504BC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9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목차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1" descr="옆띠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0"/>
            <a:ext cx="330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069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l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1996059" y="2000240"/>
            <a:ext cx="5357836" cy="3429016"/>
          </a:xfrm>
        </p:spPr>
        <p:txBody>
          <a:bodyPr/>
          <a:lstStyle>
            <a:lvl1pPr>
              <a:lnSpc>
                <a:spcPct val="150000"/>
              </a:lnSpc>
              <a:defRPr lang="zh-TW" altLang="zh-TW" sz="12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fld id="{55A74D15-9765-4224-98C7-CA64E7811F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97581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64D-20FB-4A5A-979E-A13A701B1CA1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13-C915-46BA-ABAA-7CC103ACF1BE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1690-9CA9-4988-B205-2B2DC0D6C545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2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E95-9DDD-49C7-8964-EFC8A66CA2FC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3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3246-CA4E-4F0D-88E9-F651A60C3A6D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6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C0C-B1A4-41D4-A04B-B5CA7E4B4AC7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8658225" y="6473163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36BB55-F818-4F93-858E-1DFD2556FD5F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5819" cy="9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6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2A2-2918-40D6-BC91-2D774276778F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E536-3E24-4143-B4A0-C28429F21001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9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95C06-F117-4B8A-9B97-DD50F14A65B9}" type="datetime1">
              <a:rPr lang="en-US" altLang="zh-TW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09/system/109ColQrytk4p_forapply_os92k5w/html/109_033202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c.edu.tw/apply109/system/109ColQrytk4p_forapply_os92k5w/html/109_099182.htm" TargetMode="External"/><Relationship Id="rId5" Type="http://schemas.openxmlformats.org/officeDocument/2006/relationships/hyperlink" Target="https://www.cac.edu.tw/apply109/system/109ColQrytk4p_forapply_os92k5w/html/109_039052.htm" TargetMode="External"/><Relationship Id="rId4" Type="http://schemas.openxmlformats.org/officeDocument/2006/relationships/hyperlink" Target="https://www.cac.edu.tw/apply109/system/109ColQrytk4p_forapply_os92k5w/html/109_060092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 txBox="1">
            <a:spLocks noChangeArrowheads="1"/>
          </p:cNvSpPr>
          <p:nvPr/>
        </p:nvSpPr>
        <p:spPr>
          <a:xfrm>
            <a:off x="1083589" y="2693051"/>
            <a:ext cx="6976822" cy="147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個人申請入學</a:t>
            </a:r>
            <a:r>
              <a:rPr kumimoji="0" lang="en-US" altLang="zh-TW" sz="66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kumimoji="0" lang="en-US" altLang="zh-TW" sz="66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0" lang="zh-TW" altLang="en-US" sz="66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報名作業</a:t>
            </a:r>
            <a:endParaRPr kumimoji="0" lang="zh-TW" altLang="en-US" sz="66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210798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111437135"/>
              </p:ext>
            </p:extLst>
          </p:nvPr>
        </p:nvGraphicFramePr>
        <p:xfrm>
          <a:off x="444138" y="1221653"/>
          <a:ext cx="7903028" cy="50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742950" indent="-28575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fld id="{B926F98F-F440-4F6E-BA5C-CC5F4C88E003}" type="slidenum"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ea typeface="HY견고딕" pitchFamily="18" charset="-120"/>
                <a:cs typeface="Arial" panose="020B0604020202020204" pitchFamily="34" charset="0"/>
              </a:rPr>
              <a:pPr/>
              <a:t>11</a:t>
            </a:fld>
            <a:endParaRPr lang="en-US" altLang="ko-KR" sz="120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0"/>
              <a:cs typeface="Arial" panose="020B0604020202020204" pitchFamily="34" charset="0"/>
            </a:endParaRPr>
          </a:p>
        </p:txBody>
      </p:sp>
      <p:sp>
        <p:nvSpPr>
          <p:cNvPr id="16387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6213"/>
            <a:ext cx="8315325" cy="646112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四、審查資料上傳</a:t>
            </a:r>
            <a:endParaRPr lang="ko-KR" altLang="en-US" sz="3600" b="1" smtClean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6388" name="群組 1"/>
          <p:cNvGrpSpPr>
            <a:grpSpLocks/>
          </p:cNvGrpSpPr>
          <p:nvPr/>
        </p:nvGrpSpPr>
        <p:grpSpPr bwMode="auto">
          <a:xfrm>
            <a:off x="431800" y="931863"/>
            <a:ext cx="8280400" cy="5795962"/>
            <a:chOff x="838200" y="1066800"/>
            <a:chExt cx="7464425" cy="5378450"/>
          </a:xfrm>
        </p:grpSpPr>
        <p:sp>
          <p:nvSpPr>
            <p:cNvPr id="16390" name="Rectangle 43"/>
            <p:cNvSpPr>
              <a:spLocks noChangeArrowheads="1"/>
            </p:cNvSpPr>
            <p:nvPr/>
          </p:nvSpPr>
          <p:spPr bwMode="auto">
            <a:xfrm>
              <a:off x="838200" y="1419225"/>
              <a:ext cx="7464425" cy="5026025"/>
            </a:xfrm>
            <a:prstGeom prst="rect">
              <a:avLst/>
            </a:prstGeom>
            <a:gradFill rotWithShape="1">
              <a:gsLst>
                <a:gs pos="0">
                  <a:srgbClr val="C7D6DF">
                    <a:alpha val="39000"/>
                  </a:srgbClr>
                </a:gs>
                <a:gs pos="100000">
                  <a:srgbClr val="FFFFFF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1pPr>
              <a:lvl2pPr marL="742950" indent="-28575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2pPr>
              <a:lvl3pPr marL="11430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3pPr>
              <a:lvl4pPr marL="16002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4pPr>
              <a:lvl5pPr marL="20574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Clr>
                  <a:srgbClr val="0058DA"/>
                </a:buClr>
              </a:pPr>
              <a:endParaRPr lang="ko-KR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HY견고딕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6391" name="Line 48"/>
            <p:cNvSpPr>
              <a:spLocks noChangeShapeType="1"/>
            </p:cNvSpPr>
            <p:nvPr/>
          </p:nvSpPr>
          <p:spPr bwMode="auto">
            <a:xfrm>
              <a:off x="847725" y="6400800"/>
              <a:ext cx="7454900" cy="0"/>
            </a:xfrm>
            <a:prstGeom prst="line">
              <a:avLst/>
            </a:prstGeom>
            <a:noFill/>
            <a:ln w="19050">
              <a:solidFill>
                <a:srgbClr val="4475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직사각형 13"/>
            <p:cNvSpPr/>
            <p:nvPr/>
          </p:nvSpPr>
          <p:spPr bwMode="auto">
            <a:xfrm>
              <a:off x="838200" y="1066800"/>
              <a:ext cx="7458701" cy="334403"/>
            </a:xfrm>
            <a:prstGeom prst="rect">
              <a:avLst/>
            </a:prstGeom>
            <a:gradFill>
              <a:gsLst>
                <a:gs pos="0">
                  <a:srgbClr val="92BC3E"/>
                </a:gs>
                <a:gs pos="50000">
                  <a:srgbClr val="3C6C03"/>
                </a:gs>
                <a:gs pos="51000">
                  <a:srgbClr val="305C00"/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anose="05000000000000000000" pitchFamily="2" charset="2"/>
                <a:buChar char="§"/>
                <a:defRPr/>
              </a:pPr>
              <a:endParaRPr lang="ko-KR" altLang="en-US" sz="2400" dirty="0"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sp>
        <p:nvSpPr>
          <p:cNvPr id="16389" name="矩形 3"/>
          <p:cNvSpPr>
            <a:spLocks noChangeArrowheads="1"/>
          </p:cNvSpPr>
          <p:nvPr/>
        </p:nvSpPr>
        <p:spPr bwMode="auto">
          <a:xfrm>
            <a:off x="518839" y="1329424"/>
            <a:ext cx="8116887" cy="53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815975" indent="-358775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Wingdings" panose="05000000000000000000" pitchFamily="2" charset="2"/>
              <a:buChar char="n"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應屆畢業學測學生查詢在校成績系統</a:t>
            </a: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eaLnBrk="1" latinLnBrk="1" hangingPunct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Arial" panose="020B0604020202020204" pitchFamily="34" charset="0"/>
              <a:buChar char="•"/>
            </a:pPr>
            <a:r>
              <a:rPr kumimoji="0"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109.03.20</a:t>
            </a:r>
            <a:r>
              <a:rPr kumimoji="0"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kumimoji="0"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109.03.26</a:t>
            </a:r>
            <a:r>
              <a:rPr kumimoji="0"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每日上午</a:t>
            </a:r>
            <a:r>
              <a:rPr kumimoji="0"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kumimoji="0"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至下午</a:t>
            </a:r>
            <a:r>
              <a:rPr kumimoji="0"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endParaRPr kumimoji="0"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latinLnBrk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Arial" panose="020B0604020202020204" pitchFamily="34" charset="0"/>
              <a:buChar char="•"/>
            </a:pPr>
            <a:r>
              <a:rPr kumimoji="0" lang="zh-TW" altLang="en-US" sz="2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可至委員會網站「應屆畢業學測學生查詢在校成績系統」查詢成績證明，若內容有誤</a:t>
            </a:r>
            <a:r>
              <a:rPr kumimoji="0" lang="zh-TW" altLang="en-US" sz="2200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kumimoji="0" lang="zh-TW" altLang="en-US" sz="2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可於系統內反應錯誤原因並</a:t>
            </a:r>
            <a:r>
              <a:rPr kumimoji="0" lang="zh-TW" altLang="en-US" sz="2200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向本校註冊組反應</a:t>
            </a:r>
            <a:r>
              <a:rPr kumimoji="0" lang="zh-TW" altLang="en-US" sz="2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2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eaLnBrk="1" latinLnBrk="1" hangingPunct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Arial" panose="020B0604020202020204" pitchFamily="34" charset="0"/>
              <a:buChar char="•"/>
            </a:pPr>
            <a:endParaRPr kumimoji="0" lang="en-US" altLang="zh-TW" sz="9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Wingdings" panose="05000000000000000000" pitchFamily="2" charset="2"/>
              <a:buChar char="n"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審查資料上傳系統開放時間</a:t>
            </a: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eaLnBrk="1" latinLnBrk="1" hangingPunct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Arial" panose="020B0604020202020204" pitchFamily="34" charset="0"/>
              <a:buChar char="•"/>
            </a:pPr>
            <a:r>
              <a:rPr kumimoji="0"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</a:t>
            </a:r>
            <a:r>
              <a:rPr kumimoji="0"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始日期</a:t>
            </a:r>
            <a:r>
              <a:rPr kumimoji="0"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109.04.02</a:t>
            </a:r>
            <a:r>
              <a:rPr kumimoji="0"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</a:t>
            </a:r>
            <a:r>
              <a:rPr kumimoji="0"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每日</a:t>
            </a:r>
            <a:r>
              <a:rPr kumimoji="0" lang="zh-TW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上午</a:t>
            </a:r>
            <a:r>
              <a:rPr kumimoji="0"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kumimoji="0" lang="zh-TW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kumimoji="0"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至下午</a:t>
            </a:r>
            <a:r>
              <a:rPr kumimoji="0"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kumimoji="0"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endParaRPr kumimoji="0"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eaLnBrk="1" latinLnBrk="1" hangingPunct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Arial" panose="020B0604020202020204" pitchFamily="34" charset="0"/>
              <a:buChar char="•"/>
            </a:pPr>
            <a:r>
              <a:rPr kumimoji="0" lang="zh-TW" altLang="zh-TW" sz="2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截止日期</a:t>
            </a:r>
            <a:r>
              <a:rPr kumimoji="0" lang="zh-TW" altLang="en-US" sz="2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zh-TW" altLang="zh-TW" sz="2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依各大學規定繳交截止日</a:t>
            </a:r>
            <a:r>
              <a:rPr kumimoji="0" lang="zh-TW" altLang="en-US" sz="22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2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eaLnBrk="1" latinLnBrk="1" hangingPunct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Arial" panose="020B0604020202020204" pitchFamily="34" charset="0"/>
              <a:buChar char="•"/>
            </a:pPr>
            <a:r>
              <a:rPr kumimoji="0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為避免網路塞車，請儘早上網完成上傳作業。</a:t>
            </a:r>
            <a:endParaRPr kumimoji="0"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latinLnBrk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Arial" panose="020B0604020202020204" pitchFamily="34" charset="0"/>
              <a:buChar char="•"/>
            </a:pP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考生可於本會網站，</a:t>
            </a:r>
            <a:r>
              <a:rPr kumimoji="0"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「審查資料上傳作業操作說明」、「影音教學檔」、預先熟悉審查資料上傳作業流程。</a:t>
            </a:r>
            <a:endParaRPr kumimoji="0"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eaLnBrk="1" latinLnBrk="1" hangingPunct="1">
              <a:lnSpc>
                <a:spcPct val="110000"/>
              </a:lnSpc>
              <a:spcBef>
                <a:spcPts val="300"/>
              </a:spcBef>
              <a:buClr>
                <a:srgbClr val="384DC0"/>
              </a:buClr>
              <a:buFont typeface="Arial" panose="020B0604020202020204" pitchFamily="34" charset="0"/>
              <a:buChar char="•"/>
            </a:pPr>
            <a:r>
              <a:rPr kumimoji="0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部份校系針對若干審查資料項目，另訂以郵寄或其他方式繳交者，應依其規定另行繳交至該大學。。</a:t>
            </a:r>
            <a:endParaRPr kumimoji="0"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07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742950" indent="-28575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fld id="{77EF5361-D215-4EFC-8095-459A48D440A0}" type="slidenum">
              <a:rPr lang="en-US" altLang="ko-KR" sz="1000">
                <a:solidFill>
                  <a:schemeClr val="tx2"/>
                </a:solidFill>
              </a:rPr>
              <a:pPr/>
              <a:t>12</a:t>
            </a:fld>
            <a:endParaRPr lang="en-US" altLang="ko-KR" sz="1000">
              <a:solidFill>
                <a:schemeClr val="tx2"/>
              </a:solidFill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4086" t="14737" r="14942" b="3487"/>
          <a:stretch/>
        </p:blipFill>
        <p:spPr bwMode="auto">
          <a:xfrm>
            <a:off x="1311275" y="115778"/>
            <a:ext cx="5646039" cy="3909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橢圓 2"/>
          <p:cNvSpPr/>
          <p:nvPr/>
        </p:nvSpPr>
        <p:spPr>
          <a:xfrm>
            <a:off x="4337665" y="999249"/>
            <a:ext cx="762000" cy="504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3"/>
          <a:srcRect l="16795" t="23406" r="20359" b="18802"/>
          <a:stretch/>
        </p:blipFill>
        <p:spPr bwMode="auto">
          <a:xfrm>
            <a:off x="1524000" y="4025462"/>
            <a:ext cx="5055476" cy="2575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向下箭號 5"/>
          <p:cNvSpPr/>
          <p:nvPr/>
        </p:nvSpPr>
        <p:spPr>
          <a:xfrm rot="3743641">
            <a:off x="4731187" y="5424725"/>
            <a:ext cx="187325" cy="5222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08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0"/>
          <p:cNvSpPr txBox="1">
            <a:spLocks noChangeArrowheads="1"/>
          </p:cNvSpPr>
          <p:nvPr/>
        </p:nvSpPr>
        <p:spPr bwMode="auto">
          <a:xfrm>
            <a:off x="414338" y="277813"/>
            <a:ext cx="8315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742950" indent="-28575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pPr algn="ctr" eaLnBrk="1" latinLnBrk="1" hangingPunct="1"/>
            <a:r>
              <a:rPr lang="zh-TW" altLang="en-US"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五、統一分發注意事項</a:t>
            </a:r>
          </a:p>
        </p:txBody>
      </p:sp>
      <p:graphicFrame>
        <p:nvGraphicFramePr>
          <p:cNvPr id="54" name="資料庫圖表 53"/>
          <p:cNvGraphicFramePr/>
          <p:nvPr>
            <p:extLst>
              <p:ext uri="{D42A27DB-BD31-4B8C-83A1-F6EECF244321}">
                <p14:modId xmlns:p14="http://schemas.microsoft.com/office/powerpoint/2010/main" val="3830563646"/>
              </p:ext>
            </p:extLst>
          </p:nvPr>
        </p:nvGraphicFramePr>
        <p:xfrm>
          <a:off x="452927" y="1091290"/>
          <a:ext cx="8238146" cy="535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452927" y="5438755"/>
            <a:ext cx="8238146" cy="1286634"/>
            <a:chOff x="0" y="4014198"/>
            <a:chExt cx="7776753" cy="128663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圓角矩形 4"/>
            <p:cNvSpPr/>
            <p:nvPr/>
          </p:nvSpPr>
          <p:spPr>
            <a:xfrm>
              <a:off x="0" y="4014198"/>
              <a:ext cx="7776753" cy="128663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 txBox="1"/>
            <p:nvPr/>
          </p:nvSpPr>
          <p:spPr>
            <a:xfrm>
              <a:off x="62808" y="4077006"/>
              <a:ext cx="7651137" cy="11610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200" kern="1200" dirty="0" smtClean="0">
                  <a:latin typeface="標楷體" pitchFamily="65" charset="-120"/>
                  <a:ea typeface="標楷體" pitchFamily="65" charset="-120"/>
                </a:rPr>
                <a:t>考生完成網路就讀志願序登記後，建議再次進行登記狀態查詢，確認確實完成網路就讀志願序登記。</a:t>
              </a:r>
              <a:r>
                <a:rPr lang="en-US" altLang="zh-TW" sz="2200" kern="12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200" kern="12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尤其使用手機、平板進行登記之考生</a:t>
              </a:r>
              <a:r>
                <a:rPr lang="en-US" altLang="zh-TW" sz="2200" kern="12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lang="en-US" altLang="zh-TW" sz="22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2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269384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五、統一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4" name="資料庫圖表 53"/>
          <p:cNvGraphicFramePr/>
          <p:nvPr>
            <p:extLst>
              <p:ext uri="{D42A27DB-BD31-4B8C-83A1-F6EECF244321}">
                <p14:modId xmlns:p14="http://schemas.microsoft.com/office/powerpoint/2010/main" val="1828273813"/>
              </p:ext>
            </p:extLst>
          </p:nvPr>
        </p:nvGraphicFramePr>
        <p:xfrm>
          <a:off x="316192" y="1367334"/>
          <a:ext cx="8238146" cy="535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338394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五、統一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126" y="1380700"/>
            <a:ext cx="7417749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 latinLnBrk="1">
              <a:lnSpc>
                <a:spcPts val="22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獲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分發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之錄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取生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未</a:t>
            </a:r>
            <a:r>
              <a:rPr lang="zh-TW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109.05.25</a:t>
            </a:r>
            <a:r>
              <a:rPr lang="zh-TW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前向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分發</a:t>
            </a:r>
            <a:r>
              <a:rPr lang="zh-TW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大學聲明放棄入學資格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者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不得參加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當學年度「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大學考試入學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分發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招生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」、「科技校院四年制及專科學校二年制甄選入學招生」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「科技校院四年制及專科學校二年制日間部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聯合登記分發招生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solidFill>
                <a:srgbClr val="2C2C2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79388" indent="-179388" algn="just" latinLnBrk="1">
              <a:lnSpc>
                <a:spcPts val="12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endParaRPr lang="en-US" altLang="zh-TW" sz="2000" dirty="0" smtClean="0">
              <a:solidFill>
                <a:srgbClr val="2C2C2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79388" indent="-179388" algn="just" latinLnBrk="1">
              <a:lnSpc>
                <a:spcPts val="12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endParaRPr lang="en-US" altLang="zh-TW" sz="2000" dirty="0" smtClean="0">
              <a:solidFill>
                <a:srgbClr val="2C2C2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79388" indent="-179388" algn="just" latinLnBrk="1">
              <a:lnSpc>
                <a:spcPts val="22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endParaRPr lang="en-US" altLang="zh-TW" sz="2000" dirty="0" smtClean="0">
              <a:solidFill>
                <a:srgbClr val="2C2C2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79388" indent="-179388" algn="just" latinLnBrk="1">
              <a:lnSpc>
                <a:spcPts val="22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「個人申請」獲分發之錄取生如參加其他入學管道而獲錄取者，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應於其他入學管道之錄取大學報到前，向分發錄取之大學聲明放棄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，否則一經發現，即取消分發校系之錄取資格。</a:t>
            </a:r>
            <a:r>
              <a:rPr lang="en-US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惟</a:t>
            </a:r>
            <a:r>
              <a:rPr lang="en-US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109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22</a:t>
            </a:r>
            <a:r>
              <a:rPr lang="zh-TW" altLang="zh-TW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2000" dirty="0" smtClean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統一分發結果公告前，已於其他入學管道錄取且完成報到者，不適用前述之規定。</a:t>
            </a:r>
            <a:endParaRPr lang="zh-TW" altLang="en-US" sz="2000" dirty="0">
              <a:solidFill>
                <a:srgbClr val="2C2C2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80467295"/>
              </p:ext>
            </p:extLst>
          </p:nvPr>
        </p:nvGraphicFramePr>
        <p:xfrm>
          <a:off x="653143" y="2632268"/>
          <a:ext cx="8116388" cy="201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382248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招生簡章內容更正</a:t>
            </a:r>
          </a:p>
        </p:txBody>
      </p:sp>
      <p:pic>
        <p:nvPicPr>
          <p:cNvPr id="1026" name="Picture 2" descr="C:\Users\ahsin\Desktop\2019-12-17_143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116" y="1410789"/>
            <a:ext cx="2476015" cy="4789715"/>
          </a:xfrm>
          <a:prstGeom prst="rect">
            <a:avLst/>
          </a:prstGeom>
          <a:noFill/>
        </p:spPr>
      </p:pic>
      <p:sp>
        <p:nvSpPr>
          <p:cNvPr id="6" name="向右箭號 5"/>
          <p:cNvSpPr/>
          <p:nvPr/>
        </p:nvSpPr>
        <p:spPr>
          <a:xfrm>
            <a:off x="853442" y="4746169"/>
            <a:ext cx="311866" cy="2351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1667679" y="5595252"/>
            <a:ext cx="311866" cy="2351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6058" y="1393014"/>
            <a:ext cx="5068376" cy="485974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fontAlgn="auto" latinLnBrk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【109.01.04】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國立交通大學校系分則共通事項 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簡章第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194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；「旋坤揚帆招生甲組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戊組」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簡章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203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~204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 。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just" fontAlgn="auto" latinLnBrk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【108.12.6】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國立臺北大學校系分則共通事項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簡章第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701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 。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just" fontAlgn="auto" latinLnBrk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【108.11.28】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國立臺南大學「教育學系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公費生乙組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校系代碼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  <a:hlinkClick r:id="rId3"/>
              </a:rPr>
              <a:t>033202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，簡章第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420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 。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just" fontAlgn="auto" latinLnBrk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【108.11.21】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國立臺灣體育運動大學「體育學系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一般組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」、「體育學系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運動專長組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校系代碼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  <a:hlinkClick r:id="rId4"/>
              </a:rPr>
              <a:t>060092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，簡章第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677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 。 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just" fontAlgn="auto" latinLnBrk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【108.11.21】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國立體育大學「體育推廣學系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啦啦隊組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校系代碼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  <a:hlinkClick r:id="rId5"/>
              </a:rPr>
              <a:t>039052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，簡章第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470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 。 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just" fontAlgn="auto" latinLnBrk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【108.11.12】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國立臺北大學「經濟學系」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校系代碼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  <a:hlinkClick r:id="rId6"/>
              </a:rPr>
              <a:t>099182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，簡章第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707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just" fontAlgn="auto" latinLnBrk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endParaRPr lang="en-US" altLang="zh-TW" sz="1500" b="1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ctr" fontAlgn="auto" latinLnBrk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zh-TW" altLang="en-US" sz="2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zh-TW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各項最新訊息亦請隨時上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本會</a:t>
            </a:r>
            <a:r>
              <a:rPr lang="zh-TW" altLang="zh-TW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網站查看</a:t>
            </a:r>
            <a:r>
              <a:rPr lang="zh-TW" altLang="en-US" sz="20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8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 txBox="1">
            <a:spLocks noChangeArrowheads="1"/>
          </p:cNvSpPr>
          <p:nvPr/>
        </p:nvSpPr>
        <p:spPr>
          <a:xfrm>
            <a:off x="1083589" y="2693051"/>
            <a:ext cx="6976822" cy="147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科技院校日間部</a:t>
            </a:r>
            <a:endParaRPr kumimoji="0" lang="en-US" altLang="zh-TW" sz="6600" b="1" i="0" u="none" strike="noStrike" kern="120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四年制申請入學</a:t>
            </a:r>
            <a:endParaRPr kumimoji="0" lang="en-US" altLang="zh-TW" sz="6600" b="1" i="0" u="none" strike="noStrike" kern="120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聯合招生報名</a:t>
            </a:r>
            <a:r>
              <a:rPr kumimoji="0" lang="zh-TW" altLang="en-US" sz="66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作業</a:t>
            </a:r>
            <a:endParaRPr kumimoji="0" lang="zh-TW" altLang="en-US" sz="66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27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1403350" y="2308116"/>
            <a:ext cx="6337300" cy="11245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"/>
              <a:defRPr sz="28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"/>
              <a:defRPr sz="24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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9pPr>
          </a:lstStyle>
          <a:p>
            <a:pPr algn="ctr" fontAlgn="auto" latinLnBrk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謝謝聆聽</a:t>
            </a:r>
            <a:endParaRPr lang="zh-TW" alt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Picture 6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400" y="4868863"/>
            <a:ext cx="19685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414338" y="274271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作業重要時程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17183" y="4314201"/>
            <a:ext cx="8718475" cy="1984586"/>
            <a:chOff x="-36495" y="4225077"/>
            <a:chExt cx="9180495" cy="3166621"/>
          </a:xfrm>
        </p:grpSpPr>
        <p:sp>
          <p:nvSpPr>
            <p:cNvPr id="6" name="직사각형 63"/>
            <p:cNvSpPr/>
            <p:nvPr/>
          </p:nvSpPr>
          <p:spPr>
            <a:xfrm>
              <a:off x="0" y="5013320"/>
              <a:ext cx="9144000" cy="23783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bg2">
                  <a:lumMod val="50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en-US">
                <a:solidFill>
                  <a:prstClr val="white"/>
                </a:solidFill>
                <a:latin typeface="微軟正黑體" pitchFamily="34" charset="-120"/>
                <a:ea typeface="한컴전용_돋움"/>
              </a:endParaRPr>
            </a:p>
          </p:txBody>
        </p: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0" y="4941875"/>
              <a:ext cx="9144000" cy="71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866775" y="4900600"/>
              <a:ext cx="142875" cy="15398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9" name="Oval 61"/>
            <p:cNvSpPr>
              <a:spLocks noChangeAspect="1" noChangeArrowheads="1"/>
            </p:cNvSpPr>
            <p:nvPr/>
          </p:nvSpPr>
          <p:spPr bwMode="auto">
            <a:xfrm>
              <a:off x="2995613" y="4900600"/>
              <a:ext cx="142875" cy="153987"/>
            </a:xfrm>
            <a:prstGeom prst="ellipse">
              <a:avLst/>
            </a:prstGeom>
            <a:solidFill>
              <a:srgbClr val="213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0" name="Oval 63"/>
            <p:cNvSpPr>
              <a:spLocks noChangeAspect="1" noChangeArrowheads="1"/>
            </p:cNvSpPr>
            <p:nvPr/>
          </p:nvSpPr>
          <p:spPr bwMode="auto">
            <a:xfrm>
              <a:off x="5264919" y="4900600"/>
              <a:ext cx="142875" cy="153987"/>
            </a:xfrm>
            <a:prstGeom prst="ellipse">
              <a:avLst/>
            </a:prstGeom>
            <a:solidFill>
              <a:srgbClr val="213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1" name="직사각형 60"/>
            <p:cNvSpPr/>
            <p:nvPr/>
          </p:nvSpPr>
          <p:spPr>
            <a:xfrm>
              <a:off x="6778625" y="5104925"/>
              <a:ext cx="2071688" cy="1252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 fontAlgn="auto">
                <a:lnSpc>
                  <a:spcPts val="16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公告統一分發結</a:t>
              </a: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果</a:t>
              </a:r>
              <a:endPara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 fontAlgn="auto">
                <a:lnSpc>
                  <a:spcPts val="16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錄取生放棄入學資格截止</a:t>
              </a:r>
              <a:r>
                <a:rPr lang="en-US" altLang="zh-TW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(05.25)</a:t>
              </a:r>
              <a:endParaRPr lang="en-US" altLang="ko-KR" sz="1600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모서리가 둥근 직사각형 64"/>
            <p:cNvSpPr/>
            <p:nvPr/>
          </p:nvSpPr>
          <p:spPr>
            <a:xfrm>
              <a:off x="47081" y="4225077"/>
              <a:ext cx="1772737" cy="574419"/>
            </a:xfrm>
            <a:prstGeom prst="roundRect">
              <a:avLst/>
            </a:prstGeom>
            <a:solidFill>
              <a:srgbClr val="3075FF"/>
            </a:solidFill>
            <a:ln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10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9</a:t>
              </a: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.03.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23-24</a:t>
              </a:r>
              <a:endParaRPr kumimoji="0"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3" name="모서리가 둥근 직사각형 67"/>
            <p:cNvSpPr/>
            <p:nvPr/>
          </p:nvSpPr>
          <p:spPr>
            <a:xfrm>
              <a:off x="2344345" y="4225077"/>
              <a:ext cx="1552575" cy="57441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10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9</a:t>
              </a: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.03.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31</a:t>
              </a:r>
              <a:endParaRPr lang="ko-KR" altLang="en-US" b="1" dirty="0" smtClean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4" name="모서리가 둥근 직사각형 71"/>
            <p:cNvSpPr/>
            <p:nvPr/>
          </p:nvSpPr>
          <p:spPr>
            <a:xfrm>
              <a:off x="4465426" y="4225077"/>
              <a:ext cx="1862724" cy="57441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10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9</a:t>
              </a: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5</a:t>
              </a: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14-15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5" name="모서리가 둥근 직사각형 74"/>
            <p:cNvSpPr/>
            <p:nvPr/>
          </p:nvSpPr>
          <p:spPr>
            <a:xfrm>
              <a:off x="6915284" y="4225077"/>
              <a:ext cx="1552575" cy="57441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10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9</a:t>
              </a:r>
              <a:r>
                <a:rPr lang="en-US" altLang="ko-KR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.05.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21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6" name="직사각형 60"/>
            <p:cNvSpPr/>
            <p:nvPr/>
          </p:nvSpPr>
          <p:spPr>
            <a:xfrm>
              <a:off x="-36495" y="5091291"/>
              <a:ext cx="2162267" cy="2234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6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完成繳費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(03.20-24)</a:t>
              </a:r>
              <a:endParaRPr lang="en-US" altLang="ko-K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完成確認報名資料</a:t>
              </a:r>
              <a:r>
                <a:rPr lang="en-US" altLang="zh-TW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每日</a:t>
              </a:r>
              <a:r>
                <a:rPr lang="en-US" altLang="zh-TW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09:00-17:00)</a:t>
              </a: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考生上網查詢在校成績證明</a:t>
              </a:r>
              <a:r>
                <a:rPr lang="en-US" altLang="zh-TW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PDF</a:t>
              </a:r>
              <a:r>
                <a:rPr lang="zh-TW" altLang="en-US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檔</a:t>
              </a:r>
              <a:r>
                <a:rPr lang="en-US" altLang="zh-TW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(03.20-26)</a:t>
              </a:r>
            </a:p>
          </p:txBody>
        </p:sp>
        <p:sp>
          <p:nvSpPr>
            <p:cNvPr id="17" name="직사각형 60"/>
            <p:cNvSpPr/>
            <p:nvPr/>
          </p:nvSpPr>
          <p:spPr>
            <a:xfrm>
              <a:off x="4390500" y="5104925"/>
              <a:ext cx="2071688" cy="1129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39700" indent="-139700" fontAlgn="auto">
                <a:lnSpc>
                  <a:spcPts val="16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正、備取錄取生向甄選委員會登記就讀志願序</a:t>
              </a:r>
              <a:endParaRPr lang="en-US" altLang="ko-KR" sz="1600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직사각형 60"/>
            <p:cNvSpPr/>
            <p:nvPr/>
          </p:nvSpPr>
          <p:spPr>
            <a:xfrm>
              <a:off x="2220236" y="5085186"/>
              <a:ext cx="2083214" cy="1518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公告篩選結果</a:t>
              </a:r>
              <a:endParaRPr lang="en-US" altLang="zh-TW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 algn="just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通過篩選考生上傳審查資料 </a:t>
              </a:r>
              <a:r>
                <a:rPr lang="en-US" altLang="zh-TW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(04.02-</a:t>
              </a:r>
              <a:r>
                <a:rPr lang="zh-TW" altLang="en-US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各校截止日</a:t>
              </a:r>
              <a:r>
                <a:rPr lang="en-US" altLang="zh-TW" sz="1600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" name="AutoShape 93"/>
            <p:cNvSpPr>
              <a:spLocks noChangeArrowheads="1"/>
            </p:cNvSpPr>
            <p:nvPr/>
          </p:nvSpPr>
          <p:spPr bwMode="auto">
            <a:xfrm rot="5400000">
              <a:off x="1829404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0" name="AutoShape 93"/>
            <p:cNvSpPr>
              <a:spLocks noChangeArrowheads="1"/>
            </p:cNvSpPr>
            <p:nvPr/>
          </p:nvSpPr>
          <p:spPr bwMode="auto">
            <a:xfrm rot="5400000">
              <a:off x="4031563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1" name="AutoShape 93"/>
            <p:cNvSpPr>
              <a:spLocks noChangeArrowheads="1"/>
            </p:cNvSpPr>
            <p:nvPr/>
          </p:nvSpPr>
          <p:spPr bwMode="auto">
            <a:xfrm rot="5400000">
              <a:off x="6385968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2" name="Oval 63"/>
            <p:cNvSpPr>
              <a:spLocks noChangeAspect="1" noChangeArrowheads="1"/>
            </p:cNvSpPr>
            <p:nvPr/>
          </p:nvSpPr>
          <p:spPr bwMode="auto">
            <a:xfrm>
              <a:off x="7575550" y="4900117"/>
              <a:ext cx="142875" cy="1539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13648" y="1475939"/>
            <a:ext cx="8708163" cy="1975051"/>
            <a:chOff x="435836" y="1303278"/>
            <a:chExt cx="10135312" cy="3168664"/>
          </a:xfrm>
        </p:grpSpPr>
        <p:sp>
          <p:nvSpPr>
            <p:cNvPr id="24" name="직사각형 63"/>
            <p:cNvSpPr/>
            <p:nvPr/>
          </p:nvSpPr>
          <p:spPr>
            <a:xfrm>
              <a:off x="435836" y="2086624"/>
              <a:ext cx="10106976" cy="2385318"/>
            </a:xfrm>
            <a:prstGeom prst="rect">
              <a:avLst/>
            </a:prstGeom>
            <a:solidFill>
              <a:srgbClr val="FFFFE7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bg2">
                  <a:lumMod val="50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en-US" dirty="0">
                <a:solidFill>
                  <a:prstClr val="white"/>
                </a:solidFill>
                <a:latin typeface="Times New Roman" panose="02020603050405020304" pitchFamily="18" charset="0"/>
                <a:ea typeface="한컴전용_돋움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8"/>
            <p:cNvSpPr>
              <a:spLocks noChangeArrowheads="1"/>
            </p:cNvSpPr>
            <p:nvPr/>
          </p:nvSpPr>
          <p:spPr bwMode="auto">
            <a:xfrm>
              <a:off x="435836" y="2007378"/>
              <a:ext cx="10106976" cy="792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6" name="Oval 50"/>
            <p:cNvSpPr>
              <a:spLocks noChangeAspect="1" noChangeArrowheads="1"/>
            </p:cNvSpPr>
            <p:nvPr/>
          </p:nvSpPr>
          <p:spPr bwMode="auto">
            <a:xfrm>
              <a:off x="1393893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7" name="Oval 61"/>
            <p:cNvSpPr>
              <a:spLocks noChangeAspect="1" noChangeArrowheads="1"/>
            </p:cNvSpPr>
            <p:nvPr/>
          </p:nvSpPr>
          <p:spPr bwMode="auto">
            <a:xfrm>
              <a:off x="3746924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8" name="Oval 63"/>
            <p:cNvSpPr>
              <a:spLocks noChangeAspect="1" noChangeArrowheads="1"/>
            </p:cNvSpPr>
            <p:nvPr/>
          </p:nvSpPr>
          <p:spPr bwMode="auto">
            <a:xfrm>
              <a:off x="6255216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grpSp>
          <p:nvGrpSpPr>
            <p:cNvPr id="29" name="그룹 61"/>
            <p:cNvGrpSpPr>
              <a:grpSpLocks/>
            </p:cNvGrpSpPr>
            <p:nvPr/>
          </p:nvGrpSpPr>
          <p:grpSpPr bwMode="auto">
            <a:xfrm>
              <a:off x="8567915" y="1709609"/>
              <a:ext cx="640460" cy="695527"/>
              <a:chOff x="7343775" y="4581525"/>
              <a:chExt cx="404813" cy="438150"/>
            </a:xfrm>
          </p:grpSpPr>
          <p:grpSp>
            <p:nvGrpSpPr>
              <p:cNvPr id="42" name="Group 86"/>
              <p:cNvGrpSpPr>
                <a:grpSpLocks/>
              </p:cNvGrpSpPr>
              <p:nvPr/>
            </p:nvGrpSpPr>
            <p:grpSpPr bwMode="auto">
              <a:xfrm>
                <a:off x="7343775" y="4581525"/>
                <a:ext cx="404813" cy="438150"/>
                <a:chOff x="4975" y="2972"/>
                <a:chExt cx="350" cy="350"/>
              </a:xfrm>
            </p:grpSpPr>
            <p:sp>
              <p:nvSpPr>
                <p:cNvPr id="44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4975" y="2972"/>
                  <a:ext cx="350" cy="35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30000"/>
                    </a:spcBef>
                    <a:spcAft>
                      <a:spcPts val="0"/>
                    </a:spcAft>
                    <a:buSzPct val="75000"/>
                    <a:buFontTx/>
                    <a:buChar char="•"/>
                    <a:defRPr/>
                  </a:pPr>
                  <a:endParaRPr kumimoji="0" lang="ko-KR" altLang="ko-KR" sz="1200" dirty="0">
                    <a:solidFill>
                      <a:srgbClr val="333333"/>
                    </a:solidFill>
                    <a:latin typeface="微軟正黑體" pitchFamily="34" charset="-120"/>
                    <a:ea typeface="HY견고딕" pitchFamily="18" charset="-127"/>
                  </a:endParaRPr>
                </a:p>
              </p:txBody>
            </p:sp>
            <p:sp>
              <p:nvSpPr>
                <p:cNvPr id="45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5050" y="3047"/>
                  <a:ext cx="200" cy="19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  <a:alpha val="6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30000"/>
                    </a:spcBef>
                    <a:spcAft>
                      <a:spcPts val="0"/>
                    </a:spcAft>
                    <a:buSzPct val="75000"/>
                    <a:buFontTx/>
                    <a:buChar char="•"/>
                    <a:defRPr/>
                  </a:pPr>
                  <a:endParaRPr kumimoji="0" lang="ko-KR" altLang="ko-KR" sz="1200" dirty="0">
                    <a:solidFill>
                      <a:srgbClr val="333333"/>
                    </a:solidFill>
                    <a:latin typeface="微軟正黑體" pitchFamily="34" charset="-120"/>
                    <a:ea typeface="HY견고딕" pitchFamily="18" charset="-127"/>
                  </a:endParaRPr>
                </a:p>
              </p:txBody>
            </p:sp>
          </p:grpSp>
          <p:sp>
            <p:nvSpPr>
              <p:cNvPr id="43" name="Oval 82"/>
              <p:cNvSpPr>
                <a:spLocks noChangeAspect="1" noChangeArrowheads="1"/>
              </p:cNvSpPr>
              <p:nvPr/>
            </p:nvSpPr>
            <p:spPr bwMode="auto">
              <a:xfrm>
                <a:off x="7495719" y="4744584"/>
                <a:ext cx="98707" cy="108705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ct val="30000"/>
                  </a:spcBef>
                  <a:spcAft>
                    <a:spcPts val="0"/>
                  </a:spcAft>
                  <a:buSzPct val="75000"/>
                  <a:buFontTx/>
                  <a:buChar char="•"/>
                  <a:defRPr/>
                </a:pPr>
                <a:endParaRPr kumimoji="0" lang="ko-KR" altLang="ko-KR" sz="1200" dirty="0">
                  <a:solidFill>
                    <a:srgbClr val="333333"/>
                  </a:solidFill>
                  <a:latin typeface="微軟正黑體" pitchFamily="34" charset="-120"/>
                  <a:ea typeface="HY견고딕" pitchFamily="18" charset="-127"/>
                </a:endParaRPr>
              </a:p>
            </p:txBody>
          </p:sp>
        </p:grp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2643922" y="2097559"/>
              <a:ext cx="2556207" cy="202589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學測成績公告</a:t>
              </a:r>
              <a:r>
                <a:rPr kumimoji="0" lang="en-US" altLang="zh-TW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(02.24)</a:t>
              </a: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報名系統可使用</a:t>
              </a:r>
              <a:r>
                <a:rPr lang="zh-TW" altLang="en-US" sz="16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「學測英聽檢定」</a:t>
              </a:r>
              <a:r>
                <a:rPr kumimoji="0" lang="zh-TW" altLang="en-US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功能</a:t>
              </a:r>
              <a:endParaRPr kumimoji="0"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編修考生報名資料</a:t>
              </a:r>
              <a:endPara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6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考生報名資料核對</a:t>
              </a:r>
              <a:endParaRPr lang="en-US" altLang="ko-KR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직사각형 60"/>
            <p:cNvSpPr/>
            <p:nvPr/>
          </p:nvSpPr>
          <p:spPr>
            <a:xfrm>
              <a:off x="7785218" y="2166289"/>
              <a:ext cx="2785930" cy="2246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 algn="just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繁星推薦第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類學群錄取名單、第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8</a:t>
              </a: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類學群第一階段篩選結果公告</a:t>
              </a:r>
              <a:endPara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核對編修考生報名資料</a:t>
              </a:r>
              <a:endPara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6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zh-TW" sz="1600" b="1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完成確認報名</a:t>
              </a:r>
              <a:r>
                <a:rPr lang="zh-TW" altLang="en-US" sz="1600" b="1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前之</a:t>
              </a:r>
              <a:r>
                <a:rPr lang="zh-TW" altLang="zh-TW" sz="1600" b="1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準備工作</a:t>
              </a:r>
              <a:endParaRPr lang="en-US" altLang="zh-TW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직사각형 60"/>
            <p:cNvSpPr/>
            <p:nvPr/>
          </p:nvSpPr>
          <p:spPr>
            <a:xfrm>
              <a:off x="475069" y="2166289"/>
              <a:ext cx="2071577" cy="1588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報名系統開放</a:t>
              </a:r>
              <a:endPara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下載說明手冊</a:t>
              </a:r>
              <a:endPara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蒐集考生報名資料</a:t>
              </a:r>
              <a:endPara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직사각형 60"/>
            <p:cNvSpPr/>
            <p:nvPr/>
          </p:nvSpPr>
          <p:spPr>
            <a:xfrm>
              <a:off x="5189244" y="2166287"/>
              <a:ext cx="2626222" cy="1917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登錄參加集報調查</a:t>
              </a:r>
              <a:endParaRPr lang="en-US" altLang="zh-TW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高中上傳在校成績證明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PDF</a:t>
              </a:r>
              <a:r>
                <a:rPr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檔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(03.17-18)</a:t>
              </a:r>
            </a:p>
            <a:p>
              <a:pPr marL="139700" indent="-139700" fontAlgn="auto">
                <a:lnSpc>
                  <a:spcPts val="1600"/>
                </a:lnSpc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TW" altLang="en-US" sz="1600" b="1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報名考生設定個人密碼</a:t>
              </a:r>
              <a:r>
                <a:rPr lang="en-US" altLang="zh-TW" sz="1600" b="1" dirty="0" smtClean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(03.05)</a:t>
              </a:r>
            </a:p>
          </p:txBody>
        </p:sp>
        <p:sp>
          <p:nvSpPr>
            <p:cNvPr id="34" name="AutoShape 74"/>
            <p:cNvSpPr>
              <a:spLocks noChangeArrowheads="1"/>
            </p:cNvSpPr>
            <p:nvPr/>
          </p:nvSpPr>
          <p:spPr bwMode="auto">
            <a:xfrm rot="5400000">
              <a:off x="2423804" y="1443416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5" name="AutoShape 75"/>
            <p:cNvSpPr>
              <a:spLocks noChangeArrowheads="1"/>
            </p:cNvSpPr>
            <p:nvPr/>
          </p:nvSpPr>
          <p:spPr bwMode="auto">
            <a:xfrm rot="5400000">
              <a:off x="4891137" y="1443416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6" name="AutoShape 93"/>
            <p:cNvSpPr>
              <a:spLocks noChangeArrowheads="1"/>
            </p:cNvSpPr>
            <p:nvPr/>
          </p:nvSpPr>
          <p:spPr bwMode="auto">
            <a:xfrm rot="5400000">
              <a:off x="7482404" y="1443417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7" name="모서리가 둥근 직사각형 64"/>
            <p:cNvSpPr/>
            <p:nvPr/>
          </p:nvSpPr>
          <p:spPr>
            <a:xfrm>
              <a:off x="634253" y="1303278"/>
              <a:ext cx="1716081" cy="577564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微軟正黑體" pitchFamily="34" charset="-120"/>
                  <a:ea typeface="HY견고딕" pitchFamily="18" charset="-127"/>
                </a:rPr>
                <a:t>10</a:t>
              </a:r>
              <a:r>
                <a:rPr lang="en-US" altLang="zh-TW" b="1" dirty="0" smtClean="0">
                  <a:latin typeface="微軟正黑體" pitchFamily="34" charset="-120"/>
                  <a:ea typeface="HY견고딕" pitchFamily="18" charset="-127"/>
                </a:rPr>
                <a:t>9</a:t>
              </a:r>
              <a:r>
                <a:rPr lang="en-US" altLang="ko-KR" b="1" dirty="0" smtClean="0">
                  <a:latin typeface="微軟正黑體" pitchFamily="34" charset="-120"/>
                  <a:ea typeface="HY견고딕" pitchFamily="18" charset="-127"/>
                </a:rPr>
                <a:t>.02.26</a:t>
              </a:r>
              <a:endParaRPr lang="ko-KR" altLang="en-US" b="1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8" name="모서리가 둥근 직사각형 67"/>
            <p:cNvSpPr/>
            <p:nvPr/>
          </p:nvSpPr>
          <p:spPr>
            <a:xfrm>
              <a:off x="2987284" y="1303278"/>
              <a:ext cx="1716081" cy="577564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smtClean="0">
                  <a:latin typeface="微軟正黑體" pitchFamily="34" charset="-120"/>
                  <a:ea typeface="HY견고딕" pitchFamily="18" charset="-127"/>
                </a:rPr>
                <a:t>10</a:t>
              </a:r>
              <a:r>
                <a:rPr lang="en-US" altLang="zh-TW" b="1" dirty="0" smtClean="0">
                  <a:latin typeface="微軟正黑體" pitchFamily="34" charset="-120"/>
                  <a:ea typeface="HY견고딕" pitchFamily="18" charset="-127"/>
                </a:rPr>
                <a:t>9</a:t>
              </a:r>
              <a:r>
                <a:rPr lang="en-US" altLang="ko-KR" b="1" dirty="0" smtClean="0">
                  <a:latin typeface="微軟正黑體" pitchFamily="34" charset="-120"/>
                  <a:ea typeface="HY견고딕" pitchFamily="18" charset="-127"/>
                </a:rPr>
                <a:t>.02.2</a:t>
              </a:r>
              <a:r>
                <a:rPr lang="en-US" altLang="zh-TW" b="1" dirty="0" smtClean="0">
                  <a:latin typeface="微軟正黑體" pitchFamily="34" charset="-120"/>
                  <a:ea typeface="HY견고딕" pitchFamily="18" charset="-127"/>
                </a:rPr>
                <a:t>6</a:t>
              </a:r>
              <a:endParaRPr lang="ko-KR" altLang="en-US" b="1" dirty="0" smtClean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9" name="모서리가 둥근 직사각형 71"/>
            <p:cNvSpPr/>
            <p:nvPr/>
          </p:nvSpPr>
          <p:spPr>
            <a:xfrm>
              <a:off x="5413758" y="1303278"/>
              <a:ext cx="2030841" cy="577564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微軟正黑體" pitchFamily="34" charset="-120"/>
                  <a:ea typeface="HY견고딕" pitchFamily="18" charset="-127"/>
                </a:rPr>
                <a:t>10</a:t>
              </a:r>
              <a:r>
                <a:rPr lang="en-US" altLang="zh-TW" b="1" dirty="0" smtClean="0">
                  <a:latin typeface="微軟正黑體" pitchFamily="34" charset="-120"/>
                  <a:ea typeface="HY견고딕" pitchFamily="18" charset="-127"/>
                </a:rPr>
                <a:t>9</a:t>
              </a:r>
              <a:r>
                <a:rPr lang="en-US" altLang="ko-KR" b="1" dirty="0" smtClean="0"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 smtClean="0">
                  <a:latin typeface="微軟正黑體" pitchFamily="34" charset="-120"/>
                  <a:ea typeface="HY견고딕" pitchFamily="18" charset="-127"/>
                </a:rPr>
                <a:t>3.02-05</a:t>
              </a:r>
              <a:endParaRPr lang="ko-KR" altLang="en-US" b="1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40" name="모서리가 둥근 직사각형 74"/>
            <p:cNvSpPr/>
            <p:nvPr/>
          </p:nvSpPr>
          <p:spPr>
            <a:xfrm>
              <a:off x="8049545" y="1303278"/>
              <a:ext cx="1716081" cy="577564"/>
            </a:xfrm>
            <a:prstGeom prst="roundRect">
              <a:avLst/>
            </a:prstGeom>
            <a:solidFill>
              <a:srgbClr val="3075FF"/>
            </a:solidFill>
            <a:ln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微軟正黑體" pitchFamily="34" charset="-120"/>
                  <a:ea typeface="HY견고딕" pitchFamily="18" charset="-127"/>
                </a:rPr>
                <a:t>10</a:t>
              </a:r>
              <a:r>
                <a:rPr lang="en-US" altLang="zh-TW" b="1" dirty="0" smtClean="0">
                  <a:latin typeface="微軟正黑體" pitchFamily="34" charset="-120"/>
                  <a:ea typeface="HY견고딕" pitchFamily="18" charset="-127"/>
                </a:rPr>
                <a:t>9</a:t>
              </a:r>
              <a:r>
                <a:rPr lang="en-US" altLang="ko-KR" b="1" dirty="0" smtClean="0">
                  <a:latin typeface="微軟正黑體" pitchFamily="34" charset="-120"/>
                  <a:ea typeface="HY견고딕" pitchFamily="18" charset="-127"/>
                </a:rPr>
                <a:t>.03.</a:t>
              </a:r>
              <a:r>
                <a:rPr lang="en-US" altLang="zh-TW" b="1" dirty="0" smtClean="0">
                  <a:latin typeface="微軟正黑體" pitchFamily="34" charset="-120"/>
                  <a:ea typeface="HY견고딕" pitchFamily="18" charset="-127"/>
                </a:rPr>
                <a:t>18</a:t>
              </a:r>
            </a:p>
          </p:txBody>
        </p:sp>
        <p:sp>
          <p:nvSpPr>
            <p:cNvPr id="41" name="AutoShape 93"/>
            <p:cNvSpPr>
              <a:spLocks noChangeArrowheads="1"/>
            </p:cNvSpPr>
            <p:nvPr/>
          </p:nvSpPr>
          <p:spPr bwMode="auto">
            <a:xfrm rot="5400000">
              <a:off x="9885951" y="1443416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buSzPct val="75000"/>
                <a:buFontTx/>
                <a:buChar char="•"/>
                <a:defRPr/>
              </a:pPr>
              <a:endParaRPr kumimoji="0"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1473045" y="2060848"/>
            <a:ext cx="6660440" cy="298543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762000" indent="-7620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Arial" charset="0"/>
                <a:ea typeface="HY견고딕" pitchFamily="18" charset="-127"/>
                <a:cs typeface="Arial" charset="0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</a:t>
            </a:r>
            <a:r>
              <a:rPr kumimoji="0"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、報名考生設定密碼</a:t>
            </a:r>
            <a:endParaRPr kumimoji="0" lang="en-US" altLang="zh-TW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latin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kumimoji="0"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二、五學期成績上傳確認</a:t>
            </a:r>
            <a:endParaRPr kumimoji="0" lang="en-US" altLang="zh-TW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latin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kumimoji="0"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報名繳費</a:t>
            </a:r>
            <a:r>
              <a:rPr kumimoji="0"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注意事項</a:t>
            </a:r>
            <a:endParaRPr kumimoji="0" lang="en-US" altLang="zh-TW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latin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kumimoji="0"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審查資料上</a:t>
            </a:r>
            <a:r>
              <a:rPr kumimoji="0"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傳</a:t>
            </a:r>
            <a:endParaRPr kumimoji="0" lang="en-US" altLang="zh-TW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latin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kumimoji="0"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統一分發</a:t>
            </a:r>
            <a:r>
              <a:rPr kumimoji="0"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注意事項</a:t>
            </a:r>
            <a:endParaRPr kumimoji="0" lang="en-US" altLang="zh-TW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51520" y="908720"/>
            <a:ext cx="3672408" cy="758952"/>
          </a:xfrm>
          <a:prstGeom prst="rect">
            <a:avLst/>
          </a:prstGeom>
          <a:extLst/>
        </p:spPr>
        <p:txBody>
          <a:bodyPr anchor="b"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kumimoji="1" lang="zh-TW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cs typeface="+mn-cs"/>
              </a:rPr>
              <a:t>報告事項</a:t>
            </a:r>
          </a:p>
        </p:txBody>
      </p:sp>
      <p:sp>
        <p:nvSpPr>
          <p:cNvPr id="11268" name="投影片編號版面配置區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742950" indent="-28575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fld id="{E8D4E964-9930-49A2-95BD-DDAEA8C2FCCA}" type="slidenum"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ea typeface="HY견고딕" pitchFamily="18" charset="-120"/>
                <a:cs typeface="Arial" panose="020B0604020202020204" pitchFamily="34" charset="0"/>
              </a:rPr>
              <a:pPr/>
              <a:t>3</a:t>
            </a:fld>
            <a:endParaRPr lang="en-US" altLang="ko-KR" sz="120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71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0"/>
          <p:cNvSpPr txBox="1">
            <a:spLocks noChangeArrowheads="1"/>
          </p:cNvSpPr>
          <p:nvPr/>
        </p:nvSpPr>
        <p:spPr bwMode="auto">
          <a:xfrm>
            <a:off x="414338" y="268288"/>
            <a:ext cx="8315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742950" indent="-28575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pPr algn="ctr" eaLnBrk="1" latinLnBrk="1" hangingPunct="1"/>
            <a:r>
              <a:rPr lang="zh-TW" altLang="en-US"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一、報名考生設定密碼</a:t>
            </a: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4267" t="16182" r="15844" b="32961"/>
          <a:stretch/>
        </p:blipFill>
        <p:spPr bwMode="auto">
          <a:xfrm>
            <a:off x="797757" y="2475185"/>
            <a:ext cx="7200615" cy="3484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28843032"/>
              </p:ext>
            </p:extLst>
          </p:nvPr>
        </p:nvGraphicFramePr>
        <p:xfrm>
          <a:off x="603950" y="1074082"/>
          <a:ext cx="8332917" cy="570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橢圓 1"/>
          <p:cNvSpPr/>
          <p:nvPr/>
        </p:nvSpPr>
        <p:spPr>
          <a:xfrm>
            <a:off x="991860" y="3752931"/>
            <a:ext cx="1576387" cy="92868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186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742950" indent="-28575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fld id="{73EAD8B7-CEA3-49C8-A3E9-4DC7395B1FA3}" type="slidenum"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ea typeface="HY견고딕" pitchFamily="18" charset="-120"/>
                <a:cs typeface="Arial" panose="020B0604020202020204" pitchFamily="34" charset="0"/>
              </a:rPr>
              <a:pPr/>
              <a:t>5</a:t>
            </a:fld>
            <a:endParaRPr lang="en-US" altLang="ko-KR" sz="120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0"/>
              <a:cs typeface="Arial" panose="020B0604020202020204" pitchFamily="34" charset="0"/>
            </a:endParaRPr>
          </a:p>
        </p:txBody>
      </p:sp>
      <p:sp>
        <p:nvSpPr>
          <p:cNvPr id="13315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315325" cy="646112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二、五學期成績上傳確認</a:t>
            </a:r>
            <a:endParaRPr lang="ko-KR" altLang="en-US" sz="3600" b="1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3316" name="群組 1"/>
          <p:cNvGrpSpPr>
            <a:grpSpLocks/>
          </p:cNvGrpSpPr>
          <p:nvPr/>
        </p:nvGrpSpPr>
        <p:grpSpPr bwMode="auto">
          <a:xfrm>
            <a:off x="431800" y="931863"/>
            <a:ext cx="8280400" cy="5795962"/>
            <a:chOff x="838200" y="1066800"/>
            <a:chExt cx="7464425" cy="5378450"/>
          </a:xfrm>
        </p:grpSpPr>
        <p:sp>
          <p:nvSpPr>
            <p:cNvPr id="13326" name="Rectangle 43"/>
            <p:cNvSpPr>
              <a:spLocks noChangeArrowheads="1"/>
            </p:cNvSpPr>
            <p:nvPr/>
          </p:nvSpPr>
          <p:spPr bwMode="auto">
            <a:xfrm>
              <a:off x="838200" y="1419225"/>
              <a:ext cx="7464425" cy="5026025"/>
            </a:xfrm>
            <a:prstGeom prst="rect">
              <a:avLst/>
            </a:prstGeom>
            <a:gradFill rotWithShape="1">
              <a:gsLst>
                <a:gs pos="0">
                  <a:srgbClr val="C7D6DF">
                    <a:alpha val="39000"/>
                  </a:srgbClr>
                </a:gs>
                <a:gs pos="100000">
                  <a:srgbClr val="FFFFFF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1pPr>
              <a:lvl2pPr marL="742950" indent="-28575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2pPr>
              <a:lvl3pPr marL="11430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3pPr>
              <a:lvl4pPr marL="16002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4pPr>
              <a:lvl5pPr marL="20574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Clr>
                  <a:srgbClr val="0058DA"/>
                </a:buClr>
              </a:pPr>
              <a:endParaRPr lang="ko-KR" altLang="en-US" sz="1800" b="1">
                <a:solidFill>
                  <a:schemeClr val="tx1"/>
                </a:solidFill>
                <a:latin typeface="微軟正黑體" panose="020B0604030504040204" pitchFamily="34" charset="-120"/>
                <a:ea typeface="HY견고딕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327" name="Line 48"/>
            <p:cNvSpPr>
              <a:spLocks noChangeShapeType="1"/>
            </p:cNvSpPr>
            <p:nvPr/>
          </p:nvSpPr>
          <p:spPr bwMode="auto">
            <a:xfrm>
              <a:off x="847725" y="6400800"/>
              <a:ext cx="7454900" cy="0"/>
            </a:xfrm>
            <a:prstGeom prst="line">
              <a:avLst/>
            </a:prstGeom>
            <a:noFill/>
            <a:ln w="19050">
              <a:solidFill>
                <a:srgbClr val="4475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직사각형 13"/>
            <p:cNvSpPr/>
            <p:nvPr/>
          </p:nvSpPr>
          <p:spPr bwMode="auto">
            <a:xfrm>
              <a:off x="838200" y="1066800"/>
              <a:ext cx="7458701" cy="334403"/>
            </a:xfrm>
            <a:prstGeom prst="rect">
              <a:avLst/>
            </a:prstGeom>
            <a:gradFill>
              <a:gsLst>
                <a:gs pos="0">
                  <a:srgbClr val="92BC3E"/>
                </a:gs>
                <a:gs pos="50000">
                  <a:srgbClr val="3C6C03"/>
                </a:gs>
                <a:gs pos="51000">
                  <a:srgbClr val="305C00"/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anose="05000000000000000000" pitchFamily="2" charset="2"/>
                <a:buChar char="§"/>
                <a:defRPr/>
              </a:pPr>
              <a:endParaRPr lang="ko-KR" altLang="en-US" sz="1800" dirty="0"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75749"/>
              </p:ext>
            </p:extLst>
          </p:nvPr>
        </p:nvGraphicFramePr>
        <p:xfrm>
          <a:off x="879475" y="1868488"/>
          <a:ext cx="7532688" cy="169153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7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+mn-ea"/>
                          <a:ea typeface="+mn-ea"/>
                        </a:rPr>
                        <a:t>項  目</a:t>
                      </a:r>
                      <a:endParaRPr lang="zh-TW" altLang="en-US" sz="1500" dirty="0">
                        <a:latin typeface="+mn-ea"/>
                        <a:ea typeface="+mn-ea"/>
                      </a:endParaRPr>
                    </a:p>
                  </a:txBody>
                  <a:tcPr marL="121932" marR="121932" marT="60942" marB="60942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96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+mn-ea"/>
                          <a:ea typeface="+mn-ea"/>
                        </a:rPr>
                        <a:t>時  間</a:t>
                      </a:r>
                      <a:endParaRPr lang="zh-TW" altLang="en-US" sz="1500" dirty="0">
                        <a:latin typeface="+mn-ea"/>
                        <a:ea typeface="+mn-ea"/>
                      </a:endParaRPr>
                    </a:p>
                  </a:txBody>
                  <a:tcPr marL="121932" marR="121932" marT="60942" marB="60942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96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dirty="0" smtClean="0">
                          <a:latin typeface="+mn-ea"/>
                          <a:ea typeface="+mn-ea"/>
                        </a:rPr>
                        <a:t>上傳</a:t>
                      </a:r>
                      <a:r>
                        <a:rPr lang="zh-TW" altLang="en-US" sz="1600" b="0" dirty="0" smtClean="0">
                          <a:latin typeface="+mn-ea"/>
                          <a:ea typeface="+mn-ea"/>
                        </a:rPr>
                        <a:t>在校成績證明、確認及列印回覆表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 marL="121932" marR="121932" marT="60942" marB="60942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109.03.17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（二）至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109.03.18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（三）</a:t>
                      </a:r>
                      <a:r>
                        <a:rPr lang="zh-TW" altLang="en-US" sz="1600" dirty="0" smtClean="0"/>
                        <a:t/>
                      </a:r>
                      <a:br>
                        <a:rPr lang="zh-TW" altLang="en-US" sz="1600" dirty="0" smtClean="0"/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每日上午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時起至下午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時止</a:t>
                      </a:r>
                      <a:endParaRPr lang="en-US" altLang="zh-TW" sz="1600" b="0" dirty="0" smtClean="0">
                        <a:solidFill>
                          <a:srgbClr val="0033CC"/>
                        </a:solidFill>
                        <a:latin typeface="+mn-ea"/>
                        <a:ea typeface="+mn-ea"/>
                      </a:endParaRPr>
                    </a:p>
                  </a:txBody>
                  <a:tcPr marL="121932" marR="121932" marT="60942" marB="60942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4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+mn-ea"/>
                          <a:ea typeface="+mn-ea"/>
                        </a:rPr>
                        <a:t>開放學生查詢在校成績證明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21932" marR="121932" marT="60942" marB="60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109.03.20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（五）至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109.03.26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（四）</a:t>
                      </a:r>
                      <a:r>
                        <a:rPr lang="zh-TW" altLang="en-US" sz="1600" dirty="0" smtClean="0"/>
                        <a:t/>
                      </a:r>
                      <a:br>
                        <a:rPr lang="zh-TW" altLang="en-US" sz="1600" dirty="0" smtClean="0"/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每日上午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時起至</a:t>
                      </a:r>
                      <a:r>
                        <a:rPr lang="zh-TW" altLang="en-US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下午 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zh-TW" altLang="en-US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時止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21932" marR="121932" marT="60942" marB="60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406400" y="1341438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358775" indent="-3587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lvl="2">
              <a:spcBef>
                <a:spcPts val="800"/>
              </a:spcBef>
              <a:spcAft>
                <a:spcPts val="800"/>
              </a:spcAft>
              <a:buClr>
                <a:srgbClr val="009999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b="1" dirty="0">
                <a:latin typeface="+mn-ea"/>
                <a:ea typeface="+mn-ea"/>
                <a:cs typeface="Times New Roman" panose="02020603050405020304" pitchFamily="18" charset="0"/>
              </a:rPr>
              <a:t>時程</a:t>
            </a:r>
            <a:endParaRPr lang="en-US" altLang="zh-TW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512763" y="3681413"/>
            <a:ext cx="7532688" cy="226853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800"/>
              </a:spcBef>
              <a:buClr>
                <a:srgbClr val="0796A5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133" b="1" dirty="0">
                <a:latin typeface="+mn-ea"/>
                <a:cs typeface="Times New Roman" panose="02020603050405020304" pitchFamily="18" charset="0"/>
              </a:rPr>
              <a:t> 內容 </a:t>
            </a:r>
            <a:endParaRPr lang="en-US" altLang="zh-TW" sz="16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lvl="3">
              <a:spcBef>
                <a:spcPts val="1600"/>
              </a:spcBef>
              <a:buClr>
                <a:srgbClr val="0796A5"/>
              </a:buClr>
              <a:buFont typeface="Arial" panose="020B0604020202020204" pitchFamily="34" charset="0"/>
              <a:buChar char="•"/>
              <a:defRPr/>
            </a:pPr>
            <a:r>
              <a:rPr lang="zh-TW" altLang="zh-TW" sz="1600" dirty="0">
                <a:latin typeface="+mn-ea"/>
                <a:cs typeface="Times New Roman" panose="02020603050405020304" pitchFamily="18" charset="0"/>
              </a:rPr>
              <a:t>高一至高三上學期共計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zh-TW" altLang="zh-TW" sz="1600" dirty="0">
                <a:latin typeface="+mn-ea"/>
                <a:cs typeface="Times New Roman" panose="02020603050405020304" pitchFamily="18" charset="0"/>
              </a:rPr>
              <a:t>個學期各學科成績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zh-TW" sz="1600" dirty="0">
                <a:latin typeface="+mn-ea"/>
                <a:cs typeface="Times New Roman" panose="02020603050405020304" pitchFamily="18" charset="0"/>
              </a:rPr>
              <a:t>含必修及選修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 lvl="3">
              <a:spcBef>
                <a:spcPts val="800"/>
              </a:spcBef>
              <a:buClr>
                <a:srgbClr val="0796A5"/>
              </a:buClr>
              <a:buFont typeface="Arial" panose="020B0604020202020204" pitchFamily="34" charset="0"/>
              <a:buChar char="•"/>
              <a:defRPr/>
            </a:pPr>
            <a:r>
              <a:rPr lang="zh-TW" altLang="zh-TW" sz="1600" dirty="0">
                <a:latin typeface="+mn-ea"/>
                <a:cs typeface="Times New Roman" panose="02020603050405020304" pitchFamily="18" charset="0"/>
              </a:rPr>
              <a:t>各學期學業總平均成績</a:t>
            </a:r>
            <a:endParaRPr lang="en-US" altLang="zh-TW" sz="1600" dirty="0">
              <a:latin typeface="+mn-ea"/>
              <a:cs typeface="Times New Roman" panose="02020603050405020304" pitchFamily="18" charset="0"/>
            </a:endParaRPr>
          </a:p>
          <a:p>
            <a:pPr lvl="3">
              <a:spcBef>
                <a:spcPts val="800"/>
              </a:spcBef>
              <a:buClr>
                <a:srgbClr val="0796A5"/>
              </a:buClr>
              <a:buFont typeface="Arial" panose="020B0604020202020204" pitchFamily="34" charset="0"/>
              <a:buChar char="•"/>
              <a:defRPr/>
            </a:pPr>
            <a:r>
              <a:rPr lang="zh-TW" altLang="zh-TW" sz="1600" dirty="0">
                <a:latin typeface="+mn-ea"/>
                <a:cs typeface="Times New Roman" panose="02020603050405020304" pitchFamily="18" charset="0"/>
              </a:rPr>
              <a:t>班級排名</a:t>
            </a:r>
            <a:r>
              <a:rPr lang="zh-TW" altLang="en-US" sz="16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TW" altLang="zh-TW" sz="1600" dirty="0">
                <a:latin typeface="+mn-ea"/>
                <a:cs typeface="Times New Roman" panose="02020603050405020304" pitchFamily="18" charset="0"/>
              </a:rPr>
              <a:t>班級排名百分比</a:t>
            </a:r>
            <a:endParaRPr lang="en-US" altLang="zh-TW" sz="1600" dirty="0">
              <a:latin typeface="+mn-ea"/>
              <a:cs typeface="Times New Roman" panose="02020603050405020304" pitchFamily="18" charset="0"/>
            </a:endParaRPr>
          </a:p>
          <a:p>
            <a:pPr lvl="3">
              <a:spcBef>
                <a:spcPts val="800"/>
              </a:spcBef>
              <a:buClr>
                <a:srgbClr val="0796A5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latin typeface="+mn-ea"/>
                <a:cs typeface="Times New Roman" panose="02020603050405020304" pitchFamily="18" charset="0"/>
              </a:rPr>
              <a:t>類組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+mn-ea"/>
                <a:cs typeface="Times New Roman" panose="02020603050405020304" pitchFamily="18" charset="0"/>
              </a:rPr>
              <a:t>類科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TW" altLang="zh-TW" sz="1600" dirty="0">
                <a:latin typeface="+mn-ea"/>
                <a:cs typeface="Times New Roman" panose="02020603050405020304" pitchFamily="18" charset="0"/>
              </a:rPr>
              <a:t>排名</a:t>
            </a:r>
            <a:r>
              <a:rPr lang="zh-TW" altLang="en-US" sz="1600" dirty="0">
                <a:latin typeface="+mn-ea"/>
                <a:cs typeface="Times New Roman" panose="02020603050405020304" pitchFamily="18" charset="0"/>
              </a:rPr>
              <a:t>、類組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+mn-ea"/>
                <a:cs typeface="Times New Roman" panose="02020603050405020304" pitchFamily="18" charset="0"/>
              </a:rPr>
              <a:t>類科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TW" altLang="zh-TW" sz="1600" dirty="0">
                <a:latin typeface="+mn-ea"/>
                <a:cs typeface="Times New Roman" panose="02020603050405020304" pitchFamily="18" charset="0"/>
              </a:rPr>
              <a:t>排名百分比</a:t>
            </a:r>
            <a:endParaRPr lang="en-US" altLang="zh-TW" sz="1600" dirty="0">
              <a:latin typeface="+mn-ea"/>
              <a:cs typeface="Times New Roman" panose="02020603050405020304" pitchFamily="18" charset="0"/>
            </a:endParaRPr>
          </a:p>
          <a:p>
            <a:pPr lvl="3">
              <a:spcBef>
                <a:spcPts val="800"/>
              </a:spcBef>
              <a:buClr>
                <a:srgbClr val="0796A5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latin typeface="+mn-ea"/>
                <a:cs typeface="Times New Roman" panose="02020603050405020304" pitchFamily="18" charset="0"/>
              </a:rPr>
              <a:t>蓋教務處章戳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+mn-ea"/>
                <a:cs typeface="Times New Roman" panose="02020603050405020304" pitchFamily="18" charset="0"/>
              </a:rPr>
              <a:t>或浮水印</a:t>
            </a:r>
            <a:r>
              <a:rPr lang="en-US" altLang="zh-TW" sz="1600" dirty="0">
                <a:latin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8899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742950" indent="-28575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fld id="{77EF5361-D215-4EFC-8095-459A48D440A0}" type="slidenum">
              <a:rPr lang="en-US" altLang="ko-KR" sz="1000">
                <a:solidFill>
                  <a:schemeClr val="tx2"/>
                </a:solidFill>
              </a:rPr>
              <a:pPr/>
              <a:t>6</a:t>
            </a:fld>
            <a:endParaRPr lang="en-US" altLang="ko-KR" sz="1000">
              <a:solidFill>
                <a:schemeClr val="tx2"/>
              </a:solidFill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4086" t="14737" r="14942" b="3487"/>
          <a:stretch/>
        </p:blipFill>
        <p:spPr bwMode="auto">
          <a:xfrm>
            <a:off x="1311275" y="115778"/>
            <a:ext cx="5646039" cy="3909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橢圓 2"/>
          <p:cNvSpPr/>
          <p:nvPr/>
        </p:nvSpPr>
        <p:spPr>
          <a:xfrm>
            <a:off x="4337665" y="999249"/>
            <a:ext cx="762000" cy="504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3"/>
          <a:srcRect l="16795" t="23406" r="20359" b="18802"/>
          <a:stretch/>
        </p:blipFill>
        <p:spPr bwMode="auto">
          <a:xfrm>
            <a:off x="1524000" y="4025462"/>
            <a:ext cx="5055476" cy="2575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橢圓 8"/>
          <p:cNvSpPr/>
          <p:nvPr/>
        </p:nvSpPr>
        <p:spPr>
          <a:xfrm>
            <a:off x="4505830" y="2512355"/>
            <a:ext cx="2073645" cy="13190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51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1pPr>
            <a:lvl2pPr marL="742950" indent="-28575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2pPr>
            <a:lvl3pPr marL="11430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3pPr>
            <a:lvl4pPr marL="16002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4pPr>
            <a:lvl5pPr marL="2057400" indent="-228600"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292929"/>
                </a:solidFill>
                <a:latin typeface="HY헤드라인M" pitchFamily="18" charset="-120"/>
                <a:ea typeface="HY헤드라인M" pitchFamily="18" charset="-120"/>
              </a:defRPr>
            </a:lvl9pPr>
          </a:lstStyle>
          <a:p>
            <a:fld id="{ABED3F4C-3D3B-4F75-AD2F-6B4CFDDDE914}" type="slidenum"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ea typeface="HY견고딕" pitchFamily="18" charset="-120"/>
                <a:cs typeface="Arial" panose="020B0604020202020204" pitchFamily="34" charset="0"/>
              </a:rPr>
              <a:pPr/>
              <a:t>7</a:t>
            </a:fld>
            <a:endParaRPr lang="en-US" altLang="ko-KR" sz="120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0"/>
              <a:cs typeface="Arial" panose="020B0604020202020204" pitchFamily="34" charset="0"/>
            </a:endParaRPr>
          </a:p>
        </p:txBody>
      </p:sp>
      <p:sp>
        <p:nvSpPr>
          <p:cNvPr id="14339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315325" cy="646112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三、報名繳費注意事項</a:t>
            </a:r>
            <a:endParaRPr lang="ko-KR" altLang="en-US" sz="3600" b="1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4340" name="群組 1"/>
          <p:cNvGrpSpPr>
            <a:grpSpLocks/>
          </p:cNvGrpSpPr>
          <p:nvPr/>
        </p:nvGrpSpPr>
        <p:grpSpPr bwMode="auto">
          <a:xfrm>
            <a:off x="431800" y="931863"/>
            <a:ext cx="8280400" cy="5795962"/>
            <a:chOff x="838200" y="1066800"/>
            <a:chExt cx="7464425" cy="5378450"/>
          </a:xfrm>
        </p:grpSpPr>
        <p:sp>
          <p:nvSpPr>
            <p:cNvPr id="14342" name="Rectangle 43"/>
            <p:cNvSpPr>
              <a:spLocks noChangeArrowheads="1"/>
            </p:cNvSpPr>
            <p:nvPr/>
          </p:nvSpPr>
          <p:spPr bwMode="auto">
            <a:xfrm>
              <a:off x="838200" y="1419225"/>
              <a:ext cx="7464425" cy="5026025"/>
            </a:xfrm>
            <a:prstGeom prst="rect">
              <a:avLst/>
            </a:prstGeom>
            <a:gradFill rotWithShape="1">
              <a:gsLst>
                <a:gs pos="0">
                  <a:srgbClr val="C7D6DF">
                    <a:alpha val="39000"/>
                  </a:srgbClr>
                </a:gs>
                <a:gs pos="100000">
                  <a:srgbClr val="FFFFFF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1pPr>
              <a:lvl2pPr marL="742950" indent="-28575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2pPr>
              <a:lvl3pPr marL="11430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3pPr>
              <a:lvl4pPr marL="16002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4pPr>
              <a:lvl5pPr marL="2057400" indent="-228600"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292929"/>
                  </a:solidFill>
                  <a:latin typeface="HY헤드라인M" pitchFamily="18" charset="-120"/>
                  <a:ea typeface="HY헤드라인M" pitchFamily="18" charset="-120"/>
                </a:defRPr>
              </a:lvl9pPr>
            </a:lstStyle>
            <a:p>
              <a:pPr eaLnBrk="1" latinLnBrk="1" hangingPunct="1">
                <a:lnSpc>
                  <a:spcPct val="110000"/>
                </a:lnSpc>
                <a:buClr>
                  <a:srgbClr val="0058DA"/>
                </a:buClr>
              </a:pPr>
              <a:endParaRPr lang="ko-KR" altLang="en-US" sz="1800" b="1">
                <a:solidFill>
                  <a:schemeClr val="tx1"/>
                </a:solidFill>
                <a:latin typeface="微軟正黑體" panose="020B0604030504040204" pitchFamily="34" charset="-120"/>
                <a:ea typeface="HY견고딕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343" name="Line 48"/>
            <p:cNvSpPr>
              <a:spLocks noChangeShapeType="1"/>
            </p:cNvSpPr>
            <p:nvPr/>
          </p:nvSpPr>
          <p:spPr bwMode="auto">
            <a:xfrm>
              <a:off x="847725" y="6400800"/>
              <a:ext cx="7454900" cy="0"/>
            </a:xfrm>
            <a:prstGeom prst="line">
              <a:avLst/>
            </a:prstGeom>
            <a:noFill/>
            <a:ln w="19050">
              <a:solidFill>
                <a:srgbClr val="4475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직사각형 13"/>
            <p:cNvSpPr/>
            <p:nvPr/>
          </p:nvSpPr>
          <p:spPr bwMode="auto">
            <a:xfrm>
              <a:off x="838200" y="1066800"/>
              <a:ext cx="7458701" cy="334403"/>
            </a:xfrm>
            <a:prstGeom prst="rect">
              <a:avLst/>
            </a:prstGeom>
            <a:gradFill>
              <a:gsLst>
                <a:gs pos="0">
                  <a:srgbClr val="92BC3E"/>
                </a:gs>
                <a:gs pos="50000">
                  <a:srgbClr val="3C6C03"/>
                </a:gs>
                <a:gs pos="51000">
                  <a:srgbClr val="305C00"/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anose="05000000000000000000" pitchFamily="2" charset="2"/>
                <a:buChar char="§"/>
                <a:defRPr/>
              </a:pPr>
              <a:endParaRPr lang="ko-KR" altLang="en-US" sz="1800" dirty="0"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04825" y="1377950"/>
            <a:ext cx="8027988" cy="49609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 eaLnBrk="1" fontAlgn="auto" latin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報名費</a:t>
            </a: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 eaLnBrk="1" fontAlgn="auto" latin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每申請一校系</a:t>
            </a:r>
            <a:r>
              <a:rPr kumimoji="0"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kumimoji="0"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kumimoji="0"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kumimoji="0"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校系為限</a:t>
            </a:r>
            <a:r>
              <a:rPr kumimoji="0"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742950" lvl="1" indent="-285750" eaLnBrk="1" fontAlgn="auto" latinLnBrk="1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zh-TW" sz="18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低收入戶考生：全免優待</a:t>
            </a:r>
            <a:r>
              <a:rPr kumimoji="0" lang="zh-TW" altLang="en-US" sz="18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kumimoji="0" lang="zh-TW" altLang="zh-TW" sz="18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中低收入戶考生：</a:t>
            </a:r>
            <a:r>
              <a:rPr kumimoji="0" lang="zh-TW" altLang="en-US" sz="18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每申請一校系</a:t>
            </a:r>
            <a:r>
              <a:rPr kumimoji="0" lang="zh-TW" altLang="zh-TW" sz="18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kumimoji="0" lang="en-US" altLang="zh-TW" sz="18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kumimoji="0" lang="zh-TW" altLang="zh-TW" sz="18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元整</a:t>
            </a:r>
            <a:r>
              <a:rPr kumimoji="0" lang="en-US" altLang="zh-TW" sz="1600" dirty="0">
                <a:solidFill>
                  <a:srgbClr val="0C04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kumimoji="0" lang="en-US" altLang="zh-TW" sz="1600" dirty="0">
                <a:solidFill>
                  <a:srgbClr val="0C04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kumimoji="0" lang="en-US" altLang="zh-TW" sz="800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eaLnBrk="1" fontAlgn="auto" latinLnBrk="1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報名繳費時間</a:t>
            </a:r>
            <a:r>
              <a:rPr kumimoji="0" lang="zh-TW" altLang="en-US" sz="1800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kumimoji="0" lang="zh-TW" altLang="en-US" sz="1800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報名表及費用於</a:t>
            </a:r>
            <a:r>
              <a:rPr kumimoji="0"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3/18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中午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前由班長統一交至教務處註冊組</a:t>
            </a:r>
            <a:endParaRPr kumimoji="0"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fontAlgn="auto" latinLnBrk="1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defRPr/>
            </a:pP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kumimoji="0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請務必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3/18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回，不報名者請簽名交回，教務處會再發放確認表，</a:t>
            </a:r>
            <a:endParaRPr kumimoji="0"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fontAlgn="auto" latinLnBrk="1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defRPr/>
            </a:pP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並於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3/24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完成報名</a:t>
            </a:r>
            <a:r>
              <a:rPr kumimoji="0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en-US" altLang="zh-TW" sz="800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fontAlgn="auto" latinLnBrk="1" hangingPunct="1">
              <a:lnSpc>
                <a:spcPts val="4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defRPr/>
            </a:pPr>
            <a:endParaRPr kumimoji="0" lang="en-US" altLang="zh-TW" sz="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 eaLnBrk="1" latinLnBrk="1" hangingPunct="1">
              <a:lnSpc>
                <a:spcPts val="200"/>
              </a:lnSpc>
              <a:spcBef>
                <a:spcPts val="600"/>
              </a:spcBef>
              <a:buClr>
                <a:srgbClr val="384DC0"/>
              </a:buClr>
              <a:buFont typeface="Wingdings" panose="05000000000000000000" pitchFamily="2" charset="2"/>
              <a:buChar char="n"/>
              <a:defRPr/>
            </a:pPr>
            <a:endParaRPr kumimoji="0" lang="en-US" altLang="zh-TW" sz="700" dirty="0">
              <a:solidFill>
                <a:srgbClr val="2C2C2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58775" indent="-358775" eaLnBrk="1" latinLnBrk="1" hangingPunct="1">
              <a:lnSpc>
                <a:spcPct val="110000"/>
              </a:lnSpc>
              <a:spcBef>
                <a:spcPts val="600"/>
              </a:spcBef>
              <a:buClr>
                <a:srgbClr val="384DC0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zh-TW" sz="20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具</a:t>
            </a:r>
            <a:r>
              <a:rPr kumimoji="0" lang="zh-TW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原住民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生</a:t>
            </a:r>
            <a:r>
              <a:rPr kumimoji="0" lang="zh-TW" altLang="zh-TW" sz="20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身分考生請留意報名系統身分註記是否為</a:t>
            </a:r>
            <a:r>
              <a:rPr kumimoji="0" lang="zh-TW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原住民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生</a:t>
            </a:r>
            <a:r>
              <a:rPr kumimoji="0" lang="zh-TW" altLang="en-US" sz="20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kumimoji="0" lang="en-US" altLang="zh-TW" sz="2000" dirty="0">
              <a:solidFill>
                <a:srgbClr val="2C2C2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58775" indent="-358775" eaLnBrk="1" latinLnBrk="1" hangingPunct="1">
              <a:lnSpc>
                <a:spcPts val="500"/>
              </a:lnSpc>
              <a:spcBef>
                <a:spcPts val="600"/>
              </a:spcBef>
              <a:buClr>
                <a:srgbClr val="384DC0"/>
              </a:buClr>
              <a:buFont typeface="Wingdings" panose="05000000000000000000" pitchFamily="2" charset="2"/>
              <a:buChar char="n"/>
              <a:defRPr/>
            </a:pPr>
            <a:endParaRPr kumimoji="0" lang="en-US" altLang="zh-TW" sz="2000" dirty="0">
              <a:solidFill>
                <a:srgbClr val="2C2C2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 eaLnBrk="1" latinLnBrk="1" hangingPunct="1">
              <a:lnSpc>
                <a:spcPct val="110000"/>
              </a:lnSpc>
              <a:spcBef>
                <a:spcPts val="600"/>
              </a:spcBef>
              <a:buClr>
                <a:srgbClr val="384DC0"/>
              </a:buClr>
              <a:buFont typeface="Wingdings" pitchFamily="2" charset="2"/>
              <a:buChar char="n"/>
              <a:defRPr/>
            </a:pPr>
            <a:r>
              <a:rPr lang="zh-TW" altLang="en-US" sz="20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本學年度大學「繁星推薦」入學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第一類學群至第七類學群錄取生</a:t>
            </a:r>
            <a:r>
              <a:rPr lang="zh-TW" altLang="en-US" sz="20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</a:t>
            </a:r>
            <a:endParaRPr lang="en-US" altLang="zh-TW" sz="2000" dirty="0">
              <a:solidFill>
                <a:srgbClr val="2C2C2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 eaLnBrk="1" latinLnBrk="1" hangingPunct="1">
              <a:lnSpc>
                <a:spcPct val="110000"/>
              </a:lnSpc>
              <a:spcBef>
                <a:spcPts val="600"/>
              </a:spcBef>
              <a:buClr>
                <a:srgbClr val="384DC0"/>
              </a:buClr>
              <a:defRPr/>
            </a:pPr>
            <a:r>
              <a:rPr lang="zh-TW" altLang="en-US" sz="20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一律不得報名「個人申請」入學招生。</a:t>
            </a:r>
            <a:endParaRPr kumimoji="0"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eaLnBrk="1" fontAlgn="auto" latinLnBrk="1" hangingPunct="1">
              <a:lnSpc>
                <a:spcPts val="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endParaRPr kumimoji="0" lang="en-US" altLang="zh-TW" sz="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eaLnBrk="1" fontAlgn="auto" latinLnBrk="1" hangingPunct="1">
              <a:lnSpc>
                <a:spcPts val="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endParaRPr kumimoji="0" lang="zh-TW" altLang="en-US" sz="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8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220323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09252761"/>
              </p:ext>
            </p:extLst>
          </p:nvPr>
        </p:nvGraphicFramePr>
        <p:xfrm>
          <a:off x="487680" y="1018903"/>
          <a:ext cx="7889966" cy="56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144123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4" name="資料庫圖表 53"/>
          <p:cNvGraphicFramePr/>
          <p:nvPr>
            <p:extLst>
              <p:ext uri="{D42A27DB-BD31-4B8C-83A1-F6EECF244321}">
                <p14:modId xmlns:p14="http://schemas.microsoft.com/office/powerpoint/2010/main" val="438851257"/>
              </p:ext>
            </p:extLst>
          </p:nvPr>
        </p:nvGraphicFramePr>
        <p:xfrm>
          <a:off x="409300" y="1095376"/>
          <a:ext cx="8064136" cy="586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2636</TotalTime>
  <Words>1898</Words>
  <Application>Microsoft Office PowerPoint</Application>
  <PresentationFormat>如螢幕大小 (4:3)</PresentationFormat>
  <Paragraphs>139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2" baseType="lpstr">
      <vt:lpstr>HY견고딕</vt:lpstr>
      <vt:lpstr>HY그래픽M</vt:lpstr>
      <vt:lpstr>HY헤드라인M</vt:lpstr>
      <vt:lpstr>微軟正黑體</vt:lpstr>
      <vt:lpstr>新細明體</vt:lpstr>
      <vt:lpstr>標楷體</vt:lpstr>
      <vt:lpstr>한컴전용_돋움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二、五學期成績上傳確認</vt:lpstr>
      <vt:lpstr>PowerPoint 簡報</vt:lpstr>
      <vt:lpstr>三、報名繳費注意事項</vt:lpstr>
      <vt:lpstr>PowerPoint 簡報</vt:lpstr>
      <vt:lpstr>PowerPoint 簡報</vt:lpstr>
      <vt:lpstr>PowerPoint 簡報</vt:lpstr>
      <vt:lpstr>四、審查資料上傳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fanglan</dc:creator>
  <cp:lastModifiedBy>珮如 呂</cp:lastModifiedBy>
  <cp:revision>260</cp:revision>
  <dcterms:created xsi:type="dcterms:W3CDTF">2019-01-03T09:02:00Z</dcterms:created>
  <dcterms:modified xsi:type="dcterms:W3CDTF">2020-03-06T00:19:17Z</dcterms:modified>
</cp:coreProperties>
</file>