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Lst>
  <p:notesMasterIdLst>
    <p:notesMasterId r:id="rId68"/>
  </p:notesMasterIdLst>
  <p:sldIdLst>
    <p:sldId id="292" r:id="rId3"/>
    <p:sldId id="438" r:id="rId4"/>
    <p:sldId id="449" r:id="rId5"/>
    <p:sldId id="439" r:id="rId6"/>
    <p:sldId id="258" r:id="rId7"/>
    <p:sldId id="406" r:id="rId8"/>
    <p:sldId id="293" r:id="rId9"/>
    <p:sldId id="295" r:id="rId10"/>
    <p:sldId id="302" r:id="rId11"/>
    <p:sldId id="301" r:id="rId12"/>
    <p:sldId id="296" r:id="rId13"/>
    <p:sldId id="298" r:id="rId14"/>
    <p:sldId id="442" r:id="rId15"/>
    <p:sldId id="443" r:id="rId16"/>
    <p:sldId id="444" r:id="rId17"/>
    <p:sldId id="445" r:id="rId18"/>
    <p:sldId id="448" r:id="rId19"/>
    <p:sldId id="450" r:id="rId20"/>
    <p:sldId id="441" r:id="rId21"/>
    <p:sldId id="306" r:id="rId22"/>
    <p:sldId id="307" r:id="rId23"/>
    <p:sldId id="309" r:id="rId24"/>
    <p:sldId id="310" r:id="rId25"/>
    <p:sldId id="446" r:id="rId26"/>
    <p:sldId id="447" r:id="rId27"/>
    <p:sldId id="322" r:id="rId28"/>
    <p:sldId id="326" r:id="rId29"/>
    <p:sldId id="327" r:id="rId30"/>
    <p:sldId id="329" r:id="rId31"/>
    <p:sldId id="330" r:id="rId32"/>
    <p:sldId id="283" r:id="rId33"/>
    <p:sldId id="284" r:id="rId34"/>
    <p:sldId id="285" r:id="rId35"/>
    <p:sldId id="451" r:id="rId36"/>
    <p:sldId id="453" r:id="rId37"/>
    <p:sldId id="454" r:id="rId38"/>
    <p:sldId id="455" r:id="rId39"/>
    <p:sldId id="456" r:id="rId40"/>
    <p:sldId id="457" r:id="rId41"/>
    <p:sldId id="458" r:id="rId42"/>
    <p:sldId id="459" r:id="rId43"/>
    <p:sldId id="460" r:id="rId44"/>
    <p:sldId id="461" r:id="rId45"/>
    <p:sldId id="462" r:id="rId46"/>
    <p:sldId id="463" r:id="rId47"/>
    <p:sldId id="464" r:id="rId48"/>
    <p:sldId id="465" r:id="rId49"/>
    <p:sldId id="466" r:id="rId50"/>
    <p:sldId id="467" r:id="rId51"/>
    <p:sldId id="468" r:id="rId52"/>
    <p:sldId id="469" r:id="rId53"/>
    <p:sldId id="470" r:id="rId54"/>
    <p:sldId id="471" r:id="rId55"/>
    <p:sldId id="472" r:id="rId56"/>
    <p:sldId id="473" r:id="rId57"/>
    <p:sldId id="474" r:id="rId58"/>
    <p:sldId id="483" r:id="rId59"/>
    <p:sldId id="475" r:id="rId60"/>
    <p:sldId id="476" r:id="rId61"/>
    <p:sldId id="477" r:id="rId62"/>
    <p:sldId id="478" r:id="rId63"/>
    <p:sldId id="479" r:id="rId64"/>
    <p:sldId id="480" r:id="rId65"/>
    <p:sldId id="481" r:id="rId66"/>
    <p:sldId id="482" r:id="rId67"/>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Tahoma" pitchFamily="34" charset="0"/>
        <a:ea typeface="標楷體" pitchFamily="65" charset="-120"/>
        <a:cs typeface="+mn-cs"/>
      </a:defRPr>
    </a:lvl1pPr>
    <a:lvl2pPr marL="457200" algn="l" rtl="0" fontAlgn="base">
      <a:spcBef>
        <a:spcPct val="0"/>
      </a:spcBef>
      <a:spcAft>
        <a:spcPct val="0"/>
      </a:spcAft>
      <a:defRPr kumimoji="1" kern="1200">
        <a:solidFill>
          <a:schemeClr val="tx1"/>
        </a:solidFill>
        <a:latin typeface="Tahoma" pitchFamily="34" charset="0"/>
        <a:ea typeface="標楷體" pitchFamily="65" charset="-120"/>
        <a:cs typeface="+mn-cs"/>
      </a:defRPr>
    </a:lvl2pPr>
    <a:lvl3pPr marL="914400" algn="l" rtl="0" fontAlgn="base">
      <a:spcBef>
        <a:spcPct val="0"/>
      </a:spcBef>
      <a:spcAft>
        <a:spcPct val="0"/>
      </a:spcAft>
      <a:defRPr kumimoji="1" kern="1200">
        <a:solidFill>
          <a:schemeClr val="tx1"/>
        </a:solidFill>
        <a:latin typeface="Tahoma" pitchFamily="34" charset="0"/>
        <a:ea typeface="標楷體" pitchFamily="65" charset="-120"/>
        <a:cs typeface="+mn-cs"/>
      </a:defRPr>
    </a:lvl3pPr>
    <a:lvl4pPr marL="1371600" algn="l" rtl="0" fontAlgn="base">
      <a:spcBef>
        <a:spcPct val="0"/>
      </a:spcBef>
      <a:spcAft>
        <a:spcPct val="0"/>
      </a:spcAft>
      <a:defRPr kumimoji="1" kern="1200">
        <a:solidFill>
          <a:schemeClr val="tx1"/>
        </a:solidFill>
        <a:latin typeface="Tahoma" pitchFamily="34" charset="0"/>
        <a:ea typeface="標楷體" pitchFamily="65" charset="-120"/>
        <a:cs typeface="+mn-cs"/>
      </a:defRPr>
    </a:lvl4pPr>
    <a:lvl5pPr marL="1828800" algn="l" rtl="0" fontAlgn="base">
      <a:spcBef>
        <a:spcPct val="0"/>
      </a:spcBef>
      <a:spcAft>
        <a:spcPct val="0"/>
      </a:spcAft>
      <a:defRPr kumimoji="1" kern="1200">
        <a:solidFill>
          <a:schemeClr val="tx1"/>
        </a:solidFill>
        <a:latin typeface="Tahoma" pitchFamily="34" charset="0"/>
        <a:ea typeface="標楷體" pitchFamily="65" charset="-120"/>
        <a:cs typeface="+mn-cs"/>
      </a:defRPr>
    </a:lvl5pPr>
    <a:lvl6pPr marL="2286000" algn="l" defTabSz="914400" rtl="0" eaLnBrk="1" latinLnBrk="0" hangingPunct="1">
      <a:defRPr kumimoji="1" kern="1200">
        <a:solidFill>
          <a:schemeClr val="tx1"/>
        </a:solidFill>
        <a:latin typeface="Tahoma" pitchFamily="34" charset="0"/>
        <a:ea typeface="標楷體" pitchFamily="65" charset="-120"/>
        <a:cs typeface="+mn-cs"/>
      </a:defRPr>
    </a:lvl6pPr>
    <a:lvl7pPr marL="2743200" algn="l" defTabSz="914400" rtl="0" eaLnBrk="1" latinLnBrk="0" hangingPunct="1">
      <a:defRPr kumimoji="1" kern="1200">
        <a:solidFill>
          <a:schemeClr val="tx1"/>
        </a:solidFill>
        <a:latin typeface="Tahoma" pitchFamily="34" charset="0"/>
        <a:ea typeface="標楷體" pitchFamily="65" charset="-120"/>
        <a:cs typeface="+mn-cs"/>
      </a:defRPr>
    </a:lvl7pPr>
    <a:lvl8pPr marL="3200400" algn="l" defTabSz="914400" rtl="0" eaLnBrk="1" latinLnBrk="0" hangingPunct="1">
      <a:defRPr kumimoji="1" kern="1200">
        <a:solidFill>
          <a:schemeClr val="tx1"/>
        </a:solidFill>
        <a:latin typeface="Tahoma" pitchFamily="34" charset="0"/>
        <a:ea typeface="標楷體" pitchFamily="65" charset="-120"/>
        <a:cs typeface="+mn-cs"/>
      </a:defRPr>
    </a:lvl8pPr>
    <a:lvl9pPr marL="3657600" algn="l" defTabSz="914400" rtl="0" eaLnBrk="1" latinLnBrk="0" hangingPunct="1">
      <a:defRPr kumimoji="1" kern="1200">
        <a:solidFill>
          <a:schemeClr val="tx1"/>
        </a:solidFill>
        <a:latin typeface="Tahoma" pitchFamily="34"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96774" autoAdjust="0"/>
  </p:normalViewPr>
  <p:slideViewPr>
    <p:cSldViewPr>
      <p:cViewPr>
        <p:scale>
          <a:sx n="90" d="100"/>
          <a:sy n="90" d="100"/>
        </p:scale>
        <p:origin x="-804" y="-72"/>
      </p:cViewPr>
      <p:guideLst>
        <p:guide orient="horz" pos="2160"/>
        <p:guide pos="2880"/>
        <p:guide pos="476"/>
        <p:guide pos="1610"/>
        <p:guide pos="2608"/>
      </p:guideLst>
    </p:cSldViewPr>
  </p:slideViewPr>
  <p:outlineViewPr>
    <p:cViewPr>
      <p:scale>
        <a:sx n="33" d="100"/>
        <a:sy n="33" d="100"/>
      </p:scale>
      <p:origin x="0" y="1917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A44299B-BF2E-4769-A3C9-09AD00414924}" type="datetimeFigureOut">
              <a:rPr lang="zh-TW" altLang="en-US"/>
              <a:pPr>
                <a:defRPr/>
              </a:pPr>
              <a:t>2015/12/15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89E8E37-4520-4517-937F-676B38623BFD}" type="slidenum">
              <a:rPr lang="zh-TW" altLang="en-US"/>
              <a:pPr>
                <a:defRPr/>
              </a:pPr>
              <a:t>‹#›</a:t>
            </a:fld>
            <a:endParaRPr lang="zh-TW" altLang="en-US"/>
          </a:p>
        </p:txBody>
      </p:sp>
    </p:spTree>
    <p:extLst>
      <p:ext uri="{BB962C8B-B14F-4D97-AF65-F5344CB8AC3E}">
        <p14:creationId xmlns:p14="http://schemas.microsoft.com/office/powerpoint/2010/main" val="3029341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圖像版面配置區 1"/>
          <p:cNvSpPr>
            <a:spLocks noGrp="1" noRot="1" noChangeAspect="1"/>
          </p:cNvSpPr>
          <p:nvPr>
            <p:ph type="sldImg"/>
          </p:nvPr>
        </p:nvSpPr>
        <p:spPr bwMode="auto">
          <a:noFill/>
          <a:ln>
            <a:solidFill>
              <a:srgbClr val="000000"/>
            </a:solidFill>
            <a:miter lim="800000"/>
            <a:headEnd/>
            <a:tailEnd/>
          </a:ln>
        </p:spPr>
      </p:sp>
      <p:sp>
        <p:nvSpPr>
          <p:cNvPr id="563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5632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53E79B-E34A-403E-8494-FEA0709D68AE}" type="slidenum">
              <a:rPr lang="zh-TW" altLang="en-US" smtClean="0"/>
              <a:pPr/>
              <a:t>27</a:t>
            </a:fld>
            <a:endParaRPr lang="en-US" altLang="zh-T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Shape 468"/>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96259" name="Shape 469"/>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Shape 474"/>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98307" name="Shape 475"/>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Shape 480"/>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00355" name="Shape 481"/>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Shape 490"/>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02403" name="Shape 491"/>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50" name="Shape 502"/>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04451" name="Shape 503"/>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Shape 511"/>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06499" name="Shape 512"/>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Shape 517"/>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08547" name="Shape 518"/>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4" name="Shape 523"/>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10595" name="Shape 524"/>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Shape 533"/>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12643" name="Shape 534"/>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Shape 541"/>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14691" name="Shape 542"/>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Shape 412"/>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79875" name="Shape 413"/>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Shape 547"/>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16739" name="Shape 548"/>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Shape 553"/>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18787" name="Shape 554"/>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4" name="Shape 559"/>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20835" name="Shape 560"/>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2" name="Shape 565"/>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22883" name="Shape 566"/>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30" name="Shape 571"/>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24931" name="Shape 572"/>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Shape 577"/>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26979" name="Shape 578"/>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9026" name="Shape 583"/>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29027" name="Shape 584"/>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1074" name="Shape 589"/>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31075" name="Shape 590"/>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22" name="Shape 596"/>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33123" name="Shape 597"/>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5170" name="Shape 602"/>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135171" name="Shape 603"/>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2" name="Shape 418"/>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81923" name="Shape 419"/>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zh-TW"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70" name="Shape 424"/>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83971" name="Shape 425"/>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Shape 430"/>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86019" name="Shape 431"/>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Shape 436"/>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88067" name="Shape 437"/>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Shape 446"/>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90115" name="Shape 447"/>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Shape 454"/>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92163" name="Shape 455"/>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Shape 462"/>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pPr>
            <a:endParaRPr lang="zh-TW" altLang="en-US" smtClean="0"/>
          </a:p>
        </p:txBody>
      </p:sp>
      <p:sp>
        <p:nvSpPr>
          <p:cNvPr id="94211" name="Shape 463"/>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ED24784-DF91-4641-92EA-F213E0E33DD0}"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F3B329F-2C0E-4F77-850B-4D22030515B9}"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9A82DC5-C6A0-4147-A8C5-FCA7C4AA1E8B}"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0A885EB-4BE1-4724-8690-EA608ECDE42F}"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kumimoji="1">
                <a:latin typeface="Tahoma" pitchFamily="34" charset="0"/>
              </a:defRPr>
            </a:lvl1pPr>
          </a:lstStyle>
          <a:p>
            <a:pPr>
              <a:defRPr/>
            </a:pPr>
            <a:endParaRPr lang="es-ES" altLang="zh-TW"/>
          </a:p>
        </p:txBody>
      </p:sp>
      <p:sp>
        <p:nvSpPr>
          <p:cNvPr id="5" name="頁尾版面配置區 4"/>
          <p:cNvSpPr>
            <a:spLocks noGrp="1"/>
          </p:cNvSpPr>
          <p:nvPr>
            <p:ph type="ftr" sz="quarter" idx="11"/>
          </p:nvPr>
        </p:nvSpPr>
        <p:spPr/>
        <p:txBody>
          <a:bodyPr/>
          <a:lstStyle>
            <a:lvl1pPr>
              <a:defRPr kumimoji="1">
                <a:latin typeface="Tahoma" pitchFamily="34" charset="0"/>
              </a:defRPr>
            </a:lvl1pPr>
          </a:lstStyle>
          <a:p>
            <a:pPr>
              <a:defRPr/>
            </a:pPr>
            <a:endParaRPr lang="es-ES" altLang="zh-TW"/>
          </a:p>
        </p:txBody>
      </p:sp>
      <p:sp>
        <p:nvSpPr>
          <p:cNvPr id="6" name="投影片編號版面配置區 5"/>
          <p:cNvSpPr>
            <a:spLocks noGrp="1"/>
          </p:cNvSpPr>
          <p:nvPr>
            <p:ph type="sldNum" sz="quarter" idx="12"/>
          </p:nvPr>
        </p:nvSpPr>
        <p:spPr/>
        <p:txBody>
          <a:bodyPr/>
          <a:lstStyle>
            <a:lvl1pPr>
              <a:defRPr kumimoji="1">
                <a:latin typeface="Tahoma" pitchFamily="34" charset="0"/>
              </a:defRPr>
            </a:lvl1pPr>
          </a:lstStyle>
          <a:p>
            <a:pPr>
              <a:defRPr/>
            </a:pPr>
            <a:fld id="{340C5404-C5DF-4FB9-873D-D3B88DC5674E}" type="slidenum">
              <a:rPr lang="es-ES" altLang="zh-TW"/>
              <a:pPr>
                <a:defRPr/>
              </a:pPr>
              <a:t>‹#›</a:t>
            </a:fld>
            <a:endParaRPr lang="es-E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kumimoji="1">
                <a:latin typeface="Tahoma" pitchFamily="34" charset="0"/>
              </a:defRPr>
            </a:lvl1pPr>
          </a:lstStyle>
          <a:p>
            <a:pPr>
              <a:defRPr/>
            </a:pPr>
            <a:endParaRPr lang="es-ES" altLang="zh-TW"/>
          </a:p>
        </p:txBody>
      </p:sp>
      <p:sp>
        <p:nvSpPr>
          <p:cNvPr id="5" name="頁尾版面配置區 4"/>
          <p:cNvSpPr>
            <a:spLocks noGrp="1"/>
          </p:cNvSpPr>
          <p:nvPr>
            <p:ph type="ftr" sz="quarter" idx="11"/>
          </p:nvPr>
        </p:nvSpPr>
        <p:spPr/>
        <p:txBody>
          <a:bodyPr/>
          <a:lstStyle>
            <a:lvl1pPr>
              <a:defRPr kumimoji="1">
                <a:latin typeface="Tahoma" pitchFamily="34" charset="0"/>
              </a:defRPr>
            </a:lvl1pPr>
          </a:lstStyle>
          <a:p>
            <a:pPr>
              <a:defRPr/>
            </a:pPr>
            <a:endParaRPr lang="es-ES" altLang="zh-TW"/>
          </a:p>
        </p:txBody>
      </p:sp>
      <p:sp>
        <p:nvSpPr>
          <p:cNvPr id="6" name="投影片編號版面配置區 5"/>
          <p:cNvSpPr>
            <a:spLocks noGrp="1"/>
          </p:cNvSpPr>
          <p:nvPr>
            <p:ph type="sldNum" sz="quarter" idx="12"/>
          </p:nvPr>
        </p:nvSpPr>
        <p:spPr/>
        <p:txBody>
          <a:bodyPr/>
          <a:lstStyle>
            <a:lvl1pPr>
              <a:defRPr kumimoji="1">
                <a:latin typeface="Tahoma" pitchFamily="34" charset="0"/>
              </a:defRPr>
            </a:lvl1pPr>
          </a:lstStyle>
          <a:p>
            <a:pPr>
              <a:defRPr/>
            </a:pPr>
            <a:fld id="{846CA4B3-0F65-49C6-BB86-627879120888}" type="slidenum">
              <a:rPr lang="es-ES" altLang="zh-TW"/>
              <a:pPr>
                <a:defRPr/>
              </a:pPr>
              <a:t>‹#›</a:t>
            </a:fld>
            <a:endParaRPr lang="es-E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kumimoji="1">
                <a:latin typeface="Tahoma" pitchFamily="34" charset="0"/>
              </a:defRPr>
            </a:lvl1pPr>
          </a:lstStyle>
          <a:p>
            <a:pPr>
              <a:defRPr/>
            </a:pPr>
            <a:endParaRPr lang="es-ES" altLang="zh-TW"/>
          </a:p>
        </p:txBody>
      </p:sp>
      <p:sp>
        <p:nvSpPr>
          <p:cNvPr id="5" name="頁尾版面配置區 4"/>
          <p:cNvSpPr>
            <a:spLocks noGrp="1"/>
          </p:cNvSpPr>
          <p:nvPr>
            <p:ph type="ftr" sz="quarter" idx="11"/>
          </p:nvPr>
        </p:nvSpPr>
        <p:spPr/>
        <p:txBody>
          <a:bodyPr/>
          <a:lstStyle>
            <a:lvl1pPr>
              <a:defRPr kumimoji="1">
                <a:latin typeface="Tahoma" pitchFamily="34" charset="0"/>
              </a:defRPr>
            </a:lvl1pPr>
          </a:lstStyle>
          <a:p>
            <a:pPr>
              <a:defRPr/>
            </a:pPr>
            <a:endParaRPr lang="es-ES" altLang="zh-TW"/>
          </a:p>
        </p:txBody>
      </p:sp>
      <p:sp>
        <p:nvSpPr>
          <p:cNvPr id="6" name="投影片編號版面配置區 5"/>
          <p:cNvSpPr>
            <a:spLocks noGrp="1"/>
          </p:cNvSpPr>
          <p:nvPr>
            <p:ph type="sldNum" sz="quarter" idx="12"/>
          </p:nvPr>
        </p:nvSpPr>
        <p:spPr/>
        <p:txBody>
          <a:bodyPr/>
          <a:lstStyle>
            <a:lvl1pPr>
              <a:defRPr kumimoji="1">
                <a:latin typeface="Tahoma" pitchFamily="34" charset="0"/>
              </a:defRPr>
            </a:lvl1pPr>
          </a:lstStyle>
          <a:p>
            <a:pPr>
              <a:defRPr/>
            </a:pPr>
            <a:fld id="{AFB20F69-B033-48CA-A691-8ED982516343}" type="slidenum">
              <a:rPr lang="es-ES" altLang="zh-TW"/>
              <a:pPr>
                <a:defRPr/>
              </a:pPr>
              <a:t>‹#›</a:t>
            </a:fld>
            <a:endParaRPr lang="es-E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kumimoji="1">
                <a:latin typeface="Tahoma" pitchFamily="34" charset="0"/>
              </a:defRPr>
            </a:lvl1pPr>
          </a:lstStyle>
          <a:p>
            <a:pPr>
              <a:defRPr/>
            </a:pPr>
            <a:endParaRPr lang="es-ES" altLang="zh-TW"/>
          </a:p>
        </p:txBody>
      </p:sp>
      <p:sp>
        <p:nvSpPr>
          <p:cNvPr id="6" name="頁尾版面配置區 5"/>
          <p:cNvSpPr>
            <a:spLocks noGrp="1"/>
          </p:cNvSpPr>
          <p:nvPr>
            <p:ph type="ftr" sz="quarter" idx="11"/>
          </p:nvPr>
        </p:nvSpPr>
        <p:spPr/>
        <p:txBody>
          <a:bodyPr/>
          <a:lstStyle>
            <a:lvl1pPr>
              <a:defRPr kumimoji="1">
                <a:latin typeface="Tahoma" pitchFamily="34" charset="0"/>
              </a:defRPr>
            </a:lvl1pPr>
          </a:lstStyle>
          <a:p>
            <a:pPr>
              <a:defRPr/>
            </a:pPr>
            <a:endParaRPr lang="es-ES" altLang="zh-TW"/>
          </a:p>
        </p:txBody>
      </p:sp>
      <p:sp>
        <p:nvSpPr>
          <p:cNvPr id="7" name="投影片編號版面配置區 6"/>
          <p:cNvSpPr>
            <a:spLocks noGrp="1"/>
          </p:cNvSpPr>
          <p:nvPr>
            <p:ph type="sldNum" sz="quarter" idx="12"/>
          </p:nvPr>
        </p:nvSpPr>
        <p:spPr/>
        <p:txBody>
          <a:bodyPr/>
          <a:lstStyle>
            <a:lvl1pPr>
              <a:defRPr kumimoji="1">
                <a:latin typeface="Tahoma" pitchFamily="34" charset="0"/>
              </a:defRPr>
            </a:lvl1pPr>
          </a:lstStyle>
          <a:p>
            <a:pPr>
              <a:defRPr/>
            </a:pPr>
            <a:fld id="{4516F0A7-0B2C-4AF9-8F2A-E48ED2F9069A}" type="slidenum">
              <a:rPr lang="es-ES" altLang="zh-TW"/>
              <a:pPr>
                <a:defRPr/>
              </a:pPr>
              <a:t>‹#›</a:t>
            </a:fld>
            <a:endParaRPr lang="es-E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kumimoji="1">
                <a:latin typeface="Tahoma" pitchFamily="34" charset="0"/>
              </a:defRPr>
            </a:lvl1pPr>
          </a:lstStyle>
          <a:p>
            <a:pPr>
              <a:defRPr/>
            </a:pPr>
            <a:endParaRPr lang="es-ES" altLang="zh-TW"/>
          </a:p>
        </p:txBody>
      </p:sp>
      <p:sp>
        <p:nvSpPr>
          <p:cNvPr id="8" name="頁尾版面配置區 7"/>
          <p:cNvSpPr>
            <a:spLocks noGrp="1"/>
          </p:cNvSpPr>
          <p:nvPr>
            <p:ph type="ftr" sz="quarter" idx="11"/>
          </p:nvPr>
        </p:nvSpPr>
        <p:spPr/>
        <p:txBody>
          <a:bodyPr/>
          <a:lstStyle>
            <a:lvl1pPr>
              <a:defRPr kumimoji="1">
                <a:latin typeface="Tahoma" pitchFamily="34" charset="0"/>
              </a:defRPr>
            </a:lvl1pPr>
          </a:lstStyle>
          <a:p>
            <a:pPr>
              <a:defRPr/>
            </a:pPr>
            <a:endParaRPr lang="es-ES" altLang="zh-TW"/>
          </a:p>
        </p:txBody>
      </p:sp>
      <p:sp>
        <p:nvSpPr>
          <p:cNvPr id="9" name="投影片編號版面配置區 8"/>
          <p:cNvSpPr>
            <a:spLocks noGrp="1"/>
          </p:cNvSpPr>
          <p:nvPr>
            <p:ph type="sldNum" sz="quarter" idx="12"/>
          </p:nvPr>
        </p:nvSpPr>
        <p:spPr/>
        <p:txBody>
          <a:bodyPr/>
          <a:lstStyle>
            <a:lvl1pPr>
              <a:defRPr kumimoji="1">
                <a:latin typeface="Tahoma" pitchFamily="34" charset="0"/>
              </a:defRPr>
            </a:lvl1pPr>
          </a:lstStyle>
          <a:p>
            <a:pPr>
              <a:defRPr/>
            </a:pPr>
            <a:fld id="{0F260141-FA9F-47BA-BE8B-48570E09C8D5}" type="slidenum">
              <a:rPr lang="es-ES" altLang="zh-TW"/>
              <a:pPr>
                <a:defRPr/>
              </a:pPr>
              <a:t>‹#›</a:t>
            </a:fld>
            <a:endParaRPr lang="es-E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kumimoji="1">
                <a:latin typeface="Tahoma" pitchFamily="34" charset="0"/>
              </a:defRPr>
            </a:lvl1pPr>
          </a:lstStyle>
          <a:p>
            <a:pPr>
              <a:defRPr/>
            </a:pPr>
            <a:endParaRPr lang="es-ES" altLang="zh-TW"/>
          </a:p>
        </p:txBody>
      </p:sp>
      <p:sp>
        <p:nvSpPr>
          <p:cNvPr id="4" name="頁尾版面配置區 3"/>
          <p:cNvSpPr>
            <a:spLocks noGrp="1"/>
          </p:cNvSpPr>
          <p:nvPr>
            <p:ph type="ftr" sz="quarter" idx="11"/>
          </p:nvPr>
        </p:nvSpPr>
        <p:spPr/>
        <p:txBody>
          <a:bodyPr/>
          <a:lstStyle>
            <a:lvl1pPr>
              <a:defRPr kumimoji="1">
                <a:latin typeface="Tahoma" pitchFamily="34" charset="0"/>
              </a:defRPr>
            </a:lvl1pPr>
          </a:lstStyle>
          <a:p>
            <a:pPr>
              <a:defRPr/>
            </a:pPr>
            <a:endParaRPr lang="es-ES" altLang="zh-TW"/>
          </a:p>
        </p:txBody>
      </p:sp>
      <p:sp>
        <p:nvSpPr>
          <p:cNvPr id="5" name="投影片編號版面配置區 4"/>
          <p:cNvSpPr>
            <a:spLocks noGrp="1"/>
          </p:cNvSpPr>
          <p:nvPr>
            <p:ph type="sldNum" sz="quarter" idx="12"/>
          </p:nvPr>
        </p:nvSpPr>
        <p:spPr/>
        <p:txBody>
          <a:bodyPr/>
          <a:lstStyle>
            <a:lvl1pPr>
              <a:defRPr kumimoji="1">
                <a:latin typeface="Tahoma" pitchFamily="34" charset="0"/>
              </a:defRPr>
            </a:lvl1pPr>
          </a:lstStyle>
          <a:p>
            <a:pPr>
              <a:defRPr/>
            </a:pPr>
            <a:fld id="{0785A7B3-07C5-439D-8BBA-F4DD6A9C2207}" type="slidenum">
              <a:rPr lang="es-ES" altLang="zh-TW"/>
              <a:pPr>
                <a:defRPr/>
              </a:pPr>
              <a:t>‹#›</a:t>
            </a:fld>
            <a:endParaRPr lang="es-E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kumimoji="1">
                <a:latin typeface="Tahoma" pitchFamily="34" charset="0"/>
              </a:defRPr>
            </a:lvl1pPr>
          </a:lstStyle>
          <a:p>
            <a:pPr>
              <a:defRPr/>
            </a:pPr>
            <a:endParaRPr lang="es-ES" altLang="zh-TW"/>
          </a:p>
        </p:txBody>
      </p:sp>
      <p:sp>
        <p:nvSpPr>
          <p:cNvPr id="3" name="頁尾版面配置區 2"/>
          <p:cNvSpPr>
            <a:spLocks noGrp="1"/>
          </p:cNvSpPr>
          <p:nvPr>
            <p:ph type="ftr" sz="quarter" idx="11"/>
          </p:nvPr>
        </p:nvSpPr>
        <p:spPr/>
        <p:txBody>
          <a:bodyPr/>
          <a:lstStyle>
            <a:lvl1pPr>
              <a:defRPr kumimoji="1">
                <a:latin typeface="Tahoma" pitchFamily="34" charset="0"/>
              </a:defRPr>
            </a:lvl1pPr>
          </a:lstStyle>
          <a:p>
            <a:pPr>
              <a:defRPr/>
            </a:pPr>
            <a:endParaRPr lang="es-ES" altLang="zh-TW"/>
          </a:p>
        </p:txBody>
      </p:sp>
      <p:sp>
        <p:nvSpPr>
          <p:cNvPr id="4" name="投影片編號版面配置區 3"/>
          <p:cNvSpPr>
            <a:spLocks noGrp="1"/>
          </p:cNvSpPr>
          <p:nvPr>
            <p:ph type="sldNum" sz="quarter" idx="12"/>
          </p:nvPr>
        </p:nvSpPr>
        <p:spPr/>
        <p:txBody>
          <a:bodyPr/>
          <a:lstStyle>
            <a:lvl1pPr>
              <a:defRPr kumimoji="1">
                <a:latin typeface="Tahoma" pitchFamily="34" charset="0"/>
              </a:defRPr>
            </a:lvl1pPr>
          </a:lstStyle>
          <a:p>
            <a:pPr>
              <a:defRPr/>
            </a:pPr>
            <a:fld id="{6DAC43BE-565A-4DA8-8F22-CDD0E17BE881}" type="slidenum">
              <a:rPr lang="es-ES" altLang="zh-TW"/>
              <a:pPr>
                <a:defRPr/>
              </a:pPr>
              <a:t>‹#›</a:t>
            </a:fld>
            <a:endParaRPr lang="es-E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1621313-0CA2-47B0-BDCB-E7450DBE4794}" type="slidenum">
              <a:rPr lang="en-US" altLang="zh-TW"/>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kumimoji="1">
                <a:latin typeface="Tahoma" pitchFamily="34" charset="0"/>
              </a:defRPr>
            </a:lvl1pPr>
          </a:lstStyle>
          <a:p>
            <a:pPr>
              <a:defRPr/>
            </a:pPr>
            <a:endParaRPr lang="es-ES" altLang="zh-TW"/>
          </a:p>
        </p:txBody>
      </p:sp>
      <p:sp>
        <p:nvSpPr>
          <p:cNvPr id="6" name="頁尾版面配置區 5"/>
          <p:cNvSpPr>
            <a:spLocks noGrp="1"/>
          </p:cNvSpPr>
          <p:nvPr>
            <p:ph type="ftr" sz="quarter" idx="11"/>
          </p:nvPr>
        </p:nvSpPr>
        <p:spPr/>
        <p:txBody>
          <a:bodyPr/>
          <a:lstStyle>
            <a:lvl1pPr>
              <a:defRPr kumimoji="1">
                <a:latin typeface="Tahoma" pitchFamily="34" charset="0"/>
              </a:defRPr>
            </a:lvl1pPr>
          </a:lstStyle>
          <a:p>
            <a:pPr>
              <a:defRPr/>
            </a:pPr>
            <a:endParaRPr lang="es-ES" altLang="zh-TW"/>
          </a:p>
        </p:txBody>
      </p:sp>
      <p:sp>
        <p:nvSpPr>
          <p:cNvPr id="7" name="投影片編號版面配置區 6"/>
          <p:cNvSpPr>
            <a:spLocks noGrp="1"/>
          </p:cNvSpPr>
          <p:nvPr>
            <p:ph type="sldNum" sz="quarter" idx="12"/>
          </p:nvPr>
        </p:nvSpPr>
        <p:spPr/>
        <p:txBody>
          <a:bodyPr/>
          <a:lstStyle>
            <a:lvl1pPr>
              <a:defRPr kumimoji="1">
                <a:latin typeface="Tahoma" pitchFamily="34" charset="0"/>
              </a:defRPr>
            </a:lvl1pPr>
          </a:lstStyle>
          <a:p>
            <a:pPr>
              <a:defRPr/>
            </a:pPr>
            <a:fld id="{577E734A-6375-4B0E-B90A-56DD5CD615B6}" type="slidenum">
              <a:rPr lang="es-ES" altLang="zh-TW"/>
              <a:pPr>
                <a:defRPr/>
              </a:pPr>
              <a:t>‹#›</a:t>
            </a:fld>
            <a:endParaRPr lang="es-E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kumimoji="1">
                <a:latin typeface="Tahoma" pitchFamily="34" charset="0"/>
              </a:defRPr>
            </a:lvl1pPr>
          </a:lstStyle>
          <a:p>
            <a:pPr>
              <a:defRPr/>
            </a:pPr>
            <a:endParaRPr lang="es-ES" altLang="zh-TW"/>
          </a:p>
        </p:txBody>
      </p:sp>
      <p:sp>
        <p:nvSpPr>
          <p:cNvPr id="6" name="頁尾版面配置區 5"/>
          <p:cNvSpPr>
            <a:spLocks noGrp="1"/>
          </p:cNvSpPr>
          <p:nvPr>
            <p:ph type="ftr" sz="quarter" idx="11"/>
          </p:nvPr>
        </p:nvSpPr>
        <p:spPr/>
        <p:txBody>
          <a:bodyPr/>
          <a:lstStyle>
            <a:lvl1pPr>
              <a:defRPr kumimoji="1">
                <a:latin typeface="Tahoma" pitchFamily="34" charset="0"/>
              </a:defRPr>
            </a:lvl1pPr>
          </a:lstStyle>
          <a:p>
            <a:pPr>
              <a:defRPr/>
            </a:pPr>
            <a:endParaRPr lang="es-ES" altLang="zh-TW"/>
          </a:p>
        </p:txBody>
      </p:sp>
      <p:sp>
        <p:nvSpPr>
          <p:cNvPr id="7" name="投影片編號版面配置區 6"/>
          <p:cNvSpPr>
            <a:spLocks noGrp="1"/>
          </p:cNvSpPr>
          <p:nvPr>
            <p:ph type="sldNum" sz="quarter" idx="12"/>
          </p:nvPr>
        </p:nvSpPr>
        <p:spPr/>
        <p:txBody>
          <a:bodyPr/>
          <a:lstStyle>
            <a:lvl1pPr>
              <a:defRPr kumimoji="1">
                <a:latin typeface="Tahoma" pitchFamily="34" charset="0"/>
              </a:defRPr>
            </a:lvl1pPr>
          </a:lstStyle>
          <a:p>
            <a:pPr>
              <a:defRPr/>
            </a:pPr>
            <a:fld id="{F3E10BCD-233B-465F-AE32-69A767405C8E}" type="slidenum">
              <a:rPr lang="es-ES" altLang="zh-TW"/>
              <a:pPr>
                <a:defRPr/>
              </a:pPr>
              <a:t>‹#›</a:t>
            </a:fld>
            <a:endParaRPr lang="es-E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kumimoji="1">
                <a:latin typeface="Tahoma" pitchFamily="34" charset="0"/>
              </a:defRPr>
            </a:lvl1pPr>
          </a:lstStyle>
          <a:p>
            <a:pPr>
              <a:defRPr/>
            </a:pPr>
            <a:endParaRPr lang="es-ES" altLang="zh-TW"/>
          </a:p>
        </p:txBody>
      </p:sp>
      <p:sp>
        <p:nvSpPr>
          <p:cNvPr id="5" name="頁尾版面配置區 4"/>
          <p:cNvSpPr>
            <a:spLocks noGrp="1"/>
          </p:cNvSpPr>
          <p:nvPr>
            <p:ph type="ftr" sz="quarter" idx="11"/>
          </p:nvPr>
        </p:nvSpPr>
        <p:spPr/>
        <p:txBody>
          <a:bodyPr/>
          <a:lstStyle>
            <a:lvl1pPr>
              <a:defRPr kumimoji="1">
                <a:latin typeface="Tahoma" pitchFamily="34" charset="0"/>
              </a:defRPr>
            </a:lvl1pPr>
          </a:lstStyle>
          <a:p>
            <a:pPr>
              <a:defRPr/>
            </a:pPr>
            <a:endParaRPr lang="es-ES" altLang="zh-TW"/>
          </a:p>
        </p:txBody>
      </p:sp>
      <p:sp>
        <p:nvSpPr>
          <p:cNvPr id="6" name="投影片編號版面配置區 5"/>
          <p:cNvSpPr>
            <a:spLocks noGrp="1"/>
          </p:cNvSpPr>
          <p:nvPr>
            <p:ph type="sldNum" sz="quarter" idx="12"/>
          </p:nvPr>
        </p:nvSpPr>
        <p:spPr/>
        <p:txBody>
          <a:bodyPr/>
          <a:lstStyle>
            <a:lvl1pPr>
              <a:defRPr kumimoji="1">
                <a:latin typeface="Tahoma" pitchFamily="34" charset="0"/>
              </a:defRPr>
            </a:lvl1pPr>
          </a:lstStyle>
          <a:p>
            <a:pPr>
              <a:defRPr/>
            </a:pPr>
            <a:fld id="{DC7E5DED-2619-49DB-839E-A480D336AF35}" type="slidenum">
              <a:rPr lang="es-ES" altLang="zh-TW"/>
              <a:pPr>
                <a:defRPr/>
              </a:pPr>
              <a:t>‹#›</a:t>
            </a:fld>
            <a:endParaRPr lang="es-E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kumimoji="1">
                <a:latin typeface="Tahoma" pitchFamily="34" charset="0"/>
              </a:defRPr>
            </a:lvl1pPr>
          </a:lstStyle>
          <a:p>
            <a:pPr>
              <a:defRPr/>
            </a:pPr>
            <a:endParaRPr lang="es-ES" altLang="zh-TW"/>
          </a:p>
        </p:txBody>
      </p:sp>
      <p:sp>
        <p:nvSpPr>
          <p:cNvPr id="5" name="頁尾版面配置區 4"/>
          <p:cNvSpPr>
            <a:spLocks noGrp="1"/>
          </p:cNvSpPr>
          <p:nvPr>
            <p:ph type="ftr" sz="quarter" idx="11"/>
          </p:nvPr>
        </p:nvSpPr>
        <p:spPr/>
        <p:txBody>
          <a:bodyPr/>
          <a:lstStyle>
            <a:lvl1pPr>
              <a:defRPr kumimoji="1">
                <a:latin typeface="Tahoma" pitchFamily="34" charset="0"/>
              </a:defRPr>
            </a:lvl1pPr>
          </a:lstStyle>
          <a:p>
            <a:pPr>
              <a:defRPr/>
            </a:pPr>
            <a:endParaRPr lang="es-ES" altLang="zh-TW"/>
          </a:p>
        </p:txBody>
      </p:sp>
      <p:sp>
        <p:nvSpPr>
          <p:cNvPr id="6" name="投影片編號版面配置區 5"/>
          <p:cNvSpPr>
            <a:spLocks noGrp="1"/>
          </p:cNvSpPr>
          <p:nvPr>
            <p:ph type="sldNum" sz="quarter" idx="12"/>
          </p:nvPr>
        </p:nvSpPr>
        <p:spPr/>
        <p:txBody>
          <a:bodyPr/>
          <a:lstStyle>
            <a:lvl1pPr>
              <a:defRPr kumimoji="1">
                <a:latin typeface="Tahoma" pitchFamily="34" charset="0"/>
              </a:defRPr>
            </a:lvl1pPr>
          </a:lstStyle>
          <a:p>
            <a:pPr>
              <a:defRPr/>
            </a:pPr>
            <a:fld id="{09647394-2C1B-48D2-A935-85DEAA79E600}" type="slidenum">
              <a:rPr lang="es-ES" altLang="zh-TW"/>
              <a:pPr>
                <a:defRPr/>
              </a:pPr>
              <a:t>‹#›</a:t>
            </a:fld>
            <a:endParaRPr lang="es-E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68F87D8B-8C56-490B-A933-67A05723E4F2}"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99DF5E8-F5FD-4AD5-B590-DD3E5C8B9BD6}"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2F9EE70-0C62-4C2A-9043-67C926AB717B}"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CFC1A0E0-3EF7-4BF8-A005-850E631AC65A}"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73BB5C8D-9FDC-40BE-B291-018D8CF3BACB}"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FAD4A79-0832-4CA3-B12B-8733BB26D2D5}"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AEA4C65-27E7-49E9-B1FC-5D3C9D9B6712}"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zh-TW"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zh-TW" smtClean="0"/>
              <a:t>Haga clic para modificar el estilo de texto del patrón</a:t>
            </a:r>
          </a:p>
          <a:p>
            <a:pPr lvl="1"/>
            <a:r>
              <a:rPr lang="es-ES" altLang="zh-TW" smtClean="0"/>
              <a:t>Segundo nivel</a:t>
            </a:r>
          </a:p>
          <a:p>
            <a:pPr lvl="2"/>
            <a:r>
              <a:rPr lang="es-ES" altLang="zh-TW" smtClean="0"/>
              <a:t>Tercer nivel</a:t>
            </a:r>
          </a:p>
          <a:p>
            <a:pPr lvl="3"/>
            <a:r>
              <a:rPr lang="es-ES" altLang="zh-TW" smtClean="0"/>
              <a:t>Cuarto nivel</a:t>
            </a:r>
          </a:p>
          <a:p>
            <a:pPr lvl="4"/>
            <a:r>
              <a:rPr lang="es-ES" altLang="zh-TW"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a:defRPr/>
            </a:pPr>
            <a:fld id="{971420B2-6646-4B43-B6AD-5E8CF20979D1}"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 id="214748368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zh-TW" smtClean="0"/>
              <a:t>Haga clic para cambiar el estilo de título	</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zh-TW" smtClean="0"/>
              <a:t>Haga clic para modificar el estilo de texto del patrón</a:t>
            </a:r>
          </a:p>
          <a:p>
            <a:pPr lvl="1"/>
            <a:r>
              <a:rPr lang="es-ES" altLang="zh-TW" smtClean="0"/>
              <a:t>Segundo nivel</a:t>
            </a:r>
          </a:p>
          <a:p>
            <a:pPr lvl="2"/>
            <a:r>
              <a:rPr lang="es-ES" altLang="zh-TW" smtClean="0"/>
              <a:t>Tercer nivel</a:t>
            </a:r>
          </a:p>
          <a:p>
            <a:pPr lvl="3"/>
            <a:r>
              <a:rPr lang="es-ES" altLang="zh-TW" smtClean="0"/>
              <a:t>Cuarto nivel</a:t>
            </a:r>
          </a:p>
          <a:p>
            <a:pPr lvl="4"/>
            <a:r>
              <a:rPr lang="es-ES" altLang="zh-TW"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kumimoji="0" sz="1400">
                <a:solidFill>
                  <a:srgbClr val="000000"/>
                </a:solidFill>
                <a:latin typeface="Arial" pitchFamily="34" charset="0"/>
                <a:ea typeface="新細明體" pitchFamily="18" charset="-120"/>
              </a:defRPr>
            </a:lvl1pPr>
          </a:lstStyle>
          <a:p>
            <a:pPr>
              <a:defRPr/>
            </a:pPr>
            <a:endParaRPr lang="es-E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kumimoji="0" sz="1400">
                <a:solidFill>
                  <a:srgbClr val="000000"/>
                </a:solidFill>
                <a:latin typeface="Arial" pitchFamily="34" charset="0"/>
                <a:ea typeface="新細明體" pitchFamily="18" charset="-120"/>
              </a:defRPr>
            </a:lvl1pPr>
          </a:lstStyle>
          <a:p>
            <a:pPr>
              <a:defRPr/>
            </a:pPr>
            <a:endParaRPr lang="es-E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kumimoji="0" sz="1400">
                <a:solidFill>
                  <a:srgbClr val="000000"/>
                </a:solidFill>
                <a:latin typeface="Arial" pitchFamily="34" charset="0"/>
                <a:ea typeface="新細明體" pitchFamily="18" charset="-120"/>
              </a:defRPr>
            </a:lvl1pPr>
          </a:lstStyle>
          <a:p>
            <a:pPr>
              <a:defRPr/>
            </a:pPr>
            <a:fld id="{3F161C8A-B47B-4AAC-B346-40226D7E0F55}" type="slidenum">
              <a:rPr lang="es-ES" altLang="zh-TW"/>
              <a:pPr>
                <a:defRPr/>
              </a:pPr>
              <a:t>‹#›</a:t>
            </a:fld>
            <a:endParaRPr lang="es-ES" altLang="zh-TW"/>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indows.microsoft.com/zh-tw/windows/security-essentials-download" TargetMode="External"/><Relationship Id="rId7" Type="http://schemas.openxmlformats.org/officeDocument/2006/relationships/hyperlink" Target="http://www.bitdefender.com/solutions/free.html" TargetMode="External"/><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avgtaiwan.com/download-prd-triavc-thankyou" TargetMode="External"/><Relationship Id="rId11" Type="http://schemas.openxmlformats.org/officeDocument/2006/relationships/image" Target="../media/image12.png"/><Relationship Id="rId5" Type="http://schemas.openxmlformats.org/officeDocument/2006/relationships/hyperlink" Target="https://www.avast.com/zh-tw/download-thank-you.php?product=FAV-ONLINE&amp;locale=zh-tw" TargetMode="External"/><Relationship Id="rId10" Type="http://schemas.openxmlformats.org/officeDocument/2006/relationships/image" Target="../media/image11.png"/><Relationship Id="rId4" Type="http://schemas.openxmlformats.org/officeDocument/2006/relationships/hyperlink" Target="http://www.avira.com/zh-tw/download-start-new/product/avira-free-antivirus" TargetMode="External"/><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150"/>
          <p:cNvSpPr>
            <a:spLocks noGrp="1" noChangeArrowheads="1"/>
          </p:cNvSpPr>
          <p:nvPr>
            <p:ph type="ctrTitle"/>
          </p:nvPr>
        </p:nvSpPr>
        <p:spPr>
          <a:xfrm>
            <a:off x="395288" y="1700213"/>
            <a:ext cx="8353425" cy="647700"/>
          </a:xfrm>
        </p:spPr>
        <p:txBody>
          <a:bodyPr/>
          <a:lstStyle/>
          <a:p>
            <a:pPr eaLnBrk="1" hangingPunct="1"/>
            <a:r>
              <a:rPr lang="en-US" altLang="zh-TW" b="1" smtClean="0">
                <a:solidFill>
                  <a:srgbClr val="333333"/>
                </a:solidFill>
                <a:latin typeface="Times New Roman" pitchFamily="18" charset="0"/>
                <a:ea typeface="標楷體" pitchFamily="65" charset="-120"/>
                <a:cs typeface="Times New Roman" pitchFamily="18" charset="0"/>
              </a:rPr>
              <a:t>104</a:t>
            </a:r>
            <a:r>
              <a:rPr lang="zh-TW" altLang="en-US" b="1" smtClean="0">
                <a:solidFill>
                  <a:srgbClr val="333333"/>
                </a:solidFill>
                <a:latin typeface="Times New Roman" pitchFamily="18" charset="0"/>
                <a:ea typeface="標楷體" pitchFamily="65" charset="-120"/>
                <a:cs typeface="Times New Roman" pitchFamily="18" charset="0"/>
              </a:rPr>
              <a:t>年度資安宣導研習課程</a:t>
            </a:r>
            <a:endParaRPr lang="es-ES" altLang="zh-TW" b="1" smtClean="0">
              <a:solidFill>
                <a:srgbClr val="333333"/>
              </a:solidFill>
              <a:latin typeface="Times New Roman" pitchFamily="18" charset="0"/>
              <a:ea typeface="標楷體" pitchFamily="65" charset="-120"/>
              <a:cs typeface="Times New Roman" pitchFamily="18" charset="0"/>
            </a:endParaRPr>
          </a:p>
        </p:txBody>
      </p:sp>
      <p:sp>
        <p:nvSpPr>
          <p:cNvPr id="2216" name="Rectangle 168"/>
          <p:cNvSpPr>
            <a:spLocks noChangeArrowheads="1"/>
          </p:cNvSpPr>
          <p:nvPr/>
        </p:nvSpPr>
        <p:spPr bwMode="auto">
          <a:xfrm>
            <a:off x="468313" y="3068638"/>
            <a:ext cx="8207375" cy="1152525"/>
          </a:xfrm>
          <a:prstGeom prst="rect">
            <a:avLst/>
          </a:prstGeom>
          <a:noFill/>
          <a:ln>
            <a:noFill/>
          </a:ln>
          <a:effectLst/>
          <a:extLst/>
        </p:spPr>
        <p:txBody>
          <a:bodyPr anchor="ctr"/>
          <a:lstStyle>
            <a:lvl1pPr algn="ctr">
              <a:defRPr sz="4400">
                <a:solidFill>
                  <a:schemeClr val="tx2"/>
                </a:solidFill>
                <a:latin typeface="Arial" pitchFamily="34" charset="0"/>
                <a:cs typeface="Arial" pitchFamily="34" charset="0"/>
              </a:defRPr>
            </a:lvl1pPr>
            <a:lvl2pPr algn="ctr">
              <a:defRPr sz="4400">
                <a:solidFill>
                  <a:schemeClr val="tx2"/>
                </a:solidFill>
                <a:latin typeface="Arial" pitchFamily="34" charset="0"/>
                <a:cs typeface="Arial" pitchFamily="34" charset="0"/>
              </a:defRPr>
            </a:lvl2pPr>
            <a:lvl3pPr algn="ctr">
              <a:defRPr sz="4400">
                <a:solidFill>
                  <a:schemeClr val="tx2"/>
                </a:solidFill>
                <a:latin typeface="Arial" pitchFamily="34" charset="0"/>
                <a:cs typeface="Arial" pitchFamily="34" charset="0"/>
              </a:defRPr>
            </a:lvl3pPr>
            <a:lvl4pPr algn="ctr">
              <a:defRPr sz="4400">
                <a:solidFill>
                  <a:schemeClr val="tx2"/>
                </a:solidFill>
                <a:latin typeface="Arial" pitchFamily="34" charset="0"/>
                <a:cs typeface="Arial" pitchFamily="34" charset="0"/>
              </a:defRPr>
            </a:lvl4pPr>
            <a:lvl5pPr algn="ctr">
              <a:defRPr sz="4400">
                <a:solidFill>
                  <a:schemeClr val="tx2"/>
                </a:solidFill>
                <a:latin typeface="Arial" pitchFamily="34" charset="0"/>
                <a:cs typeface="Arial" pitchFamily="34" charset="0"/>
              </a:defRPr>
            </a:lvl5pPr>
            <a:lvl6pPr marL="457200" algn="ctr" fontAlgn="base">
              <a:spcBef>
                <a:spcPct val="0"/>
              </a:spcBef>
              <a:spcAft>
                <a:spcPct val="0"/>
              </a:spcAft>
              <a:defRPr sz="4400">
                <a:solidFill>
                  <a:schemeClr val="tx2"/>
                </a:solidFill>
                <a:latin typeface="Arial" pitchFamily="34" charset="0"/>
                <a:cs typeface="Arial" pitchFamily="34" charset="0"/>
              </a:defRPr>
            </a:lvl6pPr>
            <a:lvl7pPr marL="914400" algn="ctr" fontAlgn="base">
              <a:spcBef>
                <a:spcPct val="0"/>
              </a:spcBef>
              <a:spcAft>
                <a:spcPct val="0"/>
              </a:spcAft>
              <a:defRPr sz="4400">
                <a:solidFill>
                  <a:schemeClr val="tx2"/>
                </a:solidFill>
                <a:latin typeface="Arial" pitchFamily="34" charset="0"/>
                <a:cs typeface="Arial" pitchFamily="34" charset="0"/>
              </a:defRPr>
            </a:lvl7pPr>
            <a:lvl8pPr marL="1371600" algn="ctr" fontAlgn="base">
              <a:spcBef>
                <a:spcPct val="0"/>
              </a:spcBef>
              <a:spcAft>
                <a:spcPct val="0"/>
              </a:spcAft>
              <a:defRPr sz="4400">
                <a:solidFill>
                  <a:schemeClr val="tx2"/>
                </a:solidFill>
                <a:latin typeface="Arial" pitchFamily="34" charset="0"/>
                <a:cs typeface="Arial" pitchFamily="34" charset="0"/>
              </a:defRPr>
            </a:lvl8pPr>
            <a:lvl9pPr marL="1828800" algn="ctr" fontAlgn="base">
              <a:spcBef>
                <a:spcPct val="0"/>
              </a:spcBef>
              <a:spcAft>
                <a:spcPct val="0"/>
              </a:spcAft>
              <a:defRPr sz="4400">
                <a:solidFill>
                  <a:schemeClr val="tx2"/>
                </a:solidFill>
                <a:latin typeface="Arial" pitchFamily="34" charset="0"/>
                <a:cs typeface="Arial" pitchFamily="34" charset="0"/>
              </a:defRPr>
            </a:lvl9pPr>
          </a:lstStyle>
          <a:p>
            <a:pPr algn="l">
              <a:defRPr/>
            </a:pPr>
            <a:r>
              <a:rPr kumimoji="0" lang="zh-TW" altLang="en-US" sz="2400" b="1" dirty="0" smtClean="0">
                <a:solidFill>
                  <a:srgbClr val="333333"/>
                </a:solidFill>
                <a:ea typeface="+mn-ea"/>
              </a:rPr>
              <a:t>報告人：中壢高商技士　　張之旗</a:t>
            </a:r>
            <a:endParaRPr kumimoji="0" lang="en-US" altLang="zh-TW" sz="2400" b="1" dirty="0" smtClean="0">
              <a:solidFill>
                <a:srgbClr val="333333"/>
              </a:solidFill>
              <a:ea typeface="+mn-ea"/>
            </a:endParaRPr>
          </a:p>
          <a:p>
            <a:pPr algn="l">
              <a:defRPr/>
            </a:pPr>
            <a:r>
              <a:rPr kumimoji="0" lang="zh-TW" altLang="en-US" sz="2400" b="1" dirty="0" smtClean="0">
                <a:solidFill>
                  <a:srgbClr val="333333"/>
                </a:solidFill>
              </a:rPr>
              <a:t>　　　　維廣資訊</a:t>
            </a:r>
            <a:r>
              <a:rPr kumimoji="0" lang="zh-TW" altLang="en-US" sz="2400" b="1" dirty="0" smtClean="0">
                <a:solidFill>
                  <a:srgbClr val="333333"/>
                </a:solidFill>
                <a:ea typeface="+mn-ea"/>
              </a:rPr>
              <a:t>工程師　刁建強</a:t>
            </a:r>
            <a:endParaRPr kumimoji="0" lang="en-US" altLang="zh-TW" sz="2400" b="1" dirty="0" smtClean="0">
              <a:solidFill>
                <a:srgbClr val="333333"/>
              </a:solidFill>
              <a:ea typeface="+mn-ea"/>
            </a:endParaRPr>
          </a:p>
          <a:p>
            <a:pPr algn="l">
              <a:defRPr/>
            </a:pPr>
            <a:r>
              <a:rPr kumimoji="0" lang="zh-TW" altLang="en-US" sz="2000" b="1" dirty="0">
                <a:solidFill>
                  <a:srgbClr val="333333"/>
                </a:solidFill>
                <a:ea typeface="+mn-ea"/>
              </a:rPr>
              <a:t> </a:t>
            </a:r>
            <a:r>
              <a:rPr kumimoji="0" lang="zh-TW" altLang="en-US" sz="2000" b="1" dirty="0" smtClean="0">
                <a:solidFill>
                  <a:srgbClr val="333333"/>
                </a:solidFill>
                <a:ea typeface="+mn-ea"/>
              </a:rPr>
              <a:t>                                                                                        </a:t>
            </a:r>
            <a:r>
              <a:rPr kumimoji="0" lang="en-US" altLang="zh-TW" sz="2000" b="1" dirty="0" smtClean="0">
                <a:solidFill>
                  <a:srgbClr val="333333"/>
                </a:solidFill>
                <a:ea typeface="+mn-ea"/>
              </a:rPr>
              <a:t>104</a:t>
            </a:r>
            <a:r>
              <a:rPr kumimoji="0" lang="zh-TW" altLang="en-US" sz="2000" b="1" dirty="0" smtClean="0">
                <a:solidFill>
                  <a:srgbClr val="333333"/>
                </a:solidFill>
                <a:ea typeface="+mn-ea"/>
              </a:rPr>
              <a:t>年</a:t>
            </a:r>
            <a:r>
              <a:rPr kumimoji="0" lang="en-US" altLang="zh-TW" sz="2000" b="1" dirty="0" smtClean="0">
                <a:solidFill>
                  <a:srgbClr val="333333"/>
                </a:solidFill>
                <a:ea typeface="+mn-ea"/>
              </a:rPr>
              <a:t>12</a:t>
            </a:r>
            <a:r>
              <a:rPr kumimoji="0" lang="zh-TW" altLang="en-US" sz="2000" b="1" dirty="0" smtClean="0">
                <a:solidFill>
                  <a:srgbClr val="333333"/>
                </a:solidFill>
                <a:ea typeface="+mn-ea"/>
              </a:rPr>
              <a:t>月</a:t>
            </a:r>
            <a:r>
              <a:rPr kumimoji="0" lang="en-US" altLang="zh-TW" sz="2000" b="1" dirty="0" smtClean="0">
                <a:solidFill>
                  <a:srgbClr val="333333"/>
                </a:solidFill>
                <a:ea typeface="+mn-ea"/>
              </a:rPr>
              <a:t>15</a:t>
            </a:r>
            <a:r>
              <a:rPr kumimoji="0" lang="zh-TW" altLang="en-US" sz="2000" b="1" dirty="0" smtClean="0">
                <a:solidFill>
                  <a:srgbClr val="333333"/>
                </a:solidFill>
                <a:ea typeface="+mn-ea"/>
              </a:rPr>
              <a:t>日</a:t>
            </a:r>
            <a:endParaRPr kumimoji="0" lang="es-ES" altLang="zh-TW" sz="2000" b="1" dirty="0" smtClean="0">
              <a:solidFill>
                <a:srgbClr val="333333"/>
              </a:solidFill>
              <a:ea typeface="新細明體" pitchFamily="18" charset="-120"/>
            </a:endParaRPr>
          </a:p>
        </p:txBody>
      </p:sp>
      <p:sp>
        <p:nvSpPr>
          <p:cNvPr id="27652" name="Rectangle 169"/>
          <p:cNvSpPr>
            <a:spLocks noChangeArrowheads="1"/>
          </p:cNvSpPr>
          <p:nvPr/>
        </p:nvSpPr>
        <p:spPr bwMode="auto">
          <a:xfrm>
            <a:off x="395288" y="549275"/>
            <a:ext cx="5688012" cy="647700"/>
          </a:xfrm>
          <a:prstGeom prst="rect">
            <a:avLst/>
          </a:prstGeom>
          <a:noFill/>
          <a:ln w="9525">
            <a:noFill/>
            <a:miter lim="800000"/>
            <a:headEnd/>
            <a:tailEnd/>
          </a:ln>
        </p:spPr>
        <p:txBody>
          <a:bodyPr anchor="ctr"/>
          <a:lstStyle/>
          <a:p>
            <a:r>
              <a:rPr kumimoji="0" lang="zh-TW" altLang="en-US" sz="2200" b="1">
                <a:solidFill>
                  <a:srgbClr val="808080"/>
                </a:solidFill>
                <a:latin typeface="標楷體" pitchFamily="65" charset="-120"/>
              </a:rPr>
              <a:t>國立中壢高級商業職業學校</a:t>
            </a:r>
            <a:endParaRPr kumimoji="0" lang="es-ES" altLang="zh-TW" sz="2200" b="1">
              <a:solidFill>
                <a:srgbClr val="808080"/>
              </a:solidFill>
              <a:latin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編號版面配置區 3"/>
          <p:cNvSpPr>
            <a:spLocks noGrp="1"/>
          </p:cNvSpPr>
          <p:nvPr>
            <p:ph type="sldNum" sz="quarter" idx="12"/>
          </p:nvPr>
        </p:nvSpPr>
        <p:spPr>
          <a:xfrm>
            <a:off x="6178550" y="6356350"/>
            <a:ext cx="2133600" cy="365125"/>
          </a:xfrm>
          <a:noFill/>
          <a:ln>
            <a:miter lim="800000"/>
            <a:headEnd/>
            <a:tailEnd/>
          </a:ln>
        </p:spPr>
        <p:txBody>
          <a:bodyPr/>
          <a:lstStyle/>
          <a:p>
            <a:fld id="{A83F6AFC-D5BE-4DAE-AAD5-86CB493C9C5E}" type="slidenum">
              <a:rPr kumimoji="0" lang="zh-TW" altLang="en-US" smtClean="0">
                <a:latin typeface="Arial" charset="0"/>
              </a:rPr>
              <a:pPr/>
              <a:t>10</a:t>
            </a:fld>
            <a:endParaRPr kumimoji="0" lang="en-US" altLang="zh-TW" smtClean="0">
              <a:latin typeface="Arial" charset="0"/>
            </a:endParaRPr>
          </a:p>
        </p:txBody>
      </p:sp>
      <p:sp>
        <p:nvSpPr>
          <p:cNvPr id="37890" name="標題 2"/>
          <p:cNvSpPr>
            <a:spLocks noGrp="1"/>
          </p:cNvSpPr>
          <p:nvPr>
            <p:ph type="title"/>
          </p:nvPr>
        </p:nvSpPr>
        <p:spPr>
          <a:xfrm>
            <a:off x="836613" y="274638"/>
            <a:ext cx="6731000" cy="1143000"/>
          </a:xfrm>
        </p:spPr>
        <p:txBody>
          <a:bodyPr/>
          <a:lstStyle/>
          <a:p>
            <a:pPr eaLnBrk="1" hangingPunct="1"/>
            <a:r>
              <a:rPr lang="en-US" altLang="zh-TW" b="1" smtClean="0">
                <a:latin typeface="Times New Roman" pitchFamily="18" charset="0"/>
                <a:ea typeface="標楷體" pitchFamily="65" charset="-120"/>
                <a:cs typeface="Times New Roman" pitchFamily="18" charset="0"/>
              </a:rPr>
              <a:t>1-5 </a:t>
            </a:r>
            <a:r>
              <a:rPr lang="zh-TW" altLang="en-US" b="1" smtClean="0">
                <a:latin typeface="Times New Roman" pitchFamily="18" charset="0"/>
                <a:ea typeface="標楷體" pitchFamily="65" charset="-120"/>
                <a:cs typeface="Times New Roman" pitchFamily="18" charset="0"/>
              </a:rPr>
              <a:t>資安事件歸納</a:t>
            </a:r>
          </a:p>
        </p:txBody>
      </p:sp>
      <p:grpSp>
        <p:nvGrpSpPr>
          <p:cNvPr id="37891" name="群組 12"/>
          <p:cNvGrpSpPr>
            <a:grpSpLocks/>
          </p:cNvGrpSpPr>
          <p:nvPr/>
        </p:nvGrpSpPr>
        <p:grpSpPr bwMode="auto">
          <a:xfrm>
            <a:off x="1482725" y="1720850"/>
            <a:ext cx="5500688" cy="4279900"/>
            <a:chOff x="2892425" y="2292350"/>
            <a:chExt cx="3417888" cy="3067050"/>
          </a:xfrm>
        </p:grpSpPr>
        <p:sp>
          <p:nvSpPr>
            <p:cNvPr id="6" name="AutoShape 22"/>
            <p:cNvSpPr>
              <a:spLocks noChangeArrowheads="1"/>
            </p:cNvSpPr>
            <p:nvPr/>
          </p:nvSpPr>
          <p:spPr bwMode="auto">
            <a:xfrm>
              <a:off x="3367088" y="2789238"/>
              <a:ext cx="2430462" cy="2101850"/>
            </a:xfrm>
            <a:prstGeom prst="triangle">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p>
              <a:pPr>
                <a:defRPr/>
              </a:pPr>
              <a:endParaRPr lang="zh-TW" altLang="en-US"/>
            </a:p>
          </p:txBody>
        </p:sp>
        <p:sp>
          <p:nvSpPr>
            <p:cNvPr id="37901" name="Line 23"/>
            <p:cNvSpPr>
              <a:spLocks noChangeShapeType="1"/>
            </p:cNvSpPr>
            <p:nvPr/>
          </p:nvSpPr>
          <p:spPr bwMode="auto">
            <a:xfrm flipV="1">
              <a:off x="3368675" y="4187825"/>
              <a:ext cx="1216025" cy="703263"/>
            </a:xfrm>
            <a:prstGeom prst="line">
              <a:avLst/>
            </a:prstGeom>
            <a:noFill/>
            <a:ln w="9525">
              <a:solidFill>
                <a:srgbClr val="000000"/>
              </a:solidFill>
              <a:round/>
              <a:headEnd/>
              <a:tailEnd/>
            </a:ln>
          </p:spPr>
          <p:txBody>
            <a:bodyPr anchor="ctr"/>
            <a:lstStyle/>
            <a:p>
              <a:endParaRPr lang="zh-TW" altLang="en-US"/>
            </a:p>
          </p:txBody>
        </p:sp>
        <p:sp>
          <p:nvSpPr>
            <p:cNvPr id="37902" name="Line 24"/>
            <p:cNvSpPr>
              <a:spLocks noChangeShapeType="1"/>
            </p:cNvSpPr>
            <p:nvPr/>
          </p:nvSpPr>
          <p:spPr bwMode="auto">
            <a:xfrm flipH="1" flipV="1">
              <a:off x="4587875" y="4187825"/>
              <a:ext cx="1216025" cy="703263"/>
            </a:xfrm>
            <a:prstGeom prst="line">
              <a:avLst/>
            </a:prstGeom>
            <a:noFill/>
            <a:ln w="9525">
              <a:solidFill>
                <a:srgbClr val="000000"/>
              </a:solidFill>
              <a:round/>
              <a:headEnd/>
              <a:tailEnd/>
            </a:ln>
          </p:spPr>
          <p:txBody>
            <a:bodyPr anchor="ctr"/>
            <a:lstStyle/>
            <a:p>
              <a:endParaRPr lang="zh-TW" altLang="en-US"/>
            </a:p>
          </p:txBody>
        </p:sp>
        <p:sp>
          <p:nvSpPr>
            <p:cNvPr id="37903" name="Line 25"/>
            <p:cNvSpPr>
              <a:spLocks noChangeShapeType="1"/>
            </p:cNvSpPr>
            <p:nvPr/>
          </p:nvSpPr>
          <p:spPr bwMode="auto">
            <a:xfrm>
              <a:off x="4584700" y="2805113"/>
              <a:ext cx="0" cy="1400175"/>
            </a:xfrm>
            <a:prstGeom prst="line">
              <a:avLst/>
            </a:prstGeom>
            <a:noFill/>
            <a:ln w="9525">
              <a:solidFill>
                <a:srgbClr val="000000"/>
              </a:solidFill>
              <a:round/>
              <a:headEnd/>
              <a:tailEnd/>
            </a:ln>
          </p:spPr>
          <p:txBody>
            <a:bodyPr anchor="ctr"/>
            <a:lstStyle/>
            <a:p>
              <a:endParaRPr lang="zh-TW" altLang="en-US"/>
            </a:p>
          </p:txBody>
        </p:sp>
        <p:sp>
          <p:nvSpPr>
            <p:cNvPr id="10" name="Oval 26"/>
            <p:cNvSpPr>
              <a:spLocks noChangeArrowheads="1"/>
            </p:cNvSpPr>
            <p:nvPr/>
          </p:nvSpPr>
          <p:spPr bwMode="auto">
            <a:xfrm>
              <a:off x="4100769" y="2292350"/>
              <a:ext cx="967661" cy="968123"/>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dirty="0">
                  <a:latin typeface="標楷體" pitchFamily="65" charset="-120"/>
                  <a:ea typeface="標楷體" pitchFamily="65" charset="-120"/>
                </a:rPr>
                <a:t>技術面</a:t>
              </a:r>
            </a:p>
          </p:txBody>
        </p:sp>
        <p:sp>
          <p:nvSpPr>
            <p:cNvPr id="11" name="Oval 27"/>
            <p:cNvSpPr>
              <a:spLocks noChangeArrowheads="1"/>
            </p:cNvSpPr>
            <p:nvPr/>
          </p:nvSpPr>
          <p:spPr bwMode="auto">
            <a:xfrm>
              <a:off x="2892425" y="4391277"/>
              <a:ext cx="968648" cy="968123"/>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anchor="ctr"/>
            <a:lstStyle/>
            <a:p>
              <a:pPr algn="ctr">
                <a:defRPr/>
              </a:pPr>
              <a:r>
                <a:rPr lang="zh-TW" altLang="en-US" dirty="0">
                  <a:latin typeface="標楷體" pitchFamily="65" charset="-120"/>
                  <a:ea typeface="標楷體" pitchFamily="65" charset="-120"/>
                </a:rPr>
                <a:t>制度面</a:t>
              </a:r>
            </a:p>
          </p:txBody>
        </p:sp>
        <p:sp>
          <p:nvSpPr>
            <p:cNvPr id="12" name="Oval 28"/>
            <p:cNvSpPr>
              <a:spLocks noChangeArrowheads="1"/>
            </p:cNvSpPr>
            <p:nvPr/>
          </p:nvSpPr>
          <p:spPr bwMode="auto">
            <a:xfrm>
              <a:off x="5341665" y="4391277"/>
              <a:ext cx="968648" cy="968123"/>
            </a:xfrm>
            <a:prstGeom prst="ellipse">
              <a:avLst/>
            </a:prstGeom>
            <a:ln>
              <a:headEnd/>
              <a:tailEnd/>
            </a:ln>
          </p:spPr>
          <p:style>
            <a:lnRef idx="3">
              <a:schemeClr val="lt1"/>
            </a:lnRef>
            <a:fillRef idx="1">
              <a:schemeClr val="accent6"/>
            </a:fillRef>
            <a:effectRef idx="1">
              <a:schemeClr val="accent6"/>
            </a:effectRef>
            <a:fontRef idx="minor">
              <a:schemeClr val="lt1"/>
            </a:fontRef>
          </p:style>
          <p:txBody>
            <a:bodyPr anchor="ctr"/>
            <a:lstStyle/>
            <a:p>
              <a:pPr algn="ctr">
                <a:defRPr/>
              </a:pPr>
              <a:r>
                <a:rPr lang="zh-TW" altLang="en-US" dirty="0">
                  <a:latin typeface="標楷體" pitchFamily="65" charset="-120"/>
                  <a:ea typeface="標楷體" pitchFamily="65" charset="-120"/>
                </a:rPr>
                <a:t>認知面</a:t>
              </a:r>
            </a:p>
          </p:txBody>
        </p:sp>
        <p:sp>
          <p:nvSpPr>
            <p:cNvPr id="13" name="Oval 29"/>
            <p:cNvSpPr>
              <a:spLocks noChangeArrowheads="1"/>
            </p:cNvSpPr>
            <p:nvPr/>
          </p:nvSpPr>
          <p:spPr bwMode="auto">
            <a:xfrm>
              <a:off x="4100769" y="3709837"/>
              <a:ext cx="967661" cy="968123"/>
            </a:xfrm>
            <a:prstGeom prst="ellipse">
              <a:avLst/>
            </a:prstGeom>
            <a:ln>
              <a:headEnd/>
              <a:tailEnd/>
            </a:ln>
          </p:spPr>
          <p:style>
            <a:lnRef idx="3">
              <a:schemeClr val="lt1"/>
            </a:lnRef>
            <a:fillRef idx="1">
              <a:schemeClr val="accent3"/>
            </a:fillRef>
            <a:effectRef idx="1">
              <a:schemeClr val="accent3"/>
            </a:effectRef>
            <a:fontRef idx="minor">
              <a:schemeClr val="lt1"/>
            </a:fontRef>
          </p:style>
          <p:txBody>
            <a:bodyPr anchor="ctr"/>
            <a:lstStyle/>
            <a:p>
              <a:pPr algn="ctr">
                <a:defRPr/>
              </a:pPr>
              <a:r>
                <a:rPr lang="zh-TW" altLang="en-US" dirty="0">
                  <a:solidFill>
                    <a:schemeClr val="tx1"/>
                  </a:solidFill>
                  <a:latin typeface="標楷體" pitchFamily="65" charset="-120"/>
                  <a:ea typeface="標楷體" pitchFamily="65" charset="-120"/>
                </a:rPr>
                <a:t>資源不足</a:t>
              </a:r>
              <a:endParaRPr lang="en-US" altLang="zh-TW" dirty="0">
                <a:solidFill>
                  <a:schemeClr val="tx1"/>
                </a:solidFill>
                <a:latin typeface="標楷體" pitchFamily="65" charset="-120"/>
                <a:ea typeface="標楷體" pitchFamily="65" charset="-120"/>
              </a:endParaRPr>
            </a:p>
            <a:p>
              <a:pPr marL="285750" indent="-285750" algn="ctr">
                <a:buFont typeface="Arial" panose="020B0604020202020204" pitchFamily="34" charset="0"/>
                <a:buChar char="•"/>
                <a:defRPr/>
              </a:pPr>
              <a:r>
                <a:rPr lang="zh-TW" altLang="en-US" dirty="0">
                  <a:solidFill>
                    <a:schemeClr val="tx1"/>
                  </a:solidFill>
                  <a:latin typeface="標楷體" pitchFamily="65" charset="-120"/>
                  <a:ea typeface="標楷體" pitchFamily="65" charset="-120"/>
                </a:rPr>
                <a:t>人力</a:t>
              </a:r>
              <a:endParaRPr lang="en-US" altLang="zh-TW" dirty="0">
                <a:solidFill>
                  <a:schemeClr val="tx1"/>
                </a:solidFill>
                <a:latin typeface="標楷體" pitchFamily="65" charset="-120"/>
                <a:ea typeface="標楷體" pitchFamily="65" charset="-120"/>
              </a:endParaRPr>
            </a:p>
            <a:p>
              <a:pPr marL="285750" indent="-285750" algn="ctr">
                <a:buFont typeface="Arial" panose="020B0604020202020204" pitchFamily="34" charset="0"/>
                <a:buChar char="•"/>
                <a:defRPr/>
              </a:pPr>
              <a:r>
                <a:rPr lang="zh-TW" altLang="en-US" dirty="0">
                  <a:solidFill>
                    <a:schemeClr val="tx1"/>
                  </a:solidFill>
                  <a:latin typeface="標楷體" pitchFamily="65" charset="-120"/>
                  <a:ea typeface="標楷體" pitchFamily="65" charset="-120"/>
                </a:rPr>
                <a:t>經費</a:t>
              </a:r>
            </a:p>
          </p:txBody>
        </p:sp>
      </p:grpSp>
      <p:sp>
        <p:nvSpPr>
          <p:cNvPr id="37892" name="文字方塊 13"/>
          <p:cNvSpPr txBox="1">
            <a:spLocks noChangeArrowheads="1"/>
          </p:cNvSpPr>
          <p:nvPr/>
        </p:nvSpPr>
        <p:spPr bwMode="auto">
          <a:xfrm>
            <a:off x="1042988" y="1484313"/>
            <a:ext cx="2341562" cy="2032000"/>
          </a:xfrm>
          <a:prstGeom prst="rect">
            <a:avLst/>
          </a:prstGeom>
          <a:noFill/>
          <a:ln w="9525">
            <a:noFill/>
            <a:miter lim="800000"/>
            <a:headEnd/>
            <a:tailEnd/>
          </a:ln>
        </p:spPr>
        <p:txBody>
          <a:bodyPr wrap="none">
            <a:spAutoFit/>
          </a:bodyPr>
          <a:lstStyle/>
          <a:p>
            <a:pPr>
              <a:buFontTx/>
              <a:buChar char="•"/>
            </a:pPr>
            <a:r>
              <a:rPr lang="zh-TW" altLang="en-US">
                <a:latin typeface="標楷體" pitchFamily="65" charset="-120"/>
              </a:rPr>
              <a:t>網頁遭竄改</a:t>
            </a:r>
            <a:endParaRPr lang="en-US" altLang="zh-TW">
              <a:latin typeface="標楷體" pitchFamily="65" charset="-120"/>
            </a:endParaRPr>
          </a:p>
          <a:p>
            <a:pPr>
              <a:buFontTx/>
              <a:buChar char="•"/>
            </a:pPr>
            <a:r>
              <a:rPr lang="zh-TW" altLang="en-US">
                <a:latin typeface="標楷體" pitchFamily="65" charset="-120"/>
              </a:rPr>
              <a:t>資料庫被入侵</a:t>
            </a:r>
            <a:endParaRPr lang="en-US" altLang="zh-TW">
              <a:latin typeface="標楷體" pitchFamily="65" charset="-120"/>
            </a:endParaRPr>
          </a:p>
          <a:p>
            <a:pPr>
              <a:buFontTx/>
              <a:buChar char="•"/>
            </a:pPr>
            <a:r>
              <a:rPr lang="zh-TW" altLang="en-US">
                <a:latin typeface="標楷體" pitchFamily="65" charset="-120"/>
              </a:rPr>
              <a:t>系統登入機制被破解</a:t>
            </a:r>
            <a:endParaRPr lang="en-US" altLang="zh-TW">
              <a:latin typeface="標楷體" pitchFamily="65" charset="-120"/>
            </a:endParaRPr>
          </a:p>
          <a:p>
            <a:pPr>
              <a:buFontTx/>
              <a:buChar char="•"/>
            </a:pPr>
            <a:r>
              <a:rPr lang="zh-TW" altLang="en-US">
                <a:latin typeface="標楷體" pitchFamily="65" charset="-120"/>
              </a:rPr>
              <a:t>系統或網路服務中斷</a:t>
            </a:r>
            <a:endParaRPr lang="en-US" altLang="zh-TW">
              <a:latin typeface="標楷體" pitchFamily="65" charset="-120"/>
            </a:endParaRPr>
          </a:p>
          <a:p>
            <a:pPr>
              <a:buFontTx/>
              <a:buChar char="•"/>
            </a:pPr>
            <a:r>
              <a:rPr lang="zh-TW" altLang="en-US">
                <a:latin typeface="標楷體" pitchFamily="65" charset="-120"/>
              </a:rPr>
              <a:t>垃圾郵件</a:t>
            </a:r>
            <a:endParaRPr lang="en-US" altLang="zh-TW">
              <a:latin typeface="標楷體" pitchFamily="65" charset="-120"/>
            </a:endParaRPr>
          </a:p>
          <a:p>
            <a:pPr>
              <a:buFontTx/>
              <a:buChar char="•"/>
            </a:pPr>
            <a:r>
              <a:rPr lang="zh-TW" altLang="en-US">
                <a:latin typeface="標楷體" pitchFamily="65" charset="-120"/>
              </a:rPr>
              <a:t>資料外洩</a:t>
            </a:r>
            <a:endParaRPr lang="en-US" altLang="zh-TW">
              <a:latin typeface="標楷體" pitchFamily="65" charset="-120"/>
            </a:endParaRPr>
          </a:p>
          <a:p>
            <a:endParaRPr lang="zh-TW" altLang="en-US">
              <a:latin typeface="標楷體" pitchFamily="65" charset="-120"/>
            </a:endParaRPr>
          </a:p>
        </p:txBody>
      </p:sp>
      <p:sp>
        <p:nvSpPr>
          <p:cNvPr id="37893" name="文字方塊 14"/>
          <p:cNvSpPr txBox="1">
            <a:spLocks noChangeArrowheads="1"/>
          </p:cNvSpPr>
          <p:nvPr/>
        </p:nvSpPr>
        <p:spPr bwMode="auto">
          <a:xfrm>
            <a:off x="5741988" y="2643188"/>
            <a:ext cx="2286000" cy="2308225"/>
          </a:xfrm>
          <a:prstGeom prst="rect">
            <a:avLst/>
          </a:prstGeom>
          <a:noFill/>
          <a:ln w="9525">
            <a:noFill/>
            <a:miter lim="800000"/>
            <a:headEnd/>
            <a:tailEnd/>
          </a:ln>
        </p:spPr>
        <p:txBody>
          <a:bodyPr>
            <a:spAutoFit/>
          </a:bodyPr>
          <a:lstStyle/>
          <a:p>
            <a:pPr marL="0" lvl="1">
              <a:buFont typeface="Arial" charset="0"/>
              <a:buChar char="•"/>
            </a:pPr>
            <a:r>
              <a:rPr lang="zh-TW" altLang="en-US">
                <a:solidFill>
                  <a:srgbClr val="000000"/>
                </a:solidFill>
                <a:latin typeface="Times New Roman" pitchFamily="18" charset="0"/>
                <a:cs typeface="Times New Roman" pitchFamily="18" charset="0"/>
              </a:rPr>
              <a:t>相簿破解</a:t>
            </a:r>
            <a:endParaRPr lang="en-US" altLang="zh-TW">
              <a:solidFill>
                <a:srgbClr val="000000"/>
              </a:solidFill>
              <a:latin typeface="Times New Roman" pitchFamily="18" charset="0"/>
              <a:cs typeface="Times New Roman" pitchFamily="18" charset="0"/>
            </a:endParaRPr>
          </a:p>
          <a:p>
            <a:pPr marL="0" lvl="1">
              <a:buFont typeface="Arial" charset="0"/>
              <a:buChar char="•"/>
            </a:pPr>
            <a:r>
              <a:rPr lang="zh-TW" altLang="en-US">
                <a:solidFill>
                  <a:srgbClr val="000000"/>
                </a:solidFill>
                <a:latin typeface="Times New Roman" pitchFamily="18" charset="0"/>
                <a:cs typeface="Times New Roman" pitchFamily="18" charset="0"/>
              </a:rPr>
              <a:t>刊登色情照片</a:t>
            </a:r>
            <a:r>
              <a:rPr lang="en-US" altLang="zh-TW">
                <a:solidFill>
                  <a:srgbClr val="000000"/>
                </a:solidFill>
                <a:latin typeface="Times New Roman" pitchFamily="18" charset="0"/>
                <a:cs typeface="Times New Roman" pitchFamily="18" charset="0"/>
              </a:rPr>
              <a:t>/</a:t>
            </a:r>
            <a:r>
              <a:rPr lang="zh-TW" altLang="en-US">
                <a:solidFill>
                  <a:srgbClr val="000000"/>
                </a:solidFill>
                <a:latin typeface="Times New Roman" pitchFamily="18" charset="0"/>
                <a:cs typeface="Times New Roman" pitchFamily="18" charset="0"/>
              </a:rPr>
              <a:t>影片</a:t>
            </a:r>
            <a:endParaRPr lang="en-US" altLang="zh-TW">
              <a:solidFill>
                <a:srgbClr val="000000"/>
              </a:solidFill>
              <a:latin typeface="Times New Roman" pitchFamily="18" charset="0"/>
              <a:cs typeface="Times New Roman" pitchFamily="18" charset="0"/>
            </a:endParaRPr>
          </a:p>
          <a:p>
            <a:pPr marL="0" lvl="1">
              <a:buFont typeface="Arial" charset="0"/>
              <a:buChar char="•"/>
            </a:pPr>
            <a:r>
              <a:rPr lang="zh-TW" altLang="en-US">
                <a:solidFill>
                  <a:srgbClr val="000000"/>
                </a:solidFill>
                <a:latin typeface="Times New Roman" pitchFamily="18" charset="0"/>
                <a:cs typeface="Times New Roman" pitchFamily="18" charset="0"/>
              </a:rPr>
              <a:t>侵權 </a:t>
            </a:r>
            <a:r>
              <a:rPr lang="en-US" altLang="zh-TW">
                <a:solidFill>
                  <a:srgbClr val="000000"/>
                </a:solidFill>
                <a:latin typeface="Times New Roman" pitchFamily="18" charset="0"/>
                <a:cs typeface="Times New Roman" pitchFamily="18" charset="0"/>
              </a:rPr>
              <a:t>MP3/</a:t>
            </a:r>
            <a:r>
              <a:rPr lang="zh-TW" altLang="en-US">
                <a:solidFill>
                  <a:srgbClr val="000000"/>
                </a:solidFill>
                <a:latin typeface="Times New Roman" pitchFamily="18" charset="0"/>
                <a:cs typeface="Times New Roman" pitchFamily="18" charset="0"/>
              </a:rPr>
              <a:t>文章下載</a:t>
            </a:r>
            <a:endParaRPr lang="en-US" altLang="zh-TW">
              <a:solidFill>
                <a:srgbClr val="000000"/>
              </a:solidFill>
              <a:latin typeface="Times New Roman" pitchFamily="18" charset="0"/>
              <a:cs typeface="Times New Roman" pitchFamily="18" charset="0"/>
            </a:endParaRPr>
          </a:p>
          <a:p>
            <a:pPr marL="0" lvl="1">
              <a:buFont typeface="Arial" charset="0"/>
              <a:buChar char="•"/>
            </a:pPr>
            <a:r>
              <a:rPr lang="zh-TW" altLang="en-US">
                <a:solidFill>
                  <a:srgbClr val="000000"/>
                </a:solidFill>
                <a:latin typeface="Times New Roman" pitchFamily="18" charset="0"/>
                <a:cs typeface="Times New Roman" pitchFamily="18" charset="0"/>
              </a:rPr>
              <a:t>網路誹謗</a:t>
            </a:r>
            <a:endParaRPr lang="en-US" altLang="zh-TW">
              <a:solidFill>
                <a:srgbClr val="000000"/>
              </a:solidFill>
              <a:latin typeface="Times New Roman" pitchFamily="18" charset="0"/>
              <a:cs typeface="Times New Roman" pitchFamily="18" charset="0"/>
            </a:endParaRPr>
          </a:p>
          <a:p>
            <a:pPr marL="0" lvl="1">
              <a:buFont typeface="Arial" charset="0"/>
              <a:buChar char="•"/>
            </a:pPr>
            <a:r>
              <a:rPr lang="zh-TW" altLang="en-US">
                <a:solidFill>
                  <a:srgbClr val="000000"/>
                </a:solidFill>
                <a:latin typeface="Times New Roman" pitchFamily="18" charset="0"/>
                <a:cs typeface="Times New Roman" pitchFamily="18" charset="0"/>
              </a:rPr>
              <a:t>網路交易糾紛</a:t>
            </a:r>
            <a:endParaRPr lang="en-US" altLang="zh-TW">
              <a:solidFill>
                <a:srgbClr val="000000"/>
              </a:solidFill>
              <a:latin typeface="Times New Roman" pitchFamily="18" charset="0"/>
              <a:cs typeface="Times New Roman" pitchFamily="18" charset="0"/>
            </a:endParaRPr>
          </a:p>
          <a:p>
            <a:pPr marL="0" lvl="1">
              <a:buFont typeface="Arial" charset="0"/>
              <a:buChar char="•"/>
            </a:pPr>
            <a:r>
              <a:rPr lang="zh-TW" altLang="en-US">
                <a:solidFill>
                  <a:srgbClr val="000000"/>
                </a:solidFill>
                <a:latin typeface="Times New Roman" pitchFamily="18" charset="0"/>
                <a:cs typeface="Times New Roman" pitchFamily="18" charset="0"/>
              </a:rPr>
              <a:t>網路釣魚</a:t>
            </a:r>
            <a:endParaRPr lang="en-US" altLang="zh-TW">
              <a:solidFill>
                <a:srgbClr val="000000"/>
              </a:solidFill>
              <a:latin typeface="Times New Roman" pitchFamily="18" charset="0"/>
              <a:cs typeface="Times New Roman" pitchFamily="18" charset="0"/>
            </a:endParaRPr>
          </a:p>
          <a:p>
            <a:pPr marL="0" lvl="1">
              <a:buFont typeface="Arial" charset="0"/>
              <a:buChar char="•"/>
            </a:pPr>
            <a:r>
              <a:rPr lang="zh-TW" altLang="en-US">
                <a:solidFill>
                  <a:srgbClr val="000000"/>
                </a:solidFill>
                <a:latin typeface="Times New Roman" pitchFamily="18" charset="0"/>
                <a:cs typeface="Times New Roman" pitchFamily="18" charset="0"/>
              </a:rPr>
              <a:t>網路詐騙</a:t>
            </a:r>
          </a:p>
          <a:p>
            <a:endParaRPr lang="zh-TW" altLang="en-US">
              <a:latin typeface="Arial" charset="0"/>
              <a:cs typeface="Times New Roman" pitchFamily="18" charset="0"/>
            </a:endParaRPr>
          </a:p>
        </p:txBody>
      </p:sp>
      <p:sp>
        <p:nvSpPr>
          <p:cNvPr id="37894" name="文字方塊 15"/>
          <p:cNvSpPr txBox="1">
            <a:spLocks noChangeArrowheads="1"/>
          </p:cNvSpPr>
          <p:nvPr/>
        </p:nvSpPr>
        <p:spPr bwMode="auto">
          <a:xfrm>
            <a:off x="2768600" y="5572125"/>
            <a:ext cx="2341563" cy="923925"/>
          </a:xfrm>
          <a:prstGeom prst="rect">
            <a:avLst/>
          </a:prstGeom>
          <a:noFill/>
          <a:ln w="9525">
            <a:noFill/>
            <a:miter lim="800000"/>
            <a:headEnd/>
            <a:tailEnd/>
          </a:ln>
        </p:spPr>
        <p:txBody>
          <a:bodyPr wrap="none">
            <a:spAutoFit/>
          </a:bodyPr>
          <a:lstStyle/>
          <a:p>
            <a:pPr>
              <a:buFontTx/>
              <a:buChar char="•"/>
            </a:pPr>
            <a:r>
              <a:rPr lang="zh-TW" altLang="en-US">
                <a:latin typeface="標楷體" pitchFamily="65" charset="-120"/>
              </a:rPr>
              <a:t>個資外洩</a:t>
            </a:r>
            <a:endParaRPr lang="en-US" altLang="zh-TW">
              <a:latin typeface="標楷體" pitchFamily="65" charset="-120"/>
            </a:endParaRPr>
          </a:p>
          <a:p>
            <a:pPr>
              <a:buFontTx/>
              <a:buChar char="•"/>
            </a:pPr>
            <a:r>
              <a:rPr lang="zh-TW" altLang="en-US">
                <a:latin typeface="標楷體" pitchFamily="65" charset="-120"/>
              </a:rPr>
              <a:t>未建立資安管理制度</a:t>
            </a:r>
            <a:endParaRPr lang="en-US" altLang="zh-TW">
              <a:latin typeface="標楷體" pitchFamily="65" charset="-120"/>
            </a:endParaRPr>
          </a:p>
          <a:p>
            <a:pPr>
              <a:buFontTx/>
              <a:buChar char="•"/>
            </a:pPr>
            <a:r>
              <a:rPr lang="zh-TW" altLang="en-US">
                <a:latin typeface="標楷體" pitchFamily="65" charset="-120"/>
              </a:rPr>
              <a:t>資安管理制度未落實</a:t>
            </a:r>
          </a:p>
        </p:txBody>
      </p:sp>
      <p:sp>
        <p:nvSpPr>
          <p:cNvPr id="18" name="文字方塊 17"/>
          <p:cNvSpPr txBox="1"/>
          <p:nvPr/>
        </p:nvSpPr>
        <p:spPr>
          <a:xfrm>
            <a:off x="3413125" y="1223963"/>
            <a:ext cx="1570038" cy="36988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zh-TW" altLang="en-US" dirty="0">
                <a:solidFill>
                  <a:srgbClr val="FF0000"/>
                </a:solidFill>
                <a:latin typeface="標楷體" pitchFamily="65" charset="-120"/>
                <a:ea typeface="標楷體" pitchFamily="65" charset="-120"/>
              </a:rPr>
              <a:t>強化系統安全</a:t>
            </a:r>
          </a:p>
        </p:txBody>
      </p:sp>
      <p:sp>
        <p:nvSpPr>
          <p:cNvPr id="19" name="文字方塊 18"/>
          <p:cNvSpPr txBox="1"/>
          <p:nvPr/>
        </p:nvSpPr>
        <p:spPr>
          <a:xfrm>
            <a:off x="696913" y="4214813"/>
            <a:ext cx="738187" cy="1857375"/>
          </a:xfrm>
          <a:prstGeom prst="rect">
            <a:avLst/>
          </a:prstGeom>
        </p:spPr>
        <p:style>
          <a:lnRef idx="1">
            <a:schemeClr val="accent4"/>
          </a:lnRef>
          <a:fillRef idx="2">
            <a:schemeClr val="accent4"/>
          </a:fillRef>
          <a:effectRef idx="1">
            <a:schemeClr val="accent4"/>
          </a:effectRef>
          <a:fontRef idx="minor">
            <a:schemeClr val="dk1"/>
          </a:fontRef>
        </p:style>
        <p:txBody>
          <a:bodyPr vert="eaVert">
            <a:spAutoFit/>
          </a:bodyPr>
          <a:lstStyle/>
          <a:p>
            <a:pPr>
              <a:defRPr/>
            </a:pPr>
            <a:r>
              <a:rPr lang="zh-TW" altLang="en-US" dirty="0">
                <a:solidFill>
                  <a:srgbClr val="FF0000"/>
                </a:solidFill>
                <a:latin typeface="標楷體" pitchFamily="65" charset="-120"/>
                <a:ea typeface="標楷體" pitchFamily="65" charset="-120"/>
              </a:rPr>
              <a:t>落實之管理制度</a:t>
            </a:r>
            <a:endParaRPr lang="en-US" altLang="zh-TW" dirty="0">
              <a:solidFill>
                <a:srgbClr val="FF0000"/>
              </a:solidFill>
              <a:latin typeface="標楷體" pitchFamily="65" charset="-120"/>
              <a:ea typeface="標楷體" pitchFamily="65" charset="-120"/>
            </a:endParaRPr>
          </a:p>
          <a:p>
            <a:pPr>
              <a:defRPr/>
            </a:pPr>
            <a:r>
              <a:rPr lang="zh-TW" altLang="en-US" dirty="0">
                <a:solidFill>
                  <a:srgbClr val="FF0000"/>
                </a:solidFill>
                <a:latin typeface="標楷體" pitchFamily="65" charset="-120"/>
                <a:ea typeface="標楷體" pitchFamily="65" charset="-120"/>
              </a:rPr>
              <a:t>執行易於操作與</a:t>
            </a:r>
          </a:p>
        </p:txBody>
      </p:sp>
      <p:sp>
        <p:nvSpPr>
          <p:cNvPr id="22" name="文字方塊 21"/>
          <p:cNvSpPr txBox="1"/>
          <p:nvPr/>
        </p:nvSpPr>
        <p:spPr>
          <a:xfrm>
            <a:off x="7197725" y="4786313"/>
            <a:ext cx="738188" cy="1477962"/>
          </a:xfrm>
          <a:prstGeom prst="rect">
            <a:avLst/>
          </a:prstGeom>
        </p:spPr>
        <p:style>
          <a:lnRef idx="1">
            <a:schemeClr val="accent6"/>
          </a:lnRef>
          <a:fillRef idx="2">
            <a:schemeClr val="accent6"/>
          </a:fillRef>
          <a:effectRef idx="1">
            <a:schemeClr val="accent6"/>
          </a:effectRef>
          <a:fontRef idx="minor">
            <a:schemeClr val="dk1"/>
          </a:fontRef>
        </p:style>
        <p:txBody>
          <a:bodyPr vert="eaVert">
            <a:spAutoFit/>
          </a:bodyPr>
          <a:lstStyle/>
          <a:p>
            <a:pPr>
              <a:defRPr/>
            </a:pPr>
            <a:r>
              <a:rPr lang="zh-TW" altLang="en-US" dirty="0">
                <a:solidFill>
                  <a:srgbClr val="FF0000"/>
                </a:solidFill>
                <a:latin typeface="標楷體" pitchFamily="65" charset="-120"/>
                <a:ea typeface="標楷體" pitchFamily="65" charset="-120"/>
              </a:rPr>
              <a:t>增進資安意識</a:t>
            </a:r>
            <a:endParaRPr lang="en-US" altLang="zh-TW" dirty="0">
              <a:solidFill>
                <a:srgbClr val="FF0000"/>
              </a:solidFill>
              <a:latin typeface="標楷體" pitchFamily="65" charset="-120"/>
              <a:ea typeface="標楷體" pitchFamily="65" charset="-120"/>
            </a:endParaRPr>
          </a:p>
          <a:p>
            <a:pPr>
              <a:defRPr/>
            </a:pPr>
            <a:r>
              <a:rPr lang="zh-TW" altLang="en-US" dirty="0">
                <a:solidFill>
                  <a:srgbClr val="FF0000"/>
                </a:solidFill>
                <a:latin typeface="標楷體" pitchFamily="65" charset="-120"/>
                <a:ea typeface="標楷體" pitchFamily="65" charset="-120"/>
              </a:rPr>
              <a:t>加強教育訓練</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標題 1"/>
          <p:cNvSpPr>
            <a:spLocks noGrp="1"/>
          </p:cNvSpPr>
          <p:nvPr>
            <p:ph type="title"/>
          </p:nvPr>
        </p:nvSpPr>
        <p:spPr>
          <a:xfrm>
            <a:off x="457200" y="274638"/>
            <a:ext cx="7499350" cy="1143000"/>
          </a:xfrm>
        </p:spPr>
        <p:txBody>
          <a:bodyPr/>
          <a:lstStyle/>
          <a:p>
            <a:pPr eaLnBrk="1" hangingPunct="1"/>
            <a:r>
              <a:rPr lang="en-US" altLang="zh-TW" b="1" smtClean="0">
                <a:latin typeface="Times New Roman" pitchFamily="18" charset="0"/>
                <a:ea typeface="標楷體" pitchFamily="65" charset="-120"/>
                <a:cs typeface="Times New Roman" pitchFamily="18" charset="0"/>
              </a:rPr>
              <a:t>1-6 </a:t>
            </a:r>
            <a:r>
              <a:rPr lang="zh-TW" altLang="en-US" b="1" smtClean="0">
                <a:latin typeface="Times New Roman" pitchFamily="18" charset="0"/>
                <a:ea typeface="標楷體" pitchFamily="65" charset="-120"/>
                <a:cs typeface="Times New Roman" pitchFamily="18" charset="0"/>
              </a:rPr>
              <a:t>學術單位資安等級分類</a:t>
            </a:r>
            <a:r>
              <a:rPr lang="en-US" altLang="zh-TW" b="1" smtClean="0">
                <a:latin typeface="Times New Roman" pitchFamily="18" charset="0"/>
                <a:ea typeface="標楷體" pitchFamily="65" charset="-120"/>
                <a:cs typeface="Times New Roman" pitchFamily="18" charset="0"/>
              </a:rPr>
              <a:t/>
            </a:r>
            <a:br>
              <a:rPr lang="en-US" altLang="zh-TW" b="1" smtClean="0">
                <a:latin typeface="Times New Roman" pitchFamily="18" charset="0"/>
                <a:ea typeface="標楷體" pitchFamily="65" charset="-120"/>
                <a:cs typeface="Times New Roman" pitchFamily="18" charset="0"/>
              </a:rPr>
            </a:br>
            <a:r>
              <a:rPr lang="zh-TW" altLang="en-US" sz="1200" b="1" smtClean="0">
                <a:latin typeface="Times New Roman" pitchFamily="18" charset="0"/>
                <a:ea typeface="標楷體" pitchFamily="65" charset="-120"/>
                <a:cs typeface="Times New Roman" pitchFamily="18" charset="0"/>
              </a:rPr>
              <a:t>節錄自</a:t>
            </a:r>
            <a:r>
              <a:rPr lang="zh-TW" altLang="zh-TW" sz="1200" smtClean="0">
                <a:latin typeface="Times New Roman" pitchFamily="18" charset="0"/>
                <a:ea typeface="標楷體" pitchFamily="65" charset="-120"/>
                <a:cs typeface="Times New Roman" pitchFamily="18" charset="0"/>
              </a:rPr>
              <a:t>行政院</a:t>
            </a:r>
            <a:r>
              <a:rPr lang="en-US" altLang="zh-TW" sz="1200" smtClean="0">
                <a:latin typeface="Times New Roman" pitchFamily="18" charset="0"/>
                <a:ea typeface="標楷體" pitchFamily="65" charset="-120"/>
                <a:cs typeface="Times New Roman" pitchFamily="18" charset="0"/>
              </a:rPr>
              <a:t>104</a:t>
            </a:r>
            <a:r>
              <a:rPr lang="zh-TW" altLang="zh-TW" sz="1200" smtClean="0">
                <a:latin typeface="Times New Roman" pitchFamily="18" charset="0"/>
                <a:ea typeface="標楷體" pitchFamily="65" charset="-120"/>
                <a:cs typeface="Times New Roman" pitchFamily="18" charset="0"/>
              </a:rPr>
              <a:t>年</a:t>
            </a:r>
            <a:r>
              <a:rPr lang="en-US" altLang="zh-TW" sz="1200" smtClean="0">
                <a:latin typeface="Times New Roman" pitchFamily="18" charset="0"/>
                <a:ea typeface="標楷體" pitchFamily="65" charset="-120"/>
                <a:cs typeface="Times New Roman" pitchFamily="18" charset="0"/>
              </a:rPr>
              <a:t>1</a:t>
            </a:r>
            <a:r>
              <a:rPr lang="zh-TW" altLang="zh-TW" sz="1200" smtClean="0">
                <a:latin typeface="Times New Roman" pitchFamily="18" charset="0"/>
                <a:ea typeface="標楷體" pitchFamily="65" charset="-120"/>
                <a:cs typeface="Times New Roman" pitchFamily="18" charset="0"/>
              </a:rPr>
              <a:t>月</a:t>
            </a:r>
            <a:r>
              <a:rPr lang="en-US" altLang="zh-TW" sz="1200" smtClean="0">
                <a:latin typeface="Times New Roman" pitchFamily="18" charset="0"/>
                <a:ea typeface="標楷體" pitchFamily="65" charset="-120"/>
                <a:cs typeface="Times New Roman" pitchFamily="18" charset="0"/>
              </a:rPr>
              <a:t>20</a:t>
            </a:r>
            <a:r>
              <a:rPr lang="zh-TW" altLang="zh-TW" sz="1200" smtClean="0">
                <a:latin typeface="Times New Roman" pitchFamily="18" charset="0"/>
                <a:ea typeface="標楷體" pitchFamily="65" charset="-120"/>
                <a:cs typeface="Times New Roman" pitchFamily="18" charset="0"/>
              </a:rPr>
              <a:t>日院臺護字第</a:t>
            </a:r>
            <a:r>
              <a:rPr lang="en-US" altLang="zh-TW" sz="1200" smtClean="0">
                <a:latin typeface="Times New Roman" pitchFamily="18" charset="0"/>
                <a:ea typeface="標楷體" pitchFamily="65" charset="-120"/>
                <a:cs typeface="Times New Roman" pitchFamily="18" charset="0"/>
              </a:rPr>
              <a:t>1040121116</a:t>
            </a:r>
            <a:r>
              <a:rPr lang="zh-TW" altLang="zh-TW" sz="1200" smtClean="0">
                <a:latin typeface="Times New Roman" pitchFamily="18" charset="0"/>
                <a:ea typeface="標楷體" pitchFamily="65" charset="-120"/>
                <a:cs typeface="Times New Roman" pitchFamily="18" charset="0"/>
              </a:rPr>
              <a:t>號函頒之政府機關</a:t>
            </a:r>
            <a:r>
              <a:rPr lang="en-US" altLang="zh-TW" sz="1200" smtClean="0">
                <a:latin typeface="Times New Roman" pitchFamily="18" charset="0"/>
                <a:ea typeface="標楷體" pitchFamily="65" charset="-120"/>
                <a:cs typeface="Times New Roman" pitchFamily="18" charset="0"/>
              </a:rPr>
              <a:t>(</a:t>
            </a:r>
            <a:r>
              <a:rPr lang="zh-TW" altLang="zh-TW" sz="1200" smtClean="0">
                <a:latin typeface="Times New Roman" pitchFamily="18" charset="0"/>
                <a:ea typeface="標楷體" pitchFamily="65" charset="-120"/>
                <a:cs typeface="Times New Roman" pitchFamily="18" charset="0"/>
              </a:rPr>
              <a:t>構</a:t>
            </a:r>
            <a:r>
              <a:rPr lang="en-US" altLang="zh-TW" sz="1200" smtClean="0">
                <a:latin typeface="Times New Roman" pitchFamily="18" charset="0"/>
                <a:ea typeface="標楷體" pitchFamily="65" charset="-120"/>
                <a:cs typeface="Times New Roman" pitchFamily="18" charset="0"/>
              </a:rPr>
              <a:t>)</a:t>
            </a:r>
            <a:r>
              <a:rPr lang="zh-TW" altLang="zh-TW" sz="1200" smtClean="0">
                <a:latin typeface="Times New Roman" pitchFamily="18" charset="0"/>
                <a:ea typeface="標楷體" pitchFamily="65" charset="-120"/>
                <a:cs typeface="Times New Roman" pitchFamily="18" charset="0"/>
              </a:rPr>
              <a:t>資通安全責任等級分級作業規定。</a:t>
            </a:r>
            <a:endParaRPr lang="zh-TW" altLang="en-US" b="1" smtClean="0">
              <a:latin typeface="Times New Roman" pitchFamily="18" charset="0"/>
              <a:ea typeface="標楷體" pitchFamily="65" charset="-120"/>
              <a:cs typeface="Times New Roman" pitchFamily="18" charset="0"/>
            </a:endParaRPr>
          </a:p>
        </p:txBody>
      </p:sp>
      <p:sp>
        <p:nvSpPr>
          <p:cNvPr id="38914" name="內容版面配置區 2"/>
          <p:cNvSpPr>
            <a:spLocks noGrp="1"/>
          </p:cNvSpPr>
          <p:nvPr>
            <p:ph idx="1"/>
          </p:nvPr>
        </p:nvSpPr>
        <p:spPr>
          <a:xfrm>
            <a:off x="539750" y="1412875"/>
            <a:ext cx="7345363" cy="5040313"/>
          </a:xfrm>
        </p:spPr>
        <p:txBody>
          <a:bodyPr/>
          <a:lstStyle/>
          <a:p>
            <a:pPr marL="0" indent="0">
              <a:buFontTx/>
              <a:buNone/>
            </a:pPr>
            <a:r>
              <a:rPr lang="en-US" altLang="zh-TW" sz="2000" smtClean="0">
                <a:latin typeface="Times New Roman" pitchFamily="18" charset="0"/>
                <a:ea typeface="標楷體" pitchFamily="65" charset="-120"/>
                <a:cs typeface="Times New Roman" pitchFamily="18" charset="0"/>
              </a:rPr>
              <a:t>A</a:t>
            </a:r>
            <a:r>
              <a:rPr lang="zh-TW" altLang="zh-TW" sz="2000" smtClean="0">
                <a:latin typeface="Times New Roman" pitchFamily="18" charset="0"/>
                <a:ea typeface="標楷體" pitchFamily="65" charset="-120"/>
                <a:cs typeface="Times New Roman" pitchFamily="18" charset="0"/>
              </a:rPr>
              <a:t>級機關</a:t>
            </a:r>
            <a:r>
              <a:rPr lang="en-US" altLang="zh-TW" sz="2000" smtClean="0">
                <a:latin typeface="Times New Roman" pitchFamily="18" charset="0"/>
                <a:ea typeface="標楷體" pitchFamily="65" charset="-120"/>
                <a:cs typeface="Times New Roman" pitchFamily="18" charset="0"/>
              </a:rPr>
              <a:t>(</a:t>
            </a:r>
            <a:r>
              <a:rPr lang="zh-TW" altLang="zh-TW" sz="2000" smtClean="0">
                <a:latin typeface="Times New Roman" pitchFamily="18" charset="0"/>
                <a:ea typeface="標楷體" pitchFamily="65" charset="-120"/>
                <a:cs typeface="Times New Roman" pitchFamily="18" charset="0"/>
              </a:rPr>
              <a:t>構</a:t>
            </a:r>
            <a:r>
              <a:rPr lang="en-US" altLang="zh-TW" sz="2000" smtClean="0">
                <a:latin typeface="Times New Roman" pitchFamily="18" charset="0"/>
                <a:ea typeface="標楷體" pitchFamily="65" charset="-120"/>
                <a:cs typeface="Times New Roman" pitchFamily="18" charset="0"/>
              </a:rPr>
              <a:t>)</a:t>
            </a:r>
            <a:r>
              <a:rPr lang="zh-TW" altLang="zh-TW" sz="2000" smtClean="0">
                <a:latin typeface="Times New Roman" pitchFamily="18" charset="0"/>
                <a:ea typeface="標楷體" pitchFamily="65" charset="-120"/>
                <a:cs typeface="Times New Roman" pitchFamily="18" charset="0"/>
              </a:rPr>
              <a:t>及學校：</a:t>
            </a:r>
          </a:p>
          <a:p>
            <a:pPr lvl="1"/>
            <a:r>
              <a:rPr lang="zh-TW" altLang="en-US" sz="1600" smtClean="0">
                <a:latin typeface="Times New Roman" pitchFamily="18" charset="0"/>
                <a:ea typeface="標楷體" pitchFamily="65" charset="-120"/>
                <a:cs typeface="Times New Roman" pitchFamily="18" charset="0"/>
              </a:rPr>
              <a:t>教育</a:t>
            </a:r>
            <a:r>
              <a:rPr lang="zh-TW" altLang="zh-TW" sz="1600" smtClean="0">
                <a:latin typeface="Times New Roman" pitchFamily="18" charset="0"/>
                <a:ea typeface="標楷體" pitchFamily="65" charset="-120"/>
                <a:cs typeface="Times New Roman" pitchFamily="18" charset="0"/>
              </a:rPr>
              <a:t>部、臺灣大學醫學院附設醫院、成功大學醫學院附設醫院、國立陽明大學附設醫院。</a:t>
            </a:r>
          </a:p>
          <a:p>
            <a:pPr lvl="1"/>
            <a:r>
              <a:rPr lang="zh-TW" altLang="zh-TW" sz="1600" smtClean="0">
                <a:latin typeface="Times New Roman" pitchFamily="18" charset="0"/>
                <a:ea typeface="標楷體" pitchFamily="65" charset="-120"/>
                <a:cs typeface="Times New Roman" pitchFamily="18" charset="0"/>
              </a:rPr>
              <a:t>承接具國家安全機密性或敏感性業務或技術研究之學院或系所</a:t>
            </a:r>
            <a:r>
              <a:rPr lang="zh-TW" altLang="en-US" sz="1600" smtClean="0">
                <a:latin typeface="Times New Roman" pitchFamily="18" charset="0"/>
                <a:ea typeface="標楷體" pitchFamily="65" charset="-120"/>
                <a:cs typeface="Times New Roman" pitchFamily="18" charset="0"/>
              </a:rPr>
              <a:t>。</a:t>
            </a:r>
            <a:endParaRPr lang="zh-TW" altLang="zh-TW" sz="1600" smtClean="0">
              <a:latin typeface="Times New Roman" pitchFamily="18" charset="0"/>
              <a:ea typeface="標楷體" pitchFamily="65" charset="-120"/>
              <a:cs typeface="Times New Roman" pitchFamily="18" charset="0"/>
            </a:endParaRPr>
          </a:p>
          <a:p>
            <a:pPr lvl="1"/>
            <a:r>
              <a:rPr lang="zh-TW" altLang="zh-TW" sz="1600" smtClean="0">
                <a:latin typeface="Times New Roman" pitchFamily="18" charset="0"/>
                <a:ea typeface="標楷體" pitchFamily="65" charset="-120"/>
                <a:cs typeface="Times New Roman" pitchFamily="18" charset="0"/>
              </a:rPr>
              <a:t>辦理大學、技專校院及高級中等學校等入學考試、甄選、招生等工作之常設試務機構</a:t>
            </a:r>
            <a:r>
              <a:rPr lang="en-US" altLang="zh-TW" sz="1600" smtClean="0">
                <a:latin typeface="Times New Roman" pitchFamily="18" charset="0"/>
                <a:ea typeface="標楷體" pitchFamily="65" charset="-120"/>
                <a:cs typeface="Times New Roman" pitchFamily="18" charset="0"/>
              </a:rPr>
              <a:t> </a:t>
            </a:r>
            <a:r>
              <a:rPr lang="zh-TW" altLang="zh-TW" sz="1600" smtClean="0">
                <a:latin typeface="Times New Roman" pitchFamily="18" charset="0"/>
                <a:ea typeface="標楷體" pitchFamily="65" charset="-120"/>
                <a:cs typeface="Times New Roman" pitchFamily="18" charset="0"/>
              </a:rPr>
              <a:t>。</a:t>
            </a:r>
            <a:r>
              <a:rPr lang="en-US" altLang="zh-TW" sz="1600" smtClean="0">
                <a:latin typeface="Times New Roman" pitchFamily="18" charset="0"/>
                <a:ea typeface="標楷體" pitchFamily="65" charset="-120"/>
                <a:cs typeface="Times New Roman" pitchFamily="18" charset="0"/>
              </a:rPr>
              <a:t> </a:t>
            </a:r>
            <a:endParaRPr lang="zh-TW" altLang="zh-TW" sz="1600" smtClean="0">
              <a:latin typeface="Times New Roman" pitchFamily="18" charset="0"/>
              <a:ea typeface="標楷體" pitchFamily="65" charset="-120"/>
              <a:cs typeface="Times New Roman" pitchFamily="18" charset="0"/>
            </a:endParaRPr>
          </a:p>
          <a:p>
            <a:pPr marL="0" indent="0">
              <a:buFontTx/>
              <a:buNone/>
            </a:pPr>
            <a:r>
              <a:rPr lang="en-US" altLang="zh-TW" sz="2000" smtClean="0">
                <a:latin typeface="Times New Roman" pitchFamily="18" charset="0"/>
                <a:ea typeface="標楷體" pitchFamily="65" charset="-120"/>
                <a:cs typeface="Times New Roman" pitchFamily="18" charset="0"/>
              </a:rPr>
              <a:t>B</a:t>
            </a:r>
            <a:r>
              <a:rPr lang="zh-TW" altLang="zh-TW" sz="2000" smtClean="0">
                <a:latin typeface="Times New Roman" pitchFamily="18" charset="0"/>
                <a:ea typeface="標楷體" pitchFamily="65" charset="-120"/>
                <a:cs typeface="Times New Roman" pitchFamily="18" charset="0"/>
              </a:rPr>
              <a:t>級機關</a:t>
            </a:r>
            <a:r>
              <a:rPr lang="en-US" altLang="zh-TW" sz="2000" smtClean="0">
                <a:latin typeface="Times New Roman" pitchFamily="18" charset="0"/>
                <a:ea typeface="標楷體" pitchFamily="65" charset="-120"/>
                <a:cs typeface="Times New Roman" pitchFamily="18" charset="0"/>
              </a:rPr>
              <a:t>(</a:t>
            </a:r>
            <a:r>
              <a:rPr lang="zh-TW" altLang="zh-TW" sz="2000" smtClean="0">
                <a:latin typeface="Times New Roman" pitchFamily="18" charset="0"/>
                <a:ea typeface="標楷體" pitchFamily="65" charset="-120"/>
                <a:cs typeface="Times New Roman" pitchFamily="18" charset="0"/>
              </a:rPr>
              <a:t>構</a:t>
            </a:r>
            <a:r>
              <a:rPr lang="en-US" altLang="zh-TW" sz="2000" smtClean="0">
                <a:latin typeface="Times New Roman" pitchFamily="18" charset="0"/>
                <a:ea typeface="標楷體" pitchFamily="65" charset="-120"/>
                <a:cs typeface="Times New Roman" pitchFamily="18" charset="0"/>
              </a:rPr>
              <a:t>)</a:t>
            </a:r>
            <a:r>
              <a:rPr lang="zh-TW" altLang="zh-TW" sz="2000" smtClean="0">
                <a:latin typeface="Times New Roman" pitchFamily="18" charset="0"/>
                <a:ea typeface="標楷體" pitchFamily="65" charset="-120"/>
                <a:cs typeface="Times New Roman" pitchFamily="18" charset="0"/>
              </a:rPr>
              <a:t>及學校：</a:t>
            </a:r>
          </a:p>
          <a:p>
            <a:pPr lvl="1"/>
            <a:r>
              <a:rPr lang="zh-TW" altLang="en-US" sz="1600" smtClean="0">
                <a:latin typeface="Times New Roman" pitchFamily="18" charset="0"/>
                <a:ea typeface="標楷體" pitchFamily="65" charset="-120"/>
                <a:cs typeface="Times New Roman" pitchFamily="18" charset="0"/>
              </a:rPr>
              <a:t>教育</a:t>
            </a:r>
            <a:r>
              <a:rPr lang="zh-TW" altLang="zh-TW" sz="1600" smtClean="0">
                <a:latin typeface="Times New Roman" pitchFamily="18" charset="0"/>
                <a:ea typeface="標楷體" pitchFamily="65" charset="-120"/>
                <a:cs typeface="Times New Roman" pitchFamily="18" charset="0"/>
              </a:rPr>
              <a:t>部所屬機關</a:t>
            </a:r>
            <a:r>
              <a:rPr lang="zh-TW" altLang="en-US" sz="1600" smtClean="0">
                <a:latin typeface="Times New Roman" pitchFamily="18" charset="0"/>
                <a:ea typeface="標楷體" pitchFamily="65" charset="-120"/>
                <a:cs typeface="Times New Roman" pitchFamily="18" charset="0"/>
              </a:rPr>
              <a:t>與</a:t>
            </a:r>
            <a:r>
              <a:rPr lang="zh-TW" altLang="zh-TW" sz="1600" smtClean="0">
                <a:latin typeface="Times New Roman" pitchFamily="18" charset="0"/>
                <a:ea typeface="標楷體" pitchFamily="65" charset="-120"/>
                <a:cs typeface="Times New Roman" pitchFamily="18" charset="0"/>
              </a:rPr>
              <a:t>機構。</a:t>
            </a:r>
          </a:p>
          <a:p>
            <a:pPr lvl="1"/>
            <a:r>
              <a:rPr lang="zh-TW" altLang="zh-TW" sz="1600" smtClean="0">
                <a:latin typeface="Times New Roman" pitchFamily="18" charset="0"/>
                <a:ea typeface="標楷體" pitchFamily="65" charset="-120"/>
                <a:cs typeface="Times New Roman" pitchFamily="18" charset="0"/>
              </a:rPr>
              <a:t>辦理專科學校、十二年國教入學考試、甄選、招生工作等輪流辦理之試務機構與學校、各項評鑑工作之評鑑機構。</a:t>
            </a:r>
          </a:p>
          <a:p>
            <a:pPr lvl="1"/>
            <a:r>
              <a:rPr lang="zh-TW" altLang="zh-TW" sz="1600" smtClean="0">
                <a:latin typeface="Times New Roman" pitchFamily="18" charset="0"/>
                <a:ea typeface="標楷體" pitchFamily="65" charset="-120"/>
                <a:cs typeface="Times New Roman" pitchFamily="18" charset="0"/>
              </a:rPr>
              <a:t>臺灣學術網路各區域網路中心</a:t>
            </a:r>
            <a:r>
              <a:rPr lang="zh-TW" altLang="en-US" sz="1600" smtClean="0">
                <a:latin typeface="Times New Roman" pitchFamily="18" charset="0"/>
                <a:ea typeface="標楷體" pitchFamily="65" charset="-120"/>
                <a:cs typeface="Times New Roman" pitchFamily="18" charset="0"/>
              </a:rPr>
              <a:t>及</a:t>
            </a:r>
            <a:r>
              <a:rPr lang="zh-TW" altLang="zh-TW" sz="1600" smtClean="0">
                <a:latin typeface="Times New Roman" pitchFamily="18" charset="0"/>
                <a:ea typeface="標楷體" pitchFamily="65" charset="-120"/>
                <a:cs typeface="Times New Roman" pitchFamily="18" charset="0"/>
              </a:rPr>
              <a:t>各直轄巿及縣</a:t>
            </a:r>
            <a:r>
              <a:rPr lang="en-US" altLang="zh-TW" sz="1600" smtClean="0">
                <a:latin typeface="Times New Roman" pitchFamily="18" charset="0"/>
                <a:ea typeface="標楷體" pitchFamily="65" charset="-120"/>
                <a:cs typeface="Times New Roman" pitchFamily="18" charset="0"/>
              </a:rPr>
              <a:t>(</a:t>
            </a:r>
            <a:r>
              <a:rPr lang="zh-TW" altLang="zh-TW" sz="1600" smtClean="0">
                <a:latin typeface="Times New Roman" pitchFamily="18" charset="0"/>
                <a:ea typeface="標楷體" pitchFamily="65" charset="-120"/>
                <a:cs typeface="Times New Roman" pitchFamily="18" charset="0"/>
              </a:rPr>
              <a:t>巿</a:t>
            </a:r>
            <a:r>
              <a:rPr lang="en-US" altLang="zh-TW" sz="1600" smtClean="0">
                <a:latin typeface="Times New Roman" pitchFamily="18" charset="0"/>
                <a:ea typeface="標楷體" pitchFamily="65" charset="-120"/>
                <a:cs typeface="Times New Roman" pitchFamily="18" charset="0"/>
              </a:rPr>
              <a:t>)</a:t>
            </a:r>
            <a:r>
              <a:rPr lang="zh-TW" altLang="zh-TW" sz="1600" smtClean="0">
                <a:latin typeface="Times New Roman" pitchFamily="18" charset="0"/>
                <a:ea typeface="標楷體" pitchFamily="65" charset="-120"/>
                <a:cs typeface="Times New Roman" pitchFamily="18" charset="0"/>
              </a:rPr>
              <a:t>教育網路中心。</a:t>
            </a:r>
          </a:p>
          <a:p>
            <a:pPr lvl="1"/>
            <a:r>
              <a:rPr lang="zh-TW" altLang="zh-TW" sz="1600" smtClean="0">
                <a:latin typeface="Times New Roman" pitchFamily="18" charset="0"/>
                <a:ea typeface="標楷體" pitchFamily="65" charset="-120"/>
                <a:cs typeface="Times New Roman" pitchFamily="18" charset="0"/>
              </a:rPr>
              <a:t>各公私立大學。</a:t>
            </a:r>
          </a:p>
          <a:p>
            <a:pPr lvl="1"/>
            <a:r>
              <a:rPr lang="zh-TW" altLang="zh-TW" sz="1600" smtClean="0">
                <a:latin typeface="Times New Roman" pitchFamily="18" charset="0"/>
                <a:ea typeface="標楷體" pitchFamily="65" charset="-120"/>
                <a:cs typeface="Times New Roman" pitchFamily="18" charset="0"/>
              </a:rPr>
              <a:t>大學附設醫院之區域分院及地區醫院。</a:t>
            </a:r>
          </a:p>
          <a:p>
            <a:pPr marL="0" indent="0">
              <a:buFontTx/>
              <a:buNone/>
            </a:pPr>
            <a:r>
              <a:rPr lang="en-US" altLang="zh-TW" sz="2000" smtClean="0">
                <a:latin typeface="Times New Roman" pitchFamily="18" charset="0"/>
                <a:ea typeface="標楷體" pitchFamily="65" charset="-120"/>
                <a:cs typeface="Times New Roman" pitchFamily="18" charset="0"/>
              </a:rPr>
              <a:t>C</a:t>
            </a:r>
            <a:r>
              <a:rPr lang="zh-TW" altLang="zh-TW" sz="2000" smtClean="0">
                <a:latin typeface="Times New Roman" pitchFamily="18" charset="0"/>
                <a:ea typeface="標楷體" pitchFamily="65" charset="-120"/>
                <a:cs typeface="Times New Roman" pitchFamily="18" charset="0"/>
              </a:rPr>
              <a:t>級學校： </a:t>
            </a:r>
          </a:p>
          <a:p>
            <a:pPr lvl="1"/>
            <a:r>
              <a:rPr lang="zh-TW" altLang="zh-TW" sz="1600" smtClean="0">
                <a:latin typeface="Times New Roman" pitchFamily="18" charset="0"/>
                <a:ea typeface="標楷體" pitchFamily="65" charset="-120"/>
                <a:cs typeface="Times New Roman" pitchFamily="18" charset="0"/>
              </a:rPr>
              <a:t>第一類：各公私立專科學校、各公私立學院。</a:t>
            </a:r>
          </a:p>
          <a:p>
            <a:pPr lvl="1"/>
            <a:r>
              <a:rPr lang="zh-TW" altLang="zh-TW" sz="1600" smtClean="0">
                <a:latin typeface="Times New Roman" pitchFamily="18" charset="0"/>
                <a:ea typeface="標楷體" pitchFamily="65" charset="-120"/>
                <a:cs typeface="Times New Roman" pitchFamily="18" charset="0"/>
              </a:rPr>
              <a:t>第二類：</a:t>
            </a:r>
            <a:r>
              <a:rPr lang="zh-TW" altLang="zh-TW" sz="1600" b="1" smtClean="0">
                <a:solidFill>
                  <a:srgbClr val="FF0000"/>
                </a:solidFill>
                <a:latin typeface="Times New Roman" pitchFamily="18" charset="0"/>
                <a:ea typeface="標楷體" pitchFamily="65" charset="-120"/>
                <a:cs typeface="Times New Roman" pitchFamily="18" charset="0"/>
              </a:rPr>
              <a:t>各公私立高級中等學校</a:t>
            </a:r>
            <a:r>
              <a:rPr lang="zh-TW" altLang="zh-TW" sz="1600" smtClean="0">
                <a:latin typeface="Times New Roman" pitchFamily="18" charset="0"/>
                <a:ea typeface="標楷體" pitchFamily="65" charset="-120"/>
                <a:cs typeface="Times New Roman" pitchFamily="18" charset="0"/>
              </a:rPr>
              <a:t>、各公私立國民中學、各公私立國民小學。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標題 1"/>
          <p:cNvSpPr>
            <a:spLocks noGrp="1"/>
          </p:cNvSpPr>
          <p:nvPr>
            <p:ph type="title"/>
          </p:nvPr>
        </p:nvSpPr>
        <p:spPr>
          <a:xfrm>
            <a:off x="457200" y="274638"/>
            <a:ext cx="7715250" cy="1143000"/>
          </a:xfrm>
        </p:spPr>
        <p:txBody>
          <a:bodyPr/>
          <a:lstStyle/>
          <a:p>
            <a:pPr eaLnBrk="1" hangingPunct="1"/>
            <a:r>
              <a:rPr lang="en-US" altLang="zh-TW" b="1" smtClean="0">
                <a:latin typeface="Times New Roman" pitchFamily="18" charset="0"/>
                <a:ea typeface="標楷體" pitchFamily="65" charset="-120"/>
                <a:cs typeface="Times New Roman" pitchFamily="18" charset="0"/>
              </a:rPr>
              <a:t>1-7 </a:t>
            </a:r>
            <a:r>
              <a:rPr lang="zh-TW" altLang="en-US" b="1" smtClean="0">
                <a:latin typeface="Times New Roman" pitchFamily="18" charset="0"/>
                <a:ea typeface="標楷體" pitchFamily="65" charset="-120"/>
                <a:cs typeface="Times New Roman" pitchFamily="18" charset="0"/>
              </a:rPr>
              <a:t>資安事件影響等級</a:t>
            </a:r>
            <a:r>
              <a:rPr lang="en-US" altLang="zh-TW" b="1" smtClean="0">
                <a:latin typeface="Times New Roman" pitchFamily="18" charset="0"/>
                <a:ea typeface="標楷體" pitchFamily="65" charset="-120"/>
                <a:cs typeface="Times New Roman" pitchFamily="18" charset="0"/>
              </a:rPr>
              <a:t/>
            </a:r>
            <a:br>
              <a:rPr lang="en-US" altLang="zh-TW" b="1" smtClean="0">
                <a:latin typeface="Times New Roman" pitchFamily="18" charset="0"/>
                <a:ea typeface="標楷體" pitchFamily="65" charset="-120"/>
                <a:cs typeface="Times New Roman" pitchFamily="18" charset="0"/>
              </a:rPr>
            </a:br>
            <a:r>
              <a:rPr lang="zh-TW" altLang="en-US" sz="2000" b="1" smtClean="0">
                <a:latin typeface="Times New Roman" pitchFamily="18" charset="0"/>
                <a:ea typeface="標楷體" pitchFamily="65" charset="-120"/>
                <a:cs typeface="Times New Roman" pitchFamily="18" charset="0"/>
              </a:rPr>
              <a:t>節錄自國家資通安全通報應變作業綱要</a:t>
            </a:r>
            <a:endParaRPr lang="zh-TW" altLang="en-US" b="1" smtClean="0">
              <a:latin typeface="Times New Roman" pitchFamily="18" charset="0"/>
              <a:ea typeface="標楷體" pitchFamily="65" charset="-120"/>
              <a:cs typeface="Times New Roman" pitchFamily="18" charset="0"/>
            </a:endParaRPr>
          </a:p>
        </p:txBody>
      </p:sp>
      <p:sp>
        <p:nvSpPr>
          <p:cNvPr id="37891" name="內容版面配置區 2"/>
          <p:cNvSpPr>
            <a:spLocks noGrp="1"/>
          </p:cNvSpPr>
          <p:nvPr>
            <p:ph idx="1"/>
          </p:nvPr>
        </p:nvSpPr>
        <p:spPr>
          <a:xfrm>
            <a:off x="468313" y="1557338"/>
            <a:ext cx="7416800" cy="5111750"/>
          </a:xfrm>
        </p:spPr>
        <p:txBody>
          <a:bodyPr/>
          <a:lstStyle/>
          <a:p>
            <a:pPr marL="0" indent="0" eaLnBrk="1" hangingPunct="1">
              <a:spcBef>
                <a:spcPct val="0"/>
              </a:spcBef>
              <a:buFontTx/>
              <a:buNone/>
              <a:defRP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資安事件影響等級分為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個級別，由重至輕分別為「</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級」、「</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級」、「</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級」及「</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級」</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eaLnBrk="1" hangingPunct="1">
              <a:spcBef>
                <a:spcPct val="0"/>
              </a:spcBef>
              <a:buFontTx/>
              <a:buNone/>
              <a:defRPr/>
            </a:pP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defRPr/>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4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級事件： 符合</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下列任一情形者，屬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級事件： </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ct val="0"/>
              </a:spcBef>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國家</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機密資料遭洩漏。 </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ct val="0"/>
              </a:spcBef>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國家</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重要資訊基礎建設系統或資料遭竄改。 </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ct val="0"/>
              </a:spcBef>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國家</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重要資訊基礎建設運作遭影響或系統停頓，</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無法</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於可容忍中斷時間內回復正常運作。 </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ct val="0"/>
              </a:spcBef>
              <a:defRPr/>
            </a:pP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defRPr/>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級</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事件：符合</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下列任一情形者，屬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級事件： </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ct val="0"/>
              </a:spcBef>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密</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級或敏感公務資料遭洩漏。 </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ct val="0"/>
              </a:spcBef>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核心</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業務系統或資料遭嚴重竄改。 </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ct val="0"/>
              </a:spcBef>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核心</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業務運作遭影響或系統停頓，無法於可容忍</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中斷</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時間內回復正常運作。 </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標題 1"/>
          <p:cNvSpPr>
            <a:spLocks noGrp="1"/>
          </p:cNvSpPr>
          <p:nvPr>
            <p:ph type="title"/>
          </p:nvPr>
        </p:nvSpPr>
        <p:spPr>
          <a:xfrm>
            <a:off x="457200" y="274638"/>
            <a:ext cx="7715250" cy="1143000"/>
          </a:xfrm>
        </p:spPr>
        <p:txBody>
          <a:bodyPr/>
          <a:lstStyle/>
          <a:p>
            <a:pPr eaLnBrk="1" hangingPunct="1"/>
            <a:r>
              <a:rPr lang="en-US" altLang="zh-TW" b="1" smtClean="0">
                <a:latin typeface="Times New Roman" pitchFamily="18" charset="0"/>
                <a:ea typeface="標楷體" pitchFamily="65" charset="-120"/>
                <a:cs typeface="Times New Roman" pitchFamily="18" charset="0"/>
              </a:rPr>
              <a:t>1-7 </a:t>
            </a:r>
            <a:r>
              <a:rPr lang="zh-TW" altLang="en-US" b="1" smtClean="0">
                <a:latin typeface="Times New Roman" pitchFamily="18" charset="0"/>
                <a:ea typeface="標楷體" pitchFamily="65" charset="-120"/>
                <a:cs typeface="Times New Roman" pitchFamily="18" charset="0"/>
              </a:rPr>
              <a:t>資安事件影響等級</a:t>
            </a:r>
            <a:r>
              <a:rPr lang="en-US" altLang="zh-TW" b="1" smtClean="0">
                <a:latin typeface="Times New Roman" pitchFamily="18" charset="0"/>
                <a:ea typeface="標楷體" pitchFamily="65" charset="-120"/>
                <a:cs typeface="Times New Roman" pitchFamily="18" charset="0"/>
              </a:rPr>
              <a:t/>
            </a:r>
            <a:br>
              <a:rPr lang="en-US" altLang="zh-TW" b="1" smtClean="0">
                <a:latin typeface="Times New Roman" pitchFamily="18" charset="0"/>
                <a:ea typeface="標楷體" pitchFamily="65" charset="-120"/>
                <a:cs typeface="Times New Roman" pitchFamily="18" charset="0"/>
              </a:rPr>
            </a:br>
            <a:r>
              <a:rPr lang="zh-TW" altLang="en-US" sz="2000" b="1" smtClean="0">
                <a:latin typeface="Times New Roman" pitchFamily="18" charset="0"/>
                <a:ea typeface="標楷體" pitchFamily="65" charset="-120"/>
                <a:cs typeface="Times New Roman" pitchFamily="18" charset="0"/>
              </a:rPr>
              <a:t>節錄自國家資通安全通報應變作業綱要</a:t>
            </a:r>
            <a:endParaRPr lang="zh-TW" altLang="en-US" b="1" smtClean="0">
              <a:latin typeface="Times New Roman" pitchFamily="18" charset="0"/>
              <a:ea typeface="標楷體" pitchFamily="65" charset="-120"/>
              <a:cs typeface="Times New Roman" pitchFamily="18" charset="0"/>
            </a:endParaRPr>
          </a:p>
        </p:txBody>
      </p:sp>
      <p:sp>
        <p:nvSpPr>
          <p:cNvPr id="37891" name="內容版面配置區 2"/>
          <p:cNvSpPr>
            <a:spLocks noGrp="1"/>
          </p:cNvSpPr>
          <p:nvPr>
            <p:ph idx="1"/>
          </p:nvPr>
        </p:nvSpPr>
        <p:spPr>
          <a:xfrm>
            <a:off x="468313" y="1341438"/>
            <a:ext cx="7416800" cy="5111750"/>
          </a:xfrm>
        </p:spPr>
        <p:txBody>
          <a:bodyPr/>
          <a:lstStyle/>
          <a:p>
            <a:pPr marL="0" indent="0" eaLnBrk="1" hangingPunct="1">
              <a:spcBef>
                <a:spcPct val="0"/>
              </a:spcBef>
              <a:buFontTx/>
              <a:buNone/>
              <a:defRP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資安事件影響等級分為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個級別，由重至輕分別為「</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級」、「</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級」、「</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級」及「</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級」</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eaLnBrk="1" hangingPunct="1">
              <a:spcBef>
                <a:spcPct val="0"/>
              </a:spcBef>
              <a:buFontTx/>
              <a:buNone/>
              <a:defRPr/>
            </a:pP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defRPr/>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級</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事件：符合</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下列任一情形者，屬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級事件： </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ct val="0"/>
              </a:spcBef>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非</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屬密級或敏感之核心業務資料遭洩漏。 </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ct val="0"/>
              </a:spcBef>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核心</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業務系統或資料遭輕微竄改。 </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ct val="0"/>
              </a:spcBef>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核心</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業務運作遭影響或系統效率降低，於可容忍</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中斷</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時間內回復正常運作</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ct val="0"/>
              </a:spcBef>
              <a:defRPr/>
            </a:pP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defRPr/>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級</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事件：符合</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下列任一情形者，屬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級事件： </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ct val="0"/>
              </a:spcBef>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非</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核心業務資料遭洩漏。 </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ct val="0"/>
              </a:spcBef>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非</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核心業務系統或資料遭竄改。 </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spcBef>
                <a:spcPct val="0"/>
              </a:spcBef>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非</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核心業務運作遭影響或短暫停頓。</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標題 1"/>
          <p:cNvSpPr>
            <a:spLocks noGrp="1"/>
          </p:cNvSpPr>
          <p:nvPr>
            <p:ph type="title"/>
          </p:nvPr>
        </p:nvSpPr>
        <p:spPr>
          <a:xfrm>
            <a:off x="457200" y="274638"/>
            <a:ext cx="7499350" cy="1143000"/>
          </a:xfrm>
        </p:spPr>
        <p:txBody>
          <a:bodyPr/>
          <a:lstStyle/>
          <a:p>
            <a:r>
              <a:rPr lang="en-US" altLang="zh-TW" b="1" smtClean="0">
                <a:latin typeface="Times New Roman" pitchFamily="18" charset="0"/>
                <a:ea typeface="標楷體" pitchFamily="65" charset="-120"/>
                <a:cs typeface="Times New Roman" pitchFamily="18" charset="0"/>
              </a:rPr>
              <a:t>1-8 </a:t>
            </a:r>
            <a:r>
              <a:rPr lang="zh-TW" altLang="en-US" b="1" smtClean="0">
                <a:latin typeface="Times New Roman" pitchFamily="18" charset="0"/>
                <a:ea typeface="標楷體" pitchFamily="65" charset="-120"/>
                <a:cs typeface="Times New Roman" pitchFamily="18" charset="0"/>
              </a:rPr>
              <a:t>案例宣導</a:t>
            </a:r>
          </a:p>
        </p:txBody>
      </p:sp>
      <p:sp>
        <p:nvSpPr>
          <p:cNvPr id="41986" name="內容版面配置區 2"/>
          <p:cNvSpPr>
            <a:spLocks noGrp="1"/>
          </p:cNvSpPr>
          <p:nvPr>
            <p:ph idx="1"/>
          </p:nvPr>
        </p:nvSpPr>
        <p:spPr>
          <a:xfrm>
            <a:off x="457200" y="1600200"/>
            <a:ext cx="7499350" cy="4525963"/>
          </a:xfrm>
        </p:spPr>
        <p:txBody>
          <a:bodyPr/>
          <a:lstStyle/>
          <a:p>
            <a:r>
              <a:rPr lang="zh-TW" altLang="en-US" b="1" smtClean="0">
                <a:latin typeface="標楷體" pitchFamily="65" charset="-120"/>
                <a:ea typeface="標楷體" pitchFamily="65" charset="-120"/>
              </a:rPr>
              <a:t>網站涉洩露學生個人資料</a:t>
            </a:r>
            <a:endParaRPr lang="en-US" altLang="zh-TW" b="1" smtClean="0">
              <a:latin typeface="標楷體" pitchFamily="65" charset="-120"/>
              <a:ea typeface="標楷體" pitchFamily="65" charset="-120"/>
            </a:endParaRPr>
          </a:p>
          <a:p>
            <a:r>
              <a:rPr lang="zh-TW" altLang="en-US" b="1" smtClean="0">
                <a:latin typeface="標楷體" pitchFamily="65" charset="-120"/>
                <a:ea typeface="標楷體" pitchFamily="65" charset="-120"/>
              </a:rPr>
              <a:t>學校網頁遭駭客入侵並修改</a:t>
            </a:r>
            <a:endParaRPr lang="en-US" altLang="zh-TW" b="1" smtClean="0">
              <a:latin typeface="標楷體" pitchFamily="65" charset="-120"/>
              <a:ea typeface="標楷體" pitchFamily="65" charset="-120"/>
            </a:endParaRPr>
          </a:p>
          <a:p>
            <a:r>
              <a:rPr lang="zh-TW" altLang="en-US" b="1" smtClean="0">
                <a:latin typeface="Times New Roman" pitchFamily="18" charset="0"/>
                <a:ea typeface="標楷體" pitchFamily="65" charset="-120"/>
                <a:cs typeface="Times New Roman" pitchFamily="18" charset="0"/>
              </a:rPr>
              <a:t>勒索軟體在臺猖獗，上半年</a:t>
            </a:r>
            <a:r>
              <a:rPr lang="en-US" altLang="zh-TW" b="1" smtClean="0">
                <a:latin typeface="Times New Roman" pitchFamily="18" charset="0"/>
                <a:ea typeface="標楷體" pitchFamily="65" charset="-120"/>
                <a:cs typeface="Times New Roman" pitchFamily="18" charset="0"/>
              </a:rPr>
              <a:t>13</a:t>
            </a:r>
            <a:r>
              <a:rPr lang="zh-TW" altLang="en-US" b="1" smtClean="0">
                <a:latin typeface="Times New Roman" pitchFamily="18" charset="0"/>
                <a:ea typeface="標楷體" pitchFamily="65" charset="-120"/>
                <a:cs typeface="Times New Roman" pitchFamily="18" charset="0"/>
              </a:rPr>
              <a:t>萬個裝置中標</a:t>
            </a:r>
            <a:endParaRPr lang="en-US" altLang="zh-TW" b="1" smtClean="0">
              <a:latin typeface="標楷體" pitchFamily="65" charset="-120"/>
              <a:ea typeface="標楷體" pitchFamily="65" charset="-120"/>
            </a:endParaRPr>
          </a:p>
          <a:p>
            <a:endParaRPr lang="zh-TW" altLang="en-US"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274638"/>
            <a:ext cx="7499350" cy="1143000"/>
          </a:xfrm>
        </p:spPr>
        <p:txBody>
          <a:bodyPr/>
          <a:lstStyle/>
          <a:p>
            <a:pPr eaLnBrk="1" hangingPunct="1"/>
            <a:r>
              <a:rPr lang="zh-TW" altLang="en-US" b="1" smtClean="0">
                <a:latin typeface="Times New Roman" pitchFamily="18" charset="0"/>
                <a:ea typeface="標楷體" pitchFamily="65" charset="-120"/>
                <a:cs typeface="Times New Roman" pitchFamily="18" charset="0"/>
              </a:rPr>
              <a:t>網站涉洩露學生個人資料</a:t>
            </a:r>
            <a:endParaRPr lang="en-US" altLang="zh-TW" b="1" smtClean="0">
              <a:latin typeface="Times New Roman" pitchFamily="18" charset="0"/>
              <a:ea typeface="標楷體" pitchFamily="65" charset="-120"/>
              <a:cs typeface="Times New Roman" pitchFamily="18" charset="0"/>
            </a:endParaRPr>
          </a:p>
        </p:txBody>
      </p:sp>
      <p:sp>
        <p:nvSpPr>
          <p:cNvPr id="43010" name="投影片編號版面配置區 5"/>
          <p:cNvSpPr>
            <a:spLocks noGrp="1"/>
          </p:cNvSpPr>
          <p:nvPr>
            <p:ph type="sldNum" sz="quarter" idx="12"/>
          </p:nvPr>
        </p:nvSpPr>
        <p:spPr>
          <a:noFill/>
          <a:ln>
            <a:miter lim="800000"/>
            <a:headEnd/>
            <a:tailEnd/>
          </a:ln>
        </p:spPr>
        <p:txBody>
          <a:bodyPr/>
          <a:lstStyle/>
          <a:p>
            <a:fld id="{1F8134A2-0BD3-4308-A80B-EDFE0B09B6A3}" type="slidenum">
              <a:rPr lang="en-US" altLang="zh-TW" smtClean="0"/>
              <a:pPr/>
              <a:t>15</a:t>
            </a:fld>
            <a:endParaRPr lang="en-US" altLang="zh-TW" smtClean="0"/>
          </a:p>
        </p:txBody>
      </p:sp>
      <p:sp>
        <p:nvSpPr>
          <p:cNvPr id="9221" name="Rectangle 3"/>
          <p:cNvSpPr>
            <a:spLocks noGrp="1" noChangeArrowheads="1"/>
          </p:cNvSpPr>
          <p:nvPr>
            <p:ph sz="quarter" idx="1"/>
          </p:nvPr>
        </p:nvSpPr>
        <p:spPr>
          <a:xfrm>
            <a:off x="457200" y="1412875"/>
            <a:ext cx="7499350" cy="4525963"/>
          </a:xfrm>
        </p:spPr>
        <p:txBody>
          <a:bodyPr/>
          <a:lstStyle/>
          <a:p>
            <a:pPr marL="0" indent="0" eaLnBrk="1" hangingPunct="1">
              <a:lnSpc>
                <a:spcPct val="90000"/>
              </a:lnSpc>
              <a:buFontTx/>
              <a:buNone/>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中部某所知名大學網站因控管不當，透過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Yahoo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Google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等搜尋引擎，便可直接取得該校就學貸款學生名冊，名冊內含學生身份證字號、貸款金額等個人資料，讓學生資料暴露於危險之中。</a:t>
            </a:r>
            <a:b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b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eaLnBrk="1" hangingPunct="1">
              <a:lnSpc>
                <a:spcPct val="90000"/>
              </a:lnSpc>
              <a:buFontTx/>
              <a:buNone/>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預防或解決方式：</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如果您必須要離開公用電腦一段時間，登出所有的程式並關閉所有可能含有機密資訊的視窗。 </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網站應指派專人管理審核內容，以避免洩漏學生、教師個人資料。</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不適合公開的檔案不可存放在公開之網站上。</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lnSpc>
                <a:spcPct val="90000"/>
              </a:lnSpc>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網站上過期的資料應進行檔案刪除、不可只移除超連結，以免被搜尋引擎取得而被讀取。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57200" y="274638"/>
            <a:ext cx="7499350" cy="1143000"/>
          </a:xfrm>
        </p:spPr>
        <p:txBody>
          <a:bodyPr/>
          <a:lstStyle/>
          <a:p>
            <a:pPr eaLnBrk="1" hangingPunct="1"/>
            <a:r>
              <a:rPr lang="zh-TW" altLang="en-US" b="1" smtClean="0">
                <a:latin typeface="標楷體" pitchFamily="65" charset="-120"/>
                <a:ea typeface="標楷體" pitchFamily="65" charset="-120"/>
              </a:rPr>
              <a:t>學校網頁遭駭客入侵並修改</a:t>
            </a:r>
            <a:endParaRPr lang="en-US" altLang="zh-TW" b="1" smtClean="0">
              <a:latin typeface="Times New Roman" pitchFamily="18" charset="0"/>
              <a:ea typeface="標楷體" pitchFamily="65" charset="-120"/>
              <a:cs typeface="Times New Roman" pitchFamily="18" charset="0"/>
            </a:endParaRPr>
          </a:p>
        </p:txBody>
      </p:sp>
      <p:sp>
        <p:nvSpPr>
          <p:cNvPr id="44034" name="投影片編號版面配置區 5"/>
          <p:cNvSpPr>
            <a:spLocks noGrp="1"/>
          </p:cNvSpPr>
          <p:nvPr>
            <p:ph type="sldNum" sz="quarter" idx="12"/>
          </p:nvPr>
        </p:nvSpPr>
        <p:spPr>
          <a:noFill/>
          <a:ln>
            <a:miter lim="800000"/>
            <a:headEnd/>
            <a:tailEnd/>
          </a:ln>
        </p:spPr>
        <p:txBody>
          <a:bodyPr/>
          <a:lstStyle/>
          <a:p>
            <a:fld id="{432EEE51-7215-4AEE-A9EF-8EB9BCEAC20D}" type="slidenum">
              <a:rPr lang="en-US" altLang="zh-TW" smtClean="0"/>
              <a:pPr/>
              <a:t>16</a:t>
            </a:fld>
            <a:endParaRPr lang="en-US" altLang="zh-TW" smtClean="0"/>
          </a:p>
        </p:txBody>
      </p:sp>
      <p:sp>
        <p:nvSpPr>
          <p:cNvPr id="9221" name="Rectangle 3"/>
          <p:cNvSpPr>
            <a:spLocks noGrp="1" noChangeArrowheads="1"/>
          </p:cNvSpPr>
          <p:nvPr>
            <p:ph sz="quarter" idx="1"/>
          </p:nvPr>
        </p:nvSpPr>
        <p:spPr>
          <a:xfrm>
            <a:off x="457200" y="1412875"/>
            <a:ext cx="7499350" cy="4525963"/>
          </a:xfrm>
        </p:spPr>
        <p:txBody>
          <a:bodyPr/>
          <a:lstStyle/>
          <a:p>
            <a:pPr marL="0" indent="0" eaLnBrk="1" hangingPunct="1">
              <a:lnSpc>
                <a:spcPct val="90000"/>
              </a:lnSpc>
              <a:buFontTx/>
              <a:buNone/>
            </a:pPr>
            <a:r>
              <a:rPr lang="zh-TW" altLang="en-US" sz="2400" smtClean="0">
                <a:latin typeface="Times New Roman" pitchFamily="18" charset="0"/>
                <a:ea typeface="標楷體" pitchFamily="65" charset="-120"/>
                <a:cs typeface="Times New Roman" pitchFamily="18" charset="0"/>
              </a:rPr>
              <a:t>桃園市某高中的課表查詢系統，老師在使用時，發現無法使用，並遭駭客修改首頁。</a:t>
            </a:r>
            <a:br>
              <a:rPr lang="zh-TW" altLang="en-US" sz="2400" smtClean="0">
                <a:latin typeface="Times New Roman" pitchFamily="18" charset="0"/>
                <a:ea typeface="標楷體" pitchFamily="65" charset="-120"/>
                <a:cs typeface="Times New Roman" pitchFamily="18" charset="0"/>
              </a:rPr>
            </a:br>
            <a:endParaRPr lang="en-US" altLang="zh-TW" sz="2400" smtClean="0">
              <a:latin typeface="Times New Roman" pitchFamily="18" charset="0"/>
              <a:ea typeface="標楷體" pitchFamily="65" charset="-120"/>
              <a:cs typeface="Times New Roman" pitchFamily="18" charset="0"/>
            </a:endParaRPr>
          </a:p>
          <a:p>
            <a:pPr marL="0" indent="0" eaLnBrk="1" hangingPunct="1">
              <a:lnSpc>
                <a:spcPct val="90000"/>
              </a:lnSpc>
              <a:buFontTx/>
              <a:buNone/>
            </a:pPr>
            <a:r>
              <a:rPr lang="zh-TW" altLang="en-US" sz="2400" smtClean="0">
                <a:latin typeface="Times New Roman" pitchFamily="18" charset="0"/>
                <a:ea typeface="標楷體" pitchFamily="65" charset="-120"/>
                <a:cs typeface="Times New Roman" pitchFamily="18" charset="0"/>
              </a:rPr>
              <a:t>預防或解決方式：</a:t>
            </a:r>
            <a:endParaRPr lang="en-US" altLang="zh-TW" sz="2400" smtClean="0">
              <a:latin typeface="Times New Roman" pitchFamily="18" charset="0"/>
              <a:ea typeface="標楷體" pitchFamily="65" charset="-120"/>
              <a:cs typeface="Times New Roman" pitchFamily="18" charset="0"/>
            </a:endParaRPr>
          </a:p>
          <a:p>
            <a:pPr marL="0" indent="0" eaLnBrk="1" hangingPunct="1">
              <a:lnSpc>
                <a:spcPct val="90000"/>
              </a:lnSpc>
            </a:pPr>
            <a:r>
              <a:rPr lang="zh-TW" altLang="en-US" sz="2400" smtClean="0">
                <a:latin typeface="Times New Roman" pitchFamily="18" charset="0"/>
                <a:ea typeface="標楷體" pitchFamily="65" charset="-120"/>
                <a:cs typeface="Times New Roman" pitchFamily="18" charset="0"/>
              </a:rPr>
              <a:t>校園應加強宣導駭客行為必須擔負法律責任。 </a:t>
            </a:r>
            <a:endParaRPr lang="en-US" altLang="zh-TW" sz="2400" smtClean="0">
              <a:latin typeface="Times New Roman" pitchFamily="18" charset="0"/>
              <a:ea typeface="標楷體" pitchFamily="65" charset="-120"/>
              <a:cs typeface="Times New Roman" pitchFamily="18" charset="0"/>
            </a:endParaRPr>
          </a:p>
          <a:p>
            <a:pPr marL="0" indent="0" eaLnBrk="1" hangingPunct="1">
              <a:lnSpc>
                <a:spcPct val="90000"/>
              </a:lnSpc>
            </a:pPr>
            <a:r>
              <a:rPr lang="zh-TW" altLang="en-US" sz="2400" smtClean="0">
                <a:latin typeface="Times New Roman" pitchFamily="18" charset="0"/>
                <a:ea typeface="標楷體" pitchFamily="65" charset="-120"/>
                <a:cs typeface="Times New Roman" pitchFamily="18" charset="0"/>
              </a:rPr>
              <a:t>建置網站開發程式應加強系統安全 </a:t>
            </a:r>
            <a:r>
              <a:rPr lang="en-US" altLang="zh-TW" sz="2400" smtClean="0">
                <a:latin typeface="Times New Roman" pitchFamily="18" charset="0"/>
                <a:ea typeface="標楷體" pitchFamily="65" charset="-120"/>
                <a:cs typeface="Times New Roman" pitchFamily="18" charset="0"/>
              </a:rPr>
              <a:t>( </a:t>
            </a:r>
            <a:r>
              <a:rPr lang="zh-TW" altLang="en-US" sz="2400" smtClean="0">
                <a:latin typeface="Times New Roman" pitchFamily="18" charset="0"/>
                <a:ea typeface="標楷體" pitchFamily="65" charset="-120"/>
                <a:cs typeface="Times New Roman" pitchFamily="18" charset="0"/>
              </a:rPr>
              <a:t>如輸入欄位必須進行字元檢查 </a:t>
            </a:r>
            <a:r>
              <a:rPr lang="en-US" altLang="zh-TW" sz="2400" smtClean="0">
                <a:latin typeface="Times New Roman" pitchFamily="18" charset="0"/>
                <a:ea typeface="標楷體" pitchFamily="65" charset="-120"/>
                <a:cs typeface="Times New Roman" pitchFamily="18" charset="0"/>
              </a:rPr>
              <a:t>) </a:t>
            </a:r>
            <a:r>
              <a:rPr lang="zh-TW" altLang="en-US" sz="2400" smtClean="0">
                <a:latin typeface="Times New Roman" pitchFamily="18" charset="0"/>
                <a:ea typeface="標楷體" pitchFamily="65" charset="-120"/>
                <a:cs typeface="Times New Roman" pitchFamily="18" charset="0"/>
              </a:rPr>
              <a:t>，避免產生程式漏洞，遭駭客入侵。</a:t>
            </a:r>
            <a:endParaRPr lang="en-US" altLang="zh-TW" sz="2400" smtClean="0">
              <a:latin typeface="Times New Roman" pitchFamily="18" charset="0"/>
              <a:ea typeface="標楷體" pitchFamily="65" charset="-120"/>
              <a:cs typeface="Times New Roman" pitchFamily="18" charset="0"/>
            </a:endParaRPr>
          </a:p>
          <a:p>
            <a:pPr marL="0" indent="0" eaLnBrk="1" hangingPunct="1">
              <a:lnSpc>
                <a:spcPct val="90000"/>
              </a:lnSpc>
            </a:pPr>
            <a:r>
              <a:rPr lang="zh-TW" altLang="en-US" sz="2400" smtClean="0">
                <a:latin typeface="Times New Roman" pitchFamily="18" charset="0"/>
                <a:ea typeface="標楷體" pitchFamily="65" charset="-120"/>
                <a:cs typeface="Times New Roman" pitchFamily="18" charset="0"/>
              </a:rPr>
              <a:t>網站作業系統、資料庫、服務軟體 </a:t>
            </a:r>
            <a:r>
              <a:rPr lang="en-US" altLang="zh-TW" sz="2400" smtClean="0">
                <a:latin typeface="Times New Roman" pitchFamily="18" charset="0"/>
                <a:ea typeface="標楷體" pitchFamily="65" charset="-120"/>
                <a:cs typeface="Times New Roman" pitchFamily="18" charset="0"/>
              </a:rPr>
              <a:t>(</a:t>
            </a:r>
            <a:r>
              <a:rPr lang="zh-TW" altLang="en-US" sz="2400" smtClean="0">
                <a:latin typeface="Times New Roman" pitchFamily="18" charset="0"/>
                <a:ea typeface="標楷體" pitchFamily="65" charset="-120"/>
                <a:cs typeface="Times New Roman" pitchFamily="18" charset="0"/>
              </a:rPr>
              <a:t>如 </a:t>
            </a:r>
            <a:r>
              <a:rPr lang="en-US" altLang="zh-TW" sz="2400" smtClean="0">
                <a:latin typeface="Times New Roman" pitchFamily="18" charset="0"/>
                <a:ea typeface="標楷體" pitchFamily="65" charset="-120"/>
                <a:cs typeface="Times New Roman" pitchFamily="18" charset="0"/>
              </a:rPr>
              <a:t>web Server) </a:t>
            </a:r>
            <a:r>
              <a:rPr lang="zh-TW" altLang="en-US" sz="2400" smtClean="0">
                <a:latin typeface="Times New Roman" pitchFamily="18" charset="0"/>
                <a:ea typeface="標楷體" pitchFamily="65" charset="-120"/>
                <a:cs typeface="Times New Roman" pitchFamily="18" charset="0"/>
              </a:rPr>
              <a:t>應定期更新，避免系統漏洞產生。</a:t>
            </a:r>
            <a:r>
              <a:rPr lang="zh-TW" altLang="en-US" sz="2400" smtClean="0">
                <a:ea typeface="標楷體" pitchFamily="65" charset="-120"/>
                <a:cs typeface="Times New Roman" pitchFamily="18" charset="0"/>
              </a:rPr>
              <a:t> </a:t>
            </a:r>
            <a:endParaRPr lang="en-US" altLang="zh-TW" sz="2400" smtClean="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標題 1"/>
          <p:cNvSpPr>
            <a:spLocks noGrp="1"/>
          </p:cNvSpPr>
          <p:nvPr>
            <p:ph type="title"/>
          </p:nvPr>
        </p:nvSpPr>
        <p:spPr>
          <a:xfrm>
            <a:off x="755650" y="274638"/>
            <a:ext cx="6911975" cy="1354137"/>
          </a:xfrm>
        </p:spPr>
        <p:txBody>
          <a:bodyPr/>
          <a:lstStyle/>
          <a:p>
            <a:r>
              <a:rPr lang="zh-TW" altLang="en-US" b="1" smtClean="0">
                <a:latin typeface="Times New Roman" pitchFamily="18" charset="0"/>
                <a:ea typeface="標楷體" pitchFamily="65" charset="-120"/>
                <a:cs typeface="Times New Roman" pitchFamily="18" charset="0"/>
              </a:rPr>
              <a:t>勒索軟體在臺猖獗，上半年</a:t>
            </a:r>
            <a:r>
              <a:rPr lang="en-US" altLang="zh-TW" b="1" smtClean="0">
                <a:latin typeface="Times New Roman" pitchFamily="18" charset="0"/>
                <a:ea typeface="標楷體" pitchFamily="65" charset="-120"/>
                <a:cs typeface="Times New Roman" pitchFamily="18" charset="0"/>
              </a:rPr>
              <a:t>13</a:t>
            </a:r>
            <a:r>
              <a:rPr lang="zh-TW" altLang="en-US" b="1" smtClean="0">
                <a:latin typeface="Times New Roman" pitchFamily="18" charset="0"/>
                <a:ea typeface="標楷體" pitchFamily="65" charset="-120"/>
                <a:cs typeface="Times New Roman" pitchFamily="18" charset="0"/>
              </a:rPr>
              <a:t>萬個裝置中標</a:t>
            </a:r>
          </a:p>
        </p:txBody>
      </p:sp>
      <p:sp>
        <p:nvSpPr>
          <p:cNvPr id="45058" name="內容版面配置區 3"/>
          <p:cNvSpPr>
            <a:spLocks noGrp="1"/>
          </p:cNvSpPr>
          <p:nvPr>
            <p:ph idx="1"/>
          </p:nvPr>
        </p:nvSpPr>
        <p:spPr>
          <a:xfrm>
            <a:off x="755650" y="1700213"/>
            <a:ext cx="7200900" cy="4968875"/>
          </a:xfrm>
        </p:spPr>
        <p:txBody>
          <a:bodyPr/>
          <a:lstStyle/>
          <a:p>
            <a:pPr marL="0" indent="0">
              <a:buFontTx/>
              <a:buNone/>
            </a:pPr>
            <a:r>
              <a:rPr lang="zh-TW" altLang="en-US" sz="2800" smtClean="0">
                <a:latin typeface="標楷體" pitchFamily="65" charset="-120"/>
                <a:ea typeface="標楷體" pitchFamily="65" charset="-120"/>
              </a:rPr>
              <a:t>                    </a:t>
            </a:r>
            <a:r>
              <a:rPr lang="zh-TW" altLang="en-US" sz="2800" smtClean="0">
                <a:latin typeface="Times New Roman" pitchFamily="18" charset="0"/>
                <a:ea typeface="標楷體" pitchFamily="65" charset="-120"/>
                <a:cs typeface="Times New Roman" pitchFamily="18" charset="0"/>
              </a:rPr>
              <a:t>臺北市某公司的會計</a:t>
            </a:r>
            <a:endParaRPr lang="en-US" altLang="zh-TW" sz="2800" smtClean="0">
              <a:latin typeface="Times New Roman" pitchFamily="18" charset="0"/>
              <a:ea typeface="標楷體" pitchFamily="65" charset="-120"/>
              <a:cs typeface="Times New Roman" pitchFamily="18" charset="0"/>
            </a:endParaRPr>
          </a:p>
          <a:p>
            <a:pPr marL="0" indent="0">
              <a:buFontTx/>
              <a:buNone/>
            </a:pPr>
            <a:r>
              <a:rPr lang="zh-TW" altLang="en-US" sz="2800" smtClean="0">
                <a:latin typeface="Times New Roman" pitchFamily="18" charset="0"/>
                <a:ea typeface="標楷體" pitchFamily="65" charset="-120"/>
                <a:cs typeface="Times New Roman" pitchFamily="18" charset="0"/>
              </a:rPr>
              <a:t>                                        部門同仁，因為點擊</a:t>
            </a:r>
            <a:endParaRPr lang="en-US" altLang="zh-TW" sz="2800" smtClean="0">
              <a:latin typeface="Times New Roman" pitchFamily="18" charset="0"/>
              <a:ea typeface="標楷體" pitchFamily="65" charset="-120"/>
              <a:cs typeface="Times New Roman" pitchFamily="18" charset="0"/>
            </a:endParaRPr>
          </a:p>
          <a:p>
            <a:pPr marL="0" indent="0">
              <a:buFontTx/>
              <a:buNone/>
            </a:pPr>
            <a:r>
              <a:rPr lang="zh-TW" altLang="en-US" sz="2800" smtClean="0">
                <a:latin typeface="Times New Roman" pitchFamily="18" charset="0"/>
                <a:ea typeface="標楷體" pitchFamily="65" charset="-120"/>
                <a:cs typeface="Times New Roman" pitchFamily="18" charset="0"/>
              </a:rPr>
              <a:t>                   </a:t>
            </a:r>
            <a:r>
              <a:rPr lang="en-US" altLang="zh-TW" sz="2800" smtClean="0">
                <a:latin typeface="Times New Roman" pitchFamily="18" charset="0"/>
                <a:ea typeface="標楷體" pitchFamily="65" charset="-120"/>
                <a:cs typeface="Times New Roman" pitchFamily="18" charset="0"/>
              </a:rPr>
              <a:t>                      </a:t>
            </a:r>
            <a:r>
              <a:rPr lang="zh-TW" altLang="en-US" sz="2800" smtClean="0">
                <a:latin typeface="Times New Roman" pitchFamily="18" charset="0"/>
                <a:ea typeface="標楷體" pitchFamily="65" charset="-120"/>
                <a:cs typeface="Times New Roman" pitchFamily="18" charset="0"/>
              </a:rPr>
              <a:t>一則</a:t>
            </a:r>
            <a:r>
              <a:rPr lang="en-US" altLang="zh-TW" sz="2800" smtClean="0">
                <a:latin typeface="Times New Roman" pitchFamily="18" charset="0"/>
                <a:ea typeface="標楷體" pitchFamily="65" charset="-120"/>
                <a:cs typeface="Times New Roman" pitchFamily="18" charset="0"/>
              </a:rPr>
              <a:t>iPhone</a:t>
            </a:r>
            <a:r>
              <a:rPr lang="zh-TW" altLang="en-US" sz="2800" smtClean="0">
                <a:latin typeface="Times New Roman" pitchFamily="18" charset="0"/>
                <a:ea typeface="標楷體" pitchFamily="65" charset="-120"/>
                <a:cs typeface="Times New Roman" pitchFamily="18" charset="0"/>
              </a:rPr>
              <a:t>得獎的詐</a:t>
            </a:r>
            <a:endParaRPr lang="en-US" altLang="zh-TW" sz="2800" smtClean="0">
              <a:latin typeface="Times New Roman" pitchFamily="18" charset="0"/>
              <a:ea typeface="標楷體" pitchFamily="65" charset="-120"/>
              <a:cs typeface="Times New Roman" pitchFamily="18" charset="0"/>
            </a:endParaRPr>
          </a:p>
          <a:p>
            <a:pPr marL="0" indent="0">
              <a:buFontTx/>
              <a:buNone/>
            </a:pPr>
            <a:r>
              <a:rPr lang="en-US" altLang="zh-TW" sz="2800" smtClean="0">
                <a:latin typeface="Times New Roman" pitchFamily="18" charset="0"/>
                <a:ea typeface="標楷體" pitchFamily="65" charset="-120"/>
                <a:cs typeface="Times New Roman" pitchFamily="18" charset="0"/>
              </a:rPr>
              <a:t>                                         </a:t>
            </a:r>
            <a:r>
              <a:rPr lang="zh-TW" altLang="en-US" sz="2800" smtClean="0">
                <a:latin typeface="Times New Roman" pitchFamily="18" charset="0"/>
                <a:ea typeface="標楷體" pitchFamily="65" charset="-120"/>
                <a:cs typeface="Times New Roman" pitchFamily="18" charset="0"/>
              </a:rPr>
              <a:t>騙郵件後，導致公司的</a:t>
            </a:r>
            <a:r>
              <a:rPr lang="en-US" altLang="zh-TW" sz="2800" smtClean="0">
                <a:latin typeface="Times New Roman" pitchFamily="18" charset="0"/>
                <a:ea typeface="標楷體" pitchFamily="65" charset="-120"/>
                <a:cs typeface="Times New Roman" pitchFamily="18" charset="0"/>
              </a:rPr>
              <a:t>ERP</a:t>
            </a:r>
            <a:r>
              <a:rPr lang="zh-TW" altLang="en-US" sz="2800" smtClean="0">
                <a:latin typeface="Times New Roman" pitchFamily="18" charset="0"/>
                <a:ea typeface="標楷體" pitchFamily="65" charset="-120"/>
                <a:cs typeface="Times New Roman" pitchFamily="18" charset="0"/>
              </a:rPr>
              <a:t>系統被勒索軟體加密，甚至於連員工付錢都無法順利解密，造成公司資料損失，硬碟必須格式化、系統必須重灌的慘劇。</a:t>
            </a:r>
            <a:endParaRPr lang="en-US" altLang="zh-TW" sz="2800" smtClean="0">
              <a:latin typeface="Times New Roman" pitchFamily="18" charset="0"/>
              <a:ea typeface="標楷體" pitchFamily="65" charset="-120"/>
              <a:cs typeface="Times New Roman" pitchFamily="18" charset="0"/>
            </a:endParaRPr>
          </a:p>
          <a:p>
            <a:pPr marL="0" indent="0">
              <a:buFontTx/>
              <a:buNone/>
            </a:pPr>
            <a:r>
              <a:rPr lang="zh-TW" altLang="en-US" sz="2800" smtClean="0">
                <a:latin typeface="Times New Roman" pitchFamily="18" charset="0"/>
                <a:ea typeface="標楷體" pitchFamily="65" charset="-120"/>
                <a:cs typeface="Times New Roman" pitchFamily="18" charset="0"/>
              </a:rPr>
              <a:t>根據趨勢科技預測，勒索軟體對個人和企業的威脅，到</a:t>
            </a:r>
            <a:r>
              <a:rPr lang="en-US" altLang="zh-TW" sz="2800" smtClean="0">
                <a:latin typeface="Times New Roman" pitchFamily="18" charset="0"/>
                <a:ea typeface="標楷體" pitchFamily="65" charset="-120"/>
                <a:cs typeface="Times New Roman" pitchFamily="18" charset="0"/>
              </a:rPr>
              <a:t>2016</a:t>
            </a:r>
            <a:r>
              <a:rPr lang="zh-TW" altLang="en-US" sz="2800" smtClean="0">
                <a:latin typeface="Times New Roman" pitchFamily="18" charset="0"/>
                <a:ea typeface="標楷體" pitchFamily="65" charset="-120"/>
                <a:cs typeface="Times New Roman" pitchFamily="18" charset="0"/>
              </a:rPr>
              <a:t>年都不會減緩，也會出現更針對個人和企業商譽威脅的勒索軟體。</a:t>
            </a:r>
          </a:p>
        </p:txBody>
      </p:sp>
      <p:pic>
        <p:nvPicPr>
          <p:cNvPr id="45059" name="Picture 2" descr="http://static4.ithome.com.tw/sites/default/files/styles/picture_size_large/public/field/image/960-2015nian_jia_mi_le_suo_ruan_ti_bi_li_da_zeng_.jpg?itok=smCTKS6f"/>
          <p:cNvPicPr>
            <a:picLocks noChangeAspect="1" noChangeArrowheads="1"/>
          </p:cNvPicPr>
          <p:nvPr/>
        </p:nvPicPr>
        <p:blipFill>
          <a:blip r:embed="rId2"/>
          <a:srcRect/>
          <a:stretch>
            <a:fillRect/>
          </a:stretch>
        </p:blipFill>
        <p:spPr bwMode="auto">
          <a:xfrm>
            <a:off x="900113" y="1822450"/>
            <a:ext cx="3455987" cy="1893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755650" y="274638"/>
            <a:ext cx="6769100" cy="1143000"/>
          </a:xfrm>
        </p:spPr>
        <p:txBody>
          <a:bodyPr/>
          <a:lstStyle/>
          <a:p>
            <a:pPr eaLnBrk="1" hangingPunct="1"/>
            <a:r>
              <a:rPr lang="zh-TW" altLang="en-US" smtClean="0">
                <a:latin typeface="Times New Roman" pitchFamily="18" charset="0"/>
                <a:ea typeface="標楷體" pitchFamily="65" charset="-120"/>
                <a:cs typeface="Times New Roman" pitchFamily="18" charset="0"/>
              </a:rPr>
              <a:t>大綱</a:t>
            </a:r>
          </a:p>
        </p:txBody>
      </p:sp>
      <p:sp>
        <p:nvSpPr>
          <p:cNvPr id="23555" name="Rectangle 3"/>
          <p:cNvSpPr>
            <a:spLocks noGrp="1" noChangeArrowheads="1"/>
          </p:cNvSpPr>
          <p:nvPr>
            <p:ph idx="1"/>
          </p:nvPr>
        </p:nvSpPr>
        <p:spPr>
          <a:xfrm>
            <a:off x="1403350" y="1341438"/>
            <a:ext cx="5400675" cy="5254625"/>
          </a:xfrm>
        </p:spPr>
        <p:txBody>
          <a:bodyPr/>
          <a:lstStyle/>
          <a:p>
            <a:pPr eaLnBrk="1" hangingPunct="1">
              <a:buFont typeface="Wingdings" pitchFamily="2" charset="2"/>
              <a:buNone/>
              <a:defRPr/>
            </a:pPr>
            <a:r>
              <a:rPr lang="zh-TW" altLang="en-US"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一、資訊安全基本概念</a:t>
            </a:r>
            <a:endParaRPr lang="en-US" altLang="zh-TW"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buFont typeface="Wingdings" pitchFamily="2" charset="2"/>
              <a:buNone/>
              <a:defRPr/>
            </a:pP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二、作業系統的基本防護</a:t>
            </a:r>
            <a:endPar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buFont typeface="Wingdings" pitchFamily="2" charset="2"/>
              <a:buNone/>
              <a:defRPr/>
            </a:pPr>
            <a:r>
              <a:rPr lang="zh-TW" altLang="en-US"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三、網頁與郵件的安全使用</a:t>
            </a:r>
            <a:endParaRPr lang="en-US" altLang="zh-TW"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buFont typeface="Wingdings" pitchFamily="2" charset="2"/>
              <a:buNone/>
              <a:defRPr/>
            </a:pPr>
            <a:r>
              <a:rPr lang="zh-TW" altLang="en-US"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四、可攜式媒體的安全使用</a:t>
            </a:r>
            <a:endParaRPr lang="en-US" altLang="zh-TW"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buFont typeface="Wingdings" pitchFamily="2" charset="2"/>
              <a:buNone/>
              <a:defRPr/>
            </a:pPr>
            <a:endParaRPr lang="zh-TW" altLang="en-US" sz="2400"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755650" y="274638"/>
            <a:ext cx="7129463" cy="1143000"/>
          </a:xfrm>
        </p:spPr>
        <p:txBody>
          <a:bodyPr/>
          <a:lstStyle/>
          <a:p>
            <a:pPr eaLnBrk="1" hangingPunct="1"/>
            <a:r>
              <a:rPr lang="zh-TW" altLang="en-US" b="1" smtClean="0">
                <a:latin typeface="Times New Roman" pitchFamily="18" charset="0"/>
                <a:ea typeface="標楷體" pitchFamily="65" charset="-120"/>
                <a:cs typeface="Times New Roman" pitchFamily="18" charset="0"/>
              </a:rPr>
              <a:t>二、作業系統的安全防護</a:t>
            </a:r>
            <a:endParaRPr lang="en-US" altLang="zh-TW" b="1" smtClean="0">
              <a:latin typeface="Times New Roman" pitchFamily="18" charset="0"/>
              <a:ea typeface="標楷體" pitchFamily="65" charset="-120"/>
              <a:cs typeface="Times New Roman" pitchFamily="18" charset="0"/>
            </a:endParaRPr>
          </a:p>
        </p:txBody>
      </p:sp>
      <p:sp>
        <p:nvSpPr>
          <p:cNvPr id="23555" name="Rectangle 3"/>
          <p:cNvSpPr>
            <a:spLocks noGrp="1" noChangeArrowheads="1"/>
          </p:cNvSpPr>
          <p:nvPr>
            <p:ph idx="1"/>
          </p:nvPr>
        </p:nvSpPr>
        <p:spPr>
          <a:xfrm>
            <a:off x="755650" y="1773238"/>
            <a:ext cx="6696075" cy="3887787"/>
          </a:xfrm>
        </p:spPr>
        <p:txBody>
          <a:bodyPr/>
          <a:lstStyle/>
          <a:p>
            <a:pPr marL="0" indent="0" eaLnBrk="1" hangingPunct="1">
              <a:buFontTx/>
              <a:buNone/>
              <a:defRPr/>
            </a:pP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 密碼</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設定 </a:t>
            </a:r>
          </a:p>
          <a:p>
            <a:pPr marL="0" indent="0" eaLnBrk="1" hangingPunct="1">
              <a:buFontTx/>
              <a:buNone/>
              <a:defRPr/>
            </a:pP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2-2</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 安裝</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防毒軟體 </a:t>
            </a:r>
          </a:p>
          <a:p>
            <a:pPr marL="712788" indent="-712788" eaLnBrk="1" hangingPunct="1">
              <a:buFontTx/>
              <a:buNone/>
              <a:defRPr/>
            </a:pP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2-3</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 勿</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下載來路不明軟體或使用 </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P2P</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檔案</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傳輸軟體 </a:t>
            </a:r>
          </a:p>
          <a:p>
            <a:pPr marL="0" indent="0" eaLnBrk="1" hangingPunct="1">
              <a:buFontTx/>
              <a:buNone/>
              <a:defRPr/>
            </a:pP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2-4</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 謹慎</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使用即時通訊</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軟體</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eaLnBrk="1" hangingPunct="1">
              <a:buFontTx/>
              <a:buNone/>
              <a:defRPr/>
            </a:pP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2-5 </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資通安全相關法令</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eaLnBrk="1" hangingPunct="1">
              <a:buFontTx/>
              <a:buNone/>
              <a:defRPr/>
            </a:pP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755650" y="274638"/>
            <a:ext cx="6769100" cy="1143000"/>
          </a:xfrm>
        </p:spPr>
        <p:txBody>
          <a:bodyPr/>
          <a:lstStyle/>
          <a:p>
            <a:pPr eaLnBrk="1" hangingPunct="1"/>
            <a:r>
              <a:rPr lang="zh-TW" altLang="en-US" smtClean="0">
                <a:latin typeface="Times New Roman" pitchFamily="18" charset="0"/>
                <a:ea typeface="標楷體" pitchFamily="65" charset="-120"/>
                <a:cs typeface="Times New Roman" pitchFamily="18" charset="0"/>
              </a:rPr>
              <a:t>大綱</a:t>
            </a:r>
          </a:p>
        </p:txBody>
      </p:sp>
      <p:sp>
        <p:nvSpPr>
          <p:cNvPr id="28674" name="Rectangle 3"/>
          <p:cNvSpPr>
            <a:spLocks noGrp="1" noChangeArrowheads="1"/>
          </p:cNvSpPr>
          <p:nvPr>
            <p:ph idx="1"/>
          </p:nvPr>
        </p:nvSpPr>
        <p:spPr>
          <a:xfrm>
            <a:off x="1403350" y="1341438"/>
            <a:ext cx="5400675" cy="5254625"/>
          </a:xfrm>
        </p:spPr>
        <p:txBody>
          <a:bodyPr/>
          <a:lstStyle/>
          <a:p>
            <a:pPr eaLnBrk="1" hangingPunct="1">
              <a:buFont typeface="Wingdings" pitchFamily="2" charset="2"/>
              <a:buNone/>
            </a:pPr>
            <a:r>
              <a:rPr lang="zh-TW" altLang="en-US" b="1" smtClean="0">
                <a:latin typeface="Times New Roman" pitchFamily="18" charset="0"/>
                <a:ea typeface="標楷體" pitchFamily="65" charset="-120"/>
                <a:cs typeface="Times New Roman" pitchFamily="18" charset="0"/>
              </a:rPr>
              <a:t>一、資訊安全基本概念</a:t>
            </a:r>
            <a:endParaRPr lang="en-US" altLang="zh-TW" b="1" smtClean="0">
              <a:latin typeface="Times New Roman" pitchFamily="18" charset="0"/>
              <a:ea typeface="標楷體" pitchFamily="65" charset="-120"/>
              <a:cs typeface="Times New Roman" pitchFamily="18" charset="0"/>
            </a:endParaRPr>
          </a:p>
          <a:p>
            <a:pPr eaLnBrk="1" hangingPunct="1">
              <a:buFont typeface="Wingdings" pitchFamily="2" charset="2"/>
              <a:buNone/>
            </a:pPr>
            <a:r>
              <a:rPr lang="zh-TW" altLang="en-US" b="1" smtClean="0">
                <a:latin typeface="Times New Roman" pitchFamily="18" charset="0"/>
                <a:ea typeface="標楷體" pitchFamily="65" charset="-120"/>
                <a:cs typeface="Times New Roman" pitchFamily="18" charset="0"/>
              </a:rPr>
              <a:t>二、作業系統的基本防護</a:t>
            </a:r>
            <a:endParaRPr lang="en-US" altLang="zh-TW" b="1" smtClean="0">
              <a:latin typeface="Times New Roman" pitchFamily="18" charset="0"/>
              <a:ea typeface="標楷體" pitchFamily="65" charset="-120"/>
              <a:cs typeface="Times New Roman" pitchFamily="18" charset="0"/>
            </a:endParaRPr>
          </a:p>
          <a:p>
            <a:pPr eaLnBrk="1" hangingPunct="1">
              <a:buFont typeface="Wingdings" pitchFamily="2" charset="2"/>
              <a:buNone/>
            </a:pPr>
            <a:r>
              <a:rPr lang="zh-TW" altLang="en-US" sz="2400" b="1" smtClean="0">
                <a:latin typeface="Times New Roman" pitchFamily="18" charset="0"/>
                <a:ea typeface="標楷體" pitchFamily="65" charset="-120"/>
                <a:cs typeface="Times New Roman" pitchFamily="18" charset="0"/>
              </a:rPr>
              <a:t>報告人：刁建強</a:t>
            </a:r>
            <a:endParaRPr lang="en-US" altLang="zh-TW" sz="2400" b="1" smtClean="0">
              <a:latin typeface="Times New Roman" pitchFamily="18" charset="0"/>
              <a:ea typeface="標楷體" pitchFamily="65" charset="-120"/>
              <a:cs typeface="Times New Roman" pitchFamily="18" charset="0"/>
            </a:endParaRPr>
          </a:p>
          <a:p>
            <a:pPr eaLnBrk="1" hangingPunct="1">
              <a:buFont typeface="Wingdings" pitchFamily="2" charset="2"/>
              <a:buNone/>
            </a:pPr>
            <a:r>
              <a:rPr lang="zh-TW" altLang="en-US" b="1" smtClean="0">
                <a:latin typeface="Times New Roman" pitchFamily="18" charset="0"/>
                <a:ea typeface="標楷體" pitchFamily="65" charset="-120"/>
                <a:cs typeface="Times New Roman" pitchFamily="18" charset="0"/>
              </a:rPr>
              <a:t>三、網頁與郵件的安全使用</a:t>
            </a:r>
            <a:endParaRPr lang="en-US" altLang="zh-TW" b="1" smtClean="0">
              <a:latin typeface="Times New Roman" pitchFamily="18" charset="0"/>
              <a:ea typeface="標楷體" pitchFamily="65" charset="-120"/>
              <a:cs typeface="Times New Roman" pitchFamily="18" charset="0"/>
            </a:endParaRPr>
          </a:p>
          <a:p>
            <a:pPr eaLnBrk="1" hangingPunct="1">
              <a:buFont typeface="Wingdings" pitchFamily="2" charset="2"/>
              <a:buNone/>
            </a:pPr>
            <a:r>
              <a:rPr lang="zh-TW" altLang="en-US" b="1" smtClean="0">
                <a:latin typeface="Times New Roman" pitchFamily="18" charset="0"/>
                <a:ea typeface="標楷體" pitchFamily="65" charset="-120"/>
                <a:cs typeface="Times New Roman" pitchFamily="18" charset="0"/>
              </a:rPr>
              <a:t>四、可攜式媒體的安全使用</a:t>
            </a:r>
            <a:endParaRPr lang="en-US" altLang="zh-TW" b="1" smtClean="0">
              <a:latin typeface="Times New Roman" pitchFamily="18" charset="0"/>
              <a:ea typeface="標楷體" pitchFamily="65" charset="-120"/>
              <a:cs typeface="Times New Roman" pitchFamily="18" charset="0"/>
            </a:endParaRPr>
          </a:p>
          <a:p>
            <a:pPr eaLnBrk="1" hangingPunct="1">
              <a:buFont typeface="Wingdings" pitchFamily="2" charset="2"/>
              <a:buNone/>
            </a:pPr>
            <a:r>
              <a:rPr lang="zh-TW" altLang="en-US" sz="2400" b="1" smtClean="0">
                <a:latin typeface="Times New Roman" pitchFamily="18" charset="0"/>
                <a:ea typeface="標楷體" pitchFamily="65" charset="-120"/>
                <a:cs typeface="Times New Roman" pitchFamily="18" charset="0"/>
              </a:rPr>
              <a:t>報告人：張之旗</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標題 1"/>
          <p:cNvSpPr>
            <a:spLocks noGrp="1"/>
          </p:cNvSpPr>
          <p:nvPr>
            <p:ph type="title"/>
          </p:nvPr>
        </p:nvSpPr>
        <p:spPr/>
        <p:txBody>
          <a:bodyPr/>
          <a:lstStyle/>
          <a:p>
            <a:pPr eaLnBrk="1" hangingPunct="1"/>
            <a:r>
              <a:rPr lang="en-US" altLang="zh-TW" b="1" smtClean="0">
                <a:latin typeface="Times New Roman" pitchFamily="18" charset="0"/>
                <a:ea typeface="標楷體" pitchFamily="65" charset="-120"/>
                <a:cs typeface="Times New Roman" pitchFamily="18" charset="0"/>
              </a:rPr>
              <a:t>2-1</a:t>
            </a:r>
            <a:r>
              <a:rPr lang="zh-TW" altLang="en-US" b="1" smtClean="0">
                <a:latin typeface="Times New Roman" pitchFamily="18" charset="0"/>
                <a:ea typeface="標楷體" pitchFamily="65" charset="-120"/>
                <a:cs typeface="Times New Roman" pitchFamily="18" charset="0"/>
              </a:rPr>
              <a:t> 密碼設定</a:t>
            </a:r>
          </a:p>
        </p:txBody>
      </p:sp>
      <p:sp>
        <p:nvSpPr>
          <p:cNvPr id="3" name="內容版面配置區 2"/>
          <p:cNvSpPr>
            <a:spLocks noGrp="1"/>
          </p:cNvSpPr>
          <p:nvPr>
            <p:ph idx="1"/>
          </p:nvPr>
        </p:nvSpPr>
        <p:spPr>
          <a:xfrm>
            <a:off x="395288" y="1557338"/>
            <a:ext cx="7561262" cy="4724400"/>
          </a:xfrm>
        </p:spPr>
        <p:txBody>
          <a:bodyPr rtlCol="0">
            <a:normAutofit fontScale="92500" lnSpcReduction="10000"/>
          </a:bodyPr>
          <a:lstStyle/>
          <a:p>
            <a:pPr eaLnBrk="1" fontAlgn="auto" hangingPunct="1">
              <a:spcAft>
                <a:spcPts val="0"/>
              </a:spcAft>
              <a:defRPr/>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密碼長度與設定 </a:t>
            </a:r>
          </a:p>
          <a:p>
            <a:pPr lvl="1"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密碼長度至少</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8</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個字元以上。 </a:t>
            </a:r>
          </a:p>
          <a:p>
            <a:pPr lvl="1"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英文</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大小寫</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、數字、符號</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(@#$%&amp;)</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混合。 </a:t>
            </a:r>
          </a:p>
          <a:p>
            <a:pPr lvl="1"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區分「重要帳號密碼」與「非重要帳號密碼」。 </a:t>
            </a:r>
          </a:p>
          <a:p>
            <a:pPr eaLnBrk="1" fontAlgn="auto" hangingPunct="1">
              <a:spcAft>
                <a:spcPts val="0"/>
              </a:spcAft>
              <a:defRPr/>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避免用簡單容易取得的密碼</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p>
          <a:p>
            <a:pPr lvl="1"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帳號、電話、生日、電子信箱網址。 </a:t>
            </a:r>
          </a:p>
          <a:p>
            <a:pPr lvl="1"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重複、連續的字。</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aaa</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123) </a:t>
            </a:r>
          </a:p>
          <a:p>
            <a:pPr eaLnBrk="1" fontAlgn="auto" hangingPunct="1">
              <a:spcAft>
                <a:spcPts val="0"/>
              </a:spcAft>
              <a:defRPr/>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密碼保存與更新 </a:t>
            </a:r>
          </a:p>
          <a:p>
            <a:pPr lvl="1"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密碼存放於高安全性的地方</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勿貼在電腦上</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p>
          <a:p>
            <a:pPr lvl="1"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至少每三個月更新一次密碼。 </a:t>
            </a:r>
          </a:p>
          <a:p>
            <a:pPr eaLnBrk="1" fontAlgn="auto" hangingPunct="1">
              <a:spcAft>
                <a:spcPts val="0"/>
              </a:spcAft>
              <a:buFont typeface="Cambria"/>
              <a:buChar char="+"/>
              <a:defRPr/>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標題 1"/>
          <p:cNvSpPr>
            <a:spLocks noGrp="1"/>
          </p:cNvSpPr>
          <p:nvPr>
            <p:ph type="title"/>
          </p:nvPr>
        </p:nvSpPr>
        <p:spPr>
          <a:xfrm>
            <a:off x="461963" y="333375"/>
            <a:ext cx="7499350" cy="1143000"/>
          </a:xfrm>
        </p:spPr>
        <p:txBody>
          <a:bodyPr/>
          <a:lstStyle/>
          <a:p>
            <a:pPr eaLnBrk="1" hangingPunct="1"/>
            <a:r>
              <a:rPr lang="en-US" altLang="zh-TW" b="1" smtClean="0">
                <a:latin typeface="Times New Roman" pitchFamily="18" charset="0"/>
                <a:ea typeface="標楷體" pitchFamily="65" charset="-120"/>
                <a:cs typeface="Times New Roman" pitchFamily="18" charset="0"/>
              </a:rPr>
              <a:t>2-1</a:t>
            </a:r>
            <a:r>
              <a:rPr lang="zh-TW" altLang="en-US" b="1" smtClean="0">
                <a:latin typeface="Times New Roman" pitchFamily="18" charset="0"/>
                <a:ea typeface="標楷體" pitchFamily="65" charset="-120"/>
                <a:cs typeface="Times New Roman" pitchFamily="18" charset="0"/>
              </a:rPr>
              <a:t> 密碼設定</a:t>
            </a:r>
          </a:p>
        </p:txBody>
      </p:sp>
      <p:sp>
        <p:nvSpPr>
          <p:cNvPr id="49154" name="內容版面配置區 2"/>
          <p:cNvSpPr>
            <a:spLocks noGrp="1"/>
          </p:cNvSpPr>
          <p:nvPr>
            <p:ph idx="1"/>
          </p:nvPr>
        </p:nvSpPr>
        <p:spPr>
          <a:xfrm>
            <a:off x="539750" y="1557338"/>
            <a:ext cx="7345363" cy="4392612"/>
          </a:xfrm>
        </p:spPr>
        <p:txBody>
          <a:bodyPr/>
          <a:lstStyle/>
          <a:p>
            <a:pPr eaLnBrk="1" hangingPunct="1"/>
            <a:r>
              <a:rPr lang="zh-TW" altLang="en-US" smtClean="0">
                <a:latin typeface="Times New Roman" pitchFamily="18" charset="0"/>
                <a:ea typeface="標楷體" pitchFamily="65" charset="-120"/>
                <a:cs typeface="Times New Roman" pitchFamily="18" charset="0"/>
              </a:rPr>
              <a:t>檢測密碼強度： </a:t>
            </a:r>
          </a:p>
          <a:p>
            <a:pPr lvl="1" eaLnBrk="1" hangingPunct="1"/>
            <a:r>
              <a:rPr lang="en-US" altLang="zh-TW" smtClean="0">
                <a:latin typeface="Times New Roman" pitchFamily="18" charset="0"/>
                <a:ea typeface="標楷體" pitchFamily="65" charset="-120"/>
                <a:cs typeface="Times New Roman" pitchFamily="18" charset="0"/>
              </a:rPr>
              <a:t>https://www.microsoft.com/security/pc-security/password-checker.aspx?WT.mc_id=Site_Link </a:t>
            </a:r>
          </a:p>
          <a:p>
            <a:pPr lvl="1" eaLnBrk="1" hangingPunct="1"/>
            <a:endParaRPr lang="zh-TW" altLang="en-US" smtClean="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99176" cy="1282154"/>
          </a:xfrm>
          <a:extLst/>
        </p:spPr>
        <p:txBody>
          <a:bodyPr/>
          <a:lstStyle/>
          <a:p>
            <a:pPr eaLnBrk="1" fontAlgn="auto" hangingPunct="1">
              <a:spcAft>
                <a:spcPts val="0"/>
              </a:spcAft>
              <a:defRPr/>
            </a:pP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密碼</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設定</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2400" dirty="0" smtClean="0">
                <a:solidFill>
                  <a:schemeClr val="tx2">
                    <a:lumMod val="75000"/>
                  </a:schemeClr>
                </a:solidFill>
                <a:effectLst>
                  <a:innerShdw blurRad="50800" dist="25400" dir="13500000">
                    <a:srgbClr val="000000">
                      <a:alpha val="70000"/>
                    </a:srgbClr>
                  </a:innerShdw>
                </a:effectLst>
                <a:latin typeface="Times New Roman" panose="02020603050405020304" pitchFamily="18" charset="0"/>
                <a:ea typeface="標楷體" panose="03000509000000000000" pitchFamily="65" charset="-120"/>
                <a:cs typeface="Times New Roman" panose="02020603050405020304" pitchFamily="18" charset="0"/>
              </a:rPr>
              <a:t>最常見的密碼</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1202" name="Picture 2"/>
          <p:cNvPicPr>
            <a:picLocks noChangeAspect="1" noChangeArrowheads="1"/>
          </p:cNvPicPr>
          <p:nvPr/>
        </p:nvPicPr>
        <p:blipFill>
          <a:blip r:embed="rId2"/>
          <a:srcRect/>
          <a:stretch>
            <a:fillRect/>
          </a:stretch>
        </p:blipFill>
        <p:spPr bwMode="auto">
          <a:xfrm>
            <a:off x="1116013" y="1773238"/>
            <a:ext cx="3070225" cy="4459287"/>
          </a:xfrm>
          <a:prstGeom prst="rect">
            <a:avLst/>
          </a:prstGeom>
          <a:noFill/>
          <a:ln w="9525">
            <a:noFill/>
            <a:miter lim="800000"/>
            <a:headEnd/>
            <a:tailEnd/>
          </a:ln>
        </p:spPr>
      </p:pic>
      <p:pic>
        <p:nvPicPr>
          <p:cNvPr id="51203" name="Picture 3"/>
          <p:cNvPicPr>
            <a:picLocks noChangeAspect="1" noChangeArrowheads="1"/>
          </p:cNvPicPr>
          <p:nvPr/>
        </p:nvPicPr>
        <p:blipFill>
          <a:blip r:embed="rId3"/>
          <a:srcRect/>
          <a:stretch>
            <a:fillRect/>
          </a:stretch>
        </p:blipFill>
        <p:spPr bwMode="auto">
          <a:xfrm>
            <a:off x="4206875" y="1776413"/>
            <a:ext cx="3101975" cy="443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標題 1"/>
          <p:cNvSpPr>
            <a:spLocks noGrp="1"/>
          </p:cNvSpPr>
          <p:nvPr>
            <p:ph type="title"/>
          </p:nvPr>
        </p:nvSpPr>
        <p:spPr>
          <a:xfrm>
            <a:off x="755650" y="274638"/>
            <a:ext cx="6911975" cy="1143000"/>
          </a:xfrm>
        </p:spPr>
        <p:txBody>
          <a:bodyPr/>
          <a:lstStyle/>
          <a:p>
            <a:r>
              <a:rPr lang="zh-TW" altLang="en-US" b="1" smtClean="0">
                <a:latin typeface="Times New Roman" pitchFamily="18" charset="0"/>
                <a:ea typeface="標楷體" pitchFamily="65" charset="-120"/>
                <a:cs typeface="Times New Roman" pitchFamily="18" charset="0"/>
              </a:rPr>
              <a:t>如何設計出好記的密碼呢？</a:t>
            </a:r>
          </a:p>
        </p:txBody>
      </p:sp>
      <p:sp>
        <p:nvSpPr>
          <p:cNvPr id="52226" name="內容版面配置區 2"/>
          <p:cNvSpPr>
            <a:spLocks noGrp="1"/>
          </p:cNvSpPr>
          <p:nvPr>
            <p:ph idx="1"/>
          </p:nvPr>
        </p:nvSpPr>
        <p:spPr>
          <a:xfrm>
            <a:off x="457200" y="1484313"/>
            <a:ext cx="7499350" cy="5040312"/>
          </a:xfrm>
        </p:spPr>
        <p:txBody>
          <a:bodyPr/>
          <a:lstStyle/>
          <a:p>
            <a:pPr>
              <a:lnSpc>
                <a:spcPts val="3200"/>
              </a:lnSpc>
              <a:spcBef>
                <a:spcPct val="0"/>
              </a:spcBef>
            </a:pPr>
            <a:r>
              <a:rPr lang="zh-TW" altLang="en-US" smtClean="0">
                <a:latin typeface="Times New Roman" pitchFamily="18" charset="0"/>
                <a:ea typeface="標楷體" pitchFamily="65" charset="-120"/>
                <a:cs typeface="Times New Roman" pitchFamily="18" charset="0"/>
              </a:rPr>
              <a:t>訣竅一：利用同音字替換</a:t>
            </a:r>
          </a:p>
          <a:p>
            <a:pPr lvl="1">
              <a:lnSpc>
                <a:spcPts val="3200"/>
              </a:lnSpc>
              <a:spcBef>
                <a:spcPct val="0"/>
              </a:spcBef>
            </a:pPr>
            <a:r>
              <a:rPr lang="zh-TW" altLang="en-US" smtClean="0">
                <a:latin typeface="Times New Roman" pitchFamily="18" charset="0"/>
                <a:ea typeface="標楷體" pitchFamily="65" charset="-120"/>
                <a:cs typeface="Times New Roman" pitchFamily="18" charset="0"/>
              </a:rPr>
              <a:t>比如</a:t>
            </a:r>
            <a:r>
              <a:rPr lang="en-US" altLang="zh-TW" smtClean="0">
                <a:latin typeface="Times New Roman" pitchFamily="18" charset="0"/>
                <a:ea typeface="標楷體" pitchFamily="65" charset="-120"/>
                <a:cs typeface="Times New Roman" pitchFamily="18" charset="0"/>
              </a:rPr>
              <a:t>seed</a:t>
            </a:r>
            <a:r>
              <a:rPr lang="zh-TW" altLang="en-US" smtClean="0">
                <a:latin typeface="Times New Roman" pitchFamily="18" charset="0"/>
                <a:ea typeface="標楷體" pitchFamily="65" charset="-120"/>
                <a:cs typeface="Times New Roman" pitchFamily="18" charset="0"/>
              </a:rPr>
              <a:t>這個單字，可以將英文字母</a:t>
            </a:r>
            <a:r>
              <a:rPr lang="en-US" altLang="zh-TW" smtClean="0">
                <a:latin typeface="Times New Roman" pitchFamily="18" charset="0"/>
                <a:ea typeface="標楷體" pitchFamily="65" charset="-120"/>
                <a:cs typeface="Times New Roman" pitchFamily="18" charset="0"/>
              </a:rPr>
              <a:t>e</a:t>
            </a:r>
            <a:r>
              <a:rPr lang="zh-TW" altLang="en-US" smtClean="0">
                <a:latin typeface="Times New Roman" pitchFamily="18" charset="0"/>
                <a:ea typeface="標楷體" pitchFamily="65" charset="-120"/>
                <a:cs typeface="Times New Roman" pitchFamily="18" charset="0"/>
              </a:rPr>
              <a:t>替換成同音的阿拉伯數字</a:t>
            </a:r>
            <a:r>
              <a:rPr lang="en-US" altLang="zh-TW" smtClean="0">
                <a:latin typeface="Times New Roman" pitchFamily="18" charset="0"/>
                <a:ea typeface="標楷體" pitchFamily="65" charset="-120"/>
                <a:cs typeface="Times New Roman" pitchFamily="18" charset="0"/>
              </a:rPr>
              <a:t>1</a:t>
            </a:r>
            <a:r>
              <a:rPr lang="zh-TW" altLang="en-US" smtClean="0">
                <a:latin typeface="Times New Roman" pitchFamily="18" charset="0"/>
                <a:ea typeface="標楷體" pitchFamily="65" charset="-120"/>
                <a:cs typeface="Times New Roman" pitchFamily="18" charset="0"/>
              </a:rPr>
              <a:t>，這樣就變成</a:t>
            </a:r>
            <a:r>
              <a:rPr lang="en-US" altLang="zh-TW" smtClean="0">
                <a:latin typeface="Times New Roman" pitchFamily="18" charset="0"/>
                <a:ea typeface="標楷體" pitchFamily="65" charset="-120"/>
                <a:cs typeface="Times New Roman" pitchFamily="18" charset="0"/>
              </a:rPr>
              <a:t>s11d</a:t>
            </a:r>
            <a:r>
              <a:rPr lang="zh-TW" altLang="en-US" smtClean="0">
                <a:latin typeface="Times New Roman" pitchFamily="18" charset="0"/>
                <a:ea typeface="標楷體" pitchFamily="65" charset="-120"/>
                <a:cs typeface="Times New Roman" pitchFamily="18" charset="0"/>
              </a:rPr>
              <a:t>，好記又可混和英數字。</a:t>
            </a:r>
            <a:endParaRPr lang="en-US" altLang="zh-TW" smtClean="0">
              <a:latin typeface="Times New Roman" pitchFamily="18" charset="0"/>
              <a:ea typeface="標楷體" pitchFamily="65" charset="-120"/>
              <a:cs typeface="Times New Roman" pitchFamily="18" charset="0"/>
            </a:endParaRPr>
          </a:p>
          <a:p>
            <a:pPr>
              <a:lnSpc>
                <a:spcPts val="3200"/>
              </a:lnSpc>
              <a:spcBef>
                <a:spcPct val="0"/>
              </a:spcBef>
            </a:pPr>
            <a:r>
              <a:rPr lang="zh-TW" altLang="en-US" smtClean="0">
                <a:latin typeface="Times New Roman" pitchFamily="18" charset="0"/>
                <a:ea typeface="標楷體" pitchFamily="65" charset="-120"/>
                <a:cs typeface="Times New Roman" pitchFamily="18" charset="0"/>
              </a:rPr>
              <a:t>訣竅二：利用同型字替換</a:t>
            </a:r>
          </a:p>
          <a:p>
            <a:pPr lvl="1">
              <a:lnSpc>
                <a:spcPts val="3200"/>
              </a:lnSpc>
              <a:spcBef>
                <a:spcPct val="0"/>
              </a:spcBef>
            </a:pPr>
            <a:r>
              <a:rPr lang="zh-TW" altLang="en-US" smtClean="0">
                <a:latin typeface="Times New Roman" pitchFamily="18" charset="0"/>
                <a:ea typeface="標楷體" pitchFamily="65" charset="-120"/>
                <a:cs typeface="Times New Roman" pitchFamily="18" charset="0"/>
              </a:rPr>
              <a:t>比如</a:t>
            </a:r>
            <a:r>
              <a:rPr lang="en-US" altLang="zh-TW" smtClean="0">
                <a:latin typeface="Times New Roman" pitchFamily="18" charset="0"/>
                <a:ea typeface="標楷體" pitchFamily="65" charset="-120"/>
                <a:cs typeface="Times New Roman" pitchFamily="18" charset="0"/>
              </a:rPr>
              <a:t>dog</a:t>
            </a:r>
            <a:r>
              <a:rPr lang="zh-TW" altLang="en-US" smtClean="0">
                <a:latin typeface="Times New Roman" pitchFamily="18" charset="0"/>
                <a:ea typeface="標楷體" pitchFamily="65" charset="-120"/>
                <a:cs typeface="Times New Roman" pitchFamily="18" charset="0"/>
              </a:rPr>
              <a:t>狗這個單字，可以將字母</a:t>
            </a:r>
            <a:r>
              <a:rPr lang="en-US" altLang="zh-TW" smtClean="0">
                <a:latin typeface="Times New Roman" pitchFamily="18" charset="0"/>
                <a:ea typeface="標楷體" pitchFamily="65" charset="-120"/>
                <a:cs typeface="Times New Roman" pitchFamily="18" charset="0"/>
              </a:rPr>
              <a:t>o</a:t>
            </a:r>
            <a:r>
              <a:rPr lang="zh-TW" altLang="en-US" smtClean="0">
                <a:latin typeface="Times New Roman" pitchFamily="18" charset="0"/>
                <a:ea typeface="標楷體" pitchFamily="65" charset="-120"/>
                <a:cs typeface="Times New Roman" pitchFamily="18" charset="0"/>
              </a:rPr>
              <a:t>改成數字</a:t>
            </a:r>
            <a:r>
              <a:rPr lang="en-US" altLang="zh-TW" smtClean="0">
                <a:latin typeface="Times New Roman" pitchFamily="18" charset="0"/>
                <a:ea typeface="標楷體" pitchFamily="65" charset="-120"/>
                <a:cs typeface="Times New Roman" pitchFamily="18" charset="0"/>
              </a:rPr>
              <a:t>0</a:t>
            </a:r>
            <a:r>
              <a:rPr lang="zh-TW" altLang="en-US" smtClean="0">
                <a:latin typeface="Times New Roman" pitchFamily="18" charset="0"/>
                <a:ea typeface="標楷體" pitchFamily="65" charset="-120"/>
                <a:cs typeface="Times New Roman" pitchFamily="18" charset="0"/>
              </a:rPr>
              <a:t>，變成</a:t>
            </a:r>
            <a:r>
              <a:rPr lang="en-US" altLang="zh-TW" smtClean="0">
                <a:latin typeface="Times New Roman" pitchFamily="18" charset="0"/>
                <a:ea typeface="標楷體" pitchFamily="65" charset="-120"/>
                <a:cs typeface="Times New Roman" pitchFamily="18" charset="0"/>
              </a:rPr>
              <a:t>d0g</a:t>
            </a:r>
            <a:r>
              <a:rPr lang="zh-TW" altLang="en-US" smtClean="0">
                <a:latin typeface="Times New Roman" pitchFamily="18" charset="0"/>
                <a:ea typeface="標楷體" pitchFamily="65" charset="-120"/>
                <a:cs typeface="Times New Roman" pitchFamily="18" charset="0"/>
              </a:rPr>
              <a:t>，一樣是有意義的詞，但是混合英數字。</a:t>
            </a:r>
            <a:endParaRPr lang="en-US" altLang="zh-TW" smtClean="0">
              <a:latin typeface="Times New Roman" pitchFamily="18" charset="0"/>
              <a:ea typeface="標楷體" pitchFamily="65" charset="-120"/>
              <a:cs typeface="Times New Roman" pitchFamily="18" charset="0"/>
            </a:endParaRPr>
          </a:p>
          <a:p>
            <a:pPr lvl="1">
              <a:lnSpc>
                <a:spcPts val="3200"/>
              </a:lnSpc>
              <a:spcBef>
                <a:spcPct val="0"/>
              </a:spcBef>
            </a:pPr>
            <a:r>
              <a:rPr lang="zh-TW" altLang="en-US" smtClean="0">
                <a:latin typeface="Times New Roman" pitchFamily="18" charset="0"/>
                <a:ea typeface="標楷體" pitchFamily="65" charset="-120"/>
                <a:cs typeface="Times New Roman" pitchFamily="18" charset="0"/>
              </a:rPr>
              <a:t>或是像</a:t>
            </a:r>
            <a:r>
              <a:rPr lang="en-US" altLang="zh-TW" smtClean="0">
                <a:latin typeface="Times New Roman" pitchFamily="18" charset="0"/>
                <a:ea typeface="標楷體" pitchFamily="65" charset="-120"/>
                <a:cs typeface="Times New Roman" pitchFamily="18" charset="0"/>
              </a:rPr>
              <a:t>password</a:t>
            </a:r>
            <a:r>
              <a:rPr lang="zh-TW" altLang="en-US" smtClean="0">
                <a:latin typeface="Times New Roman" pitchFamily="18" charset="0"/>
                <a:ea typeface="標楷體" pitchFamily="65" charset="-120"/>
                <a:cs typeface="Times New Roman" pitchFamily="18" charset="0"/>
              </a:rPr>
              <a:t>這個單字，可以將英文字母</a:t>
            </a:r>
            <a:r>
              <a:rPr lang="en-US" altLang="zh-TW" smtClean="0">
                <a:latin typeface="Times New Roman" pitchFamily="18" charset="0"/>
                <a:ea typeface="標楷體" pitchFamily="65" charset="-120"/>
                <a:cs typeface="Times New Roman" pitchFamily="18" charset="0"/>
              </a:rPr>
              <a:t>a</a:t>
            </a:r>
            <a:r>
              <a:rPr lang="zh-TW" altLang="en-US" smtClean="0">
                <a:latin typeface="Times New Roman" pitchFamily="18" charset="0"/>
                <a:ea typeface="標楷體" pitchFamily="65" charset="-120"/>
                <a:cs typeface="Times New Roman" pitchFamily="18" charset="0"/>
              </a:rPr>
              <a:t>換成</a:t>
            </a:r>
            <a:r>
              <a:rPr lang="en-US" altLang="zh-TW" smtClean="0">
                <a:latin typeface="Times New Roman" pitchFamily="18" charset="0"/>
                <a:ea typeface="標楷體" pitchFamily="65" charset="-120"/>
                <a:cs typeface="Times New Roman" pitchFamily="18" charset="0"/>
              </a:rPr>
              <a:t>@</a:t>
            </a:r>
            <a:r>
              <a:rPr lang="zh-TW" altLang="en-US" smtClean="0">
                <a:latin typeface="Times New Roman" pitchFamily="18" charset="0"/>
                <a:ea typeface="標楷體" pitchFamily="65" charset="-120"/>
                <a:cs typeface="Times New Roman" pitchFamily="18" charset="0"/>
              </a:rPr>
              <a:t>，將字母</a:t>
            </a:r>
            <a:r>
              <a:rPr lang="en-US" altLang="zh-TW" smtClean="0">
                <a:latin typeface="Times New Roman" pitchFamily="18" charset="0"/>
                <a:ea typeface="標楷體" pitchFamily="65" charset="-120"/>
                <a:cs typeface="Times New Roman" pitchFamily="18" charset="0"/>
              </a:rPr>
              <a:t>o</a:t>
            </a:r>
            <a:r>
              <a:rPr lang="zh-TW" altLang="en-US" smtClean="0">
                <a:latin typeface="Times New Roman" pitchFamily="18" charset="0"/>
                <a:ea typeface="標楷體" pitchFamily="65" charset="-120"/>
                <a:cs typeface="Times New Roman" pitchFamily="18" charset="0"/>
              </a:rPr>
              <a:t>改成數字</a:t>
            </a:r>
            <a:r>
              <a:rPr lang="en-US" altLang="zh-TW" smtClean="0">
                <a:latin typeface="Times New Roman" pitchFamily="18" charset="0"/>
                <a:ea typeface="標楷體" pitchFamily="65" charset="-120"/>
                <a:cs typeface="Times New Roman" pitchFamily="18" charset="0"/>
              </a:rPr>
              <a:t>0</a:t>
            </a:r>
            <a:r>
              <a:rPr lang="zh-TW" altLang="en-US" smtClean="0">
                <a:latin typeface="Times New Roman" pitchFamily="18" charset="0"/>
                <a:ea typeface="標楷體" pitchFamily="65" charset="-120"/>
                <a:cs typeface="Times New Roman" pitchFamily="18" charset="0"/>
              </a:rPr>
              <a:t>，這樣就變成</a:t>
            </a:r>
            <a:r>
              <a:rPr lang="en-US" altLang="zh-TW" smtClean="0">
                <a:latin typeface="Times New Roman" pitchFamily="18" charset="0"/>
                <a:ea typeface="標楷體" pitchFamily="65" charset="-120"/>
                <a:cs typeface="Times New Roman" pitchFamily="18" charset="0"/>
              </a:rPr>
              <a:t>p@ssw0rd</a:t>
            </a:r>
            <a:r>
              <a:rPr lang="zh-TW" altLang="en-US" smtClean="0">
                <a:latin typeface="Times New Roman" pitchFamily="18" charset="0"/>
                <a:ea typeface="標楷體" pitchFamily="65" charset="-120"/>
                <a:cs typeface="Times New Roman" pitchFamily="18" charset="0"/>
              </a:rPr>
              <a:t>，好記又可以混合英數字及特殊符號。</a:t>
            </a:r>
            <a:endParaRPr lang="en-US" altLang="zh-TW" smtClean="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標題 1"/>
          <p:cNvSpPr>
            <a:spLocks noGrp="1"/>
          </p:cNvSpPr>
          <p:nvPr>
            <p:ph type="title"/>
          </p:nvPr>
        </p:nvSpPr>
        <p:spPr>
          <a:xfrm>
            <a:off x="755650" y="274638"/>
            <a:ext cx="6911975" cy="1143000"/>
          </a:xfrm>
        </p:spPr>
        <p:txBody>
          <a:bodyPr/>
          <a:lstStyle/>
          <a:p>
            <a:r>
              <a:rPr lang="zh-TW" altLang="en-US" b="1" smtClean="0">
                <a:latin typeface="Times New Roman" pitchFamily="18" charset="0"/>
                <a:ea typeface="標楷體" pitchFamily="65" charset="-120"/>
                <a:cs typeface="Times New Roman" pitchFamily="18" charset="0"/>
              </a:rPr>
              <a:t>如何設計出好記的密碼呢？</a:t>
            </a:r>
          </a:p>
        </p:txBody>
      </p:sp>
      <p:sp>
        <p:nvSpPr>
          <p:cNvPr id="53250" name="內容版面配置區 2"/>
          <p:cNvSpPr>
            <a:spLocks noGrp="1"/>
          </p:cNvSpPr>
          <p:nvPr>
            <p:ph idx="1"/>
          </p:nvPr>
        </p:nvSpPr>
        <p:spPr>
          <a:xfrm>
            <a:off x="457200" y="1484313"/>
            <a:ext cx="7499350" cy="5113337"/>
          </a:xfrm>
        </p:spPr>
        <p:txBody>
          <a:bodyPr/>
          <a:lstStyle/>
          <a:p>
            <a:r>
              <a:rPr lang="zh-TW" altLang="en-US" sz="2800" smtClean="0">
                <a:latin typeface="Times New Roman" pitchFamily="18" charset="0"/>
                <a:ea typeface="標楷體" pitchFamily="65" charset="-120"/>
                <a:cs typeface="Times New Roman" pitchFamily="18" charset="0"/>
              </a:rPr>
              <a:t>訣竅三：善用特殊符號填充</a:t>
            </a:r>
          </a:p>
          <a:p>
            <a:pPr lvl="1"/>
            <a:r>
              <a:rPr lang="zh-TW" altLang="en-US" smtClean="0">
                <a:latin typeface="Times New Roman" pitchFamily="18" charset="0"/>
                <a:ea typeface="標楷體" pitchFamily="65" charset="-120"/>
                <a:cs typeface="Times New Roman" pitchFamily="18" charset="0"/>
              </a:rPr>
              <a:t>假如覺得上述</a:t>
            </a:r>
            <a:r>
              <a:rPr lang="en-US" altLang="zh-TW" smtClean="0">
                <a:latin typeface="Times New Roman" pitchFamily="18" charset="0"/>
                <a:ea typeface="標楷體" pitchFamily="65" charset="-120"/>
                <a:cs typeface="Times New Roman" pitchFamily="18" charset="0"/>
              </a:rPr>
              <a:t>d0g</a:t>
            </a:r>
            <a:r>
              <a:rPr lang="zh-TW" altLang="en-US" smtClean="0">
                <a:latin typeface="Times New Roman" pitchFamily="18" charset="0"/>
                <a:ea typeface="標楷體" pitchFamily="65" charset="-120"/>
                <a:cs typeface="Times New Roman" pitchFamily="18" charset="0"/>
              </a:rPr>
              <a:t>這個密碼不夠長，那麼就可以在後頭加上特殊符號如</a:t>
            </a:r>
            <a:r>
              <a:rPr lang="en-US" altLang="zh-TW" smtClean="0">
                <a:latin typeface="Times New Roman" pitchFamily="18" charset="0"/>
                <a:ea typeface="標楷體" pitchFamily="65" charset="-120"/>
                <a:cs typeface="Times New Roman" pitchFamily="18" charset="0"/>
              </a:rPr>
              <a:t>d0g!(!(!(!(!(</a:t>
            </a:r>
            <a:r>
              <a:rPr lang="zh-TW" altLang="en-US" smtClean="0">
                <a:latin typeface="Times New Roman" pitchFamily="18" charset="0"/>
                <a:ea typeface="標楷體" pitchFamily="65" charset="-120"/>
                <a:cs typeface="Times New Roman" pitchFamily="18" charset="0"/>
              </a:rPr>
              <a:t>，但是駭客如果用暴力破解法，就得要試</a:t>
            </a:r>
            <a:r>
              <a:rPr lang="en-US" altLang="zh-TW" smtClean="0">
                <a:latin typeface="Times New Roman" pitchFamily="18" charset="0"/>
                <a:ea typeface="標楷體" pitchFamily="65" charset="-120"/>
                <a:cs typeface="Times New Roman" pitchFamily="18" charset="0"/>
              </a:rPr>
              <a:t>(26+10+32)</a:t>
            </a:r>
            <a:r>
              <a:rPr lang="en-US" altLang="zh-TW" baseline="30000" smtClean="0">
                <a:latin typeface="Times New Roman" pitchFamily="18" charset="0"/>
                <a:ea typeface="標楷體" pitchFamily="65" charset="-120"/>
                <a:cs typeface="Times New Roman" pitchFamily="18" charset="0"/>
              </a:rPr>
              <a:t>13</a:t>
            </a:r>
            <a:r>
              <a:rPr lang="zh-TW" altLang="en-US" smtClean="0">
                <a:latin typeface="Times New Roman" pitchFamily="18" charset="0"/>
                <a:ea typeface="標楷體" pitchFamily="65" charset="-120"/>
                <a:cs typeface="Times New Roman" pitchFamily="18" charset="0"/>
              </a:rPr>
              <a:t>種變化才能破解。</a:t>
            </a:r>
            <a:endParaRPr lang="en-US" altLang="zh-TW" sz="2400" smtClean="0">
              <a:latin typeface="Times New Roman" pitchFamily="18" charset="0"/>
              <a:ea typeface="標楷體" pitchFamily="65" charset="-120"/>
              <a:cs typeface="Times New Roman" pitchFamily="18" charset="0"/>
            </a:endParaRPr>
          </a:p>
          <a:p>
            <a:r>
              <a:rPr lang="zh-TW" altLang="en-US" sz="2800" smtClean="0">
                <a:latin typeface="Times New Roman" pitchFamily="18" charset="0"/>
                <a:ea typeface="標楷體" pitchFamily="65" charset="-120"/>
                <a:cs typeface="Times New Roman" pitchFamily="18" charset="0"/>
              </a:rPr>
              <a:t>訣竅四：利用中文輸入法</a:t>
            </a:r>
          </a:p>
          <a:p>
            <a:pPr lvl="1"/>
            <a:r>
              <a:rPr lang="zh-TW" altLang="en-US" sz="2400" smtClean="0">
                <a:latin typeface="Times New Roman" pitchFamily="18" charset="0"/>
                <a:ea typeface="標楷體" pitchFamily="65" charset="-120"/>
                <a:cs typeface="Times New Roman" pitchFamily="18" charset="0"/>
              </a:rPr>
              <a:t>例如「刁建強」這三個字的注音輸入法是「</a:t>
            </a:r>
            <a:r>
              <a:rPr lang="en-US" altLang="zh-TW" sz="2400" smtClean="0">
                <a:latin typeface="Times New Roman" pitchFamily="18" charset="0"/>
                <a:ea typeface="標楷體" pitchFamily="65" charset="-120"/>
                <a:cs typeface="Times New Roman" pitchFamily="18" charset="0"/>
              </a:rPr>
              <a:t>2ul ru04fu;6</a:t>
            </a:r>
            <a:r>
              <a:rPr lang="zh-TW" altLang="en-US" sz="2400" smtClean="0">
                <a:latin typeface="Times New Roman" pitchFamily="18" charset="0"/>
                <a:ea typeface="標楷體" pitchFamily="65" charset="-120"/>
                <a:cs typeface="Times New Roman" pitchFamily="18" charset="0"/>
              </a:rPr>
              <a:t>」的按鍵組合，乍看之下是隨機組合，但其實是有意義的。</a:t>
            </a:r>
            <a:endParaRPr lang="en-US" altLang="zh-TW" sz="2400" smtClean="0">
              <a:latin typeface="Times New Roman" pitchFamily="18" charset="0"/>
              <a:ea typeface="標楷體" pitchFamily="65" charset="-120"/>
              <a:cs typeface="Times New Roman" pitchFamily="18" charset="0"/>
            </a:endParaRPr>
          </a:p>
          <a:p>
            <a:pPr lvl="1"/>
            <a:r>
              <a:rPr lang="zh-TW" altLang="en-US" sz="2400" smtClean="0">
                <a:latin typeface="Times New Roman" pitchFamily="18" charset="0"/>
                <a:ea typeface="標楷體" pitchFamily="65" charset="-120"/>
                <a:cs typeface="Times New Roman" pitchFamily="18" charset="0"/>
              </a:rPr>
              <a:t>或是「刁建強」這三個字的倉頡輸入法字根是「尸一 弓大中手 弓戈中戈」 ，換成按鍵組合就是「 </a:t>
            </a:r>
            <a:r>
              <a:rPr lang="en-US" altLang="zh-TW" sz="2400" smtClean="0">
                <a:latin typeface="Times New Roman" pitchFamily="18" charset="0"/>
                <a:ea typeface="標楷體" pitchFamily="65" charset="-120"/>
                <a:cs typeface="Times New Roman" pitchFamily="18" charset="0"/>
              </a:rPr>
              <a:t>sm nklq nili </a:t>
            </a:r>
            <a:r>
              <a:rPr lang="zh-TW" altLang="en-US" sz="2400" smtClean="0">
                <a:latin typeface="Times New Roman" pitchFamily="18" charset="0"/>
                <a:ea typeface="標楷體" pitchFamily="65" charset="-120"/>
                <a:cs typeface="Times New Roman" pitchFamily="18" charset="0"/>
              </a:rPr>
              <a:t>」的按鍵。</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標題 1"/>
          <p:cNvSpPr>
            <a:spLocks noGrp="1"/>
          </p:cNvSpPr>
          <p:nvPr>
            <p:ph type="title"/>
          </p:nvPr>
        </p:nvSpPr>
        <p:spPr>
          <a:xfrm>
            <a:off x="468313" y="260350"/>
            <a:ext cx="7426325" cy="1143000"/>
          </a:xfrm>
        </p:spPr>
        <p:txBody>
          <a:bodyPr/>
          <a:lstStyle/>
          <a:p>
            <a:pPr eaLnBrk="1" hangingPunct="1"/>
            <a:r>
              <a:rPr lang="en-US" altLang="zh-TW" b="1" smtClean="0">
                <a:latin typeface="Times New Roman" pitchFamily="18" charset="0"/>
                <a:ea typeface="標楷體" pitchFamily="65" charset="-120"/>
                <a:cs typeface="Times New Roman" pitchFamily="18" charset="0"/>
              </a:rPr>
              <a:t>2-2</a:t>
            </a:r>
            <a:r>
              <a:rPr lang="zh-TW" altLang="en-US" b="1" smtClean="0">
                <a:latin typeface="Times New Roman" pitchFamily="18" charset="0"/>
                <a:ea typeface="標楷體" pitchFamily="65" charset="-120"/>
                <a:cs typeface="Times New Roman" pitchFamily="18" charset="0"/>
              </a:rPr>
              <a:t>安裝防毒軟體</a:t>
            </a:r>
          </a:p>
        </p:txBody>
      </p:sp>
      <p:sp>
        <p:nvSpPr>
          <p:cNvPr id="54274" name="內容版面配置區 2"/>
          <p:cNvSpPr>
            <a:spLocks noGrp="1"/>
          </p:cNvSpPr>
          <p:nvPr>
            <p:ph idx="1"/>
          </p:nvPr>
        </p:nvSpPr>
        <p:spPr>
          <a:xfrm>
            <a:off x="755650" y="1441450"/>
            <a:ext cx="6985000" cy="4724400"/>
          </a:xfrm>
        </p:spPr>
        <p:txBody>
          <a:bodyPr/>
          <a:lstStyle/>
          <a:p>
            <a:pPr eaLnBrk="1" hangingPunct="1"/>
            <a:r>
              <a:rPr lang="zh-TW" altLang="en-US" smtClean="0">
                <a:latin typeface="Times New Roman" pitchFamily="18" charset="0"/>
                <a:ea typeface="標楷體" pitchFamily="65" charset="-120"/>
                <a:cs typeface="Times New Roman" pitchFamily="18" charset="0"/>
              </a:rPr>
              <a:t>安裝防毒軟體 </a:t>
            </a:r>
          </a:p>
          <a:p>
            <a:pPr lvl="1" eaLnBrk="1" hangingPunct="1"/>
            <a:r>
              <a:rPr lang="zh-TW" altLang="en-US" smtClean="0">
                <a:latin typeface="Times New Roman" pitchFamily="18" charset="0"/>
                <a:ea typeface="標楷體" pitchFamily="65" charset="-120"/>
                <a:cs typeface="Times New Roman" pitchFamily="18" charset="0"/>
              </a:rPr>
              <a:t>免費：</a:t>
            </a:r>
            <a:r>
              <a:rPr lang="en-US" altLang="zh-TW" smtClean="0">
                <a:latin typeface="Times New Roman" pitchFamily="18" charset="0"/>
                <a:ea typeface="標楷體" pitchFamily="65" charset="-120"/>
                <a:cs typeface="Times New Roman" pitchFamily="18" charset="0"/>
              </a:rPr>
              <a:t>MSE</a:t>
            </a:r>
            <a:r>
              <a:rPr lang="zh-TW" altLang="en-US" smtClean="0">
                <a:latin typeface="Times New Roman" pitchFamily="18" charset="0"/>
                <a:ea typeface="標楷體" pitchFamily="65" charset="-120"/>
                <a:cs typeface="Times New Roman" pitchFamily="18" charset="0"/>
              </a:rPr>
              <a:t>、</a:t>
            </a:r>
            <a:r>
              <a:rPr lang="en-US" altLang="zh-TW" smtClean="0">
                <a:latin typeface="Times New Roman" pitchFamily="18" charset="0"/>
                <a:ea typeface="標楷體" pitchFamily="65" charset="-120"/>
                <a:cs typeface="Times New Roman" pitchFamily="18" charset="0"/>
              </a:rPr>
              <a:t>AVIRA</a:t>
            </a:r>
            <a:r>
              <a:rPr lang="zh-TW" altLang="en-US" smtClean="0">
                <a:latin typeface="Times New Roman" pitchFamily="18" charset="0"/>
                <a:ea typeface="標楷體" pitchFamily="65" charset="-120"/>
                <a:cs typeface="Times New Roman" pitchFamily="18" charset="0"/>
              </a:rPr>
              <a:t>、</a:t>
            </a:r>
            <a:r>
              <a:rPr lang="en-US" altLang="zh-TW" smtClean="0">
                <a:latin typeface="Times New Roman" pitchFamily="18" charset="0"/>
                <a:ea typeface="標楷體" pitchFamily="65" charset="-120"/>
                <a:cs typeface="Times New Roman" pitchFamily="18" charset="0"/>
              </a:rPr>
              <a:t>avast!</a:t>
            </a:r>
            <a:r>
              <a:rPr lang="zh-TW" altLang="en-US" smtClean="0">
                <a:latin typeface="Times New Roman" pitchFamily="18" charset="0"/>
                <a:ea typeface="標楷體" pitchFamily="65" charset="-120"/>
                <a:cs typeface="Times New Roman" pitchFamily="18" charset="0"/>
              </a:rPr>
              <a:t>、</a:t>
            </a:r>
            <a:r>
              <a:rPr lang="en-US" altLang="zh-TW" smtClean="0">
                <a:latin typeface="Times New Roman" pitchFamily="18" charset="0"/>
                <a:ea typeface="標楷體" pitchFamily="65" charset="-120"/>
                <a:cs typeface="Times New Roman" pitchFamily="18" charset="0"/>
              </a:rPr>
              <a:t>AVG</a:t>
            </a:r>
          </a:p>
          <a:p>
            <a:pPr lvl="1" eaLnBrk="1" hangingPunct="1"/>
            <a:r>
              <a:rPr lang="zh-TW" altLang="en-US" smtClean="0">
                <a:latin typeface="Times New Roman" pitchFamily="18" charset="0"/>
                <a:ea typeface="標楷體" pitchFamily="65" charset="-120"/>
                <a:cs typeface="Times New Roman" pitchFamily="18" charset="0"/>
              </a:rPr>
              <a:t>付費：</a:t>
            </a:r>
            <a:r>
              <a:rPr lang="en-US" altLang="zh-TW" smtClean="0">
                <a:latin typeface="Times New Roman" pitchFamily="18" charset="0"/>
                <a:ea typeface="標楷體" pitchFamily="65" charset="-120"/>
                <a:cs typeface="Times New Roman" pitchFamily="18" charset="0"/>
              </a:rPr>
              <a:t>Pccillin</a:t>
            </a:r>
            <a:r>
              <a:rPr lang="zh-TW" altLang="en-US" smtClean="0">
                <a:latin typeface="Times New Roman" pitchFamily="18" charset="0"/>
                <a:ea typeface="標楷體" pitchFamily="65" charset="-120"/>
                <a:cs typeface="Times New Roman" pitchFamily="18" charset="0"/>
              </a:rPr>
              <a:t>、</a:t>
            </a:r>
            <a:r>
              <a:rPr lang="en-US" altLang="zh-TW" smtClean="0">
                <a:latin typeface="Times New Roman" pitchFamily="18" charset="0"/>
                <a:ea typeface="標楷體" pitchFamily="65" charset="-120"/>
                <a:cs typeface="Times New Roman" pitchFamily="18" charset="0"/>
              </a:rPr>
              <a:t>Norton</a:t>
            </a:r>
            <a:r>
              <a:rPr lang="zh-TW" altLang="en-US" smtClean="0">
                <a:latin typeface="Times New Roman" pitchFamily="18" charset="0"/>
                <a:ea typeface="標楷體" pitchFamily="65" charset="-120"/>
                <a:cs typeface="Times New Roman" pitchFamily="18" charset="0"/>
              </a:rPr>
              <a:t>、</a:t>
            </a:r>
            <a:r>
              <a:rPr lang="en-US" altLang="zh-TW" smtClean="0">
                <a:latin typeface="Times New Roman" pitchFamily="18" charset="0"/>
                <a:ea typeface="標楷體" pitchFamily="65" charset="-120"/>
                <a:cs typeface="Times New Roman" pitchFamily="18" charset="0"/>
              </a:rPr>
              <a:t>Kaspersky </a:t>
            </a:r>
            <a:r>
              <a:rPr lang="zh-TW" altLang="en-US" smtClean="0">
                <a:latin typeface="Times New Roman" pitchFamily="18" charset="0"/>
                <a:ea typeface="標楷體" pitchFamily="65" charset="-120"/>
                <a:cs typeface="Times New Roman" pitchFamily="18" charset="0"/>
              </a:rPr>
              <a:t>、</a:t>
            </a:r>
            <a:r>
              <a:rPr lang="en-US" altLang="zh-TW" smtClean="0">
                <a:latin typeface="Times New Roman" pitchFamily="18" charset="0"/>
                <a:ea typeface="標楷體" pitchFamily="65" charset="-120"/>
                <a:cs typeface="Times New Roman" pitchFamily="18" charset="0"/>
              </a:rPr>
              <a:t>Eset nod32</a:t>
            </a:r>
          </a:p>
          <a:p>
            <a:pPr eaLnBrk="1" hangingPunct="1"/>
            <a:r>
              <a:rPr lang="zh-TW" altLang="en-US" smtClean="0">
                <a:latin typeface="Times New Roman" pitchFamily="18" charset="0"/>
                <a:ea typeface="標楷體" pitchFamily="65" charset="-120"/>
                <a:cs typeface="Times New Roman" pitchFamily="18" charset="0"/>
              </a:rPr>
              <a:t>隨時更新病毒碼 </a:t>
            </a:r>
          </a:p>
          <a:p>
            <a:pPr eaLnBrk="1" hangingPunct="1"/>
            <a:r>
              <a:rPr lang="zh-TW" altLang="en-US" smtClean="0">
                <a:latin typeface="Times New Roman" pitchFamily="18" charset="0"/>
                <a:ea typeface="標楷體" pitchFamily="65" charset="-120"/>
                <a:cs typeface="Times New Roman" pitchFamily="18" charset="0"/>
              </a:rPr>
              <a:t>定期執行全系統掃毒 </a:t>
            </a:r>
            <a:endParaRPr lang="en-US" altLang="zh-TW" smtClean="0">
              <a:latin typeface="Times New Roman" pitchFamily="18" charset="0"/>
              <a:ea typeface="標楷體" pitchFamily="65" charset="-120"/>
              <a:cs typeface="Times New Roman" pitchFamily="18" charset="0"/>
            </a:endParaRPr>
          </a:p>
          <a:p>
            <a:pPr eaLnBrk="1" hangingPunct="1"/>
            <a:r>
              <a:rPr lang="zh-TW" altLang="en-US" smtClean="0">
                <a:latin typeface="Times New Roman" pitchFamily="18" charset="0"/>
                <a:ea typeface="標楷體" pitchFamily="65" charset="-120"/>
                <a:cs typeface="Times New Roman" pitchFamily="18" charset="0"/>
              </a:rPr>
              <a:t>不關閉、不刪除防毒軟體</a:t>
            </a:r>
          </a:p>
          <a:p>
            <a:pPr eaLnBrk="1" hangingPunct="1"/>
            <a:endParaRPr lang="zh-TW" altLang="en-US" smtClean="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755650" y="1576388"/>
          <a:ext cx="7056710" cy="4298056"/>
        </p:xfrm>
        <a:graphic>
          <a:graphicData uri="http://schemas.openxmlformats.org/drawingml/2006/table">
            <a:tbl>
              <a:tblPr firstRow="1" bandRow="1">
                <a:tableStyleId>{7DF18680-E054-41AD-8BC1-D1AEF772440D}</a:tableStyleId>
              </a:tblPr>
              <a:tblGrid>
                <a:gridCol w="1800126"/>
                <a:gridCol w="5256584"/>
              </a:tblGrid>
              <a:tr h="845914">
                <a:tc>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0" dirty="0" smtClean="0">
                        <a:latin typeface="Times New Roman" panose="02020603050405020304" pitchFamily="18" charset="0"/>
                        <a:cs typeface="Times New Roman" panose="02020603050405020304" pitchFamily="18" charset="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latin typeface="Times New Roman" panose="02020603050405020304" pitchFamily="18" charset="0"/>
                          <a:cs typeface="Times New Roman" panose="02020603050405020304" pitchFamily="18" charset="0"/>
                          <a:hlinkClick r:id="rId3"/>
                        </a:rPr>
                        <a:t>http://windows.microsoft.com/zh-tw/windows/security-essentials-download</a:t>
                      </a:r>
                      <a:endParaRPr lang="zh-TW" altLang="en-US" b="0" dirty="0">
                        <a:solidFill>
                          <a:schemeClr val="tx1"/>
                        </a:solidFill>
                        <a:latin typeface="Times New Roman" panose="02020603050405020304" pitchFamily="18" charset="0"/>
                        <a:cs typeface="Times New Roman" panose="02020603050405020304" pitchFamily="18" charset="0"/>
                      </a:endParaRPr>
                    </a:p>
                  </a:txBody>
                  <a:tcPr anchor="ctr"/>
                </a:tc>
              </a:tr>
              <a:tr h="845914">
                <a:tc>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latin typeface="Times New Roman" panose="02020603050405020304" pitchFamily="18" charset="0"/>
                          <a:cs typeface="Times New Roman" panose="02020603050405020304" pitchFamily="18" charset="0"/>
                          <a:hlinkClick r:id="rId4"/>
                        </a:rPr>
                        <a:t>http://www.avira.com/zh-tw/download-start-new/product/avira-free-antivirus</a:t>
                      </a:r>
                      <a:endParaRPr lang="en-US" altLang="zh-TW" sz="1800" b="0" dirty="0" smtClean="0">
                        <a:solidFill>
                          <a:schemeClr val="tx1"/>
                        </a:solidFill>
                        <a:latin typeface="Times New Roman" pitchFamily="18" charset="0"/>
                        <a:ea typeface="標楷體" pitchFamily="65" charset="-120"/>
                        <a:cs typeface="Times New Roman" pitchFamily="18" charset="0"/>
                      </a:endParaRPr>
                    </a:p>
                  </a:txBody>
                  <a:tcPr anchor="ctr"/>
                </a:tc>
              </a:tr>
              <a:tr h="845914">
                <a:tc>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latin typeface="Times New Roman" panose="02020603050405020304" pitchFamily="18" charset="0"/>
                          <a:cs typeface="Times New Roman" panose="02020603050405020304" pitchFamily="18" charset="0"/>
                          <a:hlinkClick r:id="rId5"/>
                        </a:rPr>
                        <a:t>https://www.avast.com/zh-tw/download-thank-you.php?product=FAV-ONLINE&amp;locale=zh-tw</a:t>
                      </a:r>
                      <a:endParaRPr lang="en-US" altLang="zh-TW" sz="1800" b="0" dirty="0" smtClean="0">
                        <a:solidFill>
                          <a:schemeClr val="tx1"/>
                        </a:solidFill>
                        <a:latin typeface="Times New Roman" pitchFamily="18" charset="0"/>
                        <a:ea typeface="標楷體" pitchFamily="65" charset="-120"/>
                        <a:cs typeface="Times New Roman" pitchFamily="18" charset="0"/>
                      </a:endParaRPr>
                    </a:p>
                  </a:txBody>
                  <a:tcPr anchor="ctr"/>
                </a:tc>
              </a:tr>
              <a:tr h="845914">
                <a:tc>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latin typeface="Times New Roman" panose="02020603050405020304" pitchFamily="18" charset="0"/>
                          <a:cs typeface="Times New Roman" panose="02020603050405020304" pitchFamily="18" charset="0"/>
                          <a:hlinkClick r:id="rId6"/>
                        </a:rPr>
                        <a:t>http://www.avgtaiwan.com/download-prd-triavc-thankyou</a:t>
                      </a:r>
                      <a:endParaRPr lang="zh-TW" altLang="en-US" b="0" dirty="0">
                        <a:solidFill>
                          <a:schemeClr val="tx1"/>
                        </a:solidFill>
                        <a:latin typeface="Times New Roman" panose="02020603050405020304" pitchFamily="18" charset="0"/>
                        <a:cs typeface="Times New Roman" panose="02020603050405020304" pitchFamily="18" charset="0"/>
                      </a:endParaRPr>
                    </a:p>
                  </a:txBody>
                  <a:tcPr anchor="ctr"/>
                </a:tc>
              </a:tr>
              <a:tr h="845914">
                <a:tc>
                  <a:txBody>
                    <a:bodyPr/>
                    <a:lstStyle/>
                    <a:p>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dirty="0" smtClean="0">
                          <a:latin typeface="Times New Roman" panose="02020603050405020304" pitchFamily="18" charset="0"/>
                          <a:cs typeface="Times New Roman" panose="02020603050405020304" pitchFamily="18" charset="0"/>
                          <a:hlinkClick r:id="rId7"/>
                        </a:rPr>
                        <a:t>Http://www.bitdefender.com/solutions/free.html</a:t>
                      </a:r>
                      <a:endParaRPr lang="en-US" altLang="zh-TW" sz="1800" b="0" dirty="0" smtClean="0">
                        <a:solidFill>
                          <a:schemeClr val="tx1"/>
                        </a:solidFill>
                        <a:latin typeface="Times New Roman" pitchFamily="18" charset="0"/>
                        <a:ea typeface="標楷體" pitchFamily="65" charset="-120"/>
                        <a:cs typeface="Times New Roman" pitchFamily="18" charset="0"/>
                      </a:endParaRPr>
                    </a:p>
                  </a:txBody>
                  <a:tcPr anchor="ctr"/>
                </a:tc>
              </a:tr>
            </a:tbl>
          </a:graphicData>
        </a:graphic>
      </p:graphicFrame>
      <p:sp>
        <p:nvSpPr>
          <p:cNvPr id="55317" name="標題 1"/>
          <p:cNvSpPr>
            <a:spLocks noGrp="1"/>
          </p:cNvSpPr>
          <p:nvPr>
            <p:ph type="title"/>
          </p:nvPr>
        </p:nvSpPr>
        <p:spPr>
          <a:xfrm>
            <a:off x="457200" y="274638"/>
            <a:ext cx="7499350" cy="1143000"/>
          </a:xfrm>
        </p:spPr>
        <p:txBody>
          <a:bodyPr/>
          <a:lstStyle/>
          <a:p>
            <a:pPr eaLnBrk="1" hangingPunct="1"/>
            <a:r>
              <a:rPr lang="en-US" altLang="zh-TW" b="1" smtClean="0">
                <a:latin typeface="Times New Roman" pitchFamily="18" charset="0"/>
                <a:ea typeface="標楷體" pitchFamily="65" charset="-120"/>
                <a:cs typeface="Times New Roman" pitchFamily="18" charset="0"/>
              </a:rPr>
              <a:t>2-2</a:t>
            </a:r>
            <a:r>
              <a:rPr lang="zh-TW" altLang="en-US" b="1" smtClean="0">
                <a:latin typeface="Times New Roman" pitchFamily="18" charset="0"/>
                <a:ea typeface="標楷體" pitchFamily="65" charset="-120"/>
                <a:cs typeface="Times New Roman" pitchFamily="18" charset="0"/>
              </a:rPr>
              <a:t>安裝防毒軟體</a:t>
            </a:r>
            <a:r>
              <a:rPr lang="en-US" altLang="zh-TW" b="1" smtClean="0">
                <a:latin typeface="Times New Roman" pitchFamily="18" charset="0"/>
                <a:ea typeface="標楷體" pitchFamily="65" charset="-120"/>
                <a:cs typeface="Times New Roman" pitchFamily="18" charset="0"/>
              </a:rPr>
              <a:t/>
            </a:r>
            <a:br>
              <a:rPr lang="en-US" altLang="zh-TW" b="1" smtClean="0">
                <a:latin typeface="Times New Roman" pitchFamily="18" charset="0"/>
                <a:ea typeface="標楷體" pitchFamily="65" charset="-120"/>
                <a:cs typeface="Times New Roman" pitchFamily="18" charset="0"/>
              </a:rPr>
            </a:br>
            <a:r>
              <a:rPr lang="zh-TW" altLang="en-US" sz="2400" b="1" smtClean="0">
                <a:latin typeface="Times New Roman" pitchFamily="18" charset="0"/>
                <a:ea typeface="標楷體" pitchFamily="65" charset="-120"/>
                <a:cs typeface="Times New Roman" pitchFamily="18" charset="0"/>
              </a:rPr>
              <a:t>安裝免費防毒軟體 </a:t>
            </a:r>
          </a:p>
        </p:txBody>
      </p:sp>
      <p:pic>
        <p:nvPicPr>
          <p:cNvPr id="55318" name="圖片 3" descr="new-logo.png"/>
          <p:cNvPicPr>
            <a:picLocks noChangeAspect="1"/>
          </p:cNvPicPr>
          <p:nvPr/>
        </p:nvPicPr>
        <p:blipFill>
          <a:blip r:embed="rId8"/>
          <a:srcRect/>
          <a:stretch>
            <a:fillRect/>
          </a:stretch>
        </p:blipFill>
        <p:spPr bwMode="auto">
          <a:xfrm>
            <a:off x="755650" y="2565400"/>
            <a:ext cx="1800225" cy="484188"/>
          </a:xfrm>
          <a:prstGeom prst="rect">
            <a:avLst/>
          </a:prstGeom>
          <a:noFill/>
          <a:ln w="9525">
            <a:noFill/>
            <a:miter lim="800000"/>
            <a:headEnd/>
            <a:tailEnd/>
          </a:ln>
        </p:spPr>
      </p:pic>
      <p:pic>
        <p:nvPicPr>
          <p:cNvPr id="55319" name="圖片 4" descr="logo-avast.png"/>
          <p:cNvPicPr>
            <a:picLocks noChangeAspect="1"/>
          </p:cNvPicPr>
          <p:nvPr/>
        </p:nvPicPr>
        <p:blipFill>
          <a:blip r:embed="rId9"/>
          <a:srcRect/>
          <a:stretch>
            <a:fillRect/>
          </a:stretch>
        </p:blipFill>
        <p:spPr bwMode="auto">
          <a:xfrm>
            <a:off x="827088" y="3378200"/>
            <a:ext cx="1728787" cy="627063"/>
          </a:xfrm>
          <a:prstGeom prst="rect">
            <a:avLst/>
          </a:prstGeom>
          <a:noFill/>
          <a:ln w="9525">
            <a:noFill/>
            <a:miter lim="800000"/>
            <a:headEnd/>
            <a:tailEnd/>
          </a:ln>
        </p:spPr>
      </p:pic>
      <p:pic>
        <p:nvPicPr>
          <p:cNvPr id="55320" name="圖片 5" descr="avg12-logo-head.png"/>
          <p:cNvPicPr>
            <a:picLocks noChangeAspect="1"/>
          </p:cNvPicPr>
          <p:nvPr/>
        </p:nvPicPr>
        <p:blipFill>
          <a:blip r:embed="rId10"/>
          <a:srcRect/>
          <a:stretch>
            <a:fillRect/>
          </a:stretch>
        </p:blipFill>
        <p:spPr bwMode="auto">
          <a:xfrm>
            <a:off x="755650" y="4292600"/>
            <a:ext cx="1800225" cy="560388"/>
          </a:xfrm>
          <a:prstGeom prst="rect">
            <a:avLst/>
          </a:prstGeom>
          <a:noFill/>
          <a:ln w="9525">
            <a:noFill/>
            <a:miter lim="800000"/>
            <a:headEnd/>
            <a:tailEnd/>
          </a:ln>
        </p:spPr>
      </p:pic>
      <p:pic>
        <p:nvPicPr>
          <p:cNvPr id="55321" name="圖片 6" descr="bitdefendertextlogo_03.png"/>
          <p:cNvPicPr>
            <a:picLocks noChangeAspect="1"/>
          </p:cNvPicPr>
          <p:nvPr/>
        </p:nvPicPr>
        <p:blipFill>
          <a:blip r:embed="rId11"/>
          <a:srcRect/>
          <a:stretch>
            <a:fillRect/>
          </a:stretch>
        </p:blipFill>
        <p:spPr bwMode="auto">
          <a:xfrm>
            <a:off x="755650" y="5084763"/>
            <a:ext cx="1800225" cy="504825"/>
          </a:xfrm>
          <a:prstGeom prst="rect">
            <a:avLst/>
          </a:prstGeom>
          <a:noFill/>
          <a:ln w="9525">
            <a:noFill/>
            <a:miter lim="800000"/>
            <a:headEnd/>
            <a:tailEnd/>
          </a:ln>
        </p:spPr>
      </p:pic>
      <p:pic>
        <p:nvPicPr>
          <p:cNvPr id="55322" name="圖片 1"/>
          <p:cNvPicPr>
            <a:picLocks noChangeAspect="1"/>
          </p:cNvPicPr>
          <p:nvPr/>
        </p:nvPicPr>
        <p:blipFill>
          <a:blip r:embed="rId12"/>
          <a:srcRect/>
          <a:stretch>
            <a:fillRect/>
          </a:stretch>
        </p:blipFill>
        <p:spPr bwMode="auto">
          <a:xfrm>
            <a:off x="827088" y="1773238"/>
            <a:ext cx="1712912" cy="363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標題 1"/>
          <p:cNvSpPr>
            <a:spLocks noGrp="1"/>
          </p:cNvSpPr>
          <p:nvPr>
            <p:ph type="title"/>
          </p:nvPr>
        </p:nvSpPr>
        <p:spPr>
          <a:xfrm>
            <a:off x="457200" y="274638"/>
            <a:ext cx="7499350" cy="1143000"/>
          </a:xfrm>
        </p:spPr>
        <p:txBody>
          <a:bodyPr/>
          <a:lstStyle/>
          <a:p>
            <a:pPr eaLnBrk="1" hangingPunct="1"/>
            <a:r>
              <a:rPr lang="en-US" altLang="zh-TW" b="1" smtClean="0">
                <a:latin typeface="Times New Roman" pitchFamily="18" charset="0"/>
                <a:ea typeface="標楷體" pitchFamily="65" charset="-120"/>
                <a:cs typeface="Times New Roman" pitchFamily="18" charset="0"/>
              </a:rPr>
              <a:t>2-3</a:t>
            </a:r>
            <a:r>
              <a:rPr lang="zh-TW" altLang="en-US" b="1" smtClean="0">
                <a:latin typeface="Times New Roman" pitchFamily="18" charset="0"/>
                <a:ea typeface="標楷體" pitchFamily="65" charset="-120"/>
                <a:cs typeface="Times New Roman" pitchFamily="18" charset="0"/>
              </a:rPr>
              <a:t>勿下載來路不明軟體或使用 </a:t>
            </a:r>
            <a:r>
              <a:rPr lang="en-US" altLang="zh-TW" b="1" smtClean="0">
                <a:latin typeface="Times New Roman" pitchFamily="18" charset="0"/>
                <a:ea typeface="標楷體" pitchFamily="65" charset="-120"/>
                <a:cs typeface="Times New Roman" pitchFamily="18" charset="0"/>
              </a:rPr>
              <a:t>P2P</a:t>
            </a:r>
            <a:r>
              <a:rPr lang="zh-TW" altLang="en-US" b="1" smtClean="0">
                <a:latin typeface="Times New Roman" pitchFamily="18" charset="0"/>
                <a:ea typeface="標楷體" pitchFamily="65" charset="-120"/>
                <a:cs typeface="Times New Roman" pitchFamily="18" charset="0"/>
              </a:rPr>
              <a:t>檔案傳輸軟體</a:t>
            </a:r>
          </a:p>
        </p:txBody>
      </p:sp>
      <p:sp>
        <p:nvSpPr>
          <p:cNvPr id="3" name="內容版面配置區 2"/>
          <p:cNvSpPr>
            <a:spLocks noGrp="1"/>
          </p:cNvSpPr>
          <p:nvPr>
            <p:ph idx="1"/>
          </p:nvPr>
        </p:nvSpPr>
        <p:spPr>
          <a:xfrm>
            <a:off x="395288" y="1700213"/>
            <a:ext cx="7416800" cy="5157787"/>
          </a:xfrm>
        </p:spPr>
        <p:txBody>
          <a:bodyPr rtlCol="0">
            <a:normAutofit fontScale="92500" lnSpcReduction="20000"/>
          </a:bodyPr>
          <a:lstStyle/>
          <a:p>
            <a:pPr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任意下載、安裝網路上的免費軟體、或來路不明的軟體，也是感染電腦病毒、間諜軟體與木馬程式的主要途徑。 </a:t>
            </a:r>
          </a:p>
          <a:p>
            <a:pPr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使用</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foxy</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BT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err="1" smtClean="0">
                <a:latin typeface="Times New Roman" panose="02020603050405020304" pitchFamily="18" charset="0"/>
                <a:ea typeface="標楷體" panose="03000509000000000000" pitchFamily="65" charset="-120"/>
                <a:cs typeface="Times New Roman" panose="02020603050405020304" pitchFamily="18" charset="0"/>
              </a:rPr>
              <a:t>eMule</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等點對檔案傳輸軟體、易下載含有病毒或木馬的軟體、導致電腦中重要資料外洩。</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某些合法軟體因為不明軟體的使用產生衝突情況，也可能因此造成電腦系統故障。</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請從軟體的官方網站下載軟體 </a:t>
            </a:r>
          </a:p>
          <a:p>
            <a:pPr eaLnBrk="1" hangingPunct="1">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請勿從</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SKYPE</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、電子郵件附件中下載不明的圖片、影片或執行檔  。</a:t>
            </a:r>
          </a:p>
          <a:p>
            <a:pPr eaLnBrk="1" fontAlgn="auto" hangingPunct="1">
              <a:spcAft>
                <a:spcPts val="0"/>
              </a:spcAft>
              <a:buFont typeface="Cambria"/>
              <a:buNone/>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p>
          <a:p>
            <a:pPr eaLnBrk="1" fontAlgn="auto" hangingPunct="1">
              <a:spcAft>
                <a:spcPts val="0"/>
              </a:spcAft>
              <a:buFont typeface="Cambria"/>
              <a:buChar char="+"/>
              <a:defRPr/>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標題 1"/>
          <p:cNvSpPr>
            <a:spLocks noGrp="1"/>
          </p:cNvSpPr>
          <p:nvPr>
            <p:ph type="title"/>
          </p:nvPr>
        </p:nvSpPr>
        <p:spPr>
          <a:xfrm>
            <a:off x="395288" y="188913"/>
            <a:ext cx="7561262" cy="1143000"/>
          </a:xfrm>
        </p:spPr>
        <p:txBody>
          <a:bodyPr/>
          <a:lstStyle/>
          <a:p>
            <a:pPr eaLnBrk="1" hangingPunct="1"/>
            <a:r>
              <a:rPr lang="en-US" altLang="zh-TW" b="1" smtClean="0">
                <a:latin typeface="Times New Roman" pitchFamily="18" charset="0"/>
                <a:ea typeface="標楷體" pitchFamily="65" charset="-120"/>
                <a:cs typeface="Times New Roman" pitchFamily="18" charset="0"/>
              </a:rPr>
              <a:t>2-4</a:t>
            </a:r>
            <a:r>
              <a:rPr lang="zh-TW" altLang="en-US" b="1" smtClean="0">
                <a:latin typeface="Times New Roman" pitchFamily="18" charset="0"/>
                <a:ea typeface="標楷體" pitchFamily="65" charset="-120"/>
                <a:cs typeface="Times New Roman" pitchFamily="18" charset="0"/>
              </a:rPr>
              <a:t> 謹慎使用即時通訊軟體</a:t>
            </a:r>
          </a:p>
        </p:txBody>
      </p:sp>
      <p:sp>
        <p:nvSpPr>
          <p:cNvPr id="3" name="內容版面配置區 2"/>
          <p:cNvSpPr>
            <a:spLocks noGrp="1"/>
          </p:cNvSpPr>
          <p:nvPr>
            <p:ph idx="1"/>
          </p:nvPr>
        </p:nvSpPr>
        <p:spPr>
          <a:xfrm>
            <a:off x="4859338" y="1484313"/>
            <a:ext cx="2890837" cy="5040312"/>
          </a:xfrm>
        </p:spPr>
        <p:txBody>
          <a:bodyPr rtlCol="0">
            <a:normAutofit fontScale="77500" lnSpcReduction="20000"/>
          </a:bodyPr>
          <a:lstStyle/>
          <a:p>
            <a:pPr marL="0" indent="0" eaLnBrk="1" fontAlgn="auto" hangingPunct="1">
              <a:spcAft>
                <a:spcPts val="0"/>
              </a:spcAft>
              <a:buFontTx/>
              <a:buNone/>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即時通訊軟體</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如</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LINE</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Yahoo</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即時通</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是快速且方便的網路溝通工具。 </a:t>
            </a:r>
          </a:p>
          <a:p>
            <a:pPr eaLnBrk="1" fontAlgn="auto" hangingPunct="1">
              <a:spcAft>
                <a:spcPts val="0"/>
              </a:spcAft>
              <a:defRPr/>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eaLnBrk="1" fontAlgn="auto" hangingPunct="1">
              <a:spcAft>
                <a:spcPts val="0"/>
              </a:spcAft>
              <a:buFontTx/>
              <a:buNone/>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存在的風險 </a:t>
            </a:r>
          </a:p>
          <a:p>
            <a:pPr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病毒、木馬程式 </a:t>
            </a:r>
          </a:p>
          <a:p>
            <a:pPr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網路釣魚 </a:t>
            </a:r>
          </a:p>
          <a:p>
            <a:pPr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網路詐騙 </a:t>
            </a:r>
          </a:p>
          <a:p>
            <a:pPr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社交工程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檔案交換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洩密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fontAlgn="auto" hangingPunct="1">
              <a:spcAft>
                <a:spcPts val="0"/>
              </a:spcAf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影響</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工作效率</a:t>
            </a:r>
          </a:p>
          <a:p>
            <a:pPr eaLnBrk="1" fontAlgn="auto" hangingPunct="1">
              <a:spcAft>
                <a:spcPts val="0"/>
              </a:spcAft>
              <a:buFont typeface="Cambria"/>
              <a:buChar char="+"/>
              <a:defRPr/>
            </a:pPr>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fontAlgn="auto" hangingPunct="1">
              <a:spcAft>
                <a:spcPts val="0"/>
              </a:spcAft>
              <a:buFont typeface="Cambria"/>
              <a:buChar char="+"/>
              <a:defRPr/>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8371" name="Picture 2"/>
          <p:cNvPicPr>
            <a:picLocks noChangeAspect="1" noChangeArrowheads="1"/>
          </p:cNvPicPr>
          <p:nvPr/>
        </p:nvPicPr>
        <p:blipFill>
          <a:blip r:embed="rId2"/>
          <a:srcRect/>
          <a:stretch>
            <a:fillRect/>
          </a:stretch>
        </p:blipFill>
        <p:spPr bwMode="auto">
          <a:xfrm>
            <a:off x="1187450" y="1484313"/>
            <a:ext cx="3024188" cy="5065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755650" y="274638"/>
            <a:ext cx="6769100" cy="1143000"/>
          </a:xfrm>
        </p:spPr>
        <p:txBody>
          <a:bodyPr/>
          <a:lstStyle/>
          <a:p>
            <a:pPr eaLnBrk="1" hangingPunct="1"/>
            <a:r>
              <a:rPr lang="zh-TW" altLang="en-US" smtClean="0">
                <a:latin typeface="Times New Roman" pitchFamily="18" charset="0"/>
                <a:ea typeface="標楷體" pitchFamily="65" charset="-120"/>
                <a:cs typeface="Times New Roman" pitchFamily="18" charset="0"/>
              </a:rPr>
              <a:t>大綱</a:t>
            </a:r>
          </a:p>
        </p:txBody>
      </p:sp>
      <p:sp>
        <p:nvSpPr>
          <p:cNvPr id="23555" name="Rectangle 3"/>
          <p:cNvSpPr>
            <a:spLocks noGrp="1" noChangeArrowheads="1"/>
          </p:cNvSpPr>
          <p:nvPr>
            <p:ph idx="1"/>
          </p:nvPr>
        </p:nvSpPr>
        <p:spPr>
          <a:xfrm>
            <a:off x="1403350" y="1341438"/>
            <a:ext cx="5400675" cy="5254625"/>
          </a:xfrm>
        </p:spPr>
        <p:txBody>
          <a:bodyPr/>
          <a:lstStyle/>
          <a:p>
            <a:pPr eaLnBrk="1" hangingPunct="1">
              <a:buFont typeface="Wingdings" pitchFamily="2" charset="2"/>
              <a:buNone/>
              <a:defRPr/>
            </a:pP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一、資訊安全基本概念</a:t>
            </a:r>
            <a:endPar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buFont typeface="Wingdings" pitchFamily="2" charset="2"/>
              <a:buNone/>
              <a:defRPr/>
            </a:pPr>
            <a:r>
              <a:rPr lang="zh-TW" altLang="en-US"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二、作業系統的基本防護</a:t>
            </a:r>
            <a:endParaRPr lang="en-US" altLang="zh-TW"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buFont typeface="Wingdings" pitchFamily="2" charset="2"/>
              <a:buNone/>
              <a:defRPr/>
            </a:pPr>
            <a:r>
              <a:rPr lang="zh-TW" altLang="en-US"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三、網頁與郵件的安全使用</a:t>
            </a:r>
            <a:endParaRPr lang="en-US" altLang="zh-TW"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buFont typeface="Wingdings" pitchFamily="2" charset="2"/>
              <a:buNone/>
              <a:defRPr/>
            </a:pPr>
            <a:r>
              <a:rPr lang="zh-TW" altLang="en-US"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四、可攜式媒體的安全使用</a:t>
            </a:r>
            <a:endParaRPr lang="en-US" altLang="zh-TW"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標題 1"/>
          <p:cNvSpPr>
            <a:spLocks noGrp="1"/>
          </p:cNvSpPr>
          <p:nvPr>
            <p:ph type="title"/>
          </p:nvPr>
        </p:nvSpPr>
        <p:spPr>
          <a:xfrm>
            <a:off x="457200" y="274638"/>
            <a:ext cx="7427913" cy="1143000"/>
          </a:xfrm>
        </p:spPr>
        <p:txBody>
          <a:bodyPr/>
          <a:lstStyle/>
          <a:p>
            <a:pPr eaLnBrk="1" hangingPunct="1"/>
            <a:r>
              <a:rPr lang="en-US" altLang="zh-TW" b="1" smtClean="0">
                <a:latin typeface="Times New Roman" pitchFamily="18" charset="0"/>
                <a:ea typeface="標楷體" pitchFamily="65" charset="-120"/>
                <a:cs typeface="Times New Roman" pitchFamily="18" charset="0"/>
              </a:rPr>
              <a:t>2-4</a:t>
            </a:r>
            <a:r>
              <a:rPr lang="zh-TW" altLang="en-US" b="1" smtClean="0">
                <a:latin typeface="Times New Roman" pitchFamily="18" charset="0"/>
                <a:ea typeface="標楷體" pitchFamily="65" charset="-120"/>
                <a:cs typeface="Times New Roman" pitchFamily="18" charset="0"/>
              </a:rPr>
              <a:t> 謹慎使用即時通訊軟體</a:t>
            </a:r>
          </a:p>
        </p:txBody>
      </p:sp>
      <p:sp>
        <p:nvSpPr>
          <p:cNvPr id="59394" name="內容版面配置區 2"/>
          <p:cNvSpPr>
            <a:spLocks noGrp="1"/>
          </p:cNvSpPr>
          <p:nvPr>
            <p:ph idx="1"/>
          </p:nvPr>
        </p:nvSpPr>
        <p:spPr>
          <a:xfrm>
            <a:off x="457200" y="1600200"/>
            <a:ext cx="7427913" cy="4525963"/>
          </a:xfrm>
        </p:spPr>
        <p:txBody>
          <a:bodyPr/>
          <a:lstStyle/>
          <a:p>
            <a:pPr eaLnBrk="1" hangingPunct="1"/>
            <a:r>
              <a:rPr lang="zh-TW" altLang="en-US" sz="2800" smtClean="0">
                <a:latin typeface="Times New Roman" pitchFamily="18" charset="0"/>
                <a:ea typeface="標楷體" pitchFamily="65" charset="-120"/>
                <a:cs typeface="Times New Roman" pitchFamily="18" charset="0"/>
              </a:rPr>
              <a:t>正確的運用方法：</a:t>
            </a:r>
          </a:p>
          <a:p>
            <a:pPr marL="871538" lvl="1" indent="-414338" eaLnBrk="1" hangingPunct="1"/>
            <a:r>
              <a:rPr lang="zh-TW" altLang="en-US" smtClean="0">
                <a:latin typeface="Times New Roman" pitchFamily="18" charset="0"/>
                <a:ea typeface="標楷體" pitchFamily="65" charset="-120"/>
                <a:cs typeface="Times New Roman" pitchFamily="18" charset="0"/>
              </a:rPr>
              <a:t>登入密碼最好不要用「儲存密碼」記錄於系統內。</a:t>
            </a:r>
          </a:p>
          <a:p>
            <a:pPr marL="871538" lvl="1" indent="-414338" eaLnBrk="1" hangingPunct="1"/>
            <a:r>
              <a:rPr lang="zh-TW" altLang="en-US" smtClean="0">
                <a:latin typeface="Times New Roman" pitchFamily="18" charset="0"/>
                <a:ea typeface="標楷體" pitchFamily="65" charset="-120"/>
                <a:cs typeface="Times New Roman" pitchFamily="18" charset="0"/>
              </a:rPr>
              <a:t>不任意傳遞與分享單位重要資訊或檔案。</a:t>
            </a:r>
          </a:p>
          <a:p>
            <a:pPr marL="871538" lvl="1" indent="-414338" eaLnBrk="1" hangingPunct="1"/>
            <a:r>
              <a:rPr lang="zh-TW" altLang="en-US" smtClean="0">
                <a:latin typeface="Times New Roman" pitchFamily="18" charset="0"/>
                <a:ea typeface="標楷體" pitchFamily="65" charset="-120"/>
                <a:cs typeface="Times New Roman" pitchFamily="18" charset="0"/>
              </a:rPr>
              <a:t>不任意接收來路不明之分享檔案和連結。</a:t>
            </a:r>
          </a:p>
          <a:p>
            <a:pPr marL="871538" lvl="1" indent="-414338" eaLnBrk="1" hangingPunct="1"/>
            <a:r>
              <a:rPr lang="zh-TW" altLang="en-US" smtClean="0">
                <a:latin typeface="Times New Roman" pitchFamily="18" charset="0"/>
                <a:ea typeface="標楷體" pitchFamily="65" charset="-120"/>
                <a:cs typeface="Times New Roman" pitchFamily="18" charset="0"/>
              </a:rPr>
              <a:t>隨時更新使用端程式。</a:t>
            </a:r>
          </a:p>
          <a:p>
            <a:pPr eaLnBrk="1" hangingPunct="1"/>
            <a:endParaRPr lang="zh-TW" altLang="en-US" smtClean="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274638"/>
            <a:ext cx="7427913" cy="1143000"/>
          </a:xfrm>
        </p:spPr>
        <p:txBody>
          <a:bodyPr/>
          <a:lstStyle/>
          <a:p>
            <a:pPr eaLnBrk="1" hangingPunct="1"/>
            <a:r>
              <a:rPr lang="en-US" altLang="zh-TW" b="1" smtClean="0">
                <a:latin typeface="Times New Roman" pitchFamily="18" charset="0"/>
                <a:ea typeface="標楷體" pitchFamily="65" charset="-120"/>
                <a:cs typeface="Times New Roman" pitchFamily="18" charset="0"/>
              </a:rPr>
              <a:t>2-5 </a:t>
            </a:r>
            <a:r>
              <a:rPr lang="zh-TW" altLang="en-US" b="1" smtClean="0">
                <a:latin typeface="Times New Roman" pitchFamily="18" charset="0"/>
                <a:ea typeface="標楷體" pitchFamily="65" charset="-120"/>
                <a:cs typeface="Times New Roman" pitchFamily="18" charset="0"/>
              </a:rPr>
              <a:t>資通安全相關法令</a:t>
            </a:r>
          </a:p>
        </p:txBody>
      </p:sp>
      <p:sp>
        <p:nvSpPr>
          <p:cNvPr id="60418" name="Rectangle 3"/>
          <p:cNvSpPr>
            <a:spLocks noGrp="1" noChangeArrowheads="1"/>
          </p:cNvSpPr>
          <p:nvPr>
            <p:ph idx="1"/>
          </p:nvPr>
        </p:nvSpPr>
        <p:spPr>
          <a:xfrm>
            <a:off x="1116013" y="1600200"/>
            <a:ext cx="6192837" cy="4525963"/>
          </a:xfrm>
        </p:spPr>
        <p:txBody>
          <a:bodyPr/>
          <a:lstStyle/>
          <a:p>
            <a:pPr eaLnBrk="1" hangingPunct="1">
              <a:lnSpc>
                <a:spcPct val="80000"/>
              </a:lnSpc>
            </a:pPr>
            <a:r>
              <a:rPr lang="zh-TW" altLang="en-US" sz="2800" smtClean="0">
                <a:latin typeface="Times New Roman" pitchFamily="18" charset="0"/>
                <a:ea typeface="標楷體" pitchFamily="65" charset="-120"/>
                <a:cs typeface="Times New Roman" pitchFamily="18" charset="0"/>
              </a:rPr>
              <a:t>國家機密保護法</a:t>
            </a:r>
          </a:p>
          <a:p>
            <a:pPr eaLnBrk="1" hangingPunct="1">
              <a:lnSpc>
                <a:spcPct val="80000"/>
              </a:lnSpc>
            </a:pPr>
            <a:r>
              <a:rPr lang="zh-TW" altLang="en-US" sz="2800" smtClean="0">
                <a:latin typeface="Times New Roman" pitchFamily="18" charset="0"/>
                <a:ea typeface="標楷體" pitchFamily="65" charset="-120"/>
                <a:cs typeface="Times New Roman" pitchFamily="18" charset="0"/>
              </a:rPr>
              <a:t>電子簽章法</a:t>
            </a:r>
          </a:p>
          <a:p>
            <a:pPr eaLnBrk="1" hangingPunct="1">
              <a:lnSpc>
                <a:spcPct val="80000"/>
              </a:lnSpc>
            </a:pPr>
            <a:r>
              <a:rPr lang="zh-TW" altLang="en-US" sz="2800" smtClean="0">
                <a:latin typeface="Times New Roman" pitchFamily="18" charset="0"/>
                <a:ea typeface="標楷體" pitchFamily="65" charset="-120"/>
                <a:cs typeface="Times New Roman" pitchFamily="18" charset="0"/>
              </a:rPr>
              <a:t>刑法</a:t>
            </a:r>
            <a:r>
              <a:rPr lang="en-US" altLang="zh-TW" sz="2800" smtClean="0">
                <a:latin typeface="Times New Roman" pitchFamily="18" charset="0"/>
                <a:ea typeface="標楷體" pitchFamily="65" charset="-120"/>
                <a:cs typeface="Times New Roman" pitchFamily="18" charset="0"/>
              </a:rPr>
              <a:t>(</a:t>
            </a:r>
            <a:r>
              <a:rPr lang="zh-TW" altLang="en-US" sz="2800" smtClean="0">
                <a:latin typeface="Times New Roman" pitchFamily="18" charset="0"/>
                <a:ea typeface="標楷體" pitchFamily="65" charset="-120"/>
                <a:cs typeface="Times New Roman" pitchFamily="18" charset="0"/>
              </a:rPr>
              <a:t>防駭條款</a:t>
            </a:r>
            <a:r>
              <a:rPr lang="en-US" altLang="zh-TW" sz="2800" smtClean="0">
                <a:latin typeface="Times New Roman" pitchFamily="18" charset="0"/>
                <a:ea typeface="標楷體" pitchFamily="65" charset="-120"/>
                <a:cs typeface="Times New Roman" pitchFamily="18" charset="0"/>
              </a:rPr>
              <a:t>)</a:t>
            </a:r>
          </a:p>
          <a:p>
            <a:pPr eaLnBrk="1" hangingPunct="1">
              <a:lnSpc>
                <a:spcPct val="80000"/>
              </a:lnSpc>
            </a:pPr>
            <a:r>
              <a:rPr lang="zh-TW" altLang="en-US" sz="2800" smtClean="0">
                <a:latin typeface="Times New Roman" pitchFamily="18" charset="0"/>
                <a:ea typeface="標楷體" pitchFamily="65" charset="-120"/>
                <a:cs typeface="Times New Roman" pitchFamily="18" charset="0"/>
              </a:rPr>
              <a:t>電腦處理個人資料保護法</a:t>
            </a:r>
          </a:p>
          <a:p>
            <a:pPr eaLnBrk="1" hangingPunct="1">
              <a:lnSpc>
                <a:spcPct val="80000"/>
              </a:lnSpc>
            </a:pPr>
            <a:r>
              <a:rPr lang="zh-TW" altLang="en-US" sz="2800" smtClean="0">
                <a:latin typeface="Times New Roman" pitchFamily="18" charset="0"/>
                <a:ea typeface="標楷體" pitchFamily="65" charset="-120"/>
                <a:cs typeface="Times New Roman" pitchFamily="18" charset="0"/>
              </a:rPr>
              <a:t>檔案法</a:t>
            </a:r>
          </a:p>
          <a:p>
            <a:pPr eaLnBrk="1" hangingPunct="1">
              <a:lnSpc>
                <a:spcPct val="80000"/>
              </a:lnSpc>
            </a:pPr>
            <a:r>
              <a:rPr lang="zh-TW" altLang="en-US" sz="2800" smtClean="0">
                <a:latin typeface="Times New Roman" pitchFamily="18" charset="0"/>
                <a:ea typeface="標楷體" pitchFamily="65" charset="-120"/>
                <a:cs typeface="Times New Roman" pitchFamily="18" charset="0"/>
              </a:rPr>
              <a:t>著作權法</a:t>
            </a:r>
          </a:p>
          <a:p>
            <a:pPr eaLnBrk="1" hangingPunct="1">
              <a:lnSpc>
                <a:spcPct val="80000"/>
              </a:lnSpc>
            </a:pPr>
            <a:r>
              <a:rPr lang="zh-TW" altLang="en-US" sz="2800" smtClean="0">
                <a:latin typeface="Times New Roman" pitchFamily="18" charset="0"/>
                <a:ea typeface="標楷體" pitchFamily="65" charset="-120"/>
                <a:cs typeface="Times New Roman" pitchFamily="18" charset="0"/>
              </a:rPr>
              <a:t>行政院及所屬各機關資訊安全管理要點</a:t>
            </a:r>
          </a:p>
          <a:p>
            <a:pPr eaLnBrk="1" hangingPunct="1">
              <a:lnSpc>
                <a:spcPct val="80000"/>
              </a:lnSpc>
            </a:pPr>
            <a:r>
              <a:rPr lang="zh-TW" altLang="en-US" sz="2800" smtClean="0">
                <a:latin typeface="Times New Roman" pitchFamily="18" charset="0"/>
                <a:ea typeface="標楷體" pitchFamily="65" charset="-120"/>
                <a:cs typeface="Times New Roman" pitchFamily="18" charset="0"/>
              </a:rPr>
              <a:t>機關公文電子交換作業辦法</a:t>
            </a:r>
          </a:p>
          <a:p>
            <a:pPr eaLnBrk="1" hangingPunct="1">
              <a:lnSpc>
                <a:spcPct val="80000"/>
              </a:lnSpc>
            </a:pPr>
            <a:r>
              <a:rPr lang="zh-TW" altLang="en-US" sz="2800" smtClean="0">
                <a:latin typeface="Times New Roman" pitchFamily="18" charset="0"/>
                <a:ea typeface="標楷體" pitchFamily="65" charset="-120"/>
                <a:cs typeface="Times New Roman" pitchFamily="18" charset="0"/>
              </a:rPr>
              <a:t>智慧財產權</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0" name="Rectangle 4"/>
          <p:cNvSpPr>
            <a:spLocks noGrp="1" noChangeArrowheads="1"/>
          </p:cNvSpPr>
          <p:nvPr>
            <p:ph type="title"/>
          </p:nvPr>
        </p:nvSpPr>
        <p:spPr>
          <a:xfrm>
            <a:off x="457200" y="274638"/>
            <a:ext cx="7499350" cy="1143000"/>
          </a:xfrm>
        </p:spPr>
        <p:txBody>
          <a:bodyPr/>
          <a:lstStyle/>
          <a:p>
            <a:pPr eaLnBrk="1" hangingPunct="1"/>
            <a:r>
              <a:rPr lang="en-US" altLang="zh-TW" b="1" smtClean="0">
                <a:latin typeface="Times New Roman" pitchFamily="18" charset="0"/>
                <a:ea typeface="標楷體" pitchFamily="65" charset="-120"/>
                <a:cs typeface="Times New Roman" pitchFamily="18" charset="0"/>
              </a:rPr>
              <a:t>2-5 </a:t>
            </a:r>
            <a:r>
              <a:rPr lang="zh-TW" altLang="en-US" b="1" smtClean="0">
                <a:latin typeface="Times New Roman" pitchFamily="18" charset="0"/>
                <a:ea typeface="標楷體" pitchFamily="65" charset="-120"/>
                <a:cs typeface="Times New Roman" pitchFamily="18" charset="0"/>
              </a:rPr>
              <a:t>資通安全相關法令</a:t>
            </a:r>
          </a:p>
        </p:txBody>
      </p:sp>
      <p:graphicFrame>
        <p:nvGraphicFramePr>
          <p:cNvPr id="7209" name="Object 41"/>
          <p:cNvGraphicFramePr>
            <a:graphicFrameLocks noGrp="1" noChangeAspect="1"/>
          </p:cNvGraphicFramePr>
          <p:nvPr>
            <p:ph idx="1"/>
          </p:nvPr>
        </p:nvGraphicFramePr>
        <p:xfrm>
          <a:off x="971550" y="1384300"/>
          <a:ext cx="6427788" cy="4924425"/>
        </p:xfrm>
        <a:graphic>
          <a:graphicData uri="http://schemas.openxmlformats.org/presentationml/2006/ole">
            <mc:AlternateContent xmlns:mc="http://schemas.openxmlformats.org/markup-compatibility/2006">
              <mc:Choice xmlns:v="urn:schemas-microsoft-com:vml" Requires="v">
                <p:oleObj spid="_x0000_s7213" name="PhotoImpact" r:id="rId3" imgW="8552381" imgH="6552381" progId="PI3.Image">
                  <p:embed/>
                </p:oleObj>
              </mc:Choice>
              <mc:Fallback>
                <p:oleObj name="PhotoImpact" r:id="rId3" imgW="8552381" imgH="6552381" progId="PI3.Image">
                  <p:embed/>
                  <p:pic>
                    <p:nvPicPr>
                      <p:cNvPr id="0" name="Picture 4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384300"/>
                        <a:ext cx="6427788" cy="492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4" name="Rectangle 4"/>
          <p:cNvSpPr>
            <a:spLocks noGrp="1" noChangeArrowheads="1"/>
          </p:cNvSpPr>
          <p:nvPr>
            <p:ph type="title"/>
          </p:nvPr>
        </p:nvSpPr>
        <p:spPr>
          <a:xfrm>
            <a:off x="457200" y="274638"/>
            <a:ext cx="7499350" cy="1143000"/>
          </a:xfrm>
        </p:spPr>
        <p:txBody>
          <a:bodyPr/>
          <a:lstStyle/>
          <a:p>
            <a:pPr eaLnBrk="1" hangingPunct="1"/>
            <a:r>
              <a:rPr lang="en-US" altLang="zh-TW" b="1" smtClean="0">
                <a:latin typeface="Times New Roman" pitchFamily="18" charset="0"/>
                <a:ea typeface="標楷體" pitchFamily="65" charset="-120"/>
                <a:cs typeface="Times New Roman" pitchFamily="18" charset="0"/>
              </a:rPr>
              <a:t>2-5 </a:t>
            </a:r>
            <a:r>
              <a:rPr lang="zh-TW" altLang="en-US" b="1" smtClean="0">
                <a:latin typeface="Times New Roman" pitchFamily="18" charset="0"/>
                <a:ea typeface="標楷體" pitchFamily="65" charset="-120"/>
                <a:cs typeface="Times New Roman" pitchFamily="18" charset="0"/>
              </a:rPr>
              <a:t>資通安全相關法令</a:t>
            </a:r>
          </a:p>
        </p:txBody>
      </p:sp>
      <p:graphicFrame>
        <p:nvGraphicFramePr>
          <p:cNvPr id="8233" name="Object 41"/>
          <p:cNvGraphicFramePr>
            <a:graphicFrameLocks noGrp="1" noChangeAspect="1"/>
          </p:cNvGraphicFramePr>
          <p:nvPr>
            <p:ph idx="1"/>
          </p:nvPr>
        </p:nvGraphicFramePr>
        <p:xfrm>
          <a:off x="900113" y="1455738"/>
          <a:ext cx="6492875" cy="4852987"/>
        </p:xfrm>
        <a:graphic>
          <a:graphicData uri="http://schemas.openxmlformats.org/presentationml/2006/ole">
            <mc:AlternateContent xmlns:mc="http://schemas.openxmlformats.org/markup-compatibility/2006">
              <mc:Choice xmlns:v="urn:schemas-microsoft-com:vml" Requires="v">
                <p:oleObj spid="_x0000_s8237" name="PhotoImpact" r:id="rId3" imgW="8361905" imgH="6247619" progId="PI3.Image">
                  <p:embed/>
                </p:oleObj>
              </mc:Choice>
              <mc:Fallback>
                <p:oleObj name="PhotoImpact" r:id="rId3" imgW="8361905" imgH="6247619" progId="PI3.Image">
                  <p:embed/>
                  <p:pic>
                    <p:nvPicPr>
                      <p:cNvPr id="0" name="Picture 4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455738"/>
                        <a:ext cx="6492875" cy="485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755650" y="274638"/>
            <a:ext cx="6769100" cy="1143000"/>
          </a:xfrm>
        </p:spPr>
        <p:txBody>
          <a:bodyPr/>
          <a:lstStyle/>
          <a:p>
            <a:pPr eaLnBrk="1" hangingPunct="1"/>
            <a:r>
              <a:rPr lang="zh-TW" altLang="en-US" smtClean="0">
                <a:latin typeface="Times New Roman" pitchFamily="18" charset="0"/>
                <a:ea typeface="標楷體" pitchFamily="65" charset="-120"/>
                <a:cs typeface="Times New Roman" pitchFamily="18" charset="0"/>
              </a:rPr>
              <a:t>大綱</a:t>
            </a:r>
          </a:p>
        </p:txBody>
      </p:sp>
      <p:sp>
        <p:nvSpPr>
          <p:cNvPr id="23555" name="Rectangle 3"/>
          <p:cNvSpPr>
            <a:spLocks noGrp="1" noChangeArrowheads="1"/>
          </p:cNvSpPr>
          <p:nvPr>
            <p:ph idx="1"/>
          </p:nvPr>
        </p:nvSpPr>
        <p:spPr>
          <a:xfrm>
            <a:off x="1403350" y="1341438"/>
            <a:ext cx="5400675" cy="5254625"/>
          </a:xfrm>
        </p:spPr>
        <p:txBody>
          <a:bodyPr/>
          <a:lstStyle/>
          <a:p>
            <a:pPr eaLnBrk="1" hangingPunct="1">
              <a:buFont typeface="Wingdings" pitchFamily="2" charset="2"/>
              <a:buNone/>
              <a:defRPr/>
            </a:pPr>
            <a:r>
              <a:rPr lang="zh-TW" altLang="en-US"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一、資訊安全基本概念</a:t>
            </a:r>
            <a:endParaRPr lang="en-US" altLang="zh-TW"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buFont typeface="Wingdings" pitchFamily="2" charset="2"/>
              <a:buNone/>
              <a:defRPr/>
            </a:pPr>
            <a:r>
              <a:rPr lang="zh-TW" altLang="en-US"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二、作業系統的基本防護</a:t>
            </a:r>
            <a:endParaRPr lang="en-US" altLang="zh-TW"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buFont typeface="Wingdings" pitchFamily="2" charset="2"/>
              <a:buNone/>
              <a:defRPr/>
            </a:pP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三、網頁與郵件的安全使用</a:t>
            </a:r>
            <a:endPar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buFont typeface="Wingdings" pitchFamily="2" charset="2"/>
              <a:buNone/>
              <a:defRPr/>
            </a:pPr>
            <a:r>
              <a:rPr lang="zh-TW" altLang="en-US"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四、可攜式媒體的安全使用</a:t>
            </a:r>
            <a:endParaRPr lang="en-US" altLang="zh-TW"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hape 415"/>
          <p:cNvSpPr>
            <a:spLocks noGrp="1"/>
          </p:cNvSpPr>
          <p:nvPr>
            <p:ph type="title" idx="4294967295"/>
          </p:nvPr>
        </p:nvSpPr>
        <p:spPr>
          <a:ln/>
        </p:spPr>
        <p:txBody>
          <a:bodyPr lIns="91425" tIns="45700" rIns="91425" bIns="45700"/>
          <a:lstStyle/>
          <a:p>
            <a:pPr>
              <a:buSzPct val="25000"/>
            </a:pPr>
            <a:r>
              <a:rPr lang="en-US" b="1" smtClean="0">
                <a:solidFill>
                  <a:srgbClr val="000000"/>
                </a:solidFill>
                <a:latin typeface="標楷體" pitchFamily="65" charset="-120"/>
                <a:ea typeface="標楷體" pitchFamily="65" charset="-120"/>
                <a:sym typeface="Arial" charset="0"/>
              </a:rPr>
              <a:t>三、網頁與郵件的安全使用</a:t>
            </a:r>
          </a:p>
        </p:txBody>
      </p:sp>
      <p:sp>
        <p:nvSpPr>
          <p:cNvPr id="78851" name="Shape 416"/>
          <p:cNvSpPr>
            <a:spLocks noGrp="1"/>
          </p:cNvSpPr>
          <p:nvPr>
            <p:ph type="body" idx="4294967295"/>
          </p:nvPr>
        </p:nvSpPr>
        <p:spPr>
          <a:ln/>
        </p:spPr>
        <p:txBody>
          <a:bodyPr lIns="91425" tIns="45700" rIns="91425" bIns="45700"/>
          <a:lstStyle/>
          <a:p>
            <a:pPr>
              <a:spcBef>
                <a:spcPts val="638"/>
              </a:spcBef>
              <a:buClr>
                <a:srgbClr val="000000"/>
              </a:buClr>
            </a:pPr>
            <a:r>
              <a:rPr lang="en-US" altLang="zh-TW" smtClean="0">
                <a:solidFill>
                  <a:srgbClr val="000000"/>
                </a:solidFill>
                <a:latin typeface="標楷體" pitchFamily="65" charset="-120"/>
                <a:ea typeface="標楷體" pitchFamily="65" charset="-120"/>
                <a:sym typeface="Arial" charset="0"/>
              </a:rPr>
              <a:t>3-</a:t>
            </a:r>
            <a:r>
              <a:rPr lang="en-US" altLang="zh-TW" smtClean="0">
                <a:latin typeface="標楷體" pitchFamily="65" charset="-120"/>
                <a:ea typeface="標楷體" pitchFamily="65" charset="-120"/>
              </a:rPr>
              <a:t>1</a:t>
            </a:r>
            <a:r>
              <a:rPr lang="en-US" altLang="zh-TW" smtClean="0">
                <a:solidFill>
                  <a:srgbClr val="000000"/>
                </a:solidFill>
                <a:latin typeface="標楷體" pitchFamily="65" charset="-120"/>
                <a:ea typeface="標楷體" pitchFamily="65" charset="-120"/>
                <a:sym typeface="Arial" charset="0"/>
              </a:rPr>
              <a:t> </a:t>
            </a:r>
            <a:r>
              <a:rPr lang="en-US" smtClean="0">
                <a:solidFill>
                  <a:srgbClr val="000000"/>
                </a:solidFill>
                <a:latin typeface="標楷體" pitchFamily="65" charset="-120"/>
                <a:ea typeface="標楷體" pitchFamily="65" charset="-120"/>
                <a:sym typeface="Arial" charset="0"/>
              </a:rPr>
              <a:t>調整瀏覽器的安全設定</a:t>
            </a:r>
          </a:p>
          <a:p>
            <a:pPr>
              <a:spcBef>
                <a:spcPts val="638"/>
              </a:spcBef>
              <a:buClr>
                <a:srgbClr val="000000"/>
              </a:buClr>
            </a:pPr>
            <a:r>
              <a:rPr lang="en-US" altLang="zh-TW" smtClean="0">
                <a:solidFill>
                  <a:srgbClr val="000000"/>
                </a:solidFill>
                <a:latin typeface="標楷體" pitchFamily="65" charset="-120"/>
                <a:ea typeface="標楷體" pitchFamily="65" charset="-120"/>
                <a:sym typeface="Arial" charset="0"/>
              </a:rPr>
              <a:t>3-3 </a:t>
            </a:r>
            <a:r>
              <a:rPr lang="en-US" smtClean="0">
                <a:solidFill>
                  <a:srgbClr val="000000"/>
                </a:solidFill>
                <a:latin typeface="標楷體" pitchFamily="65" charset="-120"/>
                <a:ea typeface="標楷體" pitchFamily="65" charset="-120"/>
                <a:sym typeface="Arial" charset="0"/>
              </a:rPr>
              <a:t>安全地開啟電子郵件</a:t>
            </a:r>
          </a:p>
          <a:p>
            <a:pPr>
              <a:spcBef>
                <a:spcPts val="638"/>
              </a:spcBef>
              <a:buClr>
                <a:srgbClr val="000000"/>
              </a:buClr>
            </a:pPr>
            <a:r>
              <a:rPr lang="en-US" altLang="zh-TW" smtClean="0">
                <a:solidFill>
                  <a:srgbClr val="000000"/>
                </a:solidFill>
                <a:latin typeface="標楷體" pitchFamily="65" charset="-120"/>
                <a:ea typeface="標楷體" pitchFamily="65" charset="-120"/>
                <a:sym typeface="Arial" charset="0"/>
              </a:rPr>
              <a:t>3-4 </a:t>
            </a:r>
            <a:r>
              <a:rPr lang="en-US" smtClean="0">
                <a:solidFill>
                  <a:srgbClr val="000000"/>
                </a:solidFill>
                <a:latin typeface="標楷體" pitchFamily="65" charset="-120"/>
                <a:ea typeface="標楷體" pitchFamily="65" charset="-120"/>
                <a:sym typeface="Arial" charset="0"/>
              </a:rPr>
              <a:t>防範釣魚網站</a:t>
            </a: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hape 421"/>
          <p:cNvSpPr>
            <a:spLocks noGrp="1"/>
          </p:cNvSpPr>
          <p:nvPr>
            <p:ph type="title" idx="4294967295"/>
          </p:nvPr>
        </p:nvSpPr>
        <p:spPr>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422" name="Shape 422"/>
          <p:cNvSpPr txBox="1">
            <a:spLocks noGrp="1"/>
          </p:cNvSpPr>
          <p:nvPr>
            <p:ph type="body" idx="4294967295"/>
          </p:nvPr>
        </p:nvSpPr>
        <p:spPr>
          <a:xfrm>
            <a:off x="323850" y="1268413"/>
            <a:ext cx="7704138" cy="4525962"/>
          </a:xfrm>
        </p:spPr>
        <p:txBody>
          <a:bodyPr lIns="91425" tIns="45700" rIns="91425" bIns="45700">
            <a:noAutofit/>
          </a:bodyPr>
          <a:lstStyle/>
          <a:p>
            <a:pPr>
              <a:spcBef>
                <a:spcPts val="0"/>
              </a:spcBef>
              <a:spcAft>
                <a:spcPts val="0"/>
              </a:spcAft>
              <a:buClr>
                <a:schemeClr val="dk1"/>
              </a:buClr>
              <a:buSzPct val="100000"/>
              <a:buFont typeface="Arial"/>
              <a:buChar char="•"/>
              <a:defRPr/>
            </a:pPr>
            <a:r>
              <a:rPr lang="en-US" dirty="0" err="1">
                <a:solidFill>
                  <a:schemeClr val="dk1"/>
                </a:solidFill>
                <a:latin typeface="標楷體" panose="03000509000000000000" pitchFamily="65" charset="-120"/>
                <a:ea typeface="標楷體" panose="03000509000000000000" pitchFamily="65" charset="-120"/>
                <a:sym typeface="Arial"/>
              </a:rPr>
              <a:t>藉著瀏覽器的設定避免網頁掛馬發生</a:t>
            </a:r>
            <a:endParaRPr lang="en-US" dirty="0">
              <a:solidFill>
                <a:schemeClr val="dk1"/>
              </a:solidFill>
              <a:latin typeface="標楷體" panose="03000509000000000000" pitchFamily="65" charset="-120"/>
              <a:ea typeface="標楷體" panose="03000509000000000000" pitchFamily="65" charset="-120"/>
              <a:sym typeface="Arial"/>
            </a:endParaRPr>
          </a:p>
          <a:p>
            <a:pPr lvl="1">
              <a:spcBef>
                <a:spcPts val="560"/>
              </a:spcBef>
              <a:spcAft>
                <a:spcPts val="0"/>
              </a:spcAft>
              <a:buClr>
                <a:schemeClr val="dk1"/>
              </a:buClr>
              <a:buSzPct val="100000"/>
              <a:buFont typeface="Arial"/>
              <a:buChar char="–"/>
              <a:defRPr/>
            </a:pPr>
            <a:r>
              <a:rPr lang="en-US" dirty="0" err="1">
                <a:solidFill>
                  <a:schemeClr val="dk1"/>
                </a:solidFill>
                <a:latin typeface="標楷體" panose="03000509000000000000" pitchFamily="65" charset="-120"/>
                <a:ea typeface="標楷體" panose="03000509000000000000" pitchFamily="65" charset="-120"/>
                <a:sym typeface="Arial"/>
              </a:rPr>
              <a:t>駭客會透過</a:t>
            </a:r>
            <a:r>
              <a:rPr lang="en-US" dirty="0" err="1">
                <a:solidFill>
                  <a:srgbClr val="FF0000"/>
                </a:solidFill>
                <a:latin typeface="標楷體" panose="03000509000000000000" pitchFamily="65" charset="-120"/>
                <a:ea typeface="標楷體" panose="03000509000000000000" pitchFamily="65" charset="-120"/>
                <a:sym typeface="Arial"/>
              </a:rPr>
              <a:t>瀏覽器</a:t>
            </a:r>
            <a:r>
              <a:rPr lang="en-US" dirty="0" err="1">
                <a:solidFill>
                  <a:schemeClr val="dk1"/>
                </a:solidFill>
                <a:latin typeface="標楷體" panose="03000509000000000000" pitchFamily="65" charset="-120"/>
                <a:ea typeface="標楷體" panose="03000509000000000000" pitchFamily="65" charset="-120"/>
                <a:sym typeface="Arial"/>
              </a:rPr>
              <a:t>弱點來植入惡意程式，並會造成個人資料外洩</a:t>
            </a:r>
            <a:r>
              <a:rPr lang="en-US" dirty="0">
                <a:solidFill>
                  <a:schemeClr val="dk1"/>
                </a:solidFill>
                <a:latin typeface="標楷體" panose="03000509000000000000" pitchFamily="65" charset="-120"/>
                <a:ea typeface="標楷體" panose="03000509000000000000" pitchFamily="65" charset="-120"/>
                <a:sym typeface="Arial"/>
              </a:rPr>
              <a:t>。</a:t>
            </a:r>
          </a:p>
          <a:p>
            <a:pPr lvl="1">
              <a:spcBef>
                <a:spcPts val="560"/>
              </a:spcBef>
              <a:spcAft>
                <a:spcPts val="0"/>
              </a:spcAft>
              <a:buClr>
                <a:schemeClr val="dk1"/>
              </a:buClr>
              <a:buSzPct val="100000"/>
              <a:buFont typeface="Arial"/>
              <a:buChar char="–"/>
              <a:defRPr/>
            </a:pPr>
            <a:r>
              <a:rPr lang="en-US" dirty="0" err="1">
                <a:solidFill>
                  <a:schemeClr val="dk1"/>
                </a:solidFill>
                <a:latin typeface="標楷體" panose="03000509000000000000" pitchFamily="65" charset="-120"/>
                <a:ea typeface="標楷體" panose="03000509000000000000" pitchFamily="65" charset="-120"/>
                <a:sym typeface="Arial"/>
              </a:rPr>
              <a:t>容易讓駭客趁虛而入的原因主要有</a:t>
            </a:r>
            <a:r>
              <a:rPr lang="en-US" dirty="0">
                <a:solidFill>
                  <a:schemeClr val="dk1"/>
                </a:solidFill>
                <a:latin typeface="標楷體" panose="03000509000000000000" pitchFamily="65" charset="-120"/>
                <a:ea typeface="標楷體" panose="03000509000000000000" pitchFamily="65" charset="-120"/>
                <a:sym typeface="Arial"/>
              </a:rPr>
              <a:t>：</a:t>
            </a:r>
          </a:p>
          <a:p>
            <a:pPr lvl="2">
              <a:spcBef>
                <a:spcPts val="480"/>
              </a:spcBef>
              <a:spcAft>
                <a:spcPts val="0"/>
              </a:spcAft>
              <a:buClr>
                <a:srgbClr val="FF0000"/>
              </a:buClr>
              <a:buSzPct val="100000"/>
              <a:buFont typeface="Arial"/>
              <a:buChar char="•"/>
              <a:defRPr/>
            </a:pPr>
            <a:r>
              <a:rPr lang="en-US" dirty="0">
                <a:solidFill>
                  <a:srgbClr val="FF0000"/>
                </a:solidFill>
                <a:latin typeface="標楷體" panose="03000509000000000000" pitchFamily="65" charset="-120"/>
                <a:ea typeface="標楷體" panose="03000509000000000000" pitchFamily="65" charset="-120"/>
                <a:sym typeface="Arial"/>
              </a:rPr>
              <a:t>Microsoft ActiveX</a:t>
            </a:r>
          </a:p>
          <a:p>
            <a:pPr lvl="2">
              <a:spcBef>
                <a:spcPts val="480"/>
              </a:spcBef>
              <a:spcAft>
                <a:spcPts val="0"/>
              </a:spcAft>
              <a:buClr>
                <a:srgbClr val="FF0000"/>
              </a:buClr>
              <a:buSzPct val="100000"/>
              <a:buFont typeface="Arial"/>
              <a:buChar char="•"/>
              <a:defRPr/>
            </a:pPr>
            <a:r>
              <a:rPr lang="en-US" dirty="0">
                <a:solidFill>
                  <a:srgbClr val="FF0000"/>
                </a:solidFill>
                <a:latin typeface="標楷體" panose="03000509000000000000" pitchFamily="65" charset="-120"/>
                <a:ea typeface="標楷體" panose="03000509000000000000" pitchFamily="65" charset="-120"/>
                <a:sym typeface="Arial"/>
              </a:rPr>
              <a:t>Cookie</a:t>
            </a:r>
          </a:p>
          <a:p>
            <a:pPr lvl="2">
              <a:spcBef>
                <a:spcPts val="480"/>
              </a:spcBef>
              <a:spcAft>
                <a:spcPts val="0"/>
              </a:spcAft>
              <a:buClr>
                <a:srgbClr val="FF0000"/>
              </a:buClr>
              <a:buSzPct val="100000"/>
              <a:buFont typeface="Arial"/>
              <a:buChar char="•"/>
              <a:defRPr/>
            </a:pPr>
            <a:r>
              <a:rPr lang="en-US" dirty="0">
                <a:solidFill>
                  <a:srgbClr val="FF0000"/>
                </a:solidFill>
                <a:latin typeface="標楷體" panose="03000509000000000000" pitchFamily="65" charset="-120"/>
                <a:ea typeface="標楷體" panose="03000509000000000000" pitchFamily="65" charset="-120"/>
                <a:sym typeface="Arial"/>
              </a:rPr>
              <a:t>JavaScript</a:t>
            </a: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hape 427"/>
          <p:cNvSpPr>
            <a:spLocks noGrp="1"/>
          </p:cNvSpPr>
          <p:nvPr>
            <p:ph type="title" idx="4294967295"/>
          </p:nvPr>
        </p:nvSpPr>
        <p:spPr>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428" name="Shape 428"/>
          <p:cNvSpPr txBox="1">
            <a:spLocks noGrp="1"/>
          </p:cNvSpPr>
          <p:nvPr>
            <p:ph type="body" idx="4294967295"/>
          </p:nvPr>
        </p:nvSpPr>
        <p:spPr>
          <a:xfrm>
            <a:off x="323850" y="1268413"/>
            <a:ext cx="7704138" cy="4525962"/>
          </a:xfrm>
        </p:spPr>
        <p:txBody>
          <a:bodyPr lIns="91425" tIns="45700" rIns="91425" bIns="45700">
            <a:noAutofit/>
          </a:bodyPr>
          <a:lstStyle/>
          <a:p>
            <a:pPr>
              <a:spcBef>
                <a:spcPts val="0"/>
              </a:spcBef>
              <a:spcAft>
                <a:spcPts val="0"/>
              </a:spcAft>
              <a:buClr>
                <a:schemeClr val="dk1"/>
              </a:buClr>
              <a:buSzPct val="100000"/>
              <a:buFont typeface="Arial"/>
              <a:buChar char="•"/>
              <a:defRPr/>
            </a:pPr>
            <a:r>
              <a:rPr lang="en-US">
                <a:solidFill>
                  <a:schemeClr val="dk1"/>
                </a:solidFill>
                <a:latin typeface="標楷體" panose="03000509000000000000" pitchFamily="65" charset="-120"/>
                <a:ea typeface="標楷體" panose="03000509000000000000" pitchFamily="65" charset="-120"/>
                <a:sym typeface="Arial"/>
              </a:rPr>
              <a:t>什麼是ActiveX ?</a:t>
            </a:r>
          </a:p>
          <a:p>
            <a:pPr lvl="1">
              <a:spcBef>
                <a:spcPts val="560"/>
              </a:spcBef>
              <a:spcAft>
                <a:spcPts val="0"/>
              </a:spcAft>
              <a:buClr>
                <a:schemeClr val="dk1"/>
              </a:buClr>
              <a:buSzPct val="87500"/>
              <a:buFont typeface="Arial"/>
              <a:buChar char="–"/>
              <a:defRPr/>
            </a:pPr>
            <a:r>
              <a:rPr lang="en-US">
                <a:latin typeface="標楷體" panose="03000509000000000000" pitchFamily="65" charset="-120"/>
                <a:ea typeface="標楷體" panose="03000509000000000000" pitchFamily="65" charset="-120"/>
              </a:rPr>
              <a:t>Internet Explorer等瀏覽器在不同程度上支援ActiveX控制項。這</a:t>
            </a:r>
            <a:r>
              <a:rPr lang="en-US">
                <a:solidFill>
                  <a:srgbClr val="FF0000"/>
                </a:solidFill>
                <a:latin typeface="標楷體" panose="03000509000000000000" pitchFamily="65" charset="-120"/>
                <a:ea typeface="標楷體" panose="03000509000000000000" pitchFamily="65" charset="-120"/>
              </a:rPr>
              <a:t>允許網頁通過指令碼和控制項互動</a:t>
            </a:r>
            <a:r>
              <a:rPr lang="en-US">
                <a:latin typeface="標楷體" panose="03000509000000000000" pitchFamily="65" charset="-120"/>
                <a:ea typeface="標楷體" panose="03000509000000000000" pitchFamily="65" charset="-120"/>
              </a:rPr>
              <a:t>產生更加豐富的效果，同時也帶來一些安全性的問題。</a:t>
            </a:r>
          </a:p>
          <a:p>
            <a:pPr lvl="1">
              <a:spcBef>
                <a:spcPts val="560"/>
              </a:spcBef>
              <a:spcAft>
                <a:spcPts val="0"/>
              </a:spcAft>
              <a:buClr>
                <a:schemeClr val="dk1"/>
              </a:buClr>
              <a:buSzPct val="100000"/>
              <a:buFont typeface="Arial"/>
              <a:buChar char="–"/>
              <a:defRPr/>
            </a:pPr>
            <a:r>
              <a:rPr lang="en-US">
                <a:solidFill>
                  <a:schemeClr val="dk1"/>
                </a:solidFill>
                <a:latin typeface="標楷體" panose="03000509000000000000" pitchFamily="65" charset="-120"/>
                <a:ea typeface="標楷體" panose="03000509000000000000" pitchFamily="65" charset="-120"/>
                <a:sym typeface="Arial"/>
              </a:rPr>
              <a:t>ActiveX控制項</a:t>
            </a:r>
            <a:r>
              <a:rPr lang="en-US">
                <a:solidFill>
                  <a:srgbClr val="000000"/>
                </a:solidFill>
                <a:latin typeface="標楷體" panose="03000509000000000000" pitchFamily="65" charset="-120"/>
                <a:ea typeface="標楷體" panose="03000509000000000000" pitchFamily="65" charset="-120"/>
                <a:sym typeface="Arial"/>
              </a:rPr>
              <a:t>可以</a:t>
            </a:r>
            <a:r>
              <a:rPr lang="en-US">
                <a:solidFill>
                  <a:srgbClr val="FF0000"/>
                </a:solidFill>
                <a:latin typeface="標楷體" panose="03000509000000000000" pitchFamily="65" charset="-120"/>
                <a:ea typeface="標楷體" panose="03000509000000000000" pitchFamily="65" charset="-120"/>
                <a:sym typeface="Arial"/>
              </a:rPr>
              <a:t>不受限制地存取本機檔案系統</a:t>
            </a:r>
            <a:r>
              <a:rPr lang="en-US">
                <a:solidFill>
                  <a:schemeClr val="dk1"/>
                </a:solidFill>
                <a:latin typeface="標楷體" panose="03000509000000000000" pitchFamily="65" charset="-120"/>
                <a:ea typeface="標楷體" panose="03000509000000000000" pitchFamily="65" charset="-120"/>
                <a:sym typeface="Arial"/>
              </a:rPr>
              <a:t>，並</a:t>
            </a:r>
            <a:r>
              <a:rPr lang="en-US">
                <a:solidFill>
                  <a:srgbClr val="FF0000"/>
                </a:solidFill>
                <a:latin typeface="標楷體" panose="03000509000000000000" pitchFamily="65" charset="-120"/>
                <a:ea typeface="標楷體" panose="03000509000000000000" pitchFamily="65" charset="-120"/>
                <a:sym typeface="Arial"/>
              </a:rPr>
              <a:t>變更作業系統的登錄設定</a:t>
            </a:r>
            <a:r>
              <a:rPr lang="en-US">
                <a:solidFill>
                  <a:schemeClr val="dk1"/>
                </a:solidFill>
                <a:latin typeface="標楷體" panose="03000509000000000000" pitchFamily="65" charset="-120"/>
                <a:ea typeface="標楷體" panose="03000509000000000000" pitchFamily="65" charset="-120"/>
                <a:sym typeface="Arial"/>
              </a:rPr>
              <a:t>。</a:t>
            </a: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hape 433"/>
          <p:cNvSpPr>
            <a:spLocks noGrp="1"/>
          </p:cNvSpPr>
          <p:nvPr>
            <p:ph type="title" idx="4294967295"/>
          </p:nvPr>
        </p:nvSpPr>
        <p:spPr>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434" name="Shape 434"/>
          <p:cNvSpPr txBox="1">
            <a:spLocks noGrp="1"/>
          </p:cNvSpPr>
          <p:nvPr>
            <p:ph type="body" idx="4294967295"/>
          </p:nvPr>
        </p:nvSpPr>
        <p:spPr>
          <a:xfrm>
            <a:off x="323850" y="1268413"/>
            <a:ext cx="7704138" cy="4525962"/>
          </a:xfrm>
        </p:spPr>
        <p:txBody>
          <a:bodyPr lIns="91425" tIns="45700" rIns="91425" bIns="45700">
            <a:noAutofit/>
          </a:bodyPr>
          <a:lstStyle/>
          <a:p>
            <a:pPr>
              <a:spcBef>
                <a:spcPts val="0"/>
              </a:spcBef>
              <a:spcAft>
                <a:spcPts val="0"/>
              </a:spcAft>
              <a:buClr>
                <a:schemeClr val="dk1"/>
              </a:buClr>
              <a:buSzPct val="100000"/>
              <a:buFont typeface="Arial"/>
              <a:buChar char="•"/>
              <a:defRPr/>
            </a:pPr>
            <a:r>
              <a:rPr lang="en-US">
                <a:solidFill>
                  <a:schemeClr val="dk1"/>
                </a:solidFill>
                <a:latin typeface="標楷體" panose="03000509000000000000" pitchFamily="65" charset="-120"/>
                <a:ea typeface="標楷體" panose="03000509000000000000" pitchFamily="65" charset="-120"/>
                <a:sym typeface="Arial"/>
              </a:rPr>
              <a:t>ActiveX的安全性問題</a:t>
            </a:r>
          </a:p>
          <a:p>
            <a:pPr lvl="1">
              <a:spcBef>
                <a:spcPts val="560"/>
              </a:spcBef>
              <a:spcAft>
                <a:spcPts val="0"/>
              </a:spcAft>
              <a:buClr>
                <a:schemeClr val="dk1"/>
              </a:buClr>
              <a:buSzPct val="100000"/>
              <a:buFont typeface="Arial"/>
              <a:buChar char="–"/>
              <a:defRPr/>
            </a:pPr>
            <a:r>
              <a:rPr lang="en-US">
                <a:solidFill>
                  <a:schemeClr val="dk1"/>
                </a:solidFill>
                <a:latin typeface="標楷體" panose="03000509000000000000" pitchFamily="65" charset="-120"/>
                <a:ea typeface="標楷體" panose="03000509000000000000" pitchFamily="65" charset="-120"/>
                <a:sym typeface="Arial"/>
              </a:rPr>
              <a:t>由於ActiveX功能強大，若不幸地駭客利用ActiveX控制項控制您的電腦，可能會造成重大損失。</a:t>
            </a:r>
          </a:p>
          <a:p>
            <a:pPr lvl="1">
              <a:spcBef>
                <a:spcPts val="560"/>
              </a:spcBef>
              <a:spcAft>
                <a:spcPts val="0"/>
              </a:spcAft>
              <a:buClr>
                <a:schemeClr val="dk1"/>
              </a:buClr>
              <a:buSzPct val="100000"/>
              <a:buFont typeface="Arial"/>
              <a:buChar char="–"/>
              <a:defRPr/>
            </a:pPr>
            <a:r>
              <a:rPr lang="en-US">
                <a:solidFill>
                  <a:schemeClr val="dk1"/>
                </a:solidFill>
                <a:latin typeface="標楷體" panose="03000509000000000000" pitchFamily="65" charset="-120"/>
                <a:ea typeface="標楷體" panose="03000509000000000000" pitchFamily="65" charset="-120"/>
                <a:sym typeface="Arial"/>
              </a:rPr>
              <a:t>另外，當您將ActiveX的功能調整後，要觀看帶有ActiveX元件的網頁時，有可能無法觀看該內容！並且會出現</a:t>
            </a:r>
            <a:r>
              <a:rPr lang="en-US">
                <a:solidFill>
                  <a:srgbClr val="FF0000"/>
                </a:solidFill>
                <a:latin typeface="標楷體" panose="03000509000000000000" pitchFamily="65" charset="-120"/>
                <a:ea typeface="標楷體" panose="03000509000000000000" pitchFamily="65" charset="-120"/>
                <a:sym typeface="Arial"/>
              </a:rPr>
              <a:t>提醒視窗</a:t>
            </a:r>
            <a:r>
              <a:rPr lang="en-US">
                <a:solidFill>
                  <a:schemeClr val="dk1"/>
                </a:solidFill>
                <a:latin typeface="標楷體" panose="03000509000000000000" pitchFamily="65" charset="-120"/>
                <a:ea typeface="標楷體" panose="03000509000000000000" pitchFamily="65" charset="-120"/>
                <a:sym typeface="Arial"/>
              </a:rPr>
              <a:t>，詢問是否安裝或執行該元件並執行，</a:t>
            </a:r>
            <a:r>
              <a:rPr lang="en-US">
                <a:solidFill>
                  <a:srgbClr val="FF0000"/>
                </a:solidFill>
                <a:latin typeface="標楷體" panose="03000509000000000000" pitchFamily="65" charset="-120"/>
                <a:ea typeface="標楷體" panose="03000509000000000000" pitchFamily="65" charset="-120"/>
                <a:sym typeface="Arial"/>
              </a:rPr>
              <a:t>請確定該來源是否安全，</a:t>
            </a:r>
            <a:r>
              <a:rPr lang="en-US">
                <a:solidFill>
                  <a:srgbClr val="FF0000"/>
                </a:solidFill>
                <a:latin typeface="標楷體" panose="03000509000000000000" pitchFamily="65" charset="-120"/>
                <a:ea typeface="標楷體" panose="03000509000000000000" pitchFamily="65" charset="-120"/>
              </a:rPr>
              <a:t>再</a:t>
            </a:r>
            <a:r>
              <a:rPr lang="en-US">
                <a:solidFill>
                  <a:srgbClr val="FF0000"/>
                </a:solidFill>
                <a:latin typeface="標楷體" panose="03000509000000000000" pitchFamily="65" charset="-120"/>
                <a:ea typeface="標楷體" panose="03000509000000000000" pitchFamily="65" charset="-120"/>
                <a:sym typeface="Arial"/>
              </a:rPr>
              <a:t>做安裝或執行之動作</a:t>
            </a: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hape 439"/>
          <p:cNvSpPr>
            <a:spLocks noGrp="1"/>
          </p:cNvSpPr>
          <p:nvPr>
            <p:ph type="title" idx="4294967295"/>
          </p:nvPr>
        </p:nvSpPr>
        <p:spPr>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440" name="Shape 440"/>
          <p:cNvSpPr txBox="1">
            <a:spLocks noGrp="1"/>
          </p:cNvSpPr>
          <p:nvPr>
            <p:ph type="body" idx="4294967295"/>
          </p:nvPr>
        </p:nvSpPr>
        <p:spPr>
          <a:xfrm>
            <a:off x="323850" y="1268413"/>
            <a:ext cx="7704138" cy="4525962"/>
          </a:xfrm>
        </p:spPr>
        <p:txBody>
          <a:bodyPr lIns="91425" tIns="45700" rIns="91425" bIns="45700">
            <a:noAutofit/>
          </a:bodyPr>
          <a:lstStyle/>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p:txBody>
      </p:sp>
      <p:pic>
        <p:nvPicPr>
          <p:cNvPr id="87044" name="Shape 441"/>
          <p:cNvPicPr preferRelativeResize="0">
            <a:picLocks noChangeAspect="1" noChangeArrowheads="1"/>
          </p:cNvPicPr>
          <p:nvPr/>
        </p:nvPicPr>
        <p:blipFill>
          <a:blip r:embed="rId3"/>
          <a:srcRect/>
          <a:stretch>
            <a:fillRect/>
          </a:stretch>
        </p:blipFill>
        <p:spPr bwMode="auto">
          <a:xfrm>
            <a:off x="4237038" y="1268413"/>
            <a:ext cx="4362450" cy="5173662"/>
          </a:xfrm>
          <a:prstGeom prst="rect">
            <a:avLst/>
          </a:prstGeom>
          <a:noFill/>
          <a:ln w="9525">
            <a:noFill/>
            <a:miter lim="800000"/>
            <a:headEnd/>
            <a:tailEnd/>
          </a:ln>
        </p:spPr>
      </p:pic>
      <p:sp>
        <p:nvSpPr>
          <p:cNvPr id="87045" name="Shape 442"/>
          <p:cNvSpPr>
            <a:spLocks noChangeArrowheads="1"/>
          </p:cNvSpPr>
          <p:nvPr/>
        </p:nvSpPr>
        <p:spPr bwMode="auto">
          <a:xfrm>
            <a:off x="6245225" y="4791075"/>
            <a:ext cx="1036638" cy="392113"/>
          </a:xfrm>
          <a:prstGeom prst="rect">
            <a:avLst/>
          </a:prstGeom>
          <a:noFill/>
          <a:ln w="38100">
            <a:solidFill>
              <a:srgbClr val="FF0000"/>
            </a:solidFill>
            <a:round/>
            <a:headEnd/>
            <a:tailEnd/>
          </a:ln>
        </p:spPr>
        <p:txBody>
          <a:bodyPr lIns="91425" tIns="91425" rIns="91425" bIns="91425" anchor="ctr"/>
          <a:lstStyle/>
          <a:p>
            <a:endParaRPr lang="zh-TW" altLang="en-US"/>
          </a:p>
        </p:txBody>
      </p:sp>
      <p:pic>
        <p:nvPicPr>
          <p:cNvPr id="87046" name="Shape 443"/>
          <p:cNvPicPr preferRelativeResize="0">
            <a:picLocks noChangeAspect="1" noChangeArrowheads="1"/>
          </p:cNvPicPr>
          <p:nvPr/>
        </p:nvPicPr>
        <p:blipFill>
          <a:blip r:embed="rId4"/>
          <a:srcRect l="17557" r="55721" b="31224"/>
          <a:stretch>
            <a:fillRect/>
          </a:stretch>
        </p:blipFill>
        <p:spPr bwMode="auto">
          <a:xfrm>
            <a:off x="457200" y="1268413"/>
            <a:ext cx="3575050" cy="5173662"/>
          </a:xfrm>
          <a:prstGeom prst="rect">
            <a:avLst/>
          </a:prstGeom>
          <a:noFill/>
          <a:ln w="9525">
            <a:noFill/>
            <a:miter lim="800000"/>
            <a:headEnd/>
            <a:tailEnd/>
          </a:ln>
        </p:spPr>
      </p:pic>
      <p:sp>
        <p:nvSpPr>
          <p:cNvPr id="87047" name="Shape 444"/>
          <p:cNvSpPr>
            <a:spLocks noChangeArrowheads="1"/>
          </p:cNvSpPr>
          <p:nvPr/>
        </p:nvSpPr>
        <p:spPr bwMode="auto">
          <a:xfrm>
            <a:off x="733425" y="6049963"/>
            <a:ext cx="1285875" cy="392112"/>
          </a:xfrm>
          <a:prstGeom prst="rect">
            <a:avLst/>
          </a:prstGeom>
          <a:noFill/>
          <a:ln w="38100">
            <a:solidFill>
              <a:srgbClr val="FF0000"/>
            </a:solidFill>
            <a:round/>
            <a:headEnd/>
            <a:tailEnd/>
          </a:ln>
        </p:spPr>
        <p:txBody>
          <a:bodyPr lIns="91425" tIns="91425" rIns="91425" bIns="91425" anchor="ctr"/>
          <a:lstStyle/>
          <a:p>
            <a:endParaRPr lang="zh-TW" altLang="en-US"/>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274638"/>
            <a:ext cx="7427913" cy="1143000"/>
          </a:xfrm>
        </p:spPr>
        <p:txBody>
          <a:bodyPr/>
          <a:lstStyle/>
          <a:p>
            <a:pPr eaLnBrk="1" hangingPunct="1"/>
            <a:r>
              <a:rPr lang="zh-TW" altLang="en-US" b="1" smtClean="0">
                <a:latin typeface="Times New Roman" pitchFamily="18" charset="0"/>
                <a:ea typeface="標楷體" pitchFamily="65" charset="-120"/>
                <a:cs typeface="Times New Roman" pitchFamily="18" charset="0"/>
              </a:rPr>
              <a:t>一、資訊安全基本概念</a:t>
            </a:r>
            <a:endParaRPr lang="en-US" altLang="zh-TW" b="1" smtClean="0">
              <a:latin typeface="Times New Roman" pitchFamily="18" charset="0"/>
              <a:ea typeface="標楷體" pitchFamily="65" charset="-120"/>
              <a:cs typeface="Times New Roman" pitchFamily="18" charset="0"/>
            </a:endParaRPr>
          </a:p>
        </p:txBody>
      </p:sp>
      <p:sp>
        <p:nvSpPr>
          <p:cNvPr id="31746" name="Rectangle 3"/>
          <p:cNvSpPr>
            <a:spLocks noGrp="1" noChangeArrowheads="1"/>
          </p:cNvSpPr>
          <p:nvPr>
            <p:ph idx="1"/>
          </p:nvPr>
        </p:nvSpPr>
        <p:spPr>
          <a:xfrm>
            <a:off x="1258888" y="1700213"/>
            <a:ext cx="5905500" cy="4824412"/>
          </a:xfrm>
        </p:spPr>
        <p:txBody>
          <a:bodyPr/>
          <a:lstStyle/>
          <a:p>
            <a:pPr eaLnBrk="1" hangingPunct="1">
              <a:buFont typeface="Wingdings" pitchFamily="2" charset="2"/>
              <a:buNone/>
            </a:pPr>
            <a:r>
              <a:rPr lang="en-US" altLang="zh-TW" smtClean="0">
                <a:latin typeface="Times New Roman" pitchFamily="18" charset="0"/>
                <a:ea typeface="標楷體" pitchFamily="65" charset="-120"/>
                <a:cs typeface="Times New Roman" pitchFamily="18" charset="0"/>
              </a:rPr>
              <a:t>1-1</a:t>
            </a:r>
            <a:r>
              <a:rPr lang="zh-TW" altLang="en-US" smtClean="0">
                <a:latin typeface="Times New Roman" pitchFamily="18" charset="0"/>
                <a:ea typeface="標楷體" pitchFamily="65" charset="-120"/>
                <a:cs typeface="Times New Roman" pitchFamily="18" charset="0"/>
              </a:rPr>
              <a:t> 資訊安全定義</a:t>
            </a:r>
            <a:endParaRPr lang="en-US" altLang="zh-TW" smtClean="0">
              <a:latin typeface="Times New Roman" pitchFamily="18" charset="0"/>
              <a:ea typeface="標楷體" pitchFamily="65" charset="-120"/>
              <a:cs typeface="Times New Roman" pitchFamily="18" charset="0"/>
            </a:endParaRPr>
          </a:p>
          <a:p>
            <a:pPr eaLnBrk="1" hangingPunct="1">
              <a:buFont typeface="Wingdings" pitchFamily="2" charset="2"/>
              <a:buNone/>
            </a:pPr>
            <a:r>
              <a:rPr lang="en-US" altLang="zh-TW" smtClean="0">
                <a:latin typeface="Times New Roman" pitchFamily="18" charset="0"/>
                <a:ea typeface="標楷體" pitchFamily="65" charset="-120"/>
                <a:cs typeface="Times New Roman" pitchFamily="18" charset="0"/>
              </a:rPr>
              <a:t>1-2</a:t>
            </a:r>
            <a:r>
              <a:rPr lang="zh-TW" altLang="en-US" smtClean="0">
                <a:latin typeface="Times New Roman" pitchFamily="18" charset="0"/>
                <a:ea typeface="標楷體" pitchFamily="65" charset="-120"/>
                <a:cs typeface="Times New Roman" pitchFamily="18" charset="0"/>
              </a:rPr>
              <a:t> 資訊安全的種類</a:t>
            </a:r>
          </a:p>
          <a:p>
            <a:pPr eaLnBrk="1" hangingPunct="1">
              <a:buFont typeface="Wingdings" pitchFamily="2" charset="2"/>
              <a:buNone/>
            </a:pPr>
            <a:r>
              <a:rPr lang="en-US" altLang="zh-TW" smtClean="0">
                <a:latin typeface="Times New Roman" pitchFamily="18" charset="0"/>
                <a:ea typeface="標楷體" pitchFamily="65" charset="-120"/>
                <a:cs typeface="Times New Roman" pitchFamily="18" charset="0"/>
              </a:rPr>
              <a:t>1-3</a:t>
            </a:r>
            <a:r>
              <a:rPr lang="zh-TW" altLang="en-US" smtClean="0">
                <a:latin typeface="Times New Roman" pitchFamily="18" charset="0"/>
                <a:ea typeface="標楷體" pitchFamily="65" charset="-120"/>
                <a:cs typeface="Times New Roman" pitchFamily="18" charset="0"/>
              </a:rPr>
              <a:t> 資訊安全認知</a:t>
            </a:r>
            <a:endParaRPr lang="en-US" altLang="zh-TW" smtClean="0">
              <a:latin typeface="Times New Roman" pitchFamily="18" charset="0"/>
              <a:ea typeface="標楷體" pitchFamily="65" charset="-120"/>
              <a:cs typeface="Times New Roman" pitchFamily="18" charset="0"/>
            </a:endParaRPr>
          </a:p>
          <a:p>
            <a:pPr eaLnBrk="1" hangingPunct="1">
              <a:buFont typeface="Wingdings" pitchFamily="2" charset="2"/>
              <a:buNone/>
            </a:pPr>
            <a:r>
              <a:rPr lang="en-US" altLang="zh-TW" smtClean="0">
                <a:latin typeface="Times New Roman" pitchFamily="18" charset="0"/>
                <a:ea typeface="標楷體" pitchFamily="65" charset="-120"/>
                <a:cs typeface="Times New Roman" pitchFamily="18" charset="0"/>
              </a:rPr>
              <a:t>1-4</a:t>
            </a:r>
            <a:r>
              <a:rPr lang="zh-TW" altLang="en-US" smtClean="0">
                <a:latin typeface="Times New Roman" pitchFamily="18" charset="0"/>
                <a:ea typeface="標楷體" pitchFamily="65" charset="-120"/>
                <a:cs typeface="Times New Roman" pitchFamily="18" charset="0"/>
              </a:rPr>
              <a:t> 影響資訊安全的因素</a:t>
            </a:r>
            <a:endParaRPr lang="en-US" altLang="zh-TW" smtClean="0">
              <a:latin typeface="Times New Roman" pitchFamily="18" charset="0"/>
              <a:ea typeface="標楷體" pitchFamily="65" charset="-120"/>
              <a:cs typeface="Times New Roman" pitchFamily="18" charset="0"/>
            </a:endParaRPr>
          </a:p>
          <a:p>
            <a:pPr eaLnBrk="1" hangingPunct="1">
              <a:buFont typeface="Wingdings" pitchFamily="2" charset="2"/>
              <a:buNone/>
            </a:pPr>
            <a:r>
              <a:rPr lang="en-US" altLang="zh-TW" smtClean="0">
                <a:latin typeface="Times New Roman" pitchFamily="18" charset="0"/>
                <a:ea typeface="標楷體" pitchFamily="65" charset="-120"/>
                <a:cs typeface="Times New Roman" pitchFamily="18" charset="0"/>
              </a:rPr>
              <a:t>1-5</a:t>
            </a:r>
            <a:r>
              <a:rPr lang="zh-TW" altLang="en-US" smtClean="0">
                <a:latin typeface="Times New Roman" pitchFamily="18" charset="0"/>
                <a:ea typeface="標楷體" pitchFamily="65" charset="-120"/>
                <a:cs typeface="Times New Roman" pitchFamily="18" charset="0"/>
              </a:rPr>
              <a:t> 資安事件的歸納</a:t>
            </a:r>
            <a:endParaRPr lang="en-US" altLang="zh-TW" smtClean="0">
              <a:latin typeface="Times New Roman" pitchFamily="18" charset="0"/>
              <a:ea typeface="標楷體" pitchFamily="65" charset="-120"/>
              <a:cs typeface="Times New Roman" pitchFamily="18" charset="0"/>
            </a:endParaRPr>
          </a:p>
          <a:p>
            <a:pPr eaLnBrk="1" hangingPunct="1">
              <a:buFont typeface="Wingdings" pitchFamily="2" charset="2"/>
              <a:buNone/>
            </a:pPr>
            <a:r>
              <a:rPr lang="en-US" altLang="zh-TW" smtClean="0">
                <a:latin typeface="Times New Roman" pitchFamily="18" charset="0"/>
                <a:ea typeface="標楷體" pitchFamily="65" charset="-120"/>
                <a:cs typeface="Times New Roman" pitchFamily="18" charset="0"/>
              </a:rPr>
              <a:t>1-6</a:t>
            </a:r>
            <a:r>
              <a:rPr lang="zh-TW" altLang="en-US" smtClean="0">
                <a:latin typeface="Times New Roman" pitchFamily="18" charset="0"/>
                <a:ea typeface="標楷體" pitchFamily="65" charset="-120"/>
                <a:cs typeface="Times New Roman" pitchFamily="18" charset="0"/>
              </a:rPr>
              <a:t> 學術單位資安等級分類</a:t>
            </a:r>
            <a:endParaRPr lang="en-US" altLang="zh-TW" smtClean="0">
              <a:latin typeface="Times New Roman" pitchFamily="18" charset="0"/>
              <a:ea typeface="標楷體" pitchFamily="65" charset="-120"/>
              <a:cs typeface="Times New Roman" pitchFamily="18" charset="0"/>
            </a:endParaRPr>
          </a:p>
          <a:p>
            <a:pPr eaLnBrk="1" hangingPunct="1">
              <a:buFont typeface="Wingdings" pitchFamily="2" charset="2"/>
              <a:buNone/>
            </a:pPr>
            <a:r>
              <a:rPr lang="en-US" altLang="zh-TW" smtClean="0">
                <a:latin typeface="Times New Roman" pitchFamily="18" charset="0"/>
                <a:ea typeface="標楷體" pitchFamily="65" charset="-120"/>
                <a:cs typeface="Times New Roman" pitchFamily="18" charset="0"/>
              </a:rPr>
              <a:t>1-7 </a:t>
            </a:r>
            <a:r>
              <a:rPr lang="zh-TW" altLang="en-US" smtClean="0">
                <a:latin typeface="Times New Roman" pitchFamily="18" charset="0"/>
                <a:ea typeface="標楷體" pitchFamily="65" charset="-120"/>
                <a:cs typeface="Times New Roman" pitchFamily="18" charset="0"/>
              </a:rPr>
              <a:t>資安事件影響等級</a:t>
            </a:r>
            <a:endParaRPr lang="en-US" altLang="zh-TW" smtClean="0">
              <a:latin typeface="Times New Roman" pitchFamily="18" charset="0"/>
              <a:ea typeface="標楷體" pitchFamily="65" charset="-120"/>
              <a:cs typeface="Times New Roman" pitchFamily="18" charset="0"/>
            </a:endParaRPr>
          </a:p>
          <a:p>
            <a:pPr eaLnBrk="1" hangingPunct="1">
              <a:buFont typeface="Wingdings" pitchFamily="2" charset="2"/>
              <a:buNone/>
            </a:pPr>
            <a:r>
              <a:rPr lang="en-US" altLang="zh-TW" smtClean="0">
                <a:latin typeface="Times New Roman" pitchFamily="18" charset="0"/>
                <a:ea typeface="標楷體" pitchFamily="65" charset="-120"/>
                <a:cs typeface="Times New Roman" pitchFamily="18" charset="0"/>
              </a:rPr>
              <a:t>1-8</a:t>
            </a:r>
            <a:r>
              <a:rPr lang="zh-TW" altLang="en-US" smtClean="0">
                <a:latin typeface="Times New Roman" pitchFamily="18" charset="0"/>
                <a:ea typeface="標楷體" pitchFamily="65" charset="-120"/>
                <a:cs typeface="Times New Roman" pitchFamily="18" charset="0"/>
              </a:rPr>
              <a:t> 案例探討</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hape 449"/>
          <p:cNvSpPr>
            <a:spLocks noGrp="1"/>
          </p:cNvSpPr>
          <p:nvPr>
            <p:ph type="title" idx="4294967295"/>
          </p:nvPr>
        </p:nvSpPr>
        <p:spPr>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450" name="Shape 450"/>
          <p:cNvSpPr txBox="1">
            <a:spLocks noGrp="1"/>
          </p:cNvSpPr>
          <p:nvPr>
            <p:ph type="body" idx="4294967295"/>
          </p:nvPr>
        </p:nvSpPr>
        <p:spPr>
          <a:xfrm>
            <a:off x="323850" y="1268413"/>
            <a:ext cx="7704138" cy="4525962"/>
          </a:xfrm>
        </p:spPr>
        <p:txBody>
          <a:bodyPr lIns="91425" tIns="45700" rIns="91425" bIns="45700">
            <a:noAutofit/>
          </a:bodyPr>
          <a:lstStyle/>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p:txBody>
      </p:sp>
      <p:pic>
        <p:nvPicPr>
          <p:cNvPr id="89092" name="Shape 451"/>
          <p:cNvPicPr preferRelativeResize="0">
            <a:picLocks noChangeAspect="1" noChangeArrowheads="1"/>
          </p:cNvPicPr>
          <p:nvPr/>
        </p:nvPicPr>
        <p:blipFill>
          <a:blip r:embed="rId3"/>
          <a:srcRect/>
          <a:stretch>
            <a:fillRect/>
          </a:stretch>
        </p:blipFill>
        <p:spPr bwMode="auto">
          <a:xfrm>
            <a:off x="187325" y="1677988"/>
            <a:ext cx="4143375" cy="4376737"/>
          </a:xfrm>
          <a:prstGeom prst="rect">
            <a:avLst/>
          </a:prstGeom>
          <a:noFill/>
          <a:ln w="9525">
            <a:noFill/>
            <a:miter lim="800000"/>
            <a:headEnd/>
            <a:tailEnd/>
          </a:ln>
        </p:spPr>
      </p:pic>
      <p:pic>
        <p:nvPicPr>
          <p:cNvPr id="89093" name="Shape 452"/>
          <p:cNvPicPr preferRelativeResize="0">
            <a:picLocks noChangeAspect="1" noChangeArrowheads="1"/>
          </p:cNvPicPr>
          <p:nvPr/>
        </p:nvPicPr>
        <p:blipFill>
          <a:blip r:embed="rId4"/>
          <a:srcRect/>
          <a:stretch>
            <a:fillRect/>
          </a:stretch>
        </p:blipFill>
        <p:spPr bwMode="auto">
          <a:xfrm>
            <a:off x="4519613" y="1677988"/>
            <a:ext cx="4143375" cy="437673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hape 457"/>
          <p:cNvSpPr>
            <a:spLocks noGrp="1"/>
          </p:cNvSpPr>
          <p:nvPr>
            <p:ph type="title" idx="4294967295"/>
          </p:nvPr>
        </p:nvSpPr>
        <p:spPr>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458" name="Shape 458"/>
          <p:cNvSpPr txBox="1">
            <a:spLocks noGrp="1"/>
          </p:cNvSpPr>
          <p:nvPr>
            <p:ph type="body" idx="4294967295"/>
          </p:nvPr>
        </p:nvSpPr>
        <p:spPr>
          <a:xfrm>
            <a:off x="323850" y="1268413"/>
            <a:ext cx="7704138" cy="4525962"/>
          </a:xfrm>
        </p:spPr>
        <p:txBody>
          <a:bodyPr lIns="91425" tIns="45700" rIns="91425" bIns="45700">
            <a:noAutofit/>
          </a:bodyPr>
          <a:lstStyle/>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p:txBody>
      </p:sp>
      <p:pic>
        <p:nvPicPr>
          <p:cNvPr id="91140" name="Shape 459"/>
          <p:cNvPicPr preferRelativeResize="0">
            <a:picLocks noChangeAspect="1" noChangeArrowheads="1"/>
          </p:cNvPicPr>
          <p:nvPr/>
        </p:nvPicPr>
        <p:blipFill>
          <a:blip r:embed="rId3"/>
          <a:srcRect/>
          <a:stretch>
            <a:fillRect/>
          </a:stretch>
        </p:blipFill>
        <p:spPr bwMode="auto">
          <a:xfrm>
            <a:off x="169863" y="1674813"/>
            <a:ext cx="4067175" cy="4295775"/>
          </a:xfrm>
          <a:prstGeom prst="rect">
            <a:avLst/>
          </a:prstGeom>
          <a:noFill/>
          <a:ln w="9525">
            <a:noFill/>
            <a:miter lim="800000"/>
            <a:headEnd/>
            <a:tailEnd/>
          </a:ln>
        </p:spPr>
      </p:pic>
      <p:pic>
        <p:nvPicPr>
          <p:cNvPr id="91141" name="Shape 460"/>
          <p:cNvPicPr preferRelativeResize="0">
            <a:picLocks noChangeAspect="1" noChangeArrowheads="1"/>
          </p:cNvPicPr>
          <p:nvPr/>
        </p:nvPicPr>
        <p:blipFill>
          <a:blip r:embed="rId4"/>
          <a:srcRect/>
          <a:stretch>
            <a:fillRect/>
          </a:stretch>
        </p:blipFill>
        <p:spPr bwMode="auto">
          <a:xfrm>
            <a:off x="4422775" y="1674813"/>
            <a:ext cx="4067175" cy="42957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hape 465"/>
          <p:cNvSpPr>
            <a:spLocks noGrp="1"/>
          </p:cNvSpPr>
          <p:nvPr>
            <p:ph type="title" idx="4294967295"/>
          </p:nvPr>
        </p:nvSpPr>
        <p:spPr>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466" name="Shape 466"/>
          <p:cNvSpPr txBox="1">
            <a:spLocks noGrp="1"/>
          </p:cNvSpPr>
          <p:nvPr>
            <p:ph type="body" idx="4294967295"/>
          </p:nvPr>
        </p:nvSpPr>
        <p:spPr>
          <a:xfrm>
            <a:off x="323850" y="1268413"/>
            <a:ext cx="7704138" cy="4525962"/>
          </a:xfrm>
        </p:spPr>
        <p:txBody>
          <a:bodyPr lIns="91425" tIns="45700" rIns="91425" bIns="45700">
            <a:noAutofit/>
          </a:bodyPr>
          <a:lstStyle/>
          <a:p>
            <a:pPr>
              <a:spcBef>
                <a:spcPts val="0"/>
              </a:spcBef>
              <a:spcAft>
                <a:spcPts val="0"/>
              </a:spcAft>
              <a:buClr>
                <a:schemeClr val="dk1"/>
              </a:buClr>
              <a:buSzPct val="100000"/>
              <a:buFont typeface="Arial"/>
              <a:buChar char="•"/>
              <a:defRPr/>
            </a:pPr>
            <a:r>
              <a:rPr lang="en-US">
                <a:solidFill>
                  <a:schemeClr val="dk1"/>
                </a:solidFill>
                <a:latin typeface="標楷體" panose="03000509000000000000" pitchFamily="65" charset="-120"/>
                <a:ea typeface="標楷體" panose="03000509000000000000" pitchFamily="65" charset="-120"/>
                <a:sym typeface="Arial"/>
              </a:rPr>
              <a:t>什麼是Cookie?</a:t>
            </a:r>
          </a:p>
          <a:p>
            <a:pPr lvl="1">
              <a:spcBef>
                <a:spcPts val="560"/>
              </a:spcBef>
              <a:spcAft>
                <a:spcPts val="0"/>
              </a:spcAft>
              <a:buClr>
                <a:schemeClr val="dk1"/>
              </a:buClr>
              <a:buSzPct val="100000"/>
              <a:buFont typeface="Arial"/>
              <a:buChar char="–"/>
              <a:defRPr/>
            </a:pPr>
            <a:r>
              <a:rPr lang="en-US">
                <a:solidFill>
                  <a:schemeClr val="dk1"/>
                </a:solidFill>
                <a:latin typeface="標楷體" panose="03000509000000000000" pitchFamily="65" charset="-120"/>
                <a:ea typeface="標楷體" panose="03000509000000000000" pitchFamily="65" charset="-120"/>
                <a:sym typeface="Arial"/>
              </a:rPr>
              <a:t>Cookie是網站伺服器（web server）</a:t>
            </a:r>
            <a:r>
              <a:rPr lang="en-US">
                <a:solidFill>
                  <a:srgbClr val="FF0000"/>
                </a:solidFill>
                <a:latin typeface="標楷體" panose="03000509000000000000" pitchFamily="65" charset="-120"/>
                <a:ea typeface="標楷體" panose="03000509000000000000" pitchFamily="65" charset="-120"/>
                <a:sym typeface="Arial"/>
              </a:rPr>
              <a:t>儲存在使用者瀏覽器</a:t>
            </a:r>
            <a:r>
              <a:rPr lang="en-US">
                <a:solidFill>
                  <a:schemeClr val="dk1"/>
                </a:solidFill>
                <a:latin typeface="標楷體" panose="03000509000000000000" pitchFamily="65" charset="-120"/>
                <a:ea typeface="標楷體" panose="03000509000000000000" pitchFamily="65" charset="-120"/>
                <a:sym typeface="Arial"/>
              </a:rPr>
              <a:t>中的一部分資訊。</a:t>
            </a:r>
          </a:p>
          <a:p>
            <a:pPr lvl="1">
              <a:spcBef>
                <a:spcPts val="560"/>
              </a:spcBef>
              <a:spcAft>
                <a:spcPts val="0"/>
              </a:spcAft>
              <a:buClr>
                <a:schemeClr val="dk1"/>
              </a:buClr>
              <a:buSzPct val="100000"/>
              <a:buFont typeface="Arial"/>
              <a:buChar char="–"/>
              <a:defRPr/>
            </a:pPr>
            <a:r>
              <a:rPr lang="en-US">
                <a:solidFill>
                  <a:schemeClr val="dk1"/>
                </a:solidFill>
                <a:latin typeface="標楷體" panose="03000509000000000000" pitchFamily="65" charset="-120"/>
                <a:ea typeface="標楷體" panose="03000509000000000000" pitchFamily="65" charset="-120"/>
                <a:sym typeface="Arial"/>
              </a:rPr>
              <a:t>當瀏覽網站時，Cookie被設定於瀏覽器內，使</a:t>
            </a:r>
            <a:r>
              <a:rPr lang="en-US">
                <a:solidFill>
                  <a:srgbClr val="FF0000"/>
                </a:solidFill>
                <a:latin typeface="標楷體" panose="03000509000000000000" pitchFamily="65" charset="-120"/>
                <a:ea typeface="標楷體" panose="03000509000000000000" pitchFamily="65" charset="-120"/>
                <a:sym typeface="Arial"/>
              </a:rPr>
              <a:t>瀏覽器建立暫時性或持續性的資訊（例如帳號、密碼、身份證字號等）</a:t>
            </a:r>
            <a:r>
              <a:rPr lang="en-US">
                <a:solidFill>
                  <a:schemeClr val="dk1"/>
                </a:solidFill>
                <a:latin typeface="標楷體" panose="03000509000000000000" pitchFamily="65" charset="-120"/>
                <a:ea typeface="標楷體" panose="03000509000000000000" pitchFamily="65" charset="-120"/>
                <a:sym typeface="Arial"/>
              </a:rPr>
              <a:t>，以便網站伺服器往後能夠方便使用。</a:t>
            </a: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hape 471"/>
          <p:cNvSpPr>
            <a:spLocks noGrp="1"/>
          </p:cNvSpPr>
          <p:nvPr>
            <p:ph type="title" idx="4294967295"/>
          </p:nvPr>
        </p:nvSpPr>
        <p:spPr>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472" name="Shape 472"/>
          <p:cNvSpPr txBox="1">
            <a:spLocks noGrp="1"/>
          </p:cNvSpPr>
          <p:nvPr>
            <p:ph type="body" idx="4294967295"/>
          </p:nvPr>
        </p:nvSpPr>
        <p:spPr>
          <a:xfrm>
            <a:off x="323850" y="1268413"/>
            <a:ext cx="7704138" cy="4525962"/>
          </a:xfrm>
        </p:spPr>
        <p:txBody>
          <a:bodyPr lIns="91425" tIns="45700" rIns="91425" bIns="45700">
            <a:noAutofit/>
          </a:bodyPr>
          <a:lstStyle/>
          <a:p>
            <a:pPr>
              <a:spcBef>
                <a:spcPts val="0"/>
              </a:spcBef>
              <a:spcAft>
                <a:spcPts val="0"/>
              </a:spcAft>
              <a:buClr>
                <a:schemeClr val="dk1"/>
              </a:buClr>
              <a:buSzPct val="100000"/>
              <a:buFont typeface="Arial"/>
              <a:buChar char="•"/>
              <a:defRPr/>
            </a:pPr>
            <a:r>
              <a:rPr lang="en-US">
                <a:solidFill>
                  <a:schemeClr val="dk1"/>
                </a:solidFill>
                <a:latin typeface="標楷體" panose="03000509000000000000" pitchFamily="65" charset="-120"/>
                <a:ea typeface="標楷體" panose="03000509000000000000" pitchFamily="65" charset="-120"/>
                <a:sym typeface="Arial"/>
              </a:rPr>
              <a:t>Cookie的安全性問題</a:t>
            </a:r>
          </a:p>
          <a:p>
            <a:pPr lvl="1">
              <a:spcBef>
                <a:spcPts val="560"/>
              </a:spcBef>
              <a:spcAft>
                <a:spcPts val="0"/>
              </a:spcAft>
              <a:buClr>
                <a:schemeClr val="dk1"/>
              </a:buClr>
              <a:buSzPct val="100000"/>
              <a:buFont typeface="Arial"/>
              <a:buChar char="–"/>
              <a:defRPr/>
            </a:pPr>
            <a:r>
              <a:rPr lang="en-US">
                <a:solidFill>
                  <a:schemeClr val="dk1"/>
                </a:solidFill>
                <a:latin typeface="標楷體" panose="03000509000000000000" pitchFamily="65" charset="-120"/>
                <a:ea typeface="標楷體" panose="03000509000000000000" pitchFamily="65" charset="-120"/>
                <a:sym typeface="Arial"/>
              </a:rPr>
              <a:t>由於大多的網路銀行、購物網站，利用Cookie作為用戶登入時的身份識別機制，若駭客</a:t>
            </a:r>
            <a:r>
              <a:rPr lang="en-US">
                <a:solidFill>
                  <a:srgbClr val="FF0000"/>
                </a:solidFill>
                <a:latin typeface="標楷體" panose="03000509000000000000" pitchFamily="65" charset="-120"/>
                <a:ea typeface="標楷體" panose="03000509000000000000" pitchFamily="65" charset="-120"/>
                <a:sym typeface="Arial"/>
              </a:rPr>
              <a:t>取得或修改未經授權的Cookie內容，便可能有辦法合法存取這些網站</a:t>
            </a:r>
            <a:r>
              <a:rPr lang="en-US">
                <a:solidFill>
                  <a:schemeClr val="dk1"/>
                </a:solidFill>
                <a:latin typeface="標楷體" panose="03000509000000000000" pitchFamily="65" charset="-120"/>
                <a:ea typeface="標楷體" panose="03000509000000000000" pitchFamily="65" charset="-120"/>
                <a:sym typeface="Arial"/>
              </a:rPr>
              <a:t>，造成使用者與網站的損失。</a:t>
            </a: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hape 477"/>
          <p:cNvSpPr>
            <a:spLocks noGrp="1"/>
          </p:cNvSpPr>
          <p:nvPr>
            <p:ph type="title" idx="4294967295"/>
          </p:nvPr>
        </p:nvSpPr>
        <p:spPr>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478" name="Shape 478"/>
          <p:cNvSpPr txBox="1">
            <a:spLocks noGrp="1"/>
          </p:cNvSpPr>
          <p:nvPr>
            <p:ph type="body" idx="4294967295"/>
          </p:nvPr>
        </p:nvSpPr>
        <p:spPr>
          <a:xfrm>
            <a:off x="323850" y="1268413"/>
            <a:ext cx="7704138" cy="4525962"/>
          </a:xfrm>
        </p:spPr>
        <p:txBody>
          <a:bodyPr lIns="91425" tIns="45700" rIns="91425" bIns="45700">
            <a:noAutofit/>
          </a:bodyPr>
          <a:lstStyle/>
          <a:p>
            <a:pPr>
              <a:spcBef>
                <a:spcPts val="0"/>
              </a:spcBef>
              <a:spcAft>
                <a:spcPts val="0"/>
              </a:spcAft>
              <a:buClr>
                <a:schemeClr val="dk1"/>
              </a:buClr>
              <a:buSzPct val="100000"/>
              <a:buFont typeface="Arial"/>
              <a:buChar char="•"/>
              <a:defRPr/>
            </a:pPr>
            <a:r>
              <a:rPr lang="en-US">
                <a:solidFill>
                  <a:schemeClr val="dk1"/>
                </a:solidFill>
                <a:latin typeface="標楷體" panose="03000509000000000000" pitchFamily="65" charset="-120"/>
                <a:ea typeface="標楷體" panose="03000509000000000000" pitchFamily="65" charset="-120"/>
                <a:sym typeface="Arial"/>
              </a:rPr>
              <a:t>如何在瀏覽器中設定Cookie選項</a:t>
            </a:r>
          </a:p>
          <a:p>
            <a:pPr lvl="1">
              <a:spcBef>
                <a:spcPts val="560"/>
              </a:spcBef>
              <a:spcAft>
                <a:spcPts val="0"/>
              </a:spcAft>
              <a:buClr>
                <a:schemeClr val="dk1"/>
              </a:buClr>
              <a:buSzPct val="100000"/>
              <a:buFont typeface="Arial"/>
              <a:buChar char="–"/>
              <a:defRPr/>
            </a:pPr>
            <a:r>
              <a:rPr lang="en-US">
                <a:solidFill>
                  <a:schemeClr val="dk1"/>
                </a:solidFill>
                <a:latin typeface="標楷體" panose="03000509000000000000" pitchFamily="65" charset="-120"/>
                <a:ea typeface="標楷體" panose="03000509000000000000" pitchFamily="65" charset="-120"/>
                <a:sym typeface="Arial"/>
              </a:rPr>
              <a:t>瀏覽器中，</a:t>
            </a:r>
            <a:r>
              <a:rPr lang="en-US">
                <a:solidFill>
                  <a:srgbClr val="FF0000"/>
                </a:solidFill>
                <a:latin typeface="標楷體" panose="03000509000000000000" pitchFamily="65" charset="-120"/>
                <a:ea typeface="標楷體" panose="03000509000000000000" pitchFamily="65" charset="-120"/>
                <a:sym typeface="Arial"/>
              </a:rPr>
              <a:t>隱私權的設定可以設定Cookie在網路傳輸時所可以允許的層級</a:t>
            </a:r>
            <a:r>
              <a:rPr lang="en-US">
                <a:solidFill>
                  <a:schemeClr val="dk1"/>
                </a:solidFill>
                <a:latin typeface="標楷體" panose="03000509000000000000" pitchFamily="65" charset="-120"/>
                <a:ea typeface="標楷體" panose="03000509000000000000" pitchFamily="65" charset="-120"/>
                <a:sym typeface="Arial"/>
              </a:rPr>
              <a:t>，透過設定，將不允許惡意的Cookie或是未經認可的Cookie進入。</a:t>
            </a: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hape 483"/>
          <p:cNvSpPr>
            <a:spLocks noGrp="1"/>
          </p:cNvSpPr>
          <p:nvPr>
            <p:ph type="title" idx="4294967295"/>
          </p:nvPr>
        </p:nvSpPr>
        <p:spPr>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484" name="Shape 484"/>
          <p:cNvSpPr txBox="1">
            <a:spLocks noGrp="1"/>
          </p:cNvSpPr>
          <p:nvPr>
            <p:ph type="body" idx="4294967295"/>
          </p:nvPr>
        </p:nvSpPr>
        <p:spPr>
          <a:xfrm>
            <a:off x="323850" y="1268413"/>
            <a:ext cx="7704138" cy="4525962"/>
          </a:xfrm>
        </p:spPr>
        <p:txBody>
          <a:bodyPr lIns="91425" tIns="45700" rIns="91425" bIns="45700">
            <a:noAutofit/>
          </a:bodyPr>
          <a:lstStyle/>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p:txBody>
      </p:sp>
      <p:pic>
        <p:nvPicPr>
          <p:cNvPr id="99332" name="Shape 485"/>
          <p:cNvPicPr preferRelativeResize="0">
            <a:picLocks noChangeAspect="1" noChangeArrowheads="1"/>
          </p:cNvPicPr>
          <p:nvPr/>
        </p:nvPicPr>
        <p:blipFill>
          <a:blip r:embed="rId3"/>
          <a:srcRect/>
          <a:stretch>
            <a:fillRect/>
          </a:stretch>
        </p:blipFill>
        <p:spPr bwMode="auto">
          <a:xfrm>
            <a:off x="131763" y="1417638"/>
            <a:ext cx="4156075" cy="4929187"/>
          </a:xfrm>
          <a:prstGeom prst="rect">
            <a:avLst/>
          </a:prstGeom>
          <a:noFill/>
          <a:ln w="9525">
            <a:noFill/>
            <a:miter lim="800000"/>
            <a:headEnd/>
            <a:tailEnd/>
          </a:ln>
        </p:spPr>
      </p:pic>
      <p:pic>
        <p:nvPicPr>
          <p:cNvPr id="99333" name="Shape 486"/>
          <p:cNvPicPr preferRelativeResize="0">
            <a:picLocks noChangeAspect="1" noChangeArrowheads="1"/>
          </p:cNvPicPr>
          <p:nvPr/>
        </p:nvPicPr>
        <p:blipFill>
          <a:blip r:embed="rId4"/>
          <a:srcRect/>
          <a:stretch>
            <a:fillRect/>
          </a:stretch>
        </p:blipFill>
        <p:spPr bwMode="auto">
          <a:xfrm>
            <a:off x="4468813" y="1417638"/>
            <a:ext cx="4157662" cy="4929187"/>
          </a:xfrm>
          <a:prstGeom prst="rect">
            <a:avLst/>
          </a:prstGeom>
          <a:noFill/>
          <a:ln w="9525">
            <a:noFill/>
            <a:miter lim="800000"/>
            <a:headEnd/>
            <a:tailEnd/>
          </a:ln>
        </p:spPr>
      </p:pic>
      <p:sp>
        <p:nvSpPr>
          <p:cNvPr id="99334" name="Shape 487"/>
          <p:cNvSpPr>
            <a:spLocks noChangeArrowheads="1"/>
          </p:cNvSpPr>
          <p:nvPr/>
        </p:nvSpPr>
        <p:spPr bwMode="auto">
          <a:xfrm>
            <a:off x="925513" y="2416175"/>
            <a:ext cx="1223962" cy="204788"/>
          </a:xfrm>
          <a:prstGeom prst="rect">
            <a:avLst/>
          </a:prstGeom>
          <a:noFill/>
          <a:ln w="38100">
            <a:solidFill>
              <a:srgbClr val="FF0000"/>
            </a:solidFill>
            <a:round/>
            <a:headEnd/>
            <a:tailEnd/>
          </a:ln>
        </p:spPr>
        <p:txBody>
          <a:bodyPr lIns="91425" tIns="91425" rIns="91425" bIns="91425" anchor="ctr"/>
          <a:lstStyle/>
          <a:p>
            <a:endParaRPr lang="zh-TW" altLang="en-US"/>
          </a:p>
        </p:txBody>
      </p:sp>
      <p:sp>
        <p:nvSpPr>
          <p:cNvPr id="99335" name="Shape 488"/>
          <p:cNvSpPr>
            <a:spLocks noChangeArrowheads="1"/>
          </p:cNvSpPr>
          <p:nvPr/>
        </p:nvSpPr>
        <p:spPr bwMode="auto">
          <a:xfrm>
            <a:off x="5253038" y="2416175"/>
            <a:ext cx="412750" cy="204788"/>
          </a:xfrm>
          <a:prstGeom prst="rect">
            <a:avLst/>
          </a:prstGeom>
          <a:noFill/>
          <a:ln w="38100">
            <a:solidFill>
              <a:srgbClr val="FF0000"/>
            </a:solidFill>
            <a:round/>
            <a:headEnd/>
            <a:tailEnd/>
          </a:ln>
        </p:spPr>
        <p:txBody>
          <a:bodyPr lIns="91425" tIns="91425" rIns="91425" bIns="91425" anchor="ctr"/>
          <a:lstStyle/>
          <a:p>
            <a:endParaRPr lang="zh-TW" altLang="en-US"/>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hape 493"/>
          <p:cNvSpPr>
            <a:spLocks noGrp="1"/>
          </p:cNvSpPr>
          <p:nvPr>
            <p:ph type="title" idx="4294967295"/>
          </p:nvPr>
        </p:nvSpPr>
        <p:spPr>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494" name="Shape 494"/>
          <p:cNvSpPr txBox="1">
            <a:spLocks noGrp="1"/>
          </p:cNvSpPr>
          <p:nvPr>
            <p:ph type="body" idx="4294967295"/>
          </p:nvPr>
        </p:nvSpPr>
        <p:spPr>
          <a:xfrm>
            <a:off x="323850" y="1268413"/>
            <a:ext cx="7704138" cy="4525962"/>
          </a:xfrm>
        </p:spPr>
        <p:txBody>
          <a:bodyPr lIns="91425" tIns="45700" rIns="91425" bIns="45700">
            <a:noAutofit/>
          </a:bodyPr>
          <a:lstStyle/>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p:txBody>
      </p:sp>
      <p:sp>
        <p:nvSpPr>
          <p:cNvPr id="101380" name="Shape 495"/>
          <p:cNvSpPr>
            <a:spLocks noChangeArrowheads="1"/>
          </p:cNvSpPr>
          <p:nvPr/>
        </p:nvSpPr>
        <p:spPr bwMode="auto">
          <a:xfrm>
            <a:off x="1020763" y="2620963"/>
            <a:ext cx="2227262" cy="344487"/>
          </a:xfrm>
          <a:prstGeom prst="rect">
            <a:avLst/>
          </a:prstGeom>
          <a:noFill/>
          <a:ln w="38100">
            <a:solidFill>
              <a:srgbClr val="FF0000"/>
            </a:solidFill>
            <a:round/>
            <a:headEnd/>
            <a:tailEnd/>
          </a:ln>
        </p:spPr>
        <p:txBody>
          <a:bodyPr lIns="91425" tIns="91425" rIns="91425" bIns="91425" anchor="ctr"/>
          <a:lstStyle/>
          <a:p>
            <a:endParaRPr lang="zh-TW" altLang="en-US"/>
          </a:p>
        </p:txBody>
      </p:sp>
      <p:pic>
        <p:nvPicPr>
          <p:cNvPr id="101381" name="Shape 496"/>
          <p:cNvPicPr preferRelativeResize="0">
            <a:picLocks noChangeAspect="1" noChangeArrowheads="1"/>
          </p:cNvPicPr>
          <p:nvPr/>
        </p:nvPicPr>
        <p:blipFill>
          <a:blip r:embed="rId3"/>
          <a:srcRect/>
          <a:stretch>
            <a:fillRect/>
          </a:stretch>
        </p:blipFill>
        <p:spPr bwMode="auto">
          <a:xfrm>
            <a:off x="185738" y="1555750"/>
            <a:ext cx="4048125" cy="4800600"/>
          </a:xfrm>
          <a:prstGeom prst="rect">
            <a:avLst/>
          </a:prstGeom>
          <a:noFill/>
          <a:ln w="9525">
            <a:noFill/>
            <a:miter lim="800000"/>
            <a:headEnd/>
            <a:tailEnd/>
          </a:ln>
        </p:spPr>
      </p:pic>
      <p:sp>
        <p:nvSpPr>
          <p:cNvPr id="101382" name="Shape 497"/>
          <p:cNvSpPr>
            <a:spLocks noChangeArrowheads="1"/>
          </p:cNvSpPr>
          <p:nvPr/>
        </p:nvSpPr>
        <p:spPr bwMode="auto">
          <a:xfrm>
            <a:off x="5330825" y="2620963"/>
            <a:ext cx="2970213" cy="344487"/>
          </a:xfrm>
          <a:prstGeom prst="rect">
            <a:avLst/>
          </a:prstGeom>
          <a:noFill/>
          <a:ln w="38100">
            <a:solidFill>
              <a:srgbClr val="FF0000"/>
            </a:solidFill>
            <a:round/>
            <a:headEnd/>
            <a:tailEnd/>
          </a:ln>
        </p:spPr>
        <p:txBody>
          <a:bodyPr lIns="91425" tIns="91425" rIns="91425" bIns="91425" anchor="ctr"/>
          <a:lstStyle/>
          <a:p>
            <a:endParaRPr lang="zh-TW" altLang="en-US"/>
          </a:p>
        </p:txBody>
      </p:sp>
      <p:pic>
        <p:nvPicPr>
          <p:cNvPr id="101383" name="Shape 498"/>
          <p:cNvPicPr preferRelativeResize="0">
            <a:picLocks noChangeAspect="1" noChangeArrowheads="1"/>
          </p:cNvPicPr>
          <p:nvPr/>
        </p:nvPicPr>
        <p:blipFill>
          <a:blip r:embed="rId4"/>
          <a:srcRect/>
          <a:stretch>
            <a:fillRect/>
          </a:stretch>
        </p:blipFill>
        <p:spPr bwMode="auto">
          <a:xfrm>
            <a:off x="4460875" y="1555750"/>
            <a:ext cx="4048125" cy="4800600"/>
          </a:xfrm>
          <a:prstGeom prst="rect">
            <a:avLst/>
          </a:prstGeom>
          <a:noFill/>
          <a:ln w="9525">
            <a:noFill/>
            <a:miter lim="800000"/>
            <a:headEnd/>
            <a:tailEnd/>
          </a:ln>
        </p:spPr>
      </p:pic>
      <p:sp>
        <p:nvSpPr>
          <p:cNvPr id="101384" name="Shape 499"/>
          <p:cNvSpPr>
            <a:spLocks noChangeArrowheads="1"/>
          </p:cNvSpPr>
          <p:nvPr/>
        </p:nvSpPr>
        <p:spPr bwMode="auto">
          <a:xfrm>
            <a:off x="1020763" y="2490788"/>
            <a:ext cx="328612" cy="203200"/>
          </a:xfrm>
          <a:prstGeom prst="rect">
            <a:avLst/>
          </a:prstGeom>
          <a:noFill/>
          <a:ln w="38100">
            <a:solidFill>
              <a:srgbClr val="FF0000"/>
            </a:solidFill>
            <a:round/>
            <a:headEnd/>
            <a:tailEnd/>
          </a:ln>
        </p:spPr>
        <p:txBody>
          <a:bodyPr lIns="91425" tIns="91425" rIns="91425" bIns="91425" anchor="ctr"/>
          <a:lstStyle/>
          <a:p>
            <a:endParaRPr lang="zh-TW" altLang="en-US"/>
          </a:p>
        </p:txBody>
      </p:sp>
      <p:sp>
        <p:nvSpPr>
          <p:cNvPr id="101385" name="Shape 500"/>
          <p:cNvSpPr>
            <a:spLocks noChangeArrowheads="1"/>
          </p:cNvSpPr>
          <p:nvPr/>
        </p:nvSpPr>
        <p:spPr bwMode="auto">
          <a:xfrm>
            <a:off x="5199063" y="2490788"/>
            <a:ext cx="328612" cy="203200"/>
          </a:xfrm>
          <a:prstGeom prst="rect">
            <a:avLst/>
          </a:prstGeom>
          <a:noFill/>
          <a:ln w="38100">
            <a:solidFill>
              <a:srgbClr val="FF0000"/>
            </a:solidFill>
            <a:round/>
            <a:headEnd/>
            <a:tailEnd/>
          </a:ln>
        </p:spPr>
        <p:txBody>
          <a:bodyPr lIns="91425" tIns="91425" rIns="91425" bIns="91425" anchor="ctr"/>
          <a:lstStyle/>
          <a:p>
            <a:endParaRPr lang="zh-TW" altLang="en-US"/>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Shape 505"/>
          <p:cNvPicPr preferRelativeResize="0">
            <a:picLocks noChangeAspect="1" noChangeArrowheads="1"/>
          </p:cNvPicPr>
          <p:nvPr/>
        </p:nvPicPr>
        <p:blipFill>
          <a:blip r:embed="rId3"/>
          <a:srcRect/>
          <a:stretch>
            <a:fillRect/>
          </a:stretch>
        </p:blipFill>
        <p:spPr bwMode="auto">
          <a:xfrm>
            <a:off x="273050" y="1417638"/>
            <a:ext cx="4048125" cy="4800600"/>
          </a:xfrm>
          <a:prstGeom prst="rect">
            <a:avLst/>
          </a:prstGeom>
          <a:noFill/>
          <a:ln w="9525">
            <a:noFill/>
            <a:miter lim="800000"/>
            <a:headEnd/>
            <a:tailEnd/>
          </a:ln>
        </p:spPr>
      </p:pic>
      <p:sp>
        <p:nvSpPr>
          <p:cNvPr id="103427" name="Shape 506"/>
          <p:cNvSpPr>
            <a:spLocks noGrp="1"/>
          </p:cNvSpPr>
          <p:nvPr>
            <p:ph type="title" idx="4294967295"/>
          </p:nvPr>
        </p:nvSpPr>
        <p:spPr>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103428" name="Shape 507"/>
          <p:cNvSpPr>
            <a:spLocks noChangeArrowheads="1"/>
          </p:cNvSpPr>
          <p:nvPr/>
        </p:nvSpPr>
        <p:spPr bwMode="auto">
          <a:xfrm>
            <a:off x="2197100" y="4535488"/>
            <a:ext cx="909638" cy="328612"/>
          </a:xfrm>
          <a:prstGeom prst="rect">
            <a:avLst/>
          </a:prstGeom>
          <a:noFill/>
          <a:ln w="38100">
            <a:solidFill>
              <a:srgbClr val="FF0000"/>
            </a:solidFill>
            <a:round/>
            <a:headEnd/>
            <a:tailEnd/>
          </a:ln>
        </p:spPr>
        <p:txBody>
          <a:bodyPr lIns="91425" tIns="91425" rIns="91425" bIns="91425" anchor="ctr"/>
          <a:lstStyle/>
          <a:p>
            <a:endParaRPr lang="zh-TW" altLang="en-US"/>
          </a:p>
        </p:txBody>
      </p:sp>
      <p:pic>
        <p:nvPicPr>
          <p:cNvPr id="103429" name="Shape 508"/>
          <p:cNvPicPr preferRelativeResize="0">
            <a:picLocks noChangeAspect="1" noChangeArrowheads="1"/>
          </p:cNvPicPr>
          <p:nvPr/>
        </p:nvPicPr>
        <p:blipFill>
          <a:blip r:embed="rId4"/>
          <a:srcRect/>
          <a:stretch>
            <a:fillRect/>
          </a:stretch>
        </p:blipFill>
        <p:spPr bwMode="auto">
          <a:xfrm>
            <a:off x="4473575" y="1398588"/>
            <a:ext cx="3829050" cy="4838700"/>
          </a:xfrm>
          <a:prstGeom prst="rect">
            <a:avLst/>
          </a:prstGeom>
          <a:noFill/>
          <a:ln w="9525">
            <a:noFill/>
            <a:miter lim="800000"/>
            <a:headEnd/>
            <a:tailEnd/>
          </a:ln>
        </p:spPr>
      </p:pic>
      <p:sp>
        <p:nvSpPr>
          <p:cNvPr id="103430" name="Shape 509"/>
          <p:cNvSpPr>
            <a:spLocks noChangeArrowheads="1"/>
          </p:cNvSpPr>
          <p:nvPr/>
        </p:nvSpPr>
        <p:spPr bwMode="auto">
          <a:xfrm>
            <a:off x="6288088" y="5754688"/>
            <a:ext cx="911225" cy="330200"/>
          </a:xfrm>
          <a:prstGeom prst="rect">
            <a:avLst/>
          </a:prstGeom>
          <a:noFill/>
          <a:ln w="38100">
            <a:solidFill>
              <a:srgbClr val="FF0000"/>
            </a:solidFill>
            <a:round/>
            <a:headEnd/>
            <a:tailEnd/>
          </a:ln>
        </p:spPr>
        <p:txBody>
          <a:bodyPr lIns="91425" tIns="91425" rIns="91425" bIns="91425" anchor="ctr"/>
          <a:lstStyle/>
          <a:p>
            <a:endParaRPr lang="zh-TW" altLang="en-US"/>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hape 514"/>
          <p:cNvSpPr>
            <a:spLocks noGrp="1"/>
          </p:cNvSpPr>
          <p:nvPr>
            <p:ph type="title" idx="4294967295"/>
          </p:nvPr>
        </p:nvSpPr>
        <p:spPr>
          <a:xfrm>
            <a:off x="395288" y="115888"/>
            <a:ext cx="8229600" cy="1143000"/>
          </a:xfrm>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515" name="Shape 515"/>
          <p:cNvSpPr txBox="1">
            <a:spLocks noGrp="1"/>
          </p:cNvSpPr>
          <p:nvPr>
            <p:ph type="body" idx="4294967295"/>
          </p:nvPr>
        </p:nvSpPr>
        <p:spPr>
          <a:xfrm>
            <a:off x="323850" y="1341438"/>
            <a:ext cx="7704138" cy="4668837"/>
          </a:xfrm>
        </p:spPr>
        <p:txBody>
          <a:bodyPr lIns="91425" tIns="45700" rIns="91425" bIns="45700">
            <a:noAutofit/>
          </a:bodyPr>
          <a:lstStyle/>
          <a:p>
            <a:pPr>
              <a:spcBef>
                <a:spcPts val="0"/>
              </a:spcBef>
              <a:spcAft>
                <a:spcPts val="0"/>
              </a:spcAft>
              <a:buClr>
                <a:schemeClr val="dk1"/>
              </a:buClr>
              <a:buSzPct val="100000"/>
              <a:buFont typeface="Arial"/>
              <a:buChar char="•"/>
              <a:defRPr/>
            </a:pPr>
            <a:r>
              <a:rPr lang="en-US" dirty="0" err="1">
                <a:latin typeface="標楷體" panose="03000509000000000000" pitchFamily="65" charset="-120"/>
                <a:ea typeface="標楷體" panose="03000509000000000000" pitchFamily="65" charset="-120"/>
              </a:rPr>
              <a:t>什麼是</a:t>
            </a:r>
            <a:r>
              <a:rPr lang="en-US" dirty="0" err="1">
                <a:solidFill>
                  <a:schemeClr val="dk1"/>
                </a:solidFill>
                <a:latin typeface="標楷體" panose="03000509000000000000" pitchFamily="65" charset="-120"/>
                <a:ea typeface="標楷體" panose="03000509000000000000" pitchFamily="65" charset="-120"/>
                <a:sym typeface="Arial"/>
              </a:rPr>
              <a:t>JavaScript</a:t>
            </a:r>
            <a:endParaRPr lang="en-US" dirty="0">
              <a:solidFill>
                <a:schemeClr val="dk1"/>
              </a:solidFill>
              <a:latin typeface="標楷體" panose="03000509000000000000" pitchFamily="65" charset="-120"/>
              <a:ea typeface="標楷體" panose="03000509000000000000" pitchFamily="65" charset="-120"/>
              <a:sym typeface="Arial"/>
            </a:endParaRPr>
          </a:p>
          <a:p>
            <a:pPr lvl="1" indent="406400">
              <a:spcBef>
                <a:spcPts val="0"/>
              </a:spcBef>
              <a:spcAft>
                <a:spcPts val="0"/>
              </a:spcAft>
              <a:buClr>
                <a:schemeClr val="dk1"/>
              </a:buClr>
              <a:buSzPct val="133333"/>
              <a:buFont typeface="Arial"/>
              <a:buChar char="–"/>
              <a:defRPr/>
            </a:pPr>
            <a:r>
              <a:rPr lang="en-US" sz="2400" dirty="0" err="1">
                <a:solidFill>
                  <a:schemeClr val="dk1"/>
                </a:solidFill>
                <a:latin typeface="標楷體" panose="03000509000000000000" pitchFamily="65" charset="-120"/>
                <a:ea typeface="標楷體" panose="03000509000000000000" pitchFamily="65" charset="-120"/>
                <a:sym typeface="Arial"/>
              </a:rPr>
              <a:t>JavaScript可用來讓瀏覽器作出</a:t>
            </a:r>
            <a:r>
              <a:rPr lang="en-US" sz="2400" dirty="0" err="1">
                <a:solidFill>
                  <a:srgbClr val="FF0000"/>
                </a:solidFill>
                <a:latin typeface="標楷體" panose="03000509000000000000" pitchFamily="65" charset="-120"/>
                <a:ea typeface="標楷體" panose="03000509000000000000" pitchFamily="65" charset="-120"/>
                <a:sym typeface="Arial"/>
              </a:rPr>
              <a:t>動態或互動性操作</a:t>
            </a:r>
            <a:r>
              <a:rPr lang="en-US" sz="2400" dirty="0" err="1">
                <a:solidFill>
                  <a:schemeClr val="dk1"/>
                </a:solidFill>
                <a:latin typeface="標楷體" panose="03000509000000000000" pitchFamily="65" charset="-120"/>
                <a:ea typeface="標楷體" panose="03000509000000000000" pitchFamily="65" charset="-120"/>
                <a:sym typeface="Arial"/>
              </a:rPr>
              <a:t>的Script語言</a:t>
            </a:r>
            <a:r>
              <a:rPr lang="en-US" sz="2400" dirty="0">
                <a:solidFill>
                  <a:schemeClr val="dk1"/>
                </a:solidFill>
                <a:latin typeface="標楷體" panose="03000509000000000000" pitchFamily="65" charset="-120"/>
                <a:ea typeface="標楷體" panose="03000509000000000000" pitchFamily="65" charset="-120"/>
                <a:sym typeface="Arial"/>
              </a:rPr>
              <a:t>。</a:t>
            </a:r>
          </a:p>
          <a:p>
            <a:pPr lvl="1">
              <a:spcBef>
                <a:spcPts val="480"/>
              </a:spcBef>
              <a:spcAft>
                <a:spcPts val="0"/>
              </a:spcAft>
              <a:buClr>
                <a:schemeClr val="dk1"/>
              </a:buClr>
              <a:buSzPct val="100000"/>
              <a:buFont typeface="Arial"/>
              <a:buChar char="–"/>
              <a:defRPr/>
            </a:pPr>
            <a:r>
              <a:rPr lang="en-US" sz="2400" dirty="0" err="1">
                <a:latin typeface="標楷體" panose="03000509000000000000" pitchFamily="65" charset="-120"/>
                <a:ea typeface="標楷體" panose="03000509000000000000" pitchFamily="65" charset="-120"/>
              </a:rPr>
              <a:t>所有的</a:t>
            </a:r>
            <a:r>
              <a:rPr lang="en-US" sz="2400" dirty="0">
                <a:latin typeface="標楷體" panose="03000509000000000000" pitchFamily="65" charset="-120"/>
                <a:ea typeface="標楷體" panose="03000509000000000000" pitchFamily="65" charset="-120"/>
              </a:rPr>
              <a:t> JavaScript </a:t>
            </a:r>
            <a:r>
              <a:rPr lang="en-US" sz="2400" dirty="0" err="1">
                <a:latin typeface="標楷體" panose="03000509000000000000" pitchFamily="65" charset="-120"/>
                <a:ea typeface="標楷體" panose="03000509000000000000" pitchFamily="65" charset="-120"/>
              </a:rPr>
              <a:t>程式都是</a:t>
            </a:r>
            <a:r>
              <a:rPr lang="en-US" sz="2400" dirty="0" err="1">
                <a:solidFill>
                  <a:srgbClr val="FF0000"/>
                </a:solidFill>
                <a:latin typeface="標楷體" panose="03000509000000000000" pitchFamily="65" charset="-120"/>
                <a:ea typeface="標楷體" panose="03000509000000000000" pitchFamily="65" charset="-120"/>
              </a:rPr>
              <a:t>在用戶端電腦執行</a:t>
            </a:r>
            <a:r>
              <a:rPr lang="en-US" sz="2400" dirty="0" err="1">
                <a:latin typeface="標楷體" panose="03000509000000000000" pitchFamily="65" charset="-120"/>
                <a:ea typeface="標楷體" panose="03000509000000000000" pitchFamily="65" charset="-120"/>
              </a:rPr>
              <a:t>，當瀏覽器讀取與解譯</a:t>
            </a:r>
            <a:r>
              <a:rPr lang="en-US" sz="2400" dirty="0">
                <a:latin typeface="標楷體" panose="03000509000000000000" pitchFamily="65" charset="-120"/>
                <a:ea typeface="標楷體" panose="03000509000000000000" pitchFamily="65" charset="-120"/>
              </a:rPr>
              <a:t> HTML </a:t>
            </a:r>
            <a:r>
              <a:rPr lang="en-US" sz="2400" dirty="0" err="1">
                <a:latin typeface="標楷體" panose="03000509000000000000" pitchFamily="65" charset="-120"/>
                <a:ea typeface="標楷體" panose="03000509000000000000" pitchFamily="65" charset="-120"/>
              </a:rPr>
              <a:t>標記語言時，也必須同時讀取與解譯</a:t>
            </a:r>
            <a:r>
              <a:rPr lang="en-US" sz="2400" dirty="0">
                <a:latin typeface="標楷體" panose="03000509000000000000" pitchFamily="65" charset="-120"/>
                <a:ea typeface="標楷體" panose="03000509000000000000" pitchFamily="65" charset="-120"/>
              </a:rPr>
              <a:t> JavaScript </a:t>
            </a:r>
            <a:r>
              <a:rPr lang="en-US" sz="2400" dirty="0" err="1">
                <a:latin typeface="標楷體" panose="03000509000000000000" pitchFamily="65" charset="-120"/>
                <a:ea typeface="標楷體" panose="03000509000000000000" pitchFamily="65" charset="-120"/>
              </a:rPr>
              <a:t>程式，因此所使用的瀏覽器必須能解譯與執行</a:t>
            </a:r>
            <a:r>
              <a:rPr lang="en-US" sz="2400" dirty="0">
                <a:latin typeface="標楷體" panose="03000509000000000000" pitchFamily="65" charset="-120"/>
                <a:ea typeface="標楷體" panose="03000509000000000000" pitchFamily="65" charset="-120"/>
              </a:rPr>
              <a:t> JavaScript </a:t>
            </a:r>
            <a:r>
              <a:rPr lang="en-US" sz="2400" dirty="0" err="1">
                <a:latin typeface="標楷體" panose="03000509000000000000" pitchFamily="65" charset="-120"/>
                <a:ea typeface="標楷體" panose="03000509000000000000" pitchFamily="65" charset="-120"/>
              </a:rPr>
              <a:t>程式</a:t>
            </a:r>
            <a:r>
              <a:rPr lang="en-US" sz="2400" dirty="0">
                <a:latin typeface="標楷體" panose="03000509000000000000" pitchFamily="65" charset="-120"/>
                <a:ea typeface="標楷體" panose="03000509000000000000" pitchFamily="65" charset="-120"/>
              </a:rPr>
              <a:t>。</a:t>
            </a: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hape 520"/>
          <p:cNvSpPr>
            <a:spLocks noGrp="1"/>
          </p:cNvSpPr>
          <p:nvPr>
            <p:ph type="title" idx="4294967295"/>
          </p:nvPr>
        </p:nvSpPr>
        <p:spPr>
          <a:xfrm>
            <a:off x="468313" y="22225"/>
            <a:ext cx="8229600" cy="1143000"/>
          </a:xfrm>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521" name="Shape 521"/>
          <p:cNvSpPr txBox="1">
            <a:spLocks noGrp="1"/>
          </p:cNvSpPr>
          <p:nvPr>
            <p:ph type="body" idx="4294967295"/>
          </p:nvPr>
        </p:nvSpPr>
        <p:spPr>
          <a:xfrm>
            <a:off x="323850" y="1125538"/>
            <a:ext cx="7704138" cy="4668837"/>
          </a:xfrm>
        </p:spPr>
        <p:txBody>
          <a:bodyPr lIns="91425" tIns="45700" rIns="91425" bIns="45700">
            <a:noAutofit/>
          </a:bodyPr>
          <a:lstStyle/>
          <a:p>
            <a:pPr>
              <a:spcBef>
                <a:spcPts val="0"/>
              </a:spcBef>
              <a:spcAft>
                <a:spcPts val="0"/>
              </a:spcAft>
              <a:buClr>
                <a:schemeClr val="dk1"/>
              </a:buClr>
              <a:buSzPct val="100000"/>
              <a:buFont typeface="Arial"/>
              <a:buChar char="•"/>
              <a:defRPr/>
            </a:pPr>
            <a:r>
              <a:rPr lang="en-US">
                <a:solidFill>
                  <a:schemeClr val="dk1"/>
                </a:solidFill>
                <a:latin typeface="標楷體" panose="03000509000000000000" pitchFamily="65" charset="-120"/>
                <a:ea typeface="標楷體" panose="03000509000000000000" pitchFamily="65" charset="-120"/>
                <a:sym typeface="Arial"/>
              </a:rPr>
              <a:t>JavaScript的安全性問題</a:t>
            </a:r>
          </a:p>
          <a:p>
            <a:pPr lvl="1">
              <a:spcBef>
                <a:spcPts val="480"/>
              </a:spcBef>
              <a:spcAft>
                <a:spcPts val="0"/>
              </a:spcAft>
              <a:buClr>
                <a:schemeClr val="dk1"/>
              </a:buClr>
              <a:buSzPct val="100000"/>
              <a:buFont typeface="Arial"/>
              <a:buChar char="–"/>
              <a:defRPr/>
            </a:pPr>
            <a:r>
              <a:rPr lang="en-US" sz="2400">
                <a:solidFill>
                  <a:srgbClr val="FF0000"/>
                </a:solidFill>
                <a:latin typeface="標楷體" panose="03000509000000000000" pitchFamily="65" charset="-120"/>
                <a:ea typeface="標楷體" panose="03000509000000000000" pitchFamily="65" charset="-120"/>
                <a:sym typeface="Arial"/>
              </a:rPr>
              <a:t>IE的ActiveX控制項</a:t>
            </a:r>
            <a:r>
              <a:rPr lang="en-US" sz="2400">
                <a:solidFill>
                  <a:schemeClr val="dk1"/>
                </a:solidFill>
                <a:latin typeface="標楷體" panose="03000509000000000000" pitchFamily="65" charset="-120"/>
                <a:ea typeface="標楷體" panose="03000509000000000000" pitchFamily="65" charset="-120"/>
                <a:sym typeface="Arial"/>
              </a:rPr>
              <a:t>以及其他瀏覽器內的外掛程式，都提供JavaScript有機會進一步增加使用者被攻擊的機會。</a:t>
            </a:r>
          </a:p>
          <a:p>
            <a:pPr lvl="1">
              <a:spcBef>
                <a:spcPts val="480"/>
              </a:spcBef>
              <a:spcAft>
                <a:spcPts val="0"/>
              </a:spcAft>
              <a:buClr>
                <a:schemeClr val="dk1"/>
              </a:buClr>
              <a:buSzPct val="100000"/>
              <a:buFont typeface="Arial"/>
              <a:buChar char="–"/>
              <a:defRPr/>
            </a:pPr>
            <a:r>
              <a:rPr lang="en-US" sz="2400">
                <a:solidFill>
                  <a:schemeClr val="dk1"/>
                </a:solidFill>
                <a:latin typeface="標楷體" panose="03000509000000000000" pitchFamily="65" charset="-120"/>
                <a:ea typeface="標楷體" panose="03000509000000000000" pitchFamily="65" charset="-120"/>
                <a:sym typeface="Arial"/>
              </a:rPr>
              <a:t>JavaScript的</a:t>
            </a:r>
            <a:r>
              <a:rPr lang="en-US" sz="2400">
                <a:solidFill>
                  <a:srgbClr val="FF0000"/>
                </a:solidFill>
                <a:latin typeface="標楷體" panose="03000509000000000000" pitchFamily="65" charset="-120"/>
                <a:ea typeface="標楷體" panose="03000509000000000000" pitchFamily="65" charset="-120"/>
                <a:sym typeface="Arial"/>
              </a:rPr>
              <a:t>呼叫遠端Script功能，可藉機注入惡意程式</a:t>
            </a:r>
            <a:r>
              <a:rPr lang="en-US" sz="2400">
                <a:solidFill>
                  <a:schemeClr val="dk1"/>
                </a:solidFill>
                <a:latin typeface="標楷體" panose="03000509000000000000" pitchFamily="65" charset="-120"/>
                <a:ea typeface="標楷體" panose="03000509000000000000" pitchFamily="65" charset="-120"/>
                <a:sym typeface="Arial"/>
              </a:rPr>
              <a:t>，竊取使用者的個人資料。</a:t>
            </a:r>
          </a:p>
          <a:p>
            <a:pPr lvl="1">
              <a:spcBef>
                <a:spcPts val="480"/>
              </a:spcBef>
              <a:spcAft>
                <a:spcPts val="0"/>
              </a:spcAft>
              <a:buClr>
                <a:schemeClr val="dk1"/>
              </a:buClr>
              <a:buSzPct val="100000"/>
              <a:buFont typeface="Arial"/>
              <a:buChar char="–"/>
              <a:defRPr/>
            </a:pPr>
            <a:r>
              <a:rPr lang="en-US" sz="2400">
                <a:solidFill>
                  <a:schemeClr val="dk1"/>
                </a:solidFill>
                <a:latin typeface="標楷體" panose="03000509000000000000" pitchFamily="65" charset="-120"/>
                <a:ea typeface="標楷體" panose="03000509000000000000" pitchFamily="65" charset="-120"/>
                <a:sym typeface="Arial"/>
              </a:rPr>
              <a:t>當您將JavaScript的功能調整後，當要觀看帶有JavaScript元件的網頁時，您有可能無法觀看該內容！並且會出現</a:t>
            </a:r>
            <a:r>
              <a:rPr lang="en-US" sz="2400">
                <a:solidFill>
                  <a:srgbClr val="FF0000"/>
                </a:solidFill>
                <a:latin typeface="標楷體" panose="03000509000000000000" pitchFamily="65" charset="-120"/>
                <a:ea typeface="標楷體" panose="03000509000000000000" pitchFamily="65" charset="-120"/>
                <a:sym typeface="Arial"/>
              </a:rPr>
              <a:t>提醒視窗</a:t>
            </a:r>
            <a:r>
              <a:rPr lang="en-US" sz="2400">
                <a:solidFill>
                  <a:schemeClr val="dk1"/>
                </a:solidFill>
                <a:latin typeface="標楷體" panose="03000509000000000000" pitchFamily="65" charset="-120"/>
                <a:ea typeface="標楷體" panose="03000509000000000000" pitchFamily="65" charset="-120"/>
                <a:sym typeface="Arial"/>
              </a:rPr>
              <a:t>，詢問是否安裝或執行該元件！</a:t>
            </a:r>
            <a:r>
              <a:rPr lang="en-US" sz="2400">
                <a:solidFill>
                  <a:srgbClr val="FF0000"/>
                </a:solidFill>
                <a:latin typeface="標楷體" panose="03000509000000000000" pitchFamily="65" charset="-120"/>
                <a:ea typeface="標楷體" panose="03000509000000000000" pitchFamily="65" charset="-120"/>
                <a:sym typeface="Arial"/>
              </a:rPr>
              <a:t>請確定該來源是否安全，在做安裝或執行之動作。</a:t>
            </a: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735013" y="4465638"/>
            <a:ext cx="6923087" cy="476250"/>
          </a:xfrm>
        </p:spPr>
        <p:txBody>
          <a:bodyPr/>
          <a:lstStyle/>
          <a:p>
            <a:pPr>
              <a:lnSpc>
                <a:spcPts val="3200"/>
              </a:lnSpc>
              <a:spcBef>
                <a:spcPct val="0"/>
              </a:spcBef>
            </a:pPr>
            <a:r>
              <a:rPr lang="zh-TW" altLang="en-US" sz="2800" b="1" smtClean="0">
                <a:latin typeface="Times New Roman" pitchFamily="18" charset="0"/>
                <a:ea typeface="標楷體" pitchFamily="65" charset="-120"/>
                <a:cs typeface="Times New Roman" pitchFamily="18" charset="0"/>
              </a:rPr>
              <a:t>何謂資訊安全</a:t>
            </a:r>
            <a:endParaRPr lang="zh-TW" altLang="en-US" sz="2400" b="1" smtClean="0">
              <a:solidFill>
                <a:srgbClr val="FF0000"/>
              </a:solidFill>
              <a:latin typeface="Times New Roman" pitchFamily="18" charset="0"/>
              <a:ea typeface="標楷體" pitchFamily="65" charset="-120"/>
              <a:cs typeface="Times New Roman" pitchFamily="18" charset="0"/>
            </a:endParaRPr>
          </a:p>
        </p:txBody>
      </p:sp>
      <p:sp>
        <p:nvSpPr>
          <p:cNvPr id="32771" name="標題 2"/>
          <p:cNvSpPr>
            <a:spLocks noGrp="1"/>
          </p:cNvSpPr>
          <p:nvPr>
            <p:ph type="title"/>
          </p:nvPr>
        </p:nvSpPr>
        <p:spPr>
          <a:xfrm>
            <a:off x="457200" y="274638"/>
            <a:ext cx="7427913" cy="1143000"/>
          </a:xfrm>
        </p:spPr>
        <p:txBody>
          <a:bodyPr/>
          <a:lstStyle/>
          <a:p>
            <a:r>
              <a:rPr lang="en-US" altLang="zh-TW" b="1" smtClean="0">
                <a:latin typeface="Times New Roman" pitchFamily="18" charset="0"/>
                <a:ea typeface="標楷體" pitchFamily="65" charset="-120"/>
                <a:cs typeface="Times New Roman" pitchFamily="18" charset="0"/>
              </a:rPr>
              <a:t>1-1</a:t>
            </a:r>
            <a:r>
              <a:rPr lang="zh-TW" altLang="en-US" b="1" smtClean="0">
                <a:latin typeface="Times New Roman" pitchFamily="18" charset="0"/>
                <a:ea typeface="標楷體" pitchFamily="65" charset="-120"/>
                <a:cs typeface="Times New Roman" pitchFamily="18" charset="0"/>
              </a:rPr>
              <a:t> 資訊安全定義</a:t>
            </a:r>
          </a:p>
        </p:txBody>
      </p:sp>
      <p:sp>
        <p:nvSpPr>
          <p:cNvPr id="4" name="Rectangle 3"/>
          <p:cNvSpPr txBox="1">
            <a:spLocks noChangeArrowheads="1"/>
          </p:cNvSpPr>
          <p:nvPr/>
        </p:nvSpPr>
        <p:spPr bwMode="auto">
          <a:xfrm>
            <a:off x="746125" y="1484313"/>
            <a:ext cx="6921500" cy="576262"/>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nSpc>
                <a:spcPts val="3200"/>
              </a:lnSpc>
              <a:spcBef>
                <a:spcPts val="0"/>
              </a:spcBef>
              <a:defRPr/>
            </a:pPr>
            <a:r>
              <a:rPr kumimoji="0" lang="zh-TW" altLang="en-US" sz="2800" b="1" kern="0" dirty="0" smtClean="0">
                <a:latin typeface="標楷體" pitchFamily="65" charset="-120"/>
                <a:ea typeface="標楷體" pitchFamily="65" charset="-120"/>
              </a:rPr>
              <a:t>何謂資訊</a:t>
            </a:r>
            <a:endParaRPr kumimoji="0" lang="zh-TW" altLang="en-US" sz="2400" b="1" kern="0" dirty="0" smtClean="0">
              <a:solidFill>
                <a:srgbClr val="FF0000"/>
              </a:solidFill>
              <a:latin typeface="標楷體" pitchFamily="65" charset="-120"/>
              <a:ea typeface="標楷體" pitchFamily="65" charset="-120"/>
            </a:endParaRPr>
          </a:p>
        </p:txBody>
      </p:sp>
      <p:sp>
        <p:nvSpPr>
          <p:cNvPr id="5" name="Rectangle 3"/>
          <p:cNvSpPr txBox="1">
            <a:spLocks noChangeArrowheads="1"/>
          </p:cNvSpPr>
          <p:nvPr/>
        </p:nvSpPr>
        <p:spPr bwMode="auto">
          <a:xfrm>
            <a:off x="760413" y="1989138"/>
            <a:ext cx="6923087" cy="2484437"/>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lvl="1">
              <a:lnSpc>
                <a:spcPts val="3200"/>
              </a:lnSpc>
              <a:spcBef>
                <a:spcPts val="0"/>
              </a:spcBef>
              <a:defRPr/>
            </a:pPr>
            <a:r>
              <a:rPr kumimoji="0" lang="zh-TW" altLang="en-US" sz="2400" b="1" kern="0" dirty="0" smtClean="0">
                <a:solidFill>
                  <a:srgbClr val="FF0000"/>
                </a:solidFill>
                <a:latin typeface="標楷體" pitchFamily="65" charset="-120"/>
              </a:rPr>
              <a:t>資訊是一種資產</a:t>
            </a:r>
            <a:r>
              <a:rPr kumimoji="0" lang="zh-TW" altLang="en-US" sz="2400" kern="0" dirty="0" smtClean="0">
                <a:latin typeface="標楷體" pitchFamily="65" charset="-120"/>
              </a:rPr>
              <a:t>，就像其他的重要企業資產一樣，對組織具有價值，因此</a:t>
            </a:r>
            <a:r>
              <a:rPr kumimoji="0" lang="zh-TW" altLang="en-US" sz="2400" b="1" kern="0" dirty="0" smtClean="0">
                <a:solidFill>
                  <a:srgbClr val="FF0000"/>
                </a:solidFill>
                <a:latin typeface="標楷體" pitchFamily="65" charset="-120"/>
              </a:rPr>
              <a:t>需要受到適當的保護，</a:t>
            </a:r>
            <a:r>
              <a:rPr kumimoji="0" lang="zh-TW" altLang="en-US" sz="2400" b="1" kern="0" dirty="0" smtClean="0">
                <a:solidFill>
                  <a:srgbClr val="FF0000"/>
                </a:solidFill>
                <a:latin typeface="Times New Roman" pitchFamily="18" charset="0"/>
                <a:cs typeface="Times New Roman" pitchFamily="18" charset="0"/>
              </a:rPr>
              <a:t>降低其風險</a:t>
            </a:r>
            <a:r>
              <a:rPr kumimoji="0" lang="zh-TW" altLang="en-US" sz="2400" kern="0" dirty="0" smtClean="0">
                <a:latin typeface="Times New Roman" pitchFamily="18" charset="0"/>
                <a:cs typeface="Times New Roman" pitchFamily="18" charset="0"/>
              </a:rPr>
              <a:t>，避免遭受內在或外來的威脅。 </a:t>
            </a:r>
            <a:endParaRPr kumimoji="0" lang="en-US" altLang="zh-TW" sz="2400" kern="0" dirty="0" smtClean="0">
              <a:latin typeface="標楷體" pitchFamily="65" charset="-120"/>
            </a:endParaRPr>
          </a:p>
          <a:p>
            <a:pPr lvl="1">
              <a:lnSpc>
                <a:spcPts val="3200"/>
              </a:lnSpc>
              <a:spcBef>
                <a:spcPts val="0"/>
              </a:spcBef>
              <a:defRPr/>
            </a:pPr>
            <a:r>
              <a:rPr kumimoji="0" lang="zh-TW" altLang="en-US" sz="2400" b="1" kern="0" dirty="0" smtClean="0">
                <a:solidFill>
                  <a:srgbClr val="FF0000"/>
                </a:solidFill>
                <a:latin typeface="標楷體" pitchFamily="65" charset="-120"/>
              </a:rPr>
              <a:t>資訊以許多的形式存在，可以書寫或列印於紙上，或儲存於資訊媒體。</a:t>
            </a:r>
          </a:p>
        </p:txBody>
      </p:sp>
      <p:sp>
        <p:nvSpPr>
          <p:cNvPr id="6" name="Rectangle 3"/>
          <p:cNvSpPr txBox="1">
            <a:spLocks noChangeArrowheads="1"/>
          </p:cNvSpPr>
          <p:nvPr/>
        </p:nvSpPr>
        <p:spPr bwMode="auto">
          <a:xfrm>
            <a:off x="746125" y="4868863"/>
            <a:ext cx="6921500" cy="4968875"/>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lvl="1">
              <a:lnSpc>
                <a:spcPts val="3200"/>
              </a:lnSpc>
              <a:spcBef>
                <a:spcPts val="0"/>
              </a:spcBef>
              <a:defRPr/>
            </a:pPr>
            <a:r>
              <a:rPr kumimoji="0" lang="zh-TW" altLang="en-US" sz="2400" b="1" kern="0" dirty="0" smtClean="0">
                <a:solidFill>
                  <a:srgbClr val="FF0000"/>
                </a:solidFill>
                <a:latin typeface="標楷體" pitchFamily="65" charset="-120"/>
              </a:rPr>
              <a:t>資訊安全可保護資訊免受多種威脅的攻擊</a:t>
            </a:r>
            <a:r>
              <a:rPr kumimoji="0" lang="zh-TW" altLang="en-US" sz="2400" kern="0" dirty="0" smtClean="0">
                <a:latin typeface="標楷體" pitchFamily="65" charset="-120"/>
              </a:rPr>
              <a:t>，保證業務持續性，將業務損失降至最少，同時</a:t>
            </a:r>
            <a:r>
              <a:rPr kumimoji="0" lang="zh-TW" altLang="en-US" sz="2400" b="1" kern="0" dirty="0" smtClean="0">
                <a:solidFill>
                  <a:srgbClr val="FF0000"/>
                </a:solidFill>
                <a:latin typeface="標楷體" pitchFamily="65" charset="-120"/>
              </a:rPr>
              <a:t>將投資回報和商機運用，作最大限度地發揮。</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6387">
                                            <p:txEl>
                                              <p:pRg st="0" end="0"/>
                                            </p:txEl>
                                          </p:spTgt>
                                        </p:tgtEl>
                                        <p:attrNameLst>
                                          <p:attrName>style.visibility</p:attrName>
                                        </p:attrNameLst>
                                      </p:cBhvr>
                                      <p:to>
                                        <p:strVal val="visible"/>
                                      </p:to>
                                    </p:set>
                                    <p:anim calcmode="lin" valueType="num">
                                      <p:cBhvr>
                                        <p:cTn id="23" dur="10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16387">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16387">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1638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4" grpId="0"/>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hape 526"/>
          <p:cNvSpPr>
            <a:spLocks noGrp="1"/>
          </p:cNvSpPr>
          <p:nvPr>
            <p:ph type="title" idx="4294967295"/>
          </p:nvPr>
        </p:nvSpPr>
        <p:spPr>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527" name="Shape 527"/>
          <p:cNvSpPr txBox="1">
            <a:spLocks noGrp="1"/>
          </p:cNvSpPr>
          <p:nvPr>
            <p:ph type="body" idx="4294967295"/>
          </p:nvPr>
        </p:nvSpPr>
        <p:spPr>
          <a:xfrm>
            <a:off x="323850" y="1268413"/>
            <a:ext cx="7704138" cy="4525962"/>
          </a:xfrm>
        </p:spPr>
        <p:txBody>
          <a:bodyPr lIns="91425" tIns="45700" rIns="91425" bIns="45700">
            <a:noAutofit/>
          </a:bodyPr>
          <a:lstStyle/>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a:p>
            <a:pPr indent="-139700">
              <a:spcBef>
                <a:spcPts val="638"/>
              </a:spcBef>
              <a:buClr>
                <a:srgbClr val="000000"/>
              </a:buClr>
              <a:buFontTx/>
              <a:buNone/>
            </a:pPr>
            <a:endParaRPr lang="zh-TW" altLang="en-US" smtClean="0">
              <a:solidFill>
                <a:srgbClr val="000000"/>
              </a:solidFill>
              <a:ea typeface="新細明體" charset="-120"/>
              <a:sym typeface="Arial" charset="0"/>
            </a:endParaRPr>
          </a:p>
        </p:txBody>
      </p:sp>
      <p:pic>
        <p:nvPicPr>
          <p:cNvPr id="109572" name="Shape 528"/>
          <p:cNvPicPr preferRelativeResize="0">
            <a:picLocks noChangeAspect="1" noChangeArrowheads="1"/>
          </p:cNvPicPr>
          <p:nvPr/>
        </p:nvPicPr>
        <p:blipFill>
          <a:blip r:embed="rId3"/>
          <a:srcRect/>
          <a:stretch>
            <a:fillRect/>
          </a:stretch>
        </p:blipFill>
        <p:spPr bwMode="auto">
          <a:xfrm>
            <a:off x="4237038" y="1268413"/>
            <a:ext cx="4362450" cy="5173662"/>
          </a:xfrm>
          <a:prstGeom prst="rect">
            <a:avLst/>
          </a:prstGeom>
          <a:noFill/>
          <a:ln w="9525">
            <a:noFill/>
            <a:miter lim="800000"/>
            <a:headEnd/>
            <a:tailEnd/>
          </a:ln>
        </p:spPr>
      </p:pic>
      <p:sp>
        <p:nvSpPr>
          <p:cNvPr id="109573" name="Shape 529"/>
          <p:cNvSpPr>
            <a:spLocks noChangeArrowheads="1"/>
          </p:cNvSpPr>
          <p:nvPr/>
        </p:nvSpPr>
        <p:spPr bwMode="auto">
          <a:xfrm>
            <a:off x="6245225" y="4791075"/>
            <a:ext cx="1036638" cy="392113"/>
          </a:xfrm>
          <a:prstGeom prst="rect">
            <a:avLst/>
          </a:prstGeom>
          <a:noFill/>
          <a:ln w="38100">
            <a:solidFill>
              <a:srgbClr val="FF0000"/>
            </a:solidFill>
            <a:round/>
            <a:headEnd/>
            <a:tailEnd/>
          </a:ln>
        </p:spPr>
        <p:txBody>
          <a:bodyPr lIns="91425" tIns="91425" rIns="91425" bIns="91425" anchor="ctr"/>
          <a:lstStyle/>
          <a:p>
            <a:endParaRPr lang="zh-TW" altLang="en-US"/>
          </a:p>
        </p:txBody>
      </p:sp>
      <p:pic>
        <p:nvPicPr>
          <p:cNvPr id="109574" name="Shape 530"/>
          <p:cNvPicPr preferRelativeResize="0">
            <a:picLocks noChangeAspect="1" noChangeArrowheads="1"/>
          </p:cNvPicPr>
          <p:nvPr/>
        </p:nvPicPr>
        <p:blipFill>
          <a:blip r:embed="rId4"/>
          <a:srcRect l="17557" r="55721" b="31224"/>
          <a:stretch>
            <a:fillRect/>
          </a:stretch>
        </p:blipFill>
        <p:spPr bwMode="auto">
          <a:xfrm>
            <a:off x="457200" y="1268413"/>
            <a:ext cx="3575050" cy="5173662"/>
          </a:xfrm>
          <a:prstGeom prst="rect">
            <a:avLst/>
          </a:prstGeom>
          <a:noFill/>
          <a:ln w="9525">
            <a:noFill/>
            <a:miter lim="800000"/>
            <a:headEnd/>
            <a:tailEnd/>
          </a:ln>
        </p:spPr>
      </p:pic>
      <p:sp>
        <p:nvSpPr>
          <p:cNvPr id="109575" name="Shape 531"/>
          <p:cNvSpPr>
            <a:spLocks noChangeArrowheads="1"/>
          </p:cNvSpPr>
          <p:nvPr/>
        </p:nvSpPr>
        <p:spPr bwMode="auto">
          <a:xfrm>
            <a:off x="733425" y="6049963"/>
            <a:ext cx="1285875" cy="392112"/>
          </a:xfrm>
          <a:prstGeom prst="rect">
            <a:avLst/>
          </a:prstGeom>
          <a:noFill/>
          <a:ln w="38100">
            <a:solidFill>
              <a:srgbClr val="FF0000"/>
            </a:solidFill>
            <a:round/>
            <a:headEnd/>
            <a:tailEnd/>
          </a:ln>
        </p:spPr>
        <p:txBody>
          <a:bodyPr lIns="91425" tIns="91425" rIns="91425" bIns="91425" anchor="ctr"/>
          <a:lstStyle/>
          <a:p>
            <a:endParaRPr lang="zh-TW" altLang="en-US"/>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hape 536"/>
          <p:cNvSpPr>
            <a:spLocks noGrp="1"/>
          </p:cNvSpPr>
          <p:nvPr>
            <p:ph type="title" idx="4294967295"/>
          </p:nvPr>
        </p:nvSpPr>
        <p:spPr>
          <a:xfrm>
            <a:off x="468313" y="22225"/>
            <a:ext cx="8229600" cy="1143000"/>
          </a:xfrm>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1</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調整瀏覽器的安全設定</a:t>
            </a:r>
          </a:p>
        </p:txBody>
      </p:sp>
      <p:sp>
        <p:nvSpPr>
          <p:cNvPr id="111619" name="Shape 537"/>
          <p:cNvSpPr>
            <a:spLocks noGrp="1"/>
          </p:cNvSpPr>
          <p:nvPr>
            <p:ph type="body" idx="4294967295"/>
          </p:nvPr>
        </p:nvSpPr>
        <p:spPr>
          <a:xfrm>
            <a:off x="323850" y="1125538"/>
            <a:ext cx="7704138" cy="4668837"/>
          </a:xfrm>
          <a:ln/>
        </p:spPr>
        <p:txBody>
          <a:bodyPr lIns="91425" tIns="45700" rIns="91425" bIns="45700"/>
          <a:lstStyle/>
          <a:p>
            <a:pPr marL="0" indent="0">
              <a:spcBef>
                <a:spcPct val="0"/>
              </a:spcBef>
              <a:buFontTx/>
              <a:buNone/>
            </a:pPr>
            <a:endParaRPr lang="zh-TW" altLang="en-US" smtClean="0">
              <a:solidFill>
                <a:srgbClr val="000000"/>
              </a:solidFill>
              <a:ea typeface="新細明體" charset="-120"/>
              <a:sym typeface="Arial" charset="0"/>
            </a:endParaRPr>
          </a:p>
        </p:txBody>
      </p:sp>
      <p:pic>
        <p:nvPicPr>
          <p:cNvPr id="111620" name="Shape 538"/>
          <p:cNvPicPr preferRelativeResize="0">
            <a:picLocks noChangeAspect="1" noChangeArrowheads="1"/>
          </p:cNvPicPr>
          <p:nvPr/>
        </p:nvPicPr>
        <p:blipFill>
          <a:blip r:embed="rId3"/>
          <a:srcRect/>
          <a:stretch>
            <a:fillRect/>
          </a:stretch>
        </p:blipFill>
        <p:spPr bwMode="auto">
          <a:xfrm>
            <a:off x="82550" y="1125538"/>
            <a:ext cx="4343400" cy="4586287"/>
          </a:xfrm>
          <a:prstGeom prst="rect">
            <a:avLst/>
          </a:prstGeom>
          <a:noFill/>
          <a:ln w="9525">
            <a:noFill/>
            <a:miter lim="800000"/>
            <a:headEnd/>
            <a:tailEnd/>
          </a:ln>
        </p:spPr>
      </p:pic>
      <p:pic>
        <p:nvPicPr>
          <p:cNvPr id="111621" name="Shape 539"/>
          <p:cNvPicPr preferRelativeResize="0">
            <a:picLocks noChangeAspect="1" noChangeArrowheads="1"/>
          </p:cNvPicPr>
          <p:nvPr/>
        </p:nvPicPr>
        <p:blipFill>
          <a:blip r:embed="rId4"/>
          <a:srcRect/>
          <a:stretch>
            <a:fillRect/>
          </a:stretch>
        </p:blipFill>
        <p:spPr bwMode="auto">
          <a:xfrm>
            <a:off x="4494213" y="1125538"/>
            <a:ext cx="4343400" cy="458628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hape 544"/>
          <p:cNvSpPr>
            <a:spLocks noGrp="1"/>
          </p:cNvSpPr>
          <p:nvPr>
            <p:ph type="title" idx="4294967295"/>
          </p:nvPr>
        </p:nvSpPr>
        <p:spPr>
          <a:xfrm>
            <a:off x="468313" y="22225"/>
            <a:ext cx="8229600" cy="1143000"/>
          </a:xfrm>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2</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安全地開啟電子郵件</a:t>
            </a:r>
          </a:p>
        </p:txBody>
      </p:sp>
      <p:sp>
        <p:nvSpPr>
          <p:cNvPr id="113667" name="Shape 545"/>
          <p:cNvSpPr>
            <a:spLocks noGrp="1"/>
          </p:cNvSpPr>
          <p:nvPr>
            <p:ph type="body" idx="4294967295"/>
          </p:nvPr>
        </p:nvSpPr>
        <p:spPr>
          <a:xfrm>
            <a:off x="323850" y="1125538"/>
            <a:ext cx="7704138" cy="4668837"/>
          </a:xfrm>
          <a:ln/>
        </p:spPr>
        <p:txBody>
          <a:bodyPr lIns="91425" tIns="45700" rIns="91425" bIns="45700"/>
          <a:lstStyle/>
          <a:p>
            <a:pPr>
              <a:spcBef>
                <a:spcPts val="563"/>
              </a:spcBef>
              <a:buClr>
                <a:srgbClr val="000000"/>
              </a:buClr>
            </a:pPr>
            <a:r>
              <a:rPr lang="en-US" sz="2800" smtClean="0">
                <a:solidFill>
                  <a:srgbClr val="000000"/>
                </a:solidFill>
                <a:latin typeface="標楷體" pitchFamily="65" charset="-120"/>
                <a:ea typeface="標楷體" pitchFamily="65" charset="-120"/>
                <a:sym typeface="Arial" charset="0"/>
              </a:rPr>
              <a:t>透過電子郵件傳遞的惡意程式</a:t>
            </a:r>
            <a:r>
              <a:rPr lang="en-US" sz="2800" smtClean="0">
                <a:latin typeface="標楷體" pitchFamily="65" charset="-120"/>
                <a:ea typeface="標楷體" pitchFamily="65" charset="-120"/>
              </a:rPr>
              <a:t>之可能</a:t>
            </a:r>
            <a:r>
              <a:rPr lang="en-US" sz="2800" smtClean="0">
                <a:solidFill>
                  <a:srgbClr val="000000"/>
                </a:solidFill>
                <a:latin typeface="標楷體" pitchFamily="65" charset="-120"/>
                <a:ea typeface="標楷體" pitchFamily="65" charset="-120"/>
                <a:sym typeface="Arial" charset="0"/>
              </a:rPr>
              <a:t>方式</a:t>
            </a:r>
          </a:p>
          <a:p>
            <a:pPr lvl="1">
              <a:spcBef>
                <a:spcPts val="563"/>
              </a:spcBef>
              <a:buClr>
                <a:srgbClr val="000000"/>
              </a:buClr>
              <a:buSzPct val="88000"/>
            </a:pPr>
            <a:r>
              <a:rPr lang="en-US" sz="2700" smtClean="0">
                <a:solidFill>
                  <a:srgbClr val="FF0000"/>
                </a:solidFill>
                <a:latin typeface="標楷體" pitchFamily="65" charset="-120"/>
                <a:ea typeface="標楷體" pitchFamily="65" charset="-120"/>
              </a:rPr>
              <a:t>夾帶惡意網頁</a:t>
            </a:r>
            <a:r>
              <a:rPr lang="en-US" altLang="zh-TW" sz="2700" smtClean="0">
                <a:solidFill>
                  <a:srgbClr val="FF0000"/>
                </a:solidFill>
                <a:latin typeface="標楷體" pitchFamily="65" charset="-120"/>
                <a:ea typeface="標楷體" pitchFamily="65" charset="-120"/>
              </a:rPr>
              <a:t>(</a:t>
            </a:r>
            <a:r>
              <a:rPr lang="en-US" sz="2700" smtClean="0">
                <a:solidFill>
                  <a:srgbClr val="FF0000"/>
                </a:solidFill>
                <a:latin typeface="標楷體" pitchFamily="65" charset="-120"/>
                <a:ea typeface="標楷體" pitchFamily="65" charset="-120"/>
              </a:rPr>
              <a:t>釣魚網站或掛馬網站的網址</a:t>
            </a:r>
            <a:r>
              <a:rPr lang="en-US" altLang="zh-TW" sz="2700" smtClean="0">
                <a:solidFill>
                  <a:srgbClr val="FF0000"/>
                </a:solidFill>
                <a:latin typeface="標楷體" pitchFamily="65" charset="-120"/>
                <a:ea typeface="標楷體" pitchFamily="65" charset="-120"/>
              </a:rPr>
              <a:t>)</a:t>
            </a:r>
          </a:p>
          <a:p>
            <a:pPr lvl="1">
              <a:spcBef>
                <a:spcPts val="563"/>
              </a:spcBef>
              <a:buClr>
                <a:srgbClr val="000000"/>
              </a:buClr>
              <a:buSzPct val="88000"/>
            </a:pPr>
            <a:r>
              <a:rPr lang="en-US" altLang="zh-TW" sz="2700" smtClean="0">
                <a:solidFill>
                  <a:srgbClr val="FF0000"/>
                </a:solidFill>
                <a:latin typeface="標楷體" pitchFamily="65" charset="-120"/>
                <a:ea typeface="標楷體" pitchFamily="65" charset="-120"/>
              </a:rPr>
              <a:t>附加惡意檔案</a:t>
            </a:r>
          </a:p>
          <a:p>
            <a:pPr lvl="1">
              <a:spcBef>
                <a:spcPts val="563"/>
              </a:spcBef>
              <a:buClr>
                <a:srgbClr val="000000"/>
              </a:buClr>
              <a:buSzPct val="88000"/>
            </a:pPr>
            <a:endParaRPr lang="en-US" sz="2700" smtClean="0">
              <a:solidFill>
                <a:srgbClr val="FF0000"/>
              </a:solidFill>
              <a:latin typeface="標楷體" pitchFamily="65" charset="-120"/>
              <a:ea typeface="標楷體" pitchFamily="65" charset="-120"/>
            </a:endParaRP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hape 550"/>
          <p:cNvSpPr>
            <a:spLocks noGrp="1"/>
          </p:cNvSpPr>
          <p:nvPr>
            <p:ph type="title" idx="4294967295"/>
          </p:nvPr>
        </p:nvSpPr>
        <p:spPr>
          <a:xfrm>
            <a:off x="468313" y="22225"/>
            <a:ext cx="8229600" cy="1143000"/>
          </a:xfrm>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2</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安全地開啟電子郵件</a:t>
            </a:r>
          </a:p>
        </p:txBody>
      </p:sp>
      <p:sp>
        <p:nvSpPr>
          <p:cNvPr id="115715" name="Shape 551"/>
          <p:cNvSpPr>
            <a:spLocks noGrp="1"/>
          </p:cNvSpPr>
          <p:nvPr>
            <p:ph type="body" idx="4294967295"/>
          </p:nvPr>
        </p:nvSpPr>
        <p:spPr>
          <a:xfrm>
            <a:off x="323850" y="1125538"/>
            <a:ext cx="7704138" cy="5246687"/>
          </a:xfrm>
          <a:ln/>
        </p:spPr>
        <p:txBody>
          <a:bodyPr lIns="91425" tIns="45700" rIns="91425" bIns="45700"/>
          <a:lstStyle/>
          <a:p>
            <a:pPr indent="0">
              <a:spcBef>
                <a:spcPts val="563"/>
              </a:spcBef>
              <a:buClr>
                <a:srgbClr val="000000"/>
              </a:buClr>
            </a:pPr>
            <a:r>
              <a:rPr lang="en-US" sz="2800" smtClean="0">
                <a:latin typeface="標楷體" pitchFamily="65" charset="-120"/>
                <a:ea typeface="標楷體" pitchFamily="65" charset="-120"/>
              </a:rPr>
              <a:t>防範</a:t>
            </a:r>
            <a:r>
              <a:rPr lang="en-US" sz="2800" smtClean="0">
                <a:solidFill>
                  <a:srgbClr val="000000"/>
                </a:solidFill>
                <a:latin typeface="標楷體" pitchFamily="65" charset="-120"/>
                <a:ea typeface="標楷體" pitchFamily="65" charset="-120"/>
              </a:rPr>
              <a:t>夾帶惡意網頁之</a:t>
            </a:r>
            <a:r>
              <a:rPr lang="en-US" sz="2800" smtClean="0">
                <a:latin typeface="標楷體" pitchFamily="65" charset="-120"/>
                <a:ea typeface="標楷體" pitchFamily="65" charset="-120"/>
              </a:rPr>
              <a:t>因應作法建議如下</a:t>
            </a:r>
          </a:p>
          <a:p>
            <a:pPr lvl="1">
              <a:spcBef>
                <a:spcPct val="0"/>
              </a:spcBef>
            </a:pPr>
            <a:r>
              <a:rPr lang="en-US" sz="2400" smtClean="0">
                <a:solidFill>
                  <a:srgbClr val="FF0000"/>
                </a:solidFill>
                <a:latin typeface="標楷體" pitchFamily="65" charset="-120"/>
                <a:ea typeface="標楷體" pitchFamily="65" charset="-120"/>
              </a:rPr>
              <a:t>取消信件預覽功能。</a:t>
            </a:r>
          </a:p>
          <a:p>
            <a:pPr lvl="2">
              <a:spcBef>
                <a:spcPct val="0"/>
              </a:spcBef>
            </a:pPr>
            <a:r>
              <a:rPr lang="en-US" altLang="zh-TW" smtClean="0">
                <a:solidFill>
                  <a:srgbClr val="000000"/>
                </a:solidFill>
                <a:latin typeface="標楷體" pitchFamily="65" charset="-120"/>
                <a:ea typeface="標楷體" pitchFamily="65" charset="-120"/>
              </a:rPr>
              <a:t>(Outlook</a:t>
            </a:r>
            <a:r>
              <a:rPr lang="en-US" smtClean="0">
                <a:solidFill>
                  <a:srgbClr val="000000"/>
                </a:solidFill>
                <a:latin typeface="標楷體" pitchFamily="65" charset="-120"/>
                <a:ea typeface="標楷體" pitchFamily="65" charset="-120"/>
              </a:rPr>
              <a:t>設定方式：至工具列點選</a:t>
            </a:r>
            <a:r>
              <a:rPr lang="en-US" altLang="zh-TW" smtClean="0">
                <a:solidFill>
                  <a:srgbClr val="000000"/>
                </a:solidFill>
                <a:latin typeface="標楷體" pitchFamily="65" charset="-120"/>
                <a:ea typeface="標楷體" pitchFamily="65" charset="-120"/>
              </a:rPr>
              <a:t>1.</a:t>
            </a:r>
            <a:r>
              <a:rPr lang="en-US" smtClean="0">
                <a:solidFill>
                  <a:srgbClr val="000000"/>
                </a:solidFill>
                <a:latin typeface="標楷體" pitchFamily="65" charset="-120"/>
                <a:ea typeface="標楷體" pitchFamily="65" charset="-120"/>
              </a:rPr>
              <a:t>檢視 </a:t>
            </a:r>
            <a:r>
              <a:rPr lang="en-US" altLang="zh-TW" smtClean="0">
                <a:solidFill>
                  <a:srgbClr val="000000"/>
                </a:solidFill>
                <a:latin typeface="標楷體" pitchFamily="65" charset="-120"/>
                <a:ea typeface="標楷體" pitchFamily="65" charset="-120"/>
              </a:rPr>
              <a:t>2.</a:t>
            </a:r>
            <a:r>
              <a:rPr lang="en-US" smtClean="0">
                <a:solidFill>
                  <a:srgbClr val="000000"/>
                </a:solidFill>
                <a:latin typeface="標楷體" pitchFamily="65" charset="-120"/>
                <a:ea typeface="標楷體" pitchFamily="65" charset="-120"/>
              </a:rPr>
              <a:t>讀取窗格 </a:t>
            </a:r>
            <a:r>
              <a:rPr lang="en-US" altLang="zh-TW" smtClean="0">
                <a:solidFill>
                  <a:srgbClr val="000000"/>
                </a:solidFill>
                <a:latin typeface="標楷體" pitchFamily="65" charset="-120"/>
                <a:ea typeface="標楷體" pitchFamily="65" charset="-120"/>
              </a:rPr>
              <a:t>3.</a:t>
            </a:r>
            <a:r>
              <a:rPr lang="en-US" smtClean="0">
                <a:solidFill>
                  <a:srgbClr val="000000"/>
                </a:solidFill>
                <a:latin typeface="標楷體" pitchFamily="65" charset="-120"/>
                <a:ea typeface="標楷體" pitchFamily="65" charset="-120"/>
              </a:rPr>
              <a:t>設定為「關」</a:t>
            </a:r>
            <a:r>
              <a:rPr lang="en-US" altLang="zh-TW" smtClean="0">
                <a:solidFill>
                  <a:srgbClr val="000000"/>
                </a:solidFill>
                <a:latin typeface="標楷體" pitchFamily="65" charset="-120"/>
                <a:ea typeface="標楷體" pitchFamily="65" charset="-120"/>
              </a:rPr>
              <a:t>)</a:t>
            </a:r>
          </a:p>
          <a:p>
            <a:pPr lvl="1">
              <a:spcBef>
                <a:spcPct val="0"/>
              </a:spcBef>
            </a:pPr>
            <a:r>
              <a:rPr lang="en-US" sz="2400" smtClean="0">
                <a:solidFill>
                  <a:srgbClr val="FF0000"/>
                </a:solidFill>
                <a:latin typeface="標楷體" pitchFamily="65" charset="-120"/>
                <a:ea typeface="標楷體" pitchFamily="65" charset="-120"/>
              </a:rPr>
              <a:t>先以純文字模式開啟郵件內容</a:t>
            </a:r>
            <a:r>
              <a:rPr lang="en-US" sz="2400" smtClean="0">
                <a:latin typeface="標楷體" pitchFamily="65" charset="-120"/>
                <a:ea typeface="標楷體" pitchFamily="65" charset="-120"/>
              </a:rPr>
              <a:t>，避免電子郵件軟體自動判讀郵件內容。</a:t>
            </a:r>
          </a:p>
          <a:p>
            <a:pPr lvl="2">
              <a:spcBef>
                <a:spcPct val="0"/>
              </a:spcBef>
            </a:pPr>
            <a:r>
              <a:rPr lang="en-US" altLang="zh-TW" smtClean="0">
                <a:latin typeface="標楷體" pitchFamily="65" charset="-120"/>
                <a:ea typeface="標楷體" pitchFamily="65" charset="-120"/>
              </a:rPr>
              <a:t>(Outlook</a:t>
            </a:r>
            <a:r>
              <a:rPr lang="en-US" smtClean="0">
                <a:latin typeface="標楷體" pitchFamily="65" charset="-120"/>
                <a:ea typeface="標楷體" pitchFamily="65" charset="-120"/>
              </a:rPr>
              <a:t>設定方式：</a:t>
            </a:r>
            <a:r>
              <a:rPr lang="en-US" altLang="zh-TW" smtClean="0">
                <a:latin typeface="標楷體" pitchFamily="65" charset="-120"/>
                <a:ea typeface="標楷體" pitchFamily="65" charset="-120"/>
              </a:rPr>
              <a:t>1. </a:t>
            </a:r>
            <a:r>
              <a:rPr lang="en-US" smtClean="0">
                <a:latin typeface="標楷體" pitchFamily="65" charset="-120"/>
                <a:ea typeface="標楷體" pitchFamily="65" charset="-120"/>
              </a:rPr>
              <a:t>至工具列 </a:t>
            </a:r>
            <a:r>
              <a:rPr lang="en-US" altLang="zh-TW" smtClean="0">
                <a:latin typeface="標楷體" pitchFamily="65" charset="-120"/>
                <a:ea typeface="標楷體" pitchFamily="65" charset="-120"/>
              </a:rPr>
              <a:t>2.</a:t>
            </a:r>
            <a:r>
              <a:rPr lang="en-US" smtClean="0">
                <a:latin typeface="標楷體" pitchFamily="65" charset="-120"/>
                <a:ea typeface="標楷體" pitchFamily="65" charset="-120"/>
              </a:rPr>
              <a:t>工具 </a:t>
            </a:r>
            <a:r>
              <a:rPr lang="en-US" altLang="zh-TW" smtClean="0">
                <a:latin typeface="標楷體" pitchFamily="65" charset="-120"/>
                <a:ea typeface="標楷體" pitchFamily="65" charset="-120"/>
              </a:rPr>
              <a:t>3.</a:t>
            </a:r>
            <a:r>
              <a:rPr lang="en-US" smtClean="0">
                <a:latin typeface="標楷體" pitchFamily="65" charset="-120"/>
                <a:ea typeface="標楷體" pitchFamily="65" charset="-120"/>
              </a:rPr>
              <a:t>點選「信任中心」後進行相關設定</a:t>
            </a:r>
            <a:r>
              <a:rPr lang="en-US" altLang="zh-TW" smtClean="0">
                <a:latin typeface="標楷體" pitchFamily="65" charset="-120"/>
                <a:ea typeface="標楷體" pitchFamily="65" charset="-120"/>
              </a:rPr>
              <a:t>)</a:t>
            </a:r>
          </a:p>
          <a:p>
            <a:pPr lvl="1">
              <a:spcBef>
                <a:spcPct val="0"/>
              </a:spcBef>
            </a:pPr>
            <a:r>
              <a:rPr lang="en-US" sz="2400" smtClean="0">
                <a:solidFill>
                  <a:srgbClr val="FF0000"/>
                </a:solidFill>
                <a:latin typeface="標楷體" pitchFamily="65" charset="-120"/>
                <a:ea typeface="標楷體" pitchFamily="65" charset="-120"/>
              </a:rPr>
              <a:t>標題可疑的信件應立即刪除</a:t>
            </a:r>
            <a:r>
              <a:rPr lang="en-US" sz="2400" smtClean="0">
                <a:latin typeface="標楷體" pitchFamily="65" charset="-120"/>
                <a:ea typeface="標楷體" pitchFamily="65" charset="-120"/>
              </a:rPr>
              <a:t>。</a:t>
            </a:r>
          </a:p>
          <a:p>
            <a:pPr lvl="1">
              <a:spcBef>
                <a:spcPct val="0"/>
              </a:spcBef>
            </a:pPr>
            <a:r>
              <a:rPr lang="en-US" sz="2400" smtClean="0">
                <a:latin typeface="標楷體" pitchFamily="65" charset="-120"/>
                <a:ea typeface="標楷體" pitchFamily="65" charset="-120"/>
              </a:rPr>
              <a:t>當郵件內容有不明網址時，連線前最好先</a:t>
            </a:r>
            <a:r>
              <a:rPr lang="en-US" sz="2400" smtClean="0">
                <a:solidFill>
                  <a:srgbClr val="FF0000"/>
                </a:solidFill>
                <a:latin typeface="標楷體" pitchFamily="65" charset="-120"/>
                <a:ea typeface="標楷體" pitchFamily="65" charset="-120"/>
              </a:rPr>
              <a:t>查證網址是否正確</a:t>
            </a:r>
            <a:r>
              <a:rPr lang="en-US" sz="2400" smtClean="0">
                <a:latin typeface="標楷體" pitchFamily="65" charset="-120"/>
                <a:ea typeface="標楷體" pitchFamily="65" charset="-120"/>
              </a:rPr>
              <a:t>，</a:t>
            </a:r>
            <a:r>
              <a:rPr lang="en-US" sz="2400" smtClean="0">
                <a:solidFill>
                  <a:srgbClr val="000000"/>
                </a:solidFill>
                <a:latin typeface="標楷體" pitchFamily="65" charset="-120"/>
                <a:ea typeface="標楷體" pitchFamily="65" charset="-120"/>
              </a:rPr>
              <a:t>避免直接使用電子郵件的網址，</a:t>
            </a:r>
            <a:r>
              <a:rPr lang="en-US" sz="2400" smtClean="0">
                <a:solidFill>
                  <a:srgbClr val="FF0000"/>
                </a:solidFill>
                <a:latin typeface="標楷體" pitchFamily="65" charset="-120"/>
                <a:ea typeface="標楷體" pitchFamily="65" charset="-120"/>
              </a:rPr>
              <a:t>避免連上釣魚網站</a:t>
            </a:r>
            <a:r>
              <a:rPr lang="en-US" sz="2400" smtClean="0">
                <a:latin typeface="標楷體" pitchFamily="65" charset="-120"/>
                <a:ea typeface="標楷體" pitchFamily="65" charset="-120"/>
              </a:rPr>
              <a:t>，造成資料外洩。</a:t>
            </a:r>
          </a:p>
        </p:txBody>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hape 556"/>
          <p:cNvSpPr>
            <a:spLocks noGrp="1"/>
          </p:cNvSpPr>
          <p:nvPr>
            <p:ph type="title" idx="4294967295"/>
          </p:nvPr>
        </p:nvSpPr>
        <p:spPr>
          <a:xfrm>
            <a:off x="468313" y="22225"/>
            <a:ext cx="8229600" cy="1143000"/>
          </a:xfrm>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2</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安全地開啟電子郵件</a:t>
            </a:r>
          </a:p>
        </p:txBody>
      </p:sp>
      <p:sp>
        <p:nvSpPr>
          <p:cNvPr id="117763" name="Shape 557"/>
          <p:cNvSpPr>
            <a:spLocks noGrp="1"/>
          </p:cNvSpPr>
          <p:nvPr>
            <p:ph type="body" idx="4294967295"/>
          </p:nvPr>
        </p:nvSpPr>
        <p:spPr>
          <a:xfrm>
            <a:off x="323850" y="1125538"/>
            <a:ext cx="7704138" cy="5057775"/>
          </a:xfrm>
          <a:ln/>
        </p:spPr>
        <p:txBody>
          <a:bodyPr lIns="91425" tIns="45700" rIns="91425" bIns="45700"/>
          <a:lstStyle/>
          <a:p>
            <a:pPr indent="0">
              <a:spcBef>
                <a:spcPts val="563"/>
              </a:spcBef>
              <a:buClr>
                <a:srgbClr val="000000"/>
              </a:buClr>
            </a:pPr>
            <a:r>
              <a:rPr lang="en-US" sz="2800" smtClean="0">
                <a:latin typeface="標楷體" pitchFamily="65" charset="-120"/>
                <a:ea typeface="標楷體" pitchFamily="65" charset="-120"/>
              </a:rPr>
              <a:t>防範附加惡意檔案</a:t>
            </a:r>
            <a:r>
              <a:rPr lang="en-US" sz="2800" smtClean="0">
                <a:solidFill>
                  <a:srgbClr val="000000"/>
                </a:solidFill>
                <a:latin typeface="標楷體" pitchFamily="65" charset="-120"/>
                <a:ea typeface="標楷體" pitchFamily="65" charset="-120"/>
              </a:rPr>
              <a:t>之</a:t>
            </a:r>
            <a:r>
              <a:rPr lang="en-US" sz="2800" smtClean="0">
                <a:latin typeface="標楷體" pitchFamily="65" charset="-120"/>
                <a:ea typeface="標楷體" pitchFamily="65" charset="-120"/>
              </a:rPr>
              <a:t>因應作法建議如下</a:t>
            </a:r>
          </a:p>
          <a:p>
            <a:pPr lvl="1">
              <a:spcBef>
                <a:spcPct val="0"/>
              </a:spcBef>
            </a:pPr>
            <a:r>
              <a:rPr lang="en-US" sz="2400" smtClean="0">
                <a:latin typeface="標楷體" pitchFamily="65" charset="-120"/>
                <a:ea typeface="標楷體" pitchFamily="65" charset="-120"/>
              </a:rPr>
              <a:t>除非瞭解郵件附件的來源，否則</a:t>
            </a:r>
            <a:r>
              <a:rPr lang="en-US" sz="2400" smtClean="0">
                <a:solidFill>
                  <a:srgbClr val="FF0000"/>
                </a:solidFill>
                <a:latin typeface="標楷體" pitchFamily="65" charset="-120"/>
                <a:ea typeface="標楷體" pitchFamily="65" charset="-120"/>
              </a:rPr>
              <a:t>請勿任意開啟任何附件</a:t>
            </a:r>
            <a:r>
              <a:rPr lang="en-US" sz="2400" smtClean="0">
                <a:latin typeface="標楷體" pitchFamily="65" charset="-120"/>
                <a:ea typeface="標楷體" pitchFamily="65" charset="-120"/>
              </a:rPr>
              <a:t>。</a:t>
            </a:r>
          </a:p>
          <a:p>
            <a:pPr lvl="1">
              <a:spcBef>
                <a:spcPct val="0"/>
              </a:spcBef>
            </a:pPr>
            <a:r>
              <a:rPr lang="en-US" sz="2400" smtClean="0">
                <a:latin typeface="標楷體" pitchFamily="65" charset="-120"/>
                <a:ea typeface="標楷體" pitchFamily="65" charset="-120"/>
              </a:rPr>
              <a:t>若必須開啟郵件附檔時，</a:t>
            </a:r>
            <a:r>
              <a:rPr lang="en-US" sz="2400" smtClean="0">
                <a:solidFill>
                  <a:srgbClr val="FF0000"/>
                </a:solidFill>
                <a:latin typeface="標楷體" pitchFamily="65" charset="-120"/>
                <a:ea typeface="標楷體" pitchFamily="65" charset="-120"/>
              </a:rPr>
              <a:t>請先將檔案掃毒</a:t>
            </a:r>
            <a:r>
              <a:rPr lang="en-US" sz="2400" smtClean="0">
                <a:latin typeface="標楷體" pitchFamily="65" charset="-120"/>
                <a:ea typeface="標楷體" pitchFamily="65" charset="-120"/>
              </a:rPr>
              <a:t>後，再行開啟。</a:t>
            </a:r>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hape 562"/>
          <p:cNvSpPr>
            <a:spLocks noGrp="1"/>
          </p:cNvSpPr>
          <p:nvPr>
            <p:ph type="title" idx="4294967295"/>
          </p:nvPr>
        </p:nvSpPr>
        <p:spPr>
          <a:xfrm>
            <a:off x="468313" y="22225"/>
            <a:ext cx="8229600" cy="1143000"/>
          </a:xfrm>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3</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防範釣魚網站</a:t>
            </a:r>
          </a:p>
        </p:txBody>
      </p:sp>
      <p:sp>
        <p:nvSpPr>
          <p:cNvPr id="119811" name="Shape 563"/>
          <p:cNvSpPr>
            <a:spLocks noGrp="1"/>
          </p:cNvSpPr>
          <p:nvPr>
            <p:ph type="body" idx="4294967295"/>
          </p:nvPr>
        </p:nvSpPr>
        <p:spPr>
          <a:xfrm>
            <a:off x="323850" y="1125538"/>
            <a:ext cx="7704138" cy="4668837"/>
          </a:xfrm>
          <a:ln/>
        </p:spPr>
        <p:txBody>
          <a:bodyPr lIns="91425" tIns="45700" rIns="91425" bIns="45700"/>
          <a:lstStyle/>
          <a:p>
            <a:pPr>
              <a:spcBef>
                <a:spcPct val="0"/>
              </a:spcBef>
              <a:buClr>
                <a:srgbClr val="000000"/>
              </a:buClr>
            </a:pPr>
            <a:r>
              <a:rPr lang="en-US" sz="2800" smtClean="0">
                <a:solidFill>
                  <a:srgbClr val="000000"/>
                </a:solidFill>
                <a:latin typeface="標楷體" pitchFamily="65" charset="-120"/>
                <a:ea typeface="標楷體" pitchFamily="65" charset="-120"/>
                <a:sym typeface="Arial" charset="0"/>
              </a:rPr>
              <a:t>什麼是釣魚網站？</a:t>
            </a:r>
          </a:p>
          <a:p>
            <a:pPr lvl="1">
              <a:spcBef>
                <a:spcPct val="0"/>
              </a:spcBef>
              <a:buClr>
                <a:srgbClr val="000000"/>
              </a:buClr>
            </a:pPr>
            <a:r>
              <a:rPr lang="en-US" altLang="zh-TW" smtClean="0">
                <a:solidFill>
                  <a:srgbClr val="000000"/>
                </a:solidFill>
                <a:latin typeface="標楷體" pitchFamily="65" charset="-120"/>
                <a:ea typeface="標楷體" pitchFamily="65" charset="-120"/>
                <a:sym typeface="Arial" charset="0"/>
              </a:rPr>
              <a:t>Phishing</a:t>
            </a:r>
            <a:r>
              <a:rPr lang="en-US" smtClean="0">
                <a:solidFill>
                  <a:srgbClr val="000000"/>
                </a:solidFill>
                <a:latin typeface="標楷體" pitchFamily="65" charset="-120"/>
                <a:ea typeface="標楷體" pitchFamily="65" charset="-120"/>
                <a:sym typeface="Arial" charset="0"/>
              </a:rPr>
              <a:t>是</a:t>
            </a:r>
            <a:r>
              <a:rPr lang="en-US" smtClean="0">
                <a:solidFill>
                  <a:srgbClr val="FF0000"/>
                </a:solidFill>
                <a:latin typeface="標楷體" pitchFamily="65" charset="-120"/>
                <a:ea typeface="標楷體" pitchFamily="65" charset="-120"/>
                <a:sym typeface="Arial" charset="0"/>
              </a:rPr>
              <a:t>模仿真實網站</a:t>
            </a:r>
            <a:r>
              <a:rPr lang="en-US" smtClean="0">
                <a:solidFill>
                  <a:srgbClr val="000000"/>
                </a:solidFill>
                <a:latin typeface="標楷體" pitchFamily="65" charset="-120"/>
                <a:ea typeface="標楷體" pitchFamily="65" charset="-120"/>
                <a:sym typeface="Arial" charset="0"/>
              </a:rPr>
              <a:t>（例如讓網站看來像是「正常」的企業網站）所發出的電子郵件，以帳戶到期或出現重大問題要求確認等理由，</a:t>
            </a:r>
            <a:r>
              <a:rPr lang="en-US" smtClean="0">
                <a:solidFill>
                  <a:srgbClr val="FF0000"/>
                </a:solidFill>
                <a:latin typeface="標楷體" pitchFamily="65" charset="-120"/>
                <a:ea typeface="標楷體" pitchFamily="65" charset="-120"/>
                <a:sym typeface="Arial" charset="0"/>
              </a:rPr>
              <a:t>欺騙使用者連結到電子郵件中由駭客偽造的網站</a:t>
            </a:r>
            <a:r>
              <a:rPr lang="en-US" smtClean="0">
                <a:solidFill>
                  <a:srgbClr val="000000"/>
                </a:solidFill>
                <a:latin typeface="標楷體" pitchFamily="65" charset="-120"/>
                <a:ea typeface="標楷體" pitchFamily="65" charset="-120"/>
                <a:sym typeface="Arial" charset="0"/>
              </a:rPr>
              <a:t>。</a:t>
            </a:r>
          </a:p>
          <a:p>
            <a:pPr lvl="1">
              <a:spcBef>
                <a:spcPts val="563"/>
              </a:spcBef>
              <a:buClr>
                <a:srgbClr val="000000"/>
              </a:buClr>
            </a:pPr>
            <a:r>
              <a:rPr lang="en-US" altLang="zh-TW" smtClean="0">
                <a:solidFill>
                  <a:srgbClr val="000000"/>
                </a:solidFill>
                <a:latin typeface="標楷體" pitchFamily="65" charset="-120"/>
                <a:ea typeface="標楷體" pitchFamily="65" charset="-120"/>
                <a:sym typeface="Arial" charset="0"/>
              </a:rPr>
              <a:t>Phishing </a:t>
            </a:r>
            <a:r>
              <a:rPr lang="en-US" smtClean="0">
                <a:solidFill>
                  <a:srgbClr val="000000"/>
                </a:solidFill>
                <a:latin typeface="標楷體" pitchFamily="65" charset="-120"/>
                <a:ea typeface="標楷體" pitchFamily="65" charset="-120"/>
                <a:sym typeface="Arial" charset="0"/>
              </a:rPr>
              <a:t>網站會向使用者要求一些之前就已提供給銀行做為身份認證用的資料，讓使用者填寫個人機密資料，像是</a:t>
            </a:r>
            <a:r>
              <a:rPr lang="en-US" smtClean="0">
                <a:solidFill>
                  <a:srgbClr val="FF0000"/>
                </a:solidFill>
                <a:latin typeface="標楷體" pitchFamily="65" charset="-120"/>
                <a:ea typeface="標楷體" pitchFamily="65" charset="-120"/>
                <a:sym typeface="Arial" charset="0"/>
              </a:rPr>
              <a:t>銀行帳號、身份證字號、出生年月日或帳戶密碼等</a:t>
            </a:r>
            <a:r>
              <a:rPr lang="en-US" smtClean="0">
                <a:solidFill>
                  <a:srgbClr val="000000"/>
                </a:solidFill>
                <a:latin typeface="標楷體" pitchFamily="65" charset="-120"/>
                <a:ea typeface="標楷體" pitchFamily="65" charset="-120"/>
                <a:sym typeface="Arial" charset="0"/>
              </a:rPr>
              <a:t>。駭客取得這些機密資料後，就可進行後續的轉帳或其他惡意行為，造成使用者的損失。</a:t>
            </a: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hape 568"/>
          <p:cNvSpPr>
            <a:spLocks noGrp="1"/>
          </p:cNvSpPr>
          <p:nvPr>
            <p:ph type="title" idx="4294967295"/>
          </p:nvPr>
        </p:nvSpPr>
        <p:spPr>
          <a:xfrm>
            <a:off x="468313" y="22225"/>
            <a:ext cx="8229600" cy="1143000"/>
          </a:xfrm>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3-</a:t>
            </a:r>
            <a:r>
              <a:rPr lang="en-US" altLang="zh-TW" b="1" smtClean="0">
                <a:latin typeface="標楷體" pitchFamily="65" charset="-120"/>
                <a:ea typeface="標楷體" pitchFamily="65" charset="-120"/>
              </a:rPr>
              <a:t>3</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防範釣魚網站</a:t>
            </a:r>
          </a:p>
        </p:txBody>
      </p:sp>
      <p:sp>
        <p:nvSpPr>
          <p:cNvPr id="121859" name="Shape 569"/>
          <p:cNvSpPr>
            <a:spLocks noGrp="1"/>
          </p:cNvSpPr>
          <p:nvPr>
            <p:ph type="body" idx="4294967295"/>
          </p:nvPr>
        </p:nvSpPr>
        <p:spPr>
          <a:xfrm>
            <a:off x="323850" y="1052513"/>
            <a:ext cx="7704138" cy="4813300"/>
          </a:xfrm>
          <a:ln/>
        </p:spPr>
        <p:txBody>
          <a:bodyPr lIns="91425" tIns="45700" rIns="91425" bIns="45700"/>
          <a:lstStyle/>
          <a:p>
            <a:pPr indent="-12700">
              <a:spcBef>
                <a:spcPts val="563"/>
              </a:spcBef>
              <a:buClr>
                <a:srgbClr val="000000"/>
              </a:buClr>
            </a:pPr>
            <a:r>
              <a:rPr lang="en-US" sz="2800" smtClean="0">
                <a:latin typeface="標楷體" pitchFamily="65" charset="-120"/>
                <a:ea typeface="標楷體" pitchFamily="65" charset="-120"/>
              </a:rPr>
              <a:t>防範釣魚網站之因應作法建議如下</a:t>
            </a:r>
          </a:p>
          <a:p>
            <a:pPr lvl="1">
              <a:spcBef>
                <a:spcPts val="525"/>
              </a:spcBef>
              <a:buClr>
                <a:srgbClr val="000000"/>
              </a:buClr>
            </a:pPr>
            <a:r>
              <a:rPr lang="en-US" sz="2600" smtClean="0">
                <a:solidFill>
                  <a:srgbClr val="000000"/>
                </a:solidFill>
                <a:latin typeface="標楷體" pitchFamily="65" charset="-120"/>
                <a:ea typeface="標楷體" pitchFamily="65" charset="-120"/>
                <a:sym typeface="Arial" charset="0"/>
              </a:rPr>
              <a:t>不直接點選任何來自即時通訊聯絡人所傳來的</a:t>
            </a:r>
            <a:r>
              <a:rPr lang="en-US" sz="2600" smtClean="0">
                <a:solidFill>
                  <a:srgbClr val="FF0000"/>
                </a:solidFill>
                <a:latin typeface="標楷體" pitchFamily="65" charset="-120"/>
                <a:ea typeface="標楷體" pitchFamily="65" charset="-120"/>
                <a:sym typeface="Arial" charset="0"/>
              </a:rPr>
              <a:t>超連結</a:t>
            </a:r>
            <a:r>
              <a:rPr lang="en-US" sz="2600" smtClean="0">
                <a:solidFill>
                  <a:srgbClr val="000000"/>
                </a:solidFill>
                <a:latin typeface="標楷體" pitchFamily="65" charset="-120"/>
                <a:ea typeface="標楷體" pitchFamily="65" charset="-120"/>
                <a:sym typeface="Arial" charset="0"/>
              </a:rPr>
              <a:t>。</a:t>
            </a:r>
          </a:p>
          <a:p>
            <a:pPr lvl="1">
              <a:spcBef>
                <a:spcPts val="525"/>
              </a:spcBef>
              <a:buClr>
                <a:srgbClr val="000000"/>
              </a:buClr>
            </a:pPr>
            <a:r>
              <a:rPr lang="en-US" sz="2600" smtClean="0">
                <a:solidFill>
                  <a:srgbClr val="000000"/>
                </a:solidFill>
                <a:latin typeface="標楷體" pitchFamily="65" charset="-120"/>
                <a:ea typeface="標楷體" pitchFamily="65" charset="-120"/>
                <a:sym typeface="Arial" charset="0"/>
              </a:rPr>
              <a:t>不開啟所有來路不明的</a:t>
            </a:r>
            <a:r>
              <a:rPr lang="en-US" sz="2600" smtClean="0">
                <a:solidFill>
                  <a:srgbClr val="FF0000"/>
                </a:solidFill>
                <a:latin typeface="標楷體" pitchFamily="65" charset="-120"/>
                <a:ea typeface="標楷體" pitchFamily="65" charset="-120"/>
                <a:sym typeface="Arial" charset="0"/>
              </a:rPr>
              <a:t>電子郵件</a:t>
            </a:r>
            <a:r>
              <a:rPr lang="en-US" sz="2600" smtClean="0">
                <a:solidFill>
                  <a:srgbClr val="000000"/>
                </a:solidFill>
                <a:latin typeface="標楷體" pitchFamily="65" charset="-120"/>
                <a:ea typeface="標楷體" pitchFamily="65" charset="-120"/>
                <a:sym typeface="Arial" charset="0"/>
              </a:rPr>
              <a:t>。</a:t>
            </a:r>
          </a:p>
          <a:p>
            <a:pPr lvl="1">
              <a:spcBef>
                <a:spcPts val="525"/>
              </a:spcBef>
              <a:buClr>
                <a:srgbClr val="000000"/>
              </a:buClr>
            </a:pPr>
            <a:r>
              <a:rPr lang="en-US" sz="2600" smtClean="0">
                <a:solidFill>
                  <a:srgbClr val="000000"/>
                </a:solidFill>
                <a:latin typeface="標楷體" pitchFamily="65" charset="-120"/>
                <a:ea typeface="標楷體" pitchFamily="65" charset="-120"/>
                <a:sym typeface="Arial" charset="0"/>
              </a:rPr>
              <a:t>連結任何交易網站，需確認有通過</a:t>
            </a:r>
            <a:r>
              <a:rPr lang="en-US" altLang="zh-TW" sz="2600" smtClean="0">
                <a:solidFill>
                  <a:srgbClr val="000000"/>
                </a:solidFill>
                <a:latin typeface="標楷體" pitchFamily="65" charset="-120"/>
                <a:ea typeface="標楷體" pitchFamily="65" charset="-120"/>
                <a:sym typeface="Arial" charset="0"/>
              </a:rPr>
              <a:t>SSL</a:t>
            </a:r>
            <a:r>
              <a:rPr lang="en-US" sz="2600" smtClean="0">
                <a:solidFill>
                  <a:srgbClr val="000000"/>
                </a:solidFill>
                <a:latin typeface="標楷體" pitchFamily="65" charset="-120"/>
                <a:ea typeface="標楷體" pitchFamily="65" charset="-120"/>
                <a:sym typeface="Arial" charset="0"/>
              </a:rPr>
              <a:t>的相關</a:t>
            </a:r>
            <a:r>
              <a:rPr lang="en-US" sz="2600" smtClean="0">
                <a:solidFill>
                  <a:srgbClr val="FF0000"/>
                </a:solidFill>
                <a:latin typeface="標楷體" pitchFamily="65" charset="-120"/>
                <a:ea typeface="標楷體" pitchFamily="65" charset="-120"/>
                <a:sym typeface="Arial" charset="0"/>
              </a:rPr>
              <a:t>安全認證</a:t>
            </a:r>
            <a:r>
              <a:rPr lang="en-US" sz="2600" smtClean="0">
                <a:solidFill>
                  <a:srgbClr val="000000"/>
                </a:solidFill>
                <a:latin typeface="標楷體" pitchFamily="65" charset="-120"/>
                <a:ea typeface="標楷體" pitchFamily="65" charset="-120"/>
                <a:sym typeface="Arial" charset="0"/>
              </a:rPr>
              <a:t>，或由第三公正單位核發之信任標章。</a:t>
            </a:r>
          </a:p>
          <a:p>
            <a:pPr lvl="1">
              <a:spcBef>
                <a:spcPts val="525"/>
              </a:spcBef>
              <a:buClr>
                <a:srgbClr val="000000"/>
              </a:buClr>
            </a:pPr>
            <a:r>
              <a:rPr lang="en-US" sz="2600" smtClean="0">
                <a:solidFill>
                  <a:srgbClr val="FF0000"/>
                </a:solidFill>
                <a:latin typeface="標楷體" pitchFamily="65" charset="-120"/>
                <a:ea typeface="標楷體" pitchFamily="65" charset="-120"/>
                <a:sym typeface="Arial" charset="0"/>
              </a:rPr>
              <a:t>避免經由無線網路</a:t>
            </a:r>
            <a:r>
              <a:rPr lang="en-US" sz="2600" smtClean="0">
                <a:solidFill>
                  <a:srgbClr val="000000"/>
                </a:solidFill>
                <a:latin typeface="標楷體" pitchFamily="65" charset="-120"/>
                <a:ea typeface="標楷體" pitchFamily="65" charset="-120"/>
                <a:sym typeface="Arial" charset="0"/>
              </a:rPr>
              <a:t>連線來完成網路上的金錢交易。</a:t>
            </a:r>
          </a:p>
          <a:p>
            <a:pPr lvl="1">
              <a:spcBef>
                <a:spcPts val="525"/>
              </a:spcBef>
              <a:buClr>
                <a:srgbClr val="000000"/>
              </a:buClr>
            </a:pPr>
            <a:r>
              <a:rPr lang="en-US" sz="2600" smtClean="0">
                <a:solidFill>
                  <a:srgbClr val="000000"/>
                </a:solidFill>
                <a:latin typeface="標楷體" pitchFamily="65" charset="-120"/>
                <a:ea typeface="標楷體" pitchFamily="65" charset="-120"/>
                <a:sym typeface="Arial" charset="0"/>
              </a:rPr>
              <a:t>安裝</a:t>
            </a:r>
            <a:r>
              <a:rPr lang="en-US" sz="2600" smtClean="0">
                <a:solidFill>
                  <a:srgbClr val="FF0000"/>
                </a:solidFill>
                <a:latin typeface="標楷體" pitchFamily="65" charset="-120"/>
                <a:ea typeface="標楷體" pitchFamily="65" charset="-120"/>
                <a:sym typeface="Arial" charset="0"/>
              </a:rPr>
              <a:t>防毒軟體</a:t>
            </a:r>
            <a:r>
              <a:rPr lang="en-US" sz="2600" smtClean="0">
                <a:solidFill>
                  <a:srgbClr val="000000"/>
                </a:solidFill>
                <a:latin typeface="標楷體" pitchFamily="65" charset="-120"/>
                <a:ea typeface="標楷體" pitchFamily="65" charset="-120"/>
                <a:sym typeface="Arial" charset="0"/>
              </a:rPr>
              <a:t>並更新病毒碼。</a:t>
            </a:r>
          </a:p>
          <a:p>
            <a:pPr lvl="1">
              <a:spcBef>
                <a:spcPts val="525"/>
              </a:spcBef>
              <a:buClr>
                <a:srgbClr val="000000"/>
              </a:buClr>
            </a:pPr>
            <a:r>
              <a:rPr lang="en-US" sz="2600" smtClean="0">
                <a:solidFill>
                  <a:srgbClr val="000000"/>
                </a:solidFill>
                <a:latin typeface="標楷體" pitchFamily="65" charset="-120"/>
                <a:ea typeface="標楷體" pitchFamily="65" charset="-120"/>
                <a:sym typeface="Arial" charset="0"/>
              </a:rPr>
              <a:t>啟用個人</a:t>
            </a:r>
            <a:r>
              <a:rPr lang="en-US" sz="2600" smtClean="0">
                <a:solidFill>
                  <a:srgbClr val="FF0000"/>
                </a:solidFill>
                <a:latin typeface="標楷體" pitchFamily="65" charset="-120"/>
                <a:ea typeface="標楷體" pitchFamily="65" charset="-120"/>
                <a:sym typeface="Arial" charset="0"/>
              </a:rPr>
              <a:t>防火牆</a:t>
            </a:r>
            <a:r>
              <a:rPr lang="en-US" sz="2600" smtClean="0">
                <a:solidFill>
                  <a:srgbClr val="000000"/>
                </a:solidFill>
                <a:latin typeface="標楷體" pitchFamily="65" charset="-120"/>
                <a:ea typeface="標楷體" pitchFamily="65" charset="-120"/>
                <a:sym typeface="Arial" charset="0"/>
              </a:rPr>
              <a:t>。</a:t>
            </a:r>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755650" y="274638"/>
            <a:ext cx="6769100" cy="1143000"/>
          </a:xfrm>
        </p:spPr>
        <p:txBody>
          <a:bodyPr/>
          <a:lstStyle/>
          <a:p>
            <a:pPr eaLnBrk="1" hangingPunct="1"/>
            <a:r>
              <a:rPr lang="zh-TW" altLang="en-US" smtClean="0">
                <a:latin typeface="Times New Roman" pitchFamily="18" charset="0"/>
                <a:ea typeface="標楷體" pitchFamily="65" charset="-120"/>
                <a:cs typeface="Times New Roman" pitchFamily="18" charset="0"/>
              </a:rPr>
              <a:t>大綱</a:t>
            </a:r>
          </a:p>
        </p:txBody>
      </p:sp>
      <p:sp>
        <p:nvSpPr>
          <p:cNvPr id="23555" name="Rectangle 3"/>
          <p:cNvSpPr>
            <a:spLocks noGrp="1" noChangeArrowheads="1"/>
          </p:cNvSpPr>
          <p:nvPr>
            <p:ph idx="4294967295"/>
          </p:nvPr>
        </p:nvSpPr>
        <p:spPr>
          <a:xfrm>
            <a:off x="1403350" y="1341438"/>
            <a:ext cx="5400675" cy="5254625"/>
          </a:xfrm>
        </p:spPr>
        <p:txBody>
          <a:bodyPr/>
          <a:lstStyle/>
          <a:p>
            <a:pPr eaLnBrk="1" hangingPunct="1">
              <a:buFont typeface="Wingdings" pitchFamily="2" charset="2"/>
              <a:buNone/>
              <a:defRPr/>
            </a:pPr>
            <a:r>
              <a:rPr lang="zh-TW" altLang="en-US"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一、資訊安全基本概念</a:t>
            </a:r>
            <a:endParaRPr lang="en-US" altLang="zh-TW"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buFont typeface="Wingdings" pitchFamily="2" charset="2"/>
              <a:buNone/>
              <a:defRPr/>
            </a:pPr>
            <a:r>
              <a:rPr lang="zh-TW" altLang="en-US"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二、作業系統的基本防護</a:t>
            </a:r>
            <a:endParaRPr lang="en-US" altLang="zh-TW"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buFont typeface="Wingdings" pitchFamily="2" charset="2"/>
              <a:buNone/>
              <a:defRPr/>
            </a:pPr>
            <a:r>
              <a:rPr lang="zh-TW" altLang="en-US"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三、網頁與郵件的安全使用</a:t>
            </a:r>
            <a:endParaRPr lang="en-US" altLang="zh-TW" b="1" dirty="0" smtClean="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buFont typeface="Wingdings" pitchFamily="2" charset="2"/>
              <a:buNone/>
              <a:defRPr/>
            </a:pP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四、可攜式媒體的安全使用</a:t>
            </a:r>
            <a:endPar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hape 574"/>
          <p:cNvSpPr>
            <a:spLocks noGrp="1"/>
          </p:cNvSpPr>
          <p:nvPr>
            <p:ph type="title" idx="4294967295"/>
          </p:nvPr>
        </p:nvSpPr>
        <p:spPr>
          <a:ln/>
        </p:spPr>
        <p:txBody>
          <a:bodyPr lIns="91425" tIns="45700" rIns="91425" bIns="45700"/>
          <a:lstStyle/>
          <a:p>
            <a:pPr>
              <a:buSzPct val="25000"/>
            </a:pPr>
            <a:r>
              <a:rPr lang="en-US" b="1" smtClean="0">
                <a:solidFill>
                  <a:srgbClr val="000000"/>
                </a:solidFill>
                <a:latin typeface="標楷體" pitchFamily="65" charset="-120"/>
                <a:ea typeface="標楷體" pitchFamily="65" charset="-120"/>
                <a:sym typeface="Arial" charset="0"/>
              </a:rPr>
              <a:t>四、可攜式媒體的安全使用</a:t>
            </a:r>
          </a:p>
        </p:txBody>
      </p:sp>
      <p:sp>
        <p:nvSpPr>
          <p:cNvPr id="123907" name="Shape 575"/>
          <p:cNvSpPr>
            <a:spLocks noGrp="1"/>
          </p:cNvSpPr>
          <p:nvPr>
            <p:ph type="body" idx="4294967295"/>
          </p:nvPr>
        </p:nvSpPr>
        <p:spPr>
          <a:ln/>
        </p:spPr>
        <p:txBody>
          <a:bodyPr lIns="91425" tIns="45700" rIns="91425" bIns="45700"/>
          <a:lstStyle/>
          <a:p>
            <a:pPr>
              <a:spcBef>
                <a:spcPct val="0"/>
              </a:spcBef>
              <a:buClr>
                <a:srgbClr val="000000"/>
              </a:buClr>
            </a:pPr>
            <a:r>
              <a:rPr lang="en-US" altLang="zh-TW" smtClean="0">
                <a:solidFill>
                  <a:srgbClr val="000000"/>
                </a:solidFill>
                <a:latin typeface="標楷體" pitchFamily="65" charset="-120"/>
                <a:ea typeface="標楷體" pitchFamily="65" charset="-120"/>
                <a:sym typeface="Arial" charset="0"/>
              </a:rPr>
              <a:t>4-1 </a:t>
            </a:r>
            <a:r>
              <a:rPr lang="en-US" smtClean="0">
                <a:solidFill>
                  <a:srgbClr val="000000"/>
                </a:solidFill>
                <a:latin typeface="標楷體" pitchFamily="65" charset="-120"/>
                <a:ea typeface="標楷體" pitchFamily="65" charset="-120"/>
                <a:sym typeface="Arial" charset="0"/>
              </a:rPr>
              <a:t>正確使用可攜式儲存媒體</a:t>
            </a:r>
          </a:p>
          <a:p>
            <a:pPr>
              <a:spcBef>
                <a:spcPts val="638"/>
              </a:spcBef>
              <a:buClr>
                <a:srgbClr val="000000"/>
              </a:buClr>
            </a:pPr>
            <a:r>
              <a:rPr lang="en-US" altLang="zh-TW" smtClean="0">
                <a:solidFill>
                  <a:srgbClr val="000000"/>
                </a:solidFill>
                <a:latin typeface="標楷體" pitchFamily="65" charset="-120"/>
                <a:ea typeface="標楷體" pitchFamily="65" charset="-120"/>
                <a:sym typeface="Arial" charset="0"/>
              </a:rPr>
              <a:t>4-</a:t>
            </a:r>
            <a:r>
              <a:rPr lang="en-US" altLang="zh-TW" smtClean="0">
                <a:latin typeface="標楷體" pitchFamily="65" charset="-120"/>
                <a:ea typeface="標楷體" pitchFamily="65" charset="-120"/>
              </a:rPr>
              <a:t>2 </a:t>
            </a:r>
            <a:r>
              <a:rPr lang="en-US" smtClean="0">
                <a:solidFill>
                  <a:srgbClr val="000000"/>
                </a:solidFill>
                <a:latin typeface="標楷體" pitchFamily="65" charset="-120"/>
                <a:ea typeface="標楷體" pitchFamily="65" charset="-120"/>
                <a:sym typeface="Arial" charset="0"/>
              </a:rPr>
              <a:t>保護重要資料</a:t>
            </a:r>
            <a:r>
              <a:rPr lang="en-US" altLang="zh-TW" smtClean="0">
                <a:solidFill>
                  <a:srgbClr val="000000"/>
                </a:solidFill>
                <a:latin typeface="標楷體" pitchFamily="65" charset="-120"/>
                <a:ea typeface="標楷體" pitchFamily="65" charset="-120"/>
                <a:sym typeface="Arial" charset="0"/>
              </a:rPr>
              <a:t>-</a:t>
            </a:r>
            <a:r>
              <a:rPr lang="en-US" smtClean="0">
                <a:solidFill>
                  <a:srgbClr val="000000"/>
                </a:solidFill>
                <a:latin typeface="標楷體" pitchFamily="65" charset="-120"/>
                <a:ea typeface="標楷體" pitchFamily="65" charset="-120"/>
                <a:sym typeface="Arial" charset="0"/>
              </a:rPr>
              <a:t>資料備份</a:t>
            </a:r>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hape 580"/>
          <p:cNvSpPr>
            <a:spLocks noGrp="1"/>
          </p:cNvSpPr>
          <p:nvPr>
            <p:ph type="title" idx="4294967295"/>
          </p:nvPr>
        </p:nvSpPr>
        <p:spPr>
          <a:xfrm>
            <a:off x="468313" y="22225"/>
            <a:ext cx="7632700" cy="1143000"/>
          </a:xfrm>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4-1 </a:t>
            </a:r>
            <a:r>
              <a:rPr lang="en-US" b="1" smtClean="0">
                <a:solidFill>
                  <a:srgbClr val="000000"/>
                </a:solidFill>
                <a:latin typeface="標楷體" pitchFamily="65" charset="-120"/>
                <a:ea typeface="標楷體" pitchFamily="65" charset="-120"/>
                <a:sym typeface="Arial" charset="0"/>
              </a:rPr>
              <a:t>正確使用可攜式儲存媒體</a:t>
            </a:r>
          </a:p>
        </p:txBody>
      </p:sp>
      <p:sp>
        <p:nvSpPr>
          <p:cNvPr id="125955" name="Shape 581"/>
          <p:cNvSpPr>
            <a:spLocks noGrp="1"/>
          </p:cNvSpPr>
          <p:nvPr>
            <p:ph type="body" idx="4294967295"/>
          </p:nvPr>
        </p:nvSpPr>
        <p:spPr>
          <a:xfrm>
            <a:off x="323850" y="1052513"/>
            <a:ext cx="7704138" cy="4813300"/>
          </a:xfrm>
          <a:ln/>
        </p:spPr>
        <p:txBody>
          <a:bodyPr lIns="91425" tIns="45700" rIns="91425" bIns="45700"/>
          <a:lstStyle/>
          <a:p>
            <a:pPr>
              <a:spcBef>
                <a:spcPct val="0"/>
              </a:spcBef>
              <a:buClr>
                <a:srgbClr val="000000"/>
              </a:buClr>
            </a:pPr>
            <a:r>
              <a:rPr lang="en-US" sz="2800" smtClean="0">
                <a:solidFill>
                  <a:srgbClr val="000000"/>
                </a:solidFill>
                <a:latin typeface="標楷體" pitchFamily="65" charset="-120"/>
                <a:ea typeface="標楷體" pitchFamily="65" charset="-120"/>
                <a:sym typeface="Arial" charset="0"/>
              </a:rPr>
              <a:t>什麼是可攜式儲存媒體？</a:t>
            </a:r>
          </a:p>
          <a:p>
            <a:pPr lvl="1" indent="431800">
              <a:spcBef>
                <a:spcPct val="0"/>
              </a:spcBef>
              <a:buClr>
                <a:srgbClr val="000000"/>
              </a:buClr>
            </a:pPr>
            <a:r>
              <a:rPr lang="en-US" smtClean="0">
                <a:solidFill>
                  <a:srgbClr val="000000"/>
                </a:solidFill>
                <a:latin typeface="標楷體" pitchFamily="65" charset="-120"/>
                <a:ea typeface="標楷體" pitchFamily="65" charset="-120"/>
                <a:sym typeface="Arial" charset="0"/>
              </a:rPr>
              <a:t>可攜式媒體泛指一般不具運算功能，但可儲存大量資料的小型資訊硬體。例如：</a:t>
            </a:r>
          </a:p>
          <a:p>
            <a:pPr lvl="2">
              <a:spcBef>
                <a:spcPts val="475"/>
              </a:spcBef>
              <a:buClr>
                <a:srgbClr val="FF0000"/>
              </a:buClr>
            </a:pPr>
            <a:r>
              <a:rPr lang="en-US" smtClean="0">
                <a:solidFill>
                  <a:srgbClr val="FF0000"/>
                </a:solidFill>
                <a:latin typeface="標楷體" pitchFamily="65" charset="-120"/>
                <a:ea typeface="標楷體" pitchFamily="65" charset="-120"/>
                <a:sym typeface="Arial" charset="0"/>
              </a:rPr>
              <a:t>外接式硬碟</a:t>
            </a:r>
          </a:p>
          <a:p>
            <a:pPr lvl="2">
              <a:spcBef>
                <a:spcPts val="475"/>
              </a:spcBef>
              <a:buClr>
                <a:srgbClr val="FF0000"/>
              </a:buClr>
            </a:pPr>
            <a:r>
              <a:rPr lang="en-US" smtClean="0">
                <a:solidFill>
                  <a:srgbClr val="FF0000"/>
                </a:solidFill>
                <a:latin typeface="標楷體" pitchFamily="65" charset="-120"/>
                <a:ea typeface="標楷體" pitchFamily="65" charset="-120"/>
                <a:sym typeface="Arial" charset="0"/>
              </a:rPr>
              <a:t>燒錄機</a:t>
            </a:r>
          </a:p>
          <a:p>
            <a:pPr lvl="2">
              <a:spcBef>
                <a:spcPts val="475"/>
              </a:spcBef>
              <a:buClr>
                <a:srgbClr val="FF0000"/>
              </a:buClr>
            </a:pPr>
            <a:r>
              <a:rPr lang="en-US" smtClean="0">
                <a:solidFill>
                  <a:srgbClr val="FF0000"/>
                </a:solidFill>
                <a:latin typeface="標楷體" pitchFamily="65" charset="-120"/>
                <a:ea typeface="標楷體" pitchFamily="65" charset="-120"/>
                <a:sym typeface="Arial" charset="0"/>
              </a:rPr>
              <a:t>隨身碟</a:t>
            </a:r>
          </a:p>
          <a:p>
            <a:pPr lvl="2">
              <a:spcBef>
                <a:spcPts val="475"/>
              </a:spcBef>
              <a:buClr>
                <a:srgbClr val="FF0000"/>
              </a:buClr>
            </a:pPr>
            <a:r>
              <a:rPr lang="en-US" smtClean="0">
                <a:solidFill>
                  <a:srgbClr val="FF0000"/>
                </a:solidFill>
                <a:latin typeface="標楷體" pitchFamily="65" charset="-120"/>
                <a:ea typeface="標楷體" pitchFamily="65" charset="-120"/>
                <a:sym typeface="Arial" charset="0"/>
              </a:rPr>
              <a:t>記憶卡</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標題 1"/>
          <p:cNvSpPr>
            <a:spLocks noGrp="1"/>
          </p:cNvSpPr>
          <p:nvPr>
            <p:ph type="title"/>
          </p:nvPr>
        </p:nvSpPr>
        <p:spPr>
          <a:xfrm>
            <a:off x="457200" y="274638"/>
            <a:ext cx="7499350" cy="1143000"/>
          </a:xfrm>
        </p:spPr>
        <p:txBody>
          <a:bodyPr/>
          <a:lstStyle/>
          <a:p>
            <a:r>
              <a:rPr lang="en-US" altLang="zh-TW" b="1" smtClean="0">
                <a:latin typeface="Times New Roman" pitchFamily="18" charset="0"/>
                <a:ea typeface="標楷體" pitchFamily="65" charset="-120"/>
                <a:cs typeface="Times New Roman" pitchFamily="18" charset="0"/>
              </a:rPr>
              <a:t>1-2</a:t>
            </a:r>
            <a:r>
              <a:rPr lang="zh-TW" altLang="en-US" b="1" smtClean="0">
                <a:latin typeface="Times New Roman" pitchFamily="18" charset="0"/>
                <a:ea typeface="標楷體" pitchFamily="65" charset="-120"/>
                <a:cs typeface="Times New Roman" pitchFamily="18" charset="0"/>
              </a:rPr>
              <a:t>資訊安全的種類</a:t>
            </a:r>
          </a:p>
        </p:txBody>
      </p:sp>
      <p:sp>
        <p:nvSpPr>
          <p:cNvPr id="33794" name="內容版面配置區 2"/>
          <p:cNvSpPr>
            <a:spLocks noGrp="1"/>
          </p:cNvSpPr>
          <p:nvPr>
            <p:ph idx="1"/>
          </p:nvPr>
        </p:nvSpPr>
        <p:spPr>
          <a:xfrm>
            <a:off x="890588" y="1600200"/>
            <a:ext cx="6561137" cy="4525963"/>
          </a:xfrm>
        </p:spPr>
        <p:txBody>
          <a:bodyPr/>
          <a:lstStyle/>
          <a:p>
            <a:r>
              <a:rPr lang="zh-TW" altLang="en-US" sz="3600" smtClean="0">
                <a:latin typeface="Times New Roman" pitchFamily="18" charset="0"/>
                <a:ea typeface="標楷體" pitchFamily="65" charset="-120"/>
                <a:cs typeface="Times New Roman" pitchFamily="18" charset="0"/>
              </a:rPr>
              <a:t>資訊資產安全</a:t>
            </a:r>
            <a:endParaRPr lang="en-US" altLang="zh-TW" sz="3600" smtClean="0">
              <a:latin typeface="Times New Roman" pitchFamily="18" charset="0"/>
              <a:ea typeface="標楷體" pitchFamily="65" charset="-120"/>
              <a:cs typeface="Times New Roman" pitchFamily="18" charset="0"/>
            </a:endParaRPr>
          </a:p>
          <a:p>
            <a:r>
              <a:rPr lang="zh-TW" altLang="en-US" sz="3600" smtClean="0">
                <a:latin typeface="Times New Roman" pitchFamily="18" charset="0"/>
                <a:ea typeface="標楷體" pitchFamily="65" charset="-120"/>
                <a:cs typeface="Times New Roman" pitchFamily="18" charset="0"/>
              </a:rPr>
              <a:t>通訊與網路安全</a:t>
            </a:r>
            <a:endParaRPr lang="en-US" altLang="zh-TW" sz="3600" smtClean="0">
              <a:latin typeface="Times New Roman" pitchFamily="18" charset="0"/>
              <a:ea typeface="標楷體" pitchFamily="65" charset="-120"/>
              <a:cs typeface="Times New Roman" pitchFamily="18" charset="0"/>
            </a:endParaRPr>
          </a:p>
          <a:p>
            <a:r>
              <a:rPr lang="zh-TW" altLang="en-US" sz="3600" smtClean="0">
                <a:latin typeface="Times New Roman" pitchFamily="18" charset="0"/>
                <a:ea typeface="標楷體" pitchFamily="65" charset="-120"/>
                <a:cs typeface="Times New Roman" pitchFamily="18" charset="0"/>
              </a:rPr>
              <a:t>人力資源安全</a:t>
            </a:r>
            <a:endParaRPr lang="en-US" altLang="zh-TW" sz="3600" smtClean="0">
              <a:latin typeface="Times New Roman" pitchFamily="18" charset="0"/>
              <a:ea typeface="標楷體" pitchFamily="65" charset="-120"/>
              <a:cs typeface="Times New Roman" pitchFamily="18" charset="0"/>
            </a:endParaRPr>
          </a:p>
          <a:p>
            <a:r>
              <a:rPr lang="zh-TW" altLang="en-US" sz="3600" smtClean="0">
                <a:latin typeface="Times New Roman" pitchFamily="18" charset="0"/>
                <a:ea typeface="標楷體" pitchFamily="65" charset="-120"/>
                <a:cs typeface="Times New Roman" pitchFamily="18" charset="0"/>
              </a:rPr>
              <a:t>實體與環境安全</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hape 586"/>
          <p:cNvSpPr>
            <a:spLocks noGrp="1"/>
          </p:cNvSpPr>
          <p:nvPr>
            <p:ph type="title" idx="4294967295"/>
          </p:nvPr>
        </p:nvSpPr>
        <p:spPr>
          <a:xfrm>
            <a:off x="468313" y="22225"/>
            <a:ext cx="7704137" cy="1143000"/>
          </a:xfrm>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4-1 </a:t>
            </a:r>
            <a:r>
              <a:rPr lang="en-US" b="1" smtClean="0">
                <a:solidFill>
                  <a:srgbClr val="000000"/>
                </a:solidFill>
                <a:latin typeface="標楷體" pitchFamily="65" charset="-120"/>
                <a:ea typeface="標楷體" pitchFamily="65" charset="-120"/>
                <a:sym typeface="Arial" charset="0"/>
              </a:rPr>
              <a:t>正確使用可攜式儲存媒體</a:t>
            </a:r>
          </a:p>
        </p:txBody>
      </p:sp>
      <p:sp>
        <p:nvSpPr>
          <p:cNvPr id="587" name="Shape 587"/>
          <p:cNvSpPr txBox="1">
            <a:spLocks noGrp="1"/>
          </p:cNvSpPr>
          <p:nvPr>
            <p:ph type="body" idx="4294967295"/>
          </p:nvPr>
        </p:nvSpPr>
        <p:spPr>
          <a:xfrm>
            <a:off x="323850" y="1052513"/>
            <a:ext cx="7704138" cy="4813300"/>
          </a:xfrm>
        </p:spPr>
        <p:txBody>
          <a:bodyPr lIns="91425" tIns="45700" rIns="91425" bIns="45700">
            <a:noAutofit/>
          </a:bodyPr>
          <a:lstStyle/>
          <a:p>
            <a:pPr>
              <a:spcBef>
                <a:spcPts val="0"/>
              </a:spcBef>
              <a:spcAft>
                <a:spcPts val="0"/>
              </a:spcAft>
              <a:buClr>
                <a:schemeClr val="dk1"/>
              </a:buClr>
              <a:buSzPct val="100000"/>
              <a:buFont typeface="Arial"/>
              <a:buChar char="•"/>
              <a:defRPr/>
            </a:pPr>
            <a:r>
              <a:rPr lang="en-US" sz="2800">
                <a:latin typeface="標楷體" panose="03000509000000000000" pitchFamily="65" charset="-120"/>
                <a:ea typeface="標楷體" panose="03000509000000000000" pitchFamily="65" charset="-120"/>
              </a:rPr>
              <a:t>甚麼是</a:t>
            </a:r>
            <a:r>
              <a:rPr lang="en-US" sz="2800">
                <a:solidFill>
                  <a:schemeClr val="dk1"/>
                </a:solidFill>
                <a:latin typeface="標楷體" panose="03000509000000000000" pitchFamily="65" charset="-120"/>
                <a:ea typeface="標楷體" panose="03000509000000000000" pitchFamily="65" charset="-120"/>
                <a:sym typeface="Arial"/>
              </a:rPr>
              <a:t>隨身碟病毒？</a:t>
            </a:r>
          </a:p>
          <a:p>
            <a:pPr lvl="1">
              <a:spcBef>
                <a:spcPts val="480"/>
              </a:spcBef>
              <a:spcAft>
                <a:spcPts val="0"/>
              </a:spcAft>
              <a:buClr>
                <a:schemeClr val="dk1"/>
              </a:buClr>
              <a:buSzPct val="100000"/>
              <a:buFont typeface="Arial"/>
              <a:buChar char="–"/>
              <a:defRPr/>
            </a:pPr>
            <a:r>
              <a:rPr lang="en-US" sz="2400">
                <a:solidFill>
                  <a:schemeClr val="dk1"/>
                </a:solidFill>
                <a:latin typeface="標楷體" panose="03000509000000000000" pitchFamily="65" charset="-120"/>
                <a:ea typeface="標楷體" panose="03000509000000000000" pitchFamily="65" charset="-120"/>
                <a:sym typeface="Arial"/>
              </a:rPr>
              <a:t>目前為止，隨身碟病毒都是利用</a:t>
            </a:r>
            <a:r>
              <a:rPr lang="en-US" sz="2400">
                <a:solidFill>
                  <a:srgbClr val="FF0000"/>
                </a:solidFill>
                <a:latin typeface="標楷體" panose="03000509000000000000" pitchFamily="65" charset="-120"/>
                <a:ea typeface="標楷體" panose="03000509000000000000" pitchFamily="65" charset="-120"/>
                <a:sym typeface="Arial"/>
              </a:rPr>
              <a:t>autorun.inf</a:t>
            </a:r>
            <a:r>
              <a:rPr lang="en-US" sz="2400">
                <a:solidFill>
                  <a:schemeClr val="dk1"/>
                </a:solidFill>
                <a:latin typeface="標楷體" panose="03000509000000000000" pitchFamily="65" charset="-120"/>
                <a:ea typeface="標楷體" panose="03000509000000000000" pitchFamily="65" charset="-120"/>
                <a:sym typeface="Arial"/>
              </a:rPr>
              <a:t>來啟動病毒，因此只要讓病毒的autorun.inf 無法寫到我們的磁碟機，就能有效的避免隨身碟病毒的散播。</a:t>
            </a:r>
          </a:p>
          <a:p>
            <a:pPr marL="0" indent="0">
              <a:spcBef>
                <a:spcPts val="0"/>
              </a:spcBef>
              <a:buFontTx/>
              <a:buNone/>
              <a:defRPr/>
            </a:pPr>
            <a:endParaRPr sz="2800">
              <a:latin typeface="標楷體" panose="03000509000000000000" pitchFamily="65" charset="-120"/>
              <a:ea typeface="標楷體" panose="03000509000000000000" pitchFamily="65" charset="-120"/>
            </a:endParaRPr>
          </a:p>
          <a:p>
            <a:pPr indent="0">
              <a:spcBef>
                <a:spcPts val="0"/>
              </a:spcBef>
              <a:buClr>
                <a:schemeClr val="dk1"/>
              </a:buClr>
              <a:buSzPct val="100000"/>
              <a:buFont typeface="Arial"/>
              <a:buChar char="•"/>
              <a:defRPr/>
            </a:pPr>
            <a:r>
              <a:rPr lang="en-US" sz="2800">
                <a:latin typeface="標楷體" panose="03000509000000000000" pitchFamily="65" charset="-120"/>
                <a:ea typeface="標楷體" panose="03000509000000000000" pitchFamily="65" charset="-120"/>
              </a:rPr>
              <a:t>防範隨身碟病毒說明如下</a:t>
            </a:r>
          </a:p>
          <a:p>
            <a:pPr lvl="1">
              <a:spcBef>
                <a:spcPts val="480"/>
              </a:spcBef>
              <a:spcAft>
                <a:spcPts val="0"/>
              </a:spcAft>
              <a:buClr>
                <a:schemeClr val="dk1"/>
              </a:buClr>
              <a:buSzPct val="100000"/>
              <a:buFont typeface="Arial"/>
              <a:buChar char="–"/>
              <a:defRPr/>
            </a:pPr>
            <a:r>
              <a:rPr lang="en-US" sz="2400">
                <a:solidFill>
                  <a:srgbClr val="FF0000"/>
                </a:solidFill>
                <a:latin typeface="標楷體" panose="03000509000000000000" pitchFamily="65" charset="-120"/>
                <a:ea typeface="標楷體" panose="03000509000000000000" pitchFamily="65" charset="-120"/>
                <a:sym typeface="Arial"/>
              </a:rPr>
              <a:t>關閉磁碟autorun功能</a:t>
            </a:r>
            <a:r>
              <a:rPr lang="en-US" sz="2400">
                <a:solidFill>
                  <a:schemeClr val="dk1"/>
                </a:solidFill>
                <a:latin typeface="標楷體" panose="03000509000000000000" pitchFamily="65" charset="-120"/>
                <a:ea typeface="標楷體" panose="03000509000000000000" pitchFamily="65" charset="-120"/>
                <a:sym typeface="Arial"/>
              </a:rPr>
              <a:t>。</a:t>
            </a:r>
          </a:p>
          <a:p>
            <a:pPr lvl="1">
              <a:spcBef>
                <a:spcPts val="480"/>
              </a:spcBef>
              <a:spcAft>
                <a:spcPts val="0"/>
              </a:spcAft>
              <a:buClr>
                <a:schemeClr val="dk1"/>
              </a:buClr>
              <a:buSzPct val="100000"/>
              <a:buFont typeface="Arial"/>
              <a:buChar char="–"/>
              <a:defRPr/>
            </a:pPr>
            <a:r>
              <a:rPr lang="en-US" sz="2400">
                <a:solidFill>
                  <a:schemeClr val="dk1"/>
                </a:solidFill>
                <a:latin typeface="標楷體" panose="03000509000000000000" pitchFamily="65" charset="-120"/>
                <a:ea typeface="標楷體" panose="03000509000000000000" pitchFamily="65" charset="-120"/>
                <a:sym typeface="Arial"/>
              </a:rPr>
              <a:t>開啟磁碟機時，請不要直接雙擊該磁碟機圖示，而應該按</a:t>
            </a:r>
            <a:r>
              <a:rPr lang="en-US" sz="2400">
                <a:solidFill>
                  <a:srgbClr val="FF0000"/>
                </a:solidFill>
                <a:latin typeface="標楷體" panose="03000509000000000000" pitchFamily="65" charset="-120"/>
                <a:ea typeface="標楷體" panose="03000509000000000000" pitchFamily="65" charset="-120"/>
                <a:sym typeface="Arial"/>
              </a:rPr>
              <a:t>滑鼠右鍵，然後選擇「開啟」</a:t>
            </a:r>
            <a:r>
              <a:rPr lang="en-US" sz="2400">
                <a:solidFill>
                  <a:schemeClr val="dk1"/>
                </a:solidFill>
                <a:latin typeface="標楷體" panose="03000509000000000000" pitchFamily="65" charset="-120"/>
                <a:ea typeface="標楷體" panose="03000509000000000000" pitchFamily="65" charset="-120"/>
                <a:sym typeface="Arial"/>
              </a:rPr>
              <a:t>，以免觸動autorun.inf。</a:t>
            </a:r>
          </a:p>
          <a:p>
            <a:pPr lvl="1">
              <a:spcBef>
                <a:spcPts val="480"/>
              </a:spcBef>
              <a:spcAft>
                <a:spcPts val="0"/>
              </a:spcAft>
              <a:buClr>
                <a:schemeClr val="dk1"/>
              </a:buClr>
              <a:buSzPct val="100000"/>
              <a:buFont typeface="Arial"/>
              <a:buChar char="–"/>
              <a:defRPr/>
            </a:pPr>
            <a:r>
              <a:rPr lang="en-US" sz="2400">
                <a:solidFill>
                  <a:schemeClr val="dk1"/>
                </a:solidFill>
                <a:latin typeface="標楷體" panose="03000509000000000000" pitchFamily="65" charset="-120"/>
                <a:ea typeface="標楷體" panose="03000509000000000000" pitchFamily="65" charset="-120"/>
                <a:sym typeface="Arial"/>
              </a:rPr>
              <a:t>儘可能不要在自己的電腦使用別人的隨身碟。</a:t>
            </a:r>
          </a:p>
          <a:p>
            <a:pPr indent="-165100">
              <a:spcBef>
                <a:spcPts val="560"/>
              </a:spcBef>
              <a:spcAft>
                <a:spcPts val="0"/>
              </a:spcAft>
              <a:buClr>
                <a:schemeClr val="dk1"/>
              </a:buClr>
              <a:buFont typeface="Arial"/>
              <a:buNone/>
              <a:defRPr/>
            </a:pPr>
            <a:endParaRPr sz="280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p:txBody>
      </p:sp>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hape 592"/>
          <p:cNvSpPr>
            <a:spLocks noGrp="1"/>
          </p:cNvSpPr>
          <p:nvPr>
            <p:ph type="title" idx="4294967295"/>
          </p:nvPr>
        </p:nvSpPr>
        <p:spPr>
          <a:xfrm>
            <a:off x="468313" y="22225"/>
            <a:ext cx="7704137" cy="1143000"/>
          </a:xfrm>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4-1 </a:t>
            </a:r>
            <a:r>
              <a:rPr lang="en-US" b="1" smtClean="0">
                <a:solidFill>
                  <a:srgbClr val="000000"/>
                </a:solidFill>
                <a:latin typeface="標楷體" pitchFamily="65" charset="-120"/>
                <a:ea typeface="標楷體" pitchFamily="65" charset="-120"/>
                <a:sym typeface="Arial" charset="0"/>
              </a:rPr>
              <a:t>正確使用可攜式儲存媒體</a:t>
            </a:r>
          </a:p>
        </p:txBody>
      </p:sp>
      <p:pic>
        <p:nvPicPr>
          <p:cNvPr id="130051" name="Shape 593"/>
          <p:cNvPicPr preferRelativeResize="0">
            <a:picLocks noChangeAspect="1" noChangeArrowheads="1"/>
          </p:cNvPicPr>
          <p:nvPr/>
        </p:nvPicPr>
        <p:blipFill>
          <a:blip r:embed="rId3"/>
          <a:srcRect/>
          <a:stretch>
            <a:fillRect/>
          </a:stretch>
        </p:blipFill>
        <p:spPr bwMode="auto">
          <a:xfrm>
            <a:off x="923925" y="1165225"/>
            <a:ext cx="7296150" cy="5132388"/>
          </a:xfrm>
          <a:prstGeom prst="rect">
            <a:avLst/>
          </a:prstGeom>
          <a:noFill/>
          <a:ln w="9525">
            <a:noFill/>
            <a:miter lim="800000"/>
            <a:headEnd/>
            <a:tailEnd/>
          </a:ln>
        </p:spPr>
      </p:pic>
      <p:sp>
        <p:nvSpPr>
          <p:cNvPr id="130052" name="Shape 594"/>
          <p:cNvSpPr>
            <a:spLocks noChangeArrowheads="1"/>
          </p:cNvSpPr>
          <p:nvPr/>
        </p:nvSpPr>
        <p:spPr bwMode="auto">
          <a:xfrm>
            <a:off x="1454150" y="1952625"/>
            <a:ext cx="2124075" cy="307975"/>
          </a:xfrm>
          <a:prstGeom prst="rect">
            <a:avLst/>
          </a:prstGeom>
          <a:noFill/>
          <a:ln w="38100">
            <a:solidFill>
              <a:srgbClr val="FF0000"/>
            </a:solidFill>
            <a:round/>
            <a:headEnd/>
            <a:tailEnd/>
          </a:ln>
        </p:spPr>
        <p:txBody>
          <a:bodyPr lIns="91425" tIns="91425" rIns="91425" bIns="91425" anchor="ctr"/>
          <a:lstStyle/>
          <a:p>
            <a:endParaRPr lang="zh-TW" altLang="en-US"/>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hape 599"/>
          <p:cNvSpPr>
            <a:spLocks noGrp="1"/>
          </p:cNvSpPr>
          <p:nvPr>
            <p:ph type="title" idx="4294967295"/>
          </p:nvPr>
        </p:nvSpPr>
        <p:spPr>
          <a:xfrm>
            <a:off x="468313" y="22225"/>
            <a:ext cx="7775575" cy="1143000"/>
          </a:xfrm>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4-</a:t>
            </a:r>
            <a:r>
              <a:rPr lang="en-US" altLang="zh-TW" b="1" smtClean="0">
                <a:latin typeface="標楷體" pitchFamily="65" charset="-120"/>
                <a:ea typeface="標楷體" pitchFamily="65" charset="-120"/>
              </a:rPr>
              <a:t>2</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保護重要資料</a:t>
            </a:r>
            <a:r>
              <a:rPr lang="en-US" altLang="zh-TW" b="1" smtClean="0">
                <a:solidFill>
                  <a:srgbClr val="000000"/>
                </a:solidFill>
                <a:latin typeface="標楷體" pitchFamily="65" charset="-120"/>
                <a:ea typeface="標楷體" pitchFamily="65" charset="-120"/>
                <a:sym typeface="Arial" charset="0"/>
              </a:rPr>
              <a:t>-</a:t>
            </a:r>
            <a:r>
              <a:rPr lang="en-US" b="1" smtClean="0">
                <a:solidFill>
                  <a:srgbClr val="000000"/>
                </a:solidFill>
                <a:latin typeface="標楷體" pitchFamily="65" charset="-120"/>
                <a:ea typeface="標楷體" pitchFamily="65" charset="-120"/>
                <a:sym typeface="Arial" charset="0"/>
              </a:rPr>
              <a:t>資料備份</a:t>
            </a:r>
          </a:p>
        </p:txBody>
      </p:sp>
      <p:sp>
        <p:nvSpPr>
          <p:cNvPr id="600" name="Shape 600"/>
          <p:cNvSpPr txBox="1">
            <a:spLocks noGrp="1"/>
          </p:cNvSpPr>
          <p:nvPr>
            <p:ph type="body" idx="4294967295"/>
          </p:nvPr>
        </p:nvSpPr>
        <p:spPr>
          <a:xfrm>
            <a:off x="323850" y="1052513"/>
            <a:ext cx="7777163" cy="4670425"/>
          </a:xfrm>
        </p:spPr>
        <p:txBody>
          <a:bodyPr lIns="91425" tIns="45700" rIns="91425" bIns="45700">
            <a:noAutofit/>
          </a:bodyPr>
          <a:lstStyle/>
          <a:p>
            <a:pPr>
              <a:spcBef>
                <a:spcPts val="0"/>
              </a:spcBef>
              <a:spcAft>
                <a:spcPts val="0"/>
              </a:spcAft>
              <a:buClr>
                <a:schemeClr val="dk1"/>
              </a:buClr>
              <a:buSzPct val="100000"/>
              <a:buFont typeface="Arial"/>
              <a:buChar char="•"/>
              <a:defRPr/>
            </a:pPr>
            <a:r>
              <a:rPr lang="en-US" sz="2400">
                <a:solidFill>
                  <a:srgbClr val="FF0000"/>
                </a:solidFill>
                <a:latin typeface="標楷體" panose="03000509000000000000" pitchFamily="65" charset="-120"/>
                <a:ea typeface="標楷體" panose="03000509000000000000" pitchFamily="65" charset="-120"/>
                <a:sym typeface="Arial"/>
              </a:rPr>
              <a:t>災害發生時的存亡關鍵</a:t>
            </a:r>
            <a:r>
              <a:rPr lang="en-US" sz="2400">
                <a:latin typeface="標楷體" panose="03000509000000000000" pitchFamily="65" charset="-120"/>
                <a:ea typeface="標楷體" panose="03000509000000000000" pitchFamily="65" charset="-120"/>
              </a:rPr>
              <a:t>：</a:t>
            </a:r>
            <a:r>
              <a:rPr lang="en-US" sz="2400">
                <a:solidFill>
                  <a:schemeClr val="dk1"/>
                </a:solidFill>
                <a:latin typeface="標楷體" panose="03000509000000000000" pitchFamily="65" charset="-120"/>
                <a:ea typeface="標楷體" panose="03000509000000000000" pitchFamily="65" charset="-120"/>
                <a:sym typeface="Arial"/>
              </a:rPr>
              <a:t>資料備份</a:t>
            </a:r>
          </a:p>
          <a:p>
            <a:pPr lvl="1">
              <a:spcBef>
                <a:spcPts val="0"/>
              </a:spcBef>
              <a:spcAft>
                <a:spcPts val="0"/>
              </a:spcAft>
              <a:buClr>
                <a:schemeClr val="dk1"/>
              </a:buClr>
              <a:buSzPct val="100000"/>
              <a:buFont typeface="Arial"/>
              <a:buChar char="–"/>
              <a:defRPr/>
            </a:pPr>
            <a:r>
              <a:rPr lang="en-US" sz="2400">
                <a:solidFill>
                  <a:srgbClr val="FF0000"/>
                </a:solidFill>
                <a:latin typeface="標楷體" panose="03000509000000000000" pitchFamily="65" charset="-120"/>
                <a:ea typeface="標楷體" panose="03000509000000000000" pitchFamily="65" charset="-120"/>
                <a:sym typeface="Arial"/>
              </a:rPr>
              <a:t>天災</a:t>
            </a:r>
            <a:r>
              <a:rPr lang="en-US" sz="2400">
                <a:solidFill>
                  <a:srgbClr val="000000"/>
                </a:solidFill>
                <a:latin typeface="標楷體" panose="03000509000000000000" pitchFamily="65" charset="-120"/>
                <a:ea typeface="標楷體" panose="03000509000000000000" pitchFamily="65" charset="-120"/>
                <a:sym typeface="Arial"/>
              </a:rPr>
              <a:t>、</a:t>
            </a:r>
            <a:r>
              <a:rPr lang="en-US" sz="2400">
                <a:solidFill>
                  <a:srgbClr val="FF0000"/>
                </a:solidFill>
                <a:latin typeface="標楷體" panose="03000509000000000000" pitchFamily="65" charset="-120"/>
                <a:ea typeface="標楷體" panose="03000509000000000000" pitchFamily="65" charset="-120"/>
                <a:sym typeface="Arial"/>
              </a:rPr>
              <a:t>不正常操作</a:t>
            </a:r>
            <a:r>
              <a:rPr lang="en-US" sz="2400">
                <a:solidFill>
                  <a:srgbClr val="000000"/>
                </a:solidFill>
                <a:latin typeface="標楷體" panose="03000509000000000000" pitchFamily="65" charset="-120"/>
                <a:ea typeface="標楷體" panose="03000509000000000000" pitchFamily="65" charset="-120"/>
                <a:sym typeface="Arial"/>
              </a:rPr>
              <a:t>、</a:t>
            </a:r>
            <a:r>
              <a:rPr lang="en-US" sz="2400">
                <a:solidFill>
                  <a:srgbClr val="FF0000"/>
                </a:solidFill>
                <a:latin typeface="標楷體" panose="03000509000000000000" pitchFamily="65" charset="-120"/>
                <a:ea typeface="標楷體" panose="03000509000000000000" pitchFamily="65" charset="-120"/>
                <a:sym typeface="Arial"/>
              </a:rPr>
              <a:t>硬碟損壞</a:t>
            </a:r>
            <a:r>
              <a:rPr lang="en-US" sz="2400">
                <a:solidFill>
                  <a:srgbClr val="000000"/>
                </a:solidFill>
                <a:latin typeface="標楷體" panose="03000509000000000000" pitchFamily="65" charset="-120"/>
                <a:ea typeface="標楷體" panose="03000509000000000000" pitchFamily="65" charset="-120"/>
                <a:sym typeface="Arial"/>
              </a:rPr>
              <a:t>、</a:t>
            </a:r>
            <a:r>
              <a:rPr lang="en-US" sz="2400">
                <a:solidFill>
                  <a:srgbClr val="FF0000"/>
                </a:solidFill>
                <a:latin typeface="標楷體" panose="03000509000000000000" pitchFamily="65" charset="-120"/>
                <a:ea typeface="標楷體" panose="03000509000000000000" pitchFamily="65" charset="-120"/>
                <a:sym typeface="Arial"/>
              </a:rPr>
              <a:t>故意或無意的人為破壞</a:t>
            </a:r>
            <a:r>
              <a:rPr lang="en-US" sz="2400">
                <a:solidFill>
                  <a:schemeClr val="dk1"/>
                </a:solidFill>
                <a:latin typeface="標楷體" panose="03000509000000000000" pitchFamily="65" charset="-120"/>
                <a:ea typeface="標楷體" panose="03000509000000000000" pitchFamily="65" charset="-120"/>
                <a:sym typeface="Arial"/>
              </a:rPr>
              <a:t>都有可能造成辛苦建立的資料毀於一旦，所以當災害發生時，資料備份也就是存亡的重要關鍵。</a:t>
            </a:r>
          </a:p>
          <a:p>
            <a:pPr lvl="1">
              <a:spcBef>
                <a:spcPts val="480"/>
              </a:spcBef>
              <a:spcAft>
                <a:spcPts val="0"/>
              </a:spcAft>
              <a:buClr>
                <a:schemeClr val="dk1"/>
              </a:buClr>
              <a:buSzPct val="100000"/>
              <a:buFont typeface="Arial"/>
              <a:buChar char="–"/>
              <a:defRPr/>
            </a:pPr>
            <a:r>
              <a:rPr lang="en-US" sz="2400">
                <a:solidFill>
                  <a:schemeClr val="dk1"/>
                </a:solidFill>
                <a:latin typeface="標楷體" panose="03000509000000000000" pitchFamily="65" charset="-120"/>
                <a:ea typeface="標楷體" panose="03000509000000000000" pitchFamily="65" charset="-120"/>
                <a:sym typeface="Arial"/>
              </a:rPr>
              <a:t>資料備份的主要目的為</a:t>
            </a:r>
            <a:r>
              <a:rPr lang="en-US" sz="2400">
                <a:solidFill>
                  <a:srgbClr val="FF0000"/>
                </a:solidFill>
                <a:latin typeface="標楷體" panose="03000509000000000000" pitchFamily="65" charset="-120"/>
                <a:ea typeface="標楷體" panose="03000509000000000000" pitchFamily="65" charset="-120"/>
                <a:sym typeface="Arial"/>
              </a:rPr>
              <a:t>異常發生時資料得以完整的保存</a:t>
            </a:r>
            <a:r>
              <a:rPr lang="en-US" sz="2400">
                <a:solidFill>
                  <a:schemeClr val="dk1"/>
                </a:solidFill>
                <a:latin typeface="標楷體" panose="03000509000000000000" pitchFamily="65" charset="-120"/>
                <a:ea typeface="標楷體" panose="03000509000000000000" pitchFamily="65" charset="-120"/>
                <a:sym typeface="Arial"/>
              </a:rPr>
              <a:t>，以降低可能產生的衝擊及傷害。</a:t>
            </a:r>
          </a:p>
          <a:p>
            <a:pPr indent="-190500">
              <a:spcBef>
                <a:spcPts val="480"/>
              </a:spcBef>
              <a:spcAft>
                <a:spcPts val="0"/>
              </a:spcAft>
              <a:buClr>
                <a:schemeClr val="dk1"/>
              </a:buClr>
              <a:buFont typeface="Arial"/>
              <a:buNone/>
              <a:defRPr/>
            </a:pPr>
            <a:endParaRPr sz="2400">
              <a:solidFill>
                <a:schemeClr val="dk1"/>
              </a:solidFill>
              <a:latin typeface="標楷體" panose="03000509000000000000" pitchFamily="65" charset="-120"/>
              <a:ea typeface="標楷體" panose="03000509000000000000" pitchFamily="65" charset="-120"/>
              <a:sym typeface="Arial"/>
            </a:endParaRPr>
          </a:p>
          <a:p>
            <a:pPr indent="-190500">
              <a:spcBef>
                <a:spcPts val="480"/>
              </a:spcBef>
              <a:spcAft>
                <a:spcPts val="0"/>
              </a:spcAft>
              <a:buClr>
                <a:schemeClr val="dk1"/>
              </a:buClr>
              <a:buFont typeface="Arial"/>
              <a:buNone/>
              <a:defRPr/>
            </a:pPr>
            <a:endParaRPr sz="240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a:p>
            <a:pPr>
              <a:spcBef>
                <a:spcPts val="640"/>
              </a:spcBef>
              <a:spcAft>
                <a:spcPts val="0"/>
              </a:spcAft>
              <a:buClr>
                <a:schemeClr val="dk1"/>
              </a:buClr>
              <a:buFont typeface="Arial"/>
              <a:buNone/>
              <a:defRPr/>
            </a:pPr>
            <a:endParaRPr>
              <a:solidFill>
                <a:schemeClr val="dk1"/>
              </a:solidFill>
              <a:latin typeface="標楷體" panose="03000509000000000000" pitchFamily="65" charset="-120"/>
              <a:ea typeface="標楷體" panose="03000509000000000000" pitchFamily="65" charset="-120"/>
              <a:sym typeface="Arial"/>
            </a:endParaRPr>
          </a:p>
        </p:txBody>
      </p:sp>
    </p:spTree>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hape 605"/>
          <p:cNvSpPr>
            <a:spLocks noGrp="1"/>
          </p:cNvSpPr>
          <p:nvPr>
            <p:ph type="title" idx="4294967295"/>
          </p:nvPr>
        </p:nvSpPr>
        <p:spPr>
          <a:xfrm>
            <a:off x="468313" y="22225"/>
            <a:ext cx="7991475" cy="1143000"/>
          </a:xfrm>
          <a:ln/>
        </p:spPr>
        <p:txBody>
          <a:bodyPr lIns="91425" tIns="45700" rIns="91425" bIns="45700"/>
          <a:lstStyle/>
          <a:p>
            <a:pPr>
              <a:buSzPct val="25000"/>
            </a:pPr>
            <a:r>
              <a:rPr lang="en-US" altLang="zh-TW" b="1" smtClean="0">
                <a:solidFill>
                  <a:srgbClr val="000000"/>
                </a:solidFill>
                <a:latin typeface="標楷體" pitchFamily="65" charset="-120"/>
                <a:ea typeface="標楷體" pitchFamily="65" charset="-120"/>
                <a:sym typeface="Arial" charset="0"/>
              </a:rPr>
              <a:t>4-</a:t>
            </a:r>
            <a:r>
              <a:rPr lang="en-US" altLang="zh-TW" b="1" smtClean="0">
                <a:latin typeface="標楷體" pitchFamily="65" charset="-120"/>
                <a:ea typeface="標楷體" pitchFamily="65" charset="-120"/>
              </a:rPr>
              <a:t>2</a:t>
            </a:r>
            <a:r>
              <a:rPr lang="en-US" altLang="zh-TW" b="1" smtClean="0">
                <a:solidFill>
                  <a:srgbClr val="000000"/>
                </a:solidFill>
                <a:latin typeface="標楷體" pitchFamily="65" charset="-120"/>
                <a:ea typeface="標楷體" pitchFamily="65" charset="-120"/>
                <a:sym typeface="Arial" charset="0"/>
              </a:rPr>
              <a:t> </a:t>
            </a:r>
            <a:r>
              <a:rPr lang="en-US" b="1" smtClean="0">
                <a:solidFill>
                  <a:srgbClr val="000000"/>
                </a:solidFill>
                <a:latin typeface="標楷體" pitchFamily="65" charset="-120"/>
                <a:ea typeface="標楷體" pitchFamily="65" charset="-120"/>
                <a:sym typeface="Arial" charset="0"/>
              </a:rPr>
              <a:t>保護重要資料</a:t>
            </a:r>
            <a:r>
              <a:rPr lang="en-US" altLang="zh-TW" b="1" smtClean="0">
                <a:solidFill>
                  <a:srgbClr val="000000"/>
                </a:solidFill>
                <a:latin typeface="標楷體" pitchFamily="65" charset="-120"/>
                <a:ea typeface="標楷體" pitchFamily="65" charset="-120"/>
                <a:sym typeface="Arial" charset="0"/>
              </a:rPr>
              <a:t>-</a:t>
            </a:r>
            <a:r>
              <a:rPr lang="en-US" b="1" smtClean="0">
                <a:solidFill>
                  <a:srgbClr val="000000"/>
                </a:solidFill>
                <a:latin typeface="標楷體" pitchFamily="65" charset="-120"/>
                <a:ea typeface="標楷體" pitchFamily="65" charset="-120"/>
                <a:sym typeface="Arial" charset="0"/>
              </a:rPr>
              <a:t>資料備份</a:t>
            </a:r>
          </a:p>
        </p:txBody>
      </p:sp>
      <p:sp>
        <p:nvSpPr>
          <p:cNvPr id="606" name="Shape 606"/>
          <p:cNvSpPr txBox="1">
            <a:spLocks noGrp="1"/>
          </p:cNvSpPr>
          <p:nvPr>
            <p:ph type="body" idx="4294967295"/>
          </p:nvPr>
        </p:nvSpPr>
        <p:spPr>
          <a:xfrm>
            <a:off x="323850" y="1052513"/>
            <a:ext cx="7777163" cy="4670425"/>
          </a:xfrm>
        </p:spPr>
        <p:txBody>
          <a:bodyPr lIns="91425" tIns="45700" rIns="91425" bIns="45700">
            <a:noAutofit/>
          </a:bodyPr>
          <a:lstStyle/>
          <a:p>
            <a:pPr>
              <a:spcBef>
                <a:spcPts val="0"/>
              </a:spcBef>
              <a:spcAft>
                <a:spcPts val="0"/>
              </a:spcAft>
              <a:buClr>
                <a:schemeClr val="dk1"/>
              </a:buClr>
              <a:buSzPct val="100000"/>
              <a:buFont typeface="Arial"/>
              <a:buChar char="•"/>
              <a:defRPr/>
            </a:pPr>
            <a:r>
              <a:rPr lang="en-US" sz="2800" dirty="0" err="1">
                <a:latin typeface="標楷體" panose="03000509000000000000" pitchFamily="65" charset="-120"/>
                <a:ea typeface="標楷體" panose="03000509000000000000" pitchFamily="65" charset="-120"/>
              </a:rPr>
              <a:t>個人電腦備份資料建議如下</a:t>
            </a:r>
            <a:endParaRPr lang="en-US" sz="2800" dirty="0">
              <a:latin typeface="標楷體" panose="03000509000000000000" pitchFamily="65" charset="-120"/>
              <a:ea typeface="標楷體" panose="03000509000000000000" pitchFamily="65" charset="-120"/>
            </a:endParaRPr>
          </a:p>
          <a:p>
            <a:pPr lvl="1">
              <a:spcBef>
                <a:spcPts val="480"/>
              </a:spcBef>
              <a:spcAft>
                <a:spcPts val="0"/>
              </a:spcAft>
              <a:buClr>
                <a:schemeClr val="dk1"/>
              </a:buClr>
              <a:buSzPct val="100000"/>
              <a:buFont typeface="Arial"/>
              <a:buChar char="–"/>
              <a:defRPr/>
            </a:pPr>
            <a:r>
              <a:rPr lang="en-US" sz="2400" dirty="0" err="1">
                <a:latin typeface="標楷體" panose="03000509000000000000" pitchFamily="65" charset="-120"/>
                <a:ea typeface="標楷體" panose="03000509000000000000" pitchFamily="65" charset="-120"/>
              </a:rPr>
              <a:t>如作業系統中毒或檔案毀損需還原系統，使用者存放於</a:t>
            </a:r>
            <a:r>
              <a:rPr lang="en-US" sz="2400" dirty="0" err="1">
                <a:solidFill>
                  <a:srgbClr val="FF0000"/>
                </a:solidFill>
                <a:latin typeface="標楷體" panose="03000509000000000000" pitchFamily="65" charset="-120"/>
                <a:ea typeface="標楷體" panose="03000509000000000000" pitchFamily="65" charset="-120"/>
              </a:rPr>
              <a:t>C槽的資料將隨系統還原而消失</a:t>
            </a:r>
            <a:r>
              <a:rPr lang="en-US" sz="2400" dirty="0" err="1">
                <a:latin typeface="標楷體" panose="03000509000000000000" pitchFamily="65" charset="-120"/>
                <a:ea typeface="標楷體" panose="03000509000000000000" pitchFamily="65" charset="-120"/>
              </a:rPr>
              <a:t>。建議使用者儘量別將重要資料存放於C槽下</a:t>
            </a:r>
            <a:r>
              <a:rPr lang="en-US" sz="2400" dirty="0">
                <a:latin typeface="標楷體" panose="03000509000000000000" pitchFamily="65" charset="-120"/>
                <a:ea typeface="標楷體" panose="03000509000000000000" pitchFamily="65" charset="-120"/>
              </a:rPr>
              <a:t>。</a:t>
            </a:r>
          </a:p>
          <a:p>
            <a:pPr lvl="1">
              <a:spcBef>
                <a:spcPts val="480"/>
              </a:spcBef>
              <a:spcAft>
                <a:spcPts val="0"/>
              </a:spcAft>
              <a:buClr>
                <a:schemeClr val="dk1"/>
              </a:buClr>
              <a:buSzPct val="100000"/>
              <a:buFont typeface="Arial"/>
              <a:buChar char="–"/>
              <a:defRPr/>
            </a:pPr>
            <a:r>
              <a:rPr lang="en-US" sz="2400" dirty="0">
                <a:solidFill>
                  <a:srgbClr val="FF0000"/>
                </a:solidFill>
                <a:latin typeface="標楷體" panose="03000509000000000000" pitchFamily="65" charset="-120"/>
                <a:ea typeface="標楷體" panose="03000509000000000000" pitchFamily="65" charset="-120"/>
                <a:sym typeface="Arial"/>
              </a:rPr>
              <a:t>「</a:t>
            </a:r>
            <a:r>
              <a:rPr lang="en-US" sz="2400" dirty="0" err="1">
                <a:solidFill>
                  <a:srgbClr val="FF0000"/>
                </a:solidFill>
                <a:latin typeface="標楷體" panose="03000509000000000000" pitchFamily="65" charset="-120"/>
                <a:ea typeface="標楷體" panose="03000509000000000000" pitchFamily="65" charset="-120"/>
                <a:sym typeface="Arial"/>
              </a:rPr>
              <a:t>我的文件」資料夾</a:t>
            </a:r>
            <a:r>
              <a:rPr lang="en-US" sz="2400" dirty="0" err="1">
                <a:latin typeface="標楷體" panose="03000509000000000000" pitchFamily="65" charset="-120"/>
                <a:ea typeface="標楷體" panose="03000509000000000000" pitchFamily="65" charset="-120"/>
              </a:rPr>
              <a:t>、放在</a:t>
            </a:r>
            <a:r>
              <a:rPr lang="en-US" sz="2400" dirty="0" err="1">
                <a:solidFill>
                  <a:srgbClr val="FF0000"/>
                </a:solidFill>
                <a:latin typeface="標楷體" panose="03000509000000000000" pitchFamily="65" charset="-120"/>
                <a:ea typeface="標楷體" panose="03000509000000000000" pitchFamily="65" charset="-120"/>
              </a:rPr>
              <a:t>桌面上的檔案</a:t>
            </a:r>
            <a:r>
              <a:rPr lang="en-US" sz="2400" dirty="0" err="1">
                <a:latin typeface="標楷體" panose="03000509000000000000" pitchFamily="65" charset="-120"/>
                <a:ea typeface="標楷體" panose="03000509000000000000" pitchFamily="65" charset="-120"/>
              </a:rPr>
              <a:t>均屬於存放於C槽之檔案，如需存放檔案，請定期進行備份</a:t>
            </a:r>
            <a:r>
              <a:rPr lang="en-US" sz="2400" dirty="0">
                <a:latin typeface="標楷體" panose="03000509000000000000" pitchFamily="65" charset="-120"/>
                <a:ea typeface="標楷體" panose="03000509000000000000" pitchFamily="65" charset="-120"/>
              </a:rPr>
              <a:t>。</a:t>
            </a:r>
          </a:p>
          <a:p>
            <a:pPr lvl="1">
              <a:spcBef>
                <a:spcPts val="480"/>
              </a:spcBef>
              <a:spcAft>
                <a:spcPts val="0"/>
              </a:spcAft>
              <a:buClr>
                <a:schemeClr val="dk1"/>
              </a:buClr>
              <a:buSzPct val="100000"/>
              <a:buFont typeface="Arial"/>
              <a:buChar char="–"/>
              <a:defRPr/>
            </a:pPr>
            <a:r>
              <a:rPr lang="en-US" sz="2400" dirty="0" err="1">
                <a:solidFill>
                  <a:schemeClr val="dk1"/>
                </a:solidFill>
                <a:latin typeface="標楷體" panose="03000509000000000000" pitchFamily="65" charset="-120"/>
                <a:ea typeface="標楷體" panose="03000509000000000000" pitchFamily="65" charset="-120"/>
                <a:sym typeface="Arial"/>
              </a:rPr>
              <a:t>業務性</a:t>
            </a:r>
            <a:r>
              <a:rPr lang="en-US" sz="2400" dirty="0" err="1">
                <a:latin typeface="標楷體" panose="03000509000000000000" pitchFamily="65" charset="-120"/>
                <a:ea typeface="標楷體" panose="03000509000000000000" pitchFamily="65" charset="-120"/>
              </a:rPr>
              <a:t>重要</a:t>
            </a:r>
            <a:r>
              <a:rPr lang="en-US" sz="2400" dirty="0" err="1">
                <a:solidFill>
                  <a:schemeClr val="dk1"/>
                </a:solidFill>
                <a:latin typeface="標楷體" panose="03000509000000000000" pitchFamily="65" charset="-120"/>
                <a:ea typeface="標楷體" panose="03000509000000000000" pitchFamily="65" charset="-120"/>
                <a:sym typeface="Arial"/>
              </a:rPr>
              <a:t>檔案</a:t>
            </a:r>
            <a:r>
              <a:rPr lang="en-US" sz="2400" dirty="0" err="1">
                <a:latin typeface="標楷體" panose="03000509000000000000" pitchFamily="65" charset="-120"/>
                <a:ea typeface="標楷體" panose="03000509000000000000" pitchFamily="65" charset="-120"/>
              </a:rPr>
              <a:t>請</a:t>
            </a:r>
            <a:r>
              <a:rPr lang="en-US" sz="2400" dirty="0" err="1">
                <a:solidFill>
                  <a:srgbClr val="FF0000"/>
                </a:solidFill>
                <a:latin typeface="標楷體" panose="03000509000000000000" pitchFamily="65" charset="-120"/>
                <a:ea typeface="標楷體" panose="03000509000000000000" pitchFamily="65" charset="-120"/>
              </a:rPr>
              <a:t>定期進行備份於其他磁碟空間</a:t>
            </a:r>
            <a:r>
              <a:rPr lang="en-US" sz="2400" dirty="0">
                <a:solidFill>
                  <a:srgbClr val="FF0000"/>
                </a:solidFill>
                <a:latin typeface="標楷體" panose="03000509000000000000" pitchFamily="65" charset="-120"/>
                <a:ea typeface="標楷體" panose="03000509000000000000" pitchFamily="65" charset="-120"/>
              </a:rPr>
              <a:t>(</a:t>
            </a:r>
            <a:r>
              <a:rPr lang="en-US" sz="2400" dirty="0" err="1">
                <a:solidFill>
                  <a:srgbClr val="FF0000"/>
                </a:solidFill>
                <a:latin typeface="標楷體" panose="03000509000000000000" pitchFamily="65" charset="-120"/>
                <a:ea typeface="標楷體" panose="03000509000000000000" pitchFamily="65" charset="-120"/>
              </a:rPr>
              <a:t>如另一顆隨身硬碟等</a:t>
            </a:r>
            <a:r>
              <a:rPr lang="en-US" sz="2400" dirty="0">
                <a:solidFill>
                  <a:srgbClr val="FF0000"/>
                </a:solidFill>
                <a:latin typeface="標楷體" panose="03000509000000000000" pitchFamily="65" charset="-120"/>
                <a:ea typeface="標楷體" panose="03000509000000000000" pitchFamily="65" charset="-120"/>
              </a:rPr>
              <a:t>)</a:t>
            </a:r>
            <a:r>
              <a:rPr lang="en-US" sz="2400" dirty="0">
                <a:latin typeface="標楷體" panose="03000509000000000000" pitchFamily="65" charset="-120"/>
                <a:ea typeface="標楷體" panose="03000509000000000000" pitchFamily="65" charset="-120"/>
              </a:rPr>
              <a:t>，</a:t>
            </a:r>
            <a:r>
              <a:rPr lang="en-US" sz="2400" dirty="0" err="1">
                <a:latin typeface="標楷體" panose="03000509000000000000" pitchFamily="65" charset="-120"/>
                <a:ea typeface="標楷體" panose="03000509000000000000" pitchFamily="65" charset="-120"/>
              </a:rPr>
              <a:t>避免整顆磁碟硬體毀損所帶來之損失</a:t>
            </a:r>
            <a:r>
              <a:rPr lang="en-US" sz="2400" dirty="0">
                <a:latin typeface="標楷體" panose="03000509000000000000" pitchFamily="65" charset="-120"/>
                <a:ea typeface="標楷體" panose="03000509000000000000" pitchFamily="65" charset="-120"/>
              </a:rPr>
              <a:t>。</a:t>
            </a:r>
          </a:p>
          <a:p>
            <a:pPr indent="-190500">
              <a:spcBef>
                <a:spcPts val="480"/>
              </a:spcBef>
              <a:spcAft>
                <a:spcPts val="0"/>
              </a:spcAft>
              <a:buClr>
                <a:schemeClr val="dk1"/>
              </a:buClr>
              <a:buFont typeface="Arial"/>
              <a:buNone/>
              <a:defRPr/>
            </a:pPr>
            <a:endParaRPr sz="2400" dirty="0">
              <a:solidFill>
                <a:schemeClr val="dk1"/>
              </a:solidFill>
              <a:latin typeface="標楷體" panose="03000509000000000000" pitchFamily="65" charset="-120"/>
              <a:ea typeface="標楷體" panose="03000509000000000000" pitchFamily="65" charset="-120"/>
              <a:sym typeface="Arial"/>
            </a:endParaRPr>
          </a:p>
          <a:p>
            <a:pPr indent="-190500">
              <a:spcBef>
                <a:spcPts val="480"/>
              </a:spcBef>
              <a:spcAft>
                <a:spcPts val="0"/>
              </a:spcAft>
              <a:buClr>
                <a:schemeClr val="dk1"/>
              </a:buClr>
              <a:buFont typeface="Arial"/>
              <a:buNone/>
              <a:defRPr/>
            </a:pPr>
            <a:endParaRPr sz="2400" dirty="0">
              <a:solidFill>
                <a:schemeClr val="dk1"/>
              </a:solidFill>
              <a:latin typeface="標楷體" panose="03000509000000000000" pitchFamily="65" charset="-120"/>
              <a:ea typeface="標楷體" panose="03000509000000000000" pitchFamily="65" charset="-120"/>
              <a:sym typeface="Arial"/>
            </a:endParaRPr>
          </a:p>
          <a:p>
            <a:pPr indent="-190500">
              <a:spcBef>
                <a:spcPts val="480"/>
              </a:spcBef>
              <a:spcAft>
                <a:spcPts val="0"/>
              </a:spcAft>
              <a:buClr>
                <a:schemeClr val="dk1"/>
              </a:buClr>
              <a:buFont typeface="Arial"/>
              <a:buNone/>
              <a:defRPr/>
            </a:pPr>
            <a:endParaRPr sz="2400" dirty="0">
              <a:solidFill>
                <a:schemeClr val="dk1"/>
              </a:solidFill>
              <a:latin typeface="標楷體" panose="03000509000000000000" pitchFamily="65" charset="-120"/>
              <a:ea typeface="標楷體" panose="03000509000000000000" pitchFamily="65" charset="-120"/>
              <a:sym typeface="Arial"/>
            </a:endParaRPr>
          </a:p>
          <a:p>
            <a:pPr indent="-190500">
              <a:spcBef>
                <a:spcPts val="480"/>
              </a:spcBef>
              <a:spcAft>
                <a:spcPts val="0"/>
              </a:spcAft>
              <a:buClr>
                <a:schemeClr val="dk1"/>
              </a:buClr>
              <a:buFont typeface="Arial"/>
              <a:buNone/>
              <a:defRPr/>
            </a:pPr>
            <a:endParaRPr sz="2400" dirty="0">
              <a:solidFill>
                <a:schemeClr val="dk1"/>
              </a:solidFill>
              <a:latin typeface="標楷體" panose="03000509000000000000" pitchFamily="65" charset="-120"/>
              <a:ea typeface="標楷體" panose="03000509000000000000" pitchFamily="65" charset="-120"/>
              <a:sym typeface="Arial"/>
            </a:endParaRPr>
          </a:p>
          <a:p>
            <a:pPr indent="-190500">
              <a:spcBef>
                <a:spcPts val="480"/>
              </a:spcBef>
              <a:spcAft>
                <a:spcPts val="0"/>
              </a:spcAft>
              <a:buClr>
                <a:schemeClr val="dk1"/>
              </a:buClr>
              <a:buFont typeface="Arial"/>
              <a:buNone/>
              <a:defRPr/>
            </a:pPr>
            <a:endParaRPr sz="2400" dirty="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dirty="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dirty="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dirty="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dirty="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dirty="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dirty="0">
              <a:solidFill>
                <a:schemeClr val="dk1"/>
              </a:solidFill>
              <a:latin typeface="標楷體" panose="03000509000000000000" pitchFamily="65" charset="-120"/>
              <a:ea typeface="標楷體" panose="03000509000000000000" pitchFamily="65" charset="-120"/>
              <a:sym typeface="Arial"/>
            </a:endParaRPr>
          </a:p>
          <a:p>
            <a:pPr indent="-165100">
              <a:spcBef>
                <a:spcPts val="560"/>
              </a:spcBef>
              <a:spcAft>
                <a:spcPts val="0"/>
              </a:spcAft>
              <a:buClr>
                <a:schemeClr val="dk1"/>
              </a:buClr>
              <a:buFont typeface="Arial"/>
              <a:buNone/>
              <a:defRPr/>
            </a:pPr>
            <a:endParaRPr sz="2800"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indent="-139700">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a:p>
            <a:pPr>
              <a:spcBef>
                <a:spcPts val="640"/>
              </a:spcBef>
              <a:spcAft>
                <a:spcPts val="0"/>
              </a:spcAft>
              <a:buClr>
                <a:schemeClr val="dk1"/>
              </a:buClr>
              <a:buFont typeface="Arial"/>
              <a:buNone/>
              <a:defRPr/>
            </a:pPr>
            <a:endParaRPr dirty="0">
              <a:solidFill>
                <a:schemeClr val="dk1"/>
              </a:solidFill>
              <a:latin typeface="標楷體" panose="03000509000000000000" pitchFamily="65" charset="-120"/>
              <a:ea typeface="標楷體" panose="03000509000000000000" pitchFamily="65" charset="-120"/>
              <a:sym typeface="Arial"/>
            </a:endParaRPr>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00EDAA0-8D69-4389-9882-4FC700BA01D0}" type="slidenum">
              <a:rPr lang="en-US" altLang="zh-TW" sz="1400">
                <a:ea typeface="新細明體" charset="-120"/>
              </a:rPr>
              <a:pPr algn="r"/>
              <a:t>64</a:t>
            </a:fld>
            <a:endParaRPr lang="en-US" altLang="zh-TW" sz="1400">
              <a:ea typeface="新細明體" charset="-120"/>
            </a:endParaRPr>
          </a:p>
        </p:txBody>
      </p:sp>
      <p:sp>
        <p:nvSpPr>
          <p:cNvPr id="136195" name="Rectangle 2"/>
          <p:cNvSpPr>
            <a:spLocks noGrp="1" noChangeArrowheads="1"/>
          </p:cNvSpPr>
          <p:nvPr>
            <p:ph type="title" idx="4294967295"/>
          </p:nvPr>
        </p:nvSpPr>
        <p:spPr>
          <a:xfrm>
            <a:off x="457200" y="274638"/>
            <a:ext cx="7499350" cy="1143000"/>
          </a:xfrm>
        </p:spPr>
        <p:txBody>
          <a:bodyPr/>
          <a:lstStyle/>
          <a:p>
            <a:pPr eaLnBrk="1" hangingPunct="1"/>
            <a:r>
              <a:rPr lang="zh-TW" altLang="en-US" b="1" smtClean="0">
                <a:latin typeface="Times New Roman" pitchFamily="18" charset="0"/>
                <a:ea typeface="標楷體" pitchFamily="65" charset="-120"/>
                <a:cs typeface="Times New Roman" pitchFamily="18" charset="0"/>
              </a:rPr>
              <a:t>結論</a:t>
            </a:r>
            <a:endParaRPr lang="en-US" altLang="zh-TW" b="1" smtClean="0">
              <a:latin typeface="Times New Roman" pitchFamily="18" charset="0"/>
              <a:ea typeface="標楷體" pitchFamily="65" charset="-120"/>
              <a:cs typeface="Times New Roman" pitchFamily="18" charset="0"/>
            </a:endParaRPr>
          </a:p>
        </p:txBody>
      </p:sp>
      <p:sp>
        <p:nvSpPr>
          <p:cNvPr id="136196" name="Rectangle 3"/>
          <p:cNvSpPr>
            <a:spLocks noGrp="1" noChangeArrowheads="1"/>
          </p:cNvSpPr>
          <p:nvPr>
            <p:ph type="body" idx="4294967295"/>
          </p:nvPr>
        </p:nvSpPr>
        <p:spPr>
          <a:xfrm>
            <a:off x="457200" y="1600200"/>
            <a:ext cx="7499350" cy="4525963"/>
          </a:xfrm>
        </p:spPr>
        <p:txBody>
          <a:bodyPr/>
          <a:lstStyle/>
          <a:p>
            <a:pPr eaLnBrk="1" hangingPunct="1"/>
            <a:r>
              <a:rPr lang="zh-TW" altLang="en-US" smtClean="0">
                <a:latin typeface="Times New Roman" pitchFamily="18" charset="0"/>
                <a:ea typeface="標楷體" pitchFamily="65" charset="-120"/>
                <a:cs typeface="Times New Roman" pitchFamily="18" charset="0"/>
              </a:rPr>
              <a:t>沒有一百分的安全，只有全心的努力。</a:t>
            </a:r>
          </a:p>
        </p:txBody>
      </p:sp>
      <p:sp>
        <p:nvSpPr>
          <p:cNvPr id="223236" name="Text Box 4"/>
          <p:cNvSpPr txBox="1">
            <a:spLocks noChangeArrowheads="1"/>
          </p:cNvSpPr>
          <p:nvPr/>
        </p:nvSpPr>
        <p:spPr bwMode="auto">
          <a:xfrm>
            <a:off x="795338" y="2924175"/>
            <a:ext cx="6648450" cy="2309813"/>
          </a:xfrm>
          <a:prstGeom prst="rect">
            <a:avLst/>
          </a:prstGeom>
          <a:noFill/>
          <a:ln w="9525">
            <a:noFill/>
            <a:miter lim="800000"/>
            <a:headEnd/>
            <a:tailEnd/>
          </a:ln>
        </p:spPr>
        <p:txBody>
          <a:bodyPr wrap="none">
            <a:spAutoFit/>
          </a:bodyPr>
          <a:lstStyle/>
          <a:p>
            <a:pPr algn="ctr"/>
            <a:r>
              <a:rPr kumimoji="0" lang="zh-TW" altLang="en-US" sz="3600">
                <a:solidFill>
                  <a:schemeClr val="folHlink"/>
                </a:solidFill>
                <a:latin typeface="Times New Roman" pitchFamily="18" charset="0"/>
              </a:rPr>
              <a:t>根據過去的統計，資安威脅來自</a:t>
            </a:r>
          </a:p>
          <a:p>
            <a:pPr algn="ctr"/>
            <a:r>
              <a:rPr kumimoji="0" lang="zh-TW" altLang="en-US" sz="3600">
                <a:solidFill>
                  <a:schemeClr val="folHlink"/>
                </a:solidFill>
                <a:latin typeface="Times New Roman" pitchFamily="18" charset="0"/>
              </a:rPr>
              <a:t>天然威脅僅</a:t>
            </a:r>
            <a:r>
              <a:rPr kumimoji="0" lang="en-US" altLang="zh-TW" sz="3600">
                <a:solidFill>
                  <a:schemeClr val="folHlink"/>
                </a:solidFill>
                <a:latin typeface="Times New Roman" pitchFamily="18" charset="0"/>
              </a:rPr>
              <a:t>15%~17%</a:t>
            </a:r>
            <a:r>
              <a:rPr kumimoji="0" lang="zh-TW" altLang="en-US" sz="3600">
                <a:solidFill>
                  <a:schemeClr val="folHlink"/>
                </a:solidFill>
                <a:latin typeface="Times New Roman" pitchFamily="18" charset="0"/>
              </a:rPr>
              <a:t>，</a:t>
            </a:r>
            <a:endParaRPr kumimoji="0" lang="en-US" altLang="zh-TW" sz="3600">
              <a:solidFill>
                <a:schemeClr val="folHlink"/>
              </a:solidFill>
              <a:latin typeface="Times New Roman" pitchFamily="18" charset="0"/>
            </a:endParaRPr>
          </a:p>
          <a:p>
            <a:pPr algn="ctr"/>
            <a:endParaRPr kumimoji="0" lang="zh-TW" altLang="en-US" sz="3600">
              <a:solidFill>
                <a:schemeClr val="folHlink"/>
              </a:solidFill>
              <a:latin typeface="Times New Roman" pitchFamily="18" charset="0"/>
            </a:endParaRPr>
          </a:p>
          <a:p>
            <a:pPr algn="ctr"/>
            <a:r>
              <a:rPr kumimoji="0" lang="zh-TW" altLang="en-US" sz="3600">
                <a:solidFill>
                  <a:schemeClr val="hlink"/>
                </a:solidFill>
                <a:latin typeface="Times New Roman" pitchFamily="18" charset="0"/>
              </a:rPr>
              <a:t>人為威脅達</a:t>
            </a:r>
            <a:r>
              <a:rPr kumimoji="0" lang="en-US" altLang="zh-TW" sz="3600">
                <a:solidFill>
                  <a:schemeClr val="hlink"/>
                </a:solidFill>
                <a:latin typeface="Times New Roman" pitchFamily="18" charset="0"/>
              </a:rPr>
              <a:t>83%~85% </a:t>
            </a:r>
            <a:r>
              <a:rPr kumimoji="0" lang="zh-TW" altLang="en-US" sz="3600">
                <a:solidFill>
                  <a:schemeClr val="hlink"/>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23236">
                                            <p:txEl>
                                              <p:pRg st="0" end="0"/>
                                            </p:txEl>
                                          </p:spTgt>
                                        </p:tgtEl>
                                        <p:attrNameLst>
                                          <p:attrName>style.visibility</p:attrName>
                                        </p:attrNameLst>
                                      </p:cBhvr>
                                      <p:to>
                                        <p:strVal val="visible"/>
                                      </p:to>
                                    </p:set>
                                    <p:animEffect transition="in" filter="fade">
                                      <p:cBhvr>
                                        <p:cTn id="7" dur="1000"/>
                                        <p:tgtEl>
                                          <p:spTgt spid="223236">
                                            <p:txEl>
                                              <p:pRg st="0" end="0"/>
                                            </p:txEl>
                                          </p:spTgt>
                                        </p:tgtEl>
                                      </p:cBhvr>
                                    </p:animEffect>
                                    <p:anim calcmode="lin" valueType="num">
                                      <p:cBhvr>
                                        <p:cTn id="8" dur="1000" fill="hold"/>
                                        <p:tgtEl>
                                          <p:spTgt spid="223236">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223236">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223236">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223236">
                                            <p:txEl>
                                              <p:pRg st="1" end="1"/>
                                            </p:txEl>
                                          </p:spTgt>
                                        </p:tgtEl>
                                        <p:attrNameLst>
                                          <p:attrName>style.visibility</p:attrName>
                                        </p:attrNameLst>
                                      </p:cBhvr>
                                      <p:to>
                                        <p:strVal val="visible"/>
                                      </p:to>
                                    </p:set>
                                    <p:animEffect transition="in" filter="fade">
                                      <p:cBhvr>
                                        <p:cTn id="13" dur="1000"/>
                                        <p:tgtEl>
                                          <p:spTgt spid="223236">
                                            <p:txEl>
                                              <p:pRg st="1" end="1"/>
                                            </p:txEl>
                                          </p:spTgt>
                                        </p:tgtEl>
                                      </p:cBhvr>
                                    </p:animEffect>
                                    <p:anim calcmode="lin" valueType="num">
                                      <p:cBhvr>
                                        <p:cTn id="14" dur="1000" fill="hold"/>
                                        <p:tgtEl>
                                          <p:spTgt spid="223236">
                                            <p:txEl>
                                              <p:pRg st="1" end="1"/>
                                            </p:txEl>
                                          </p:spTgt>
                                        </p:tgtEl>
                                        <p:attrNameLst>
                                          <p:attrName>style.rotation</p:attrName>
                                        </p:attrNameLst>
                                      </p:cBhvr>
                                      <p:tavLst>
                                        <p:tav tm="0">
                                          <p:val>
                                            <p:fltVal val="720"/>
                                          </p:val>
                                        </p:tav>
                                        <p:tav tm="100000">
                                          <p:val>
                                            <p:fltVal val="0"/>
                                          </p:val>
                                        </p:tav>
                                      </p:tavLst>
                                    </p:anim>
                                    <p:anim calcmode="lin" valueType="num">
                                      <p:cBhvr>
                                        <p:cTn id="15" dur="1000" fill="hold"/>
                                        <p:tgtEl>
                                          <p:spTgt spid="223236">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223236">
                                            <p:txEl>
                                              <p:pRg st="1" end="1"/>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223236">
                                            <p:txEl>
                                              <p:pRg st="3" end="3"/>
                                            </p:txEl>
                                          </p:spTgt>
                                        </p:tgtEl>
                                        <p:attrNameLst>
                                          <p:attrName>style.visibility</p:attrName>
                                        </p:attrNameLst>
                                      </p:cBhvr>
                                      <p:to>
                                        <p:strVal val="visible"/>
                                      </p:to>
                                    </p:set>
                                    <p:animEffect transition="in" filter="fade">
                                      <p:cBhvr>
                                        <p:cTn id="19" dur="1000"/>
                                        <p:tgtEl>
                                          <p:spTgt spid="223236">
                                            <p:txEl>
                                              <p:pRg st="3" end="3"/>
                                            </p:txEl>
                                          </p:spTgt>
                                        </p:tgtEl>
                                      </p:cBhvr>
                                    </p:animEffect>
                                    <p:anim calcmode="lin" valueType="num">
                                      <p:cBhvr>
                                        <p:cTn id="20" dur="1000" fill="hold"/>
                                        <p:tgtEl>
                                          <p:spTgt spid="223236">
                                            <p:txEl>
                                              <p:pRg st="3" end="3"/>
                                            </p:txEl>
                                          </p:spTgt>
                                        </p:tgtEl>
                                        <p:attrNameLst>
                                          <p:attrName>style.rotation</p:attrName>
                                        </p:attrNameLst>
                                      </p:cBhvr>
                                      <p:tavLst>
                                        <p:tav tm="0">
                                          <p:val>
                                            <p:fltVal val="720"/>
                                          </p:val>
                                        </p:tav>
                                        <p:tav tm="100000">
                                          <p:val>
                                            <p:fltVal val="0"/>
                                          </p:val>
                                        </p:tav>
                                      </p:tavLst>
                                    </p:anim>
                                    <p:anim calcmode="lin" valueType="num">
                                      <p:cBhvr>
                                        <p:cTn id="21" dur="1000" fill="hold"/>
                                        <p:tgtEl>
                                          <p:spTgt spid="223236">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223236">
                                            <p:txEl>
                                              <p:pRg st="3" end="3"/>
                                            </p:txEl>
                                          </p:spTgt>
                                        </p:tgtEl>
                                        <p:attrNameLst>
                                          <p:attrName>ppt_w</p:attrName>
                                        </p:attrNameLst>
                                      </p:cBhvr>
                                      <p:tavLst>
                                        <p:tav tm="0">
                                          <p:val>
                                            <p:fltVal val="0"/>
                                          </p:val>
                                        </p:tav>
                                        <p:tav tm="100000">
                                          <p:val>
                                            <p:strVal val="#ppt_w"/>
                                          </p:val>
                                        </p:tav>
                                      </p:tavLst>
                                    </p:anim>
                                  </p:childTnLst>
                                </p:cTn>
                              </p:par>
                            </p:childTnLst>
                          </p:cTn>
                        </p:par>
                        <p:par>
                          <p:cTn id="23" fill="hold" nodeType="afterGroup">
                            <p:stCondLst>
                              <p:cond delay="1000"/>
                            </p:stCondLst>
                            <p:childTnLst>
                              <p:par>
                                <p:cTn id="24" presetID="6" presetClass="emph" presetSubtype="0" fill="hold" nodeType="afterEffect">
                                  <p:stCondLst>
                                    <p:cond delay="0"/>
                                  </p:stCondLst>
                                  <p:childTnLst>
                                    <p:animScale>
                                      <p:cBhvr>
                                        <p:cTn id="25" dur="2000" fill="hold"/>
                                        <p:tgtEl>
                                          <p:spTgt spid="223236">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內容版面配置區 2"/>
          <p:cNvSpPr>
            <a:spLocks noGrp="1"/>
          </p:cNvSpPr>
          <p:nvPr>
            <p:ph idx="4294967295"/>
          </p:nvPr>
        </p:nvSpPr>
        <p:spPr>
          <a:xfrm>
            <a:off x="457200" y="260350"/>
            <a:ext cx="7427913" cy="5865813"/>
          </a:xfrm>
        </p:spPr>
        <p:txBody>
          <a:bodyPr/>
          <a:lstStyle/>
          <a:p>
            <a:pPr algn="ctr" eaLnBrk="1" hangingPunct="1">
              <a:buFontTx/>
              <a:buNone/>
            </a:pPr>
            <a:endParaRPr lang="en-US" altLang="zh-TW" sz="6000" smtClean="0">
              <a:latin typeface="Times New Roman" pitchFamily="18" charset="0"/>
              <a:ea typeface="標楷體" pitchFamily="65" charset="-120"/>
              <a:cs typeface="Times New Roman" pitchFamily="18" charset="0"/>
            </a:endParaRPr>
          </a:p>
          <a:p>
            <a:pPr algn="ctr" eaLnBrk="1" hangingPunct="1">
              <a:buFontTx/>
              <a:buNone/>
            </a:pPr>
            <a:r>
              <a:rPr lang="zh-TW" altLang="en-US" sz="6000" smtClean="0">
                <a:latin typeface="Times New Roman" pitchFamily="18" charset="0"/>
                <a:ea typeface="標楷體" pitchFamily="65" charset="-120"/>
                <a:cs typeface="Times New Roman" pitchFamily="18" charset="0"/>
              </a:rPr>
              <a:t>簡報到此結束</a:t>
            </a:r>
            <a:endParaRPr lang="en-US" altLang="zh-TW" sz="6000" smtClean="0">
              <a:latin typeface="Times New Roman" pitchFamily="18" charset="0"/>
              <a:ea typeface="標楷體" pitchFamily="65" charset="-120"/>
              <a:cs typeface="Times New Roman" pitchFamily="18" charset="0"/>
            </a:endParaRPr>
          </a:p>
          <a:p>
            <a:pPr algn="ctr" eaLnBrk="1" hangingPunct="1">
              <a:buFontTx/>
              <a:buNone/>
            </a:pPr>
            <a:r>
              <a:rPr lang="zh-TW" altLang="en-US" sz="6000" smtClean="0">
                <a:latin typeface="Times New Roman" pitchFamily="18" charset="0"/>
                <a:ea typeface="標楷體" pitchFamily="65" charset="-120"/>
                <a:cs typeface="Times New Roman" pitchFamily="18" charset="0"/>
              </a:rPr>
              <a:t>謝謝</a:t>
            </a:r>
            <a:r>
              <a:rPr lang="en-US" altLang="zh-TW" sz="6000" smtClean="0">
                <a:latin typeface="Times New Roman" pitchFamily="18" charset="0"/>
                <a:ea typeface="標楷體" pitchFamily="65" charset="-120"/>
                <a:cs typeface="Times New Roman" pitchFamily="18" charset="0"/>
              </a:rPr>
              <a:t>!!</a:t>
            </a:r>
          </a:p>
          <a:p>
            <a:pPr algn="ctr" eaLnBrk="1" hangingPunct="1">
              <a:buFontTx/>
              <a:buNone/>
            </a:pPr>
            <a:endParaRPr lang="en-US" altLang="zh-TW" sz="6000" smtClean="0">
              <a:latin typeface="Times New Roman" pitchFamily="18" charset="0"/>
              <a:ea typeface="標楷體" pitchFamily="65" charset="-120"/>
              <a:cs typeface="Times New Roman" pitchFamily="18" charset="0"/>
            </a:endParaRPr>
          </a:p>
          <a:p>
            <a:pPr algn="ctr" eaLnBrk="1" hangingPunct="1">
              <a:buFont typeface="Wingdings 3" pitchFamily="18" charset="2"/>
              <a:buNone/>
            </a:pPr>
            <a:r>
              <a:rPr lang="en-US" altLang="zh-TW" sz="9600" smtClean="0">
                <a:latin typeface="Times New Roman" pitchFamily="18" charset="0"/>
                <a:ea typeface="標楷體" pitchFamily="65" charset="-120"/>
                <a:cs typeface="Times New Roman" pitchFamily="18" charset="0"/>
              </a:rPr>
              <a:t>Q&amp;A</a:t>
            </a:r>
            <a:endParaRPr lang="zh-TW" altLang="en-US" sz="9600" smtClean="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Grp="1" noChangeAspect="1" noChangeArrowheads="1"/>
          </p:cNvPicPr>
          <p:nvPr>
            <p:ph idx="1"/>
          </p:nvPr>
        </p:nvPicPr>
        <p:blipFill>
          <a:blip r:embed="rId2"/>
          <a:srcRect/>
          <a:stretch>
            <a:fillRect/>
          </a:stretch>
        </p:blipFill>
        <p:spPr>
          <a:xfrm>
            <a:off x="1100138" y="1641475"/>
            <a:ext cx="6208712" cy="4675188"/>
          </a:xfrm>
        </p:spPr>
      </p:pic>
      <p:sp>
        <p:nvSpPr>
          <p:cNvPr id="34818" name="標題 1"/>
          <p:cNvSpPr>
            <a:spLocks noGrp="1"/>
          </p:cNvSpPr>
          <p:nvPr>
            <p:ph type="title"/>
          </p:nvPr>
        </p:nvSpPr>
        <p:spPr>
          <a:xfrm>
            <a:off x="468313" y="188913"/>
            <a:ext cx="7499350" cy="1143000"/>
          </a:xfrm>
        </p:spPr>
        <p:txBody>
          <a:bodyPr/>
          <a:lstStyle/>
          <a:p>
            <a:r>
              <a:rPr lang="en-US" altLang="zh-TW" b="1" smtClean="0">
                <a:solidFill>
                  <a:srgbClr val="000000"/>
                </a:solidFill>
                <a:latin typeface="Times New Roman" pitchFamily="18" charset="0"/>
                <a:ea typeface="標楷體" pitchFamily="65" charset="-120"/>
                <a:cs typeface="Times New Roman" pitchFamily="18" charset="0"/>
              </a:rPr>
              <a:t>1-3</a:t>
            </a:r>
            <a:r>
              <a:rPr lang="zh-TW" altLang="zh-TW" b="1" smtClean="0">
                <a:solidFill>
                  <a:srgbClr val="000000"/>
                </a:solidFill>
                <a:latin typeface="Times New Roman" pitchFamily="18" charset="0"/>
                <a:ea typeface="標楷體" pitchFamily="65" charset="-120"/>
                <a:cs typeface="Times New Roman" pitchFamily="18" charset="0"/>
              </a:rPr>
              <a:t>資訊安全認知</a:t>
            </a:r>
            <a:endParaRPr lang="zh-TW" altLang="zh-TW" b="1" smtClean="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Grp="1" noChangeAspect="1" noChangeArrowheads="1"/>
          </p:cNvPicPr>
          <p:nvPr>
            <p:ph idx="1"/>
          </p:nvPr>
        </p:nvPicPr>
        <p:blipFill>
          <a:blip r:embed="rId2"/>
          <a:srcRect/>
          <a:stretch>
            <a:fillRect/>
          </a:stretch>
        </p:blipFill>
        <p:spPr>
          <a:xfrm>
            <a:off x="1081088" y="1550988"/>
            <a:ext cx="6261100" cy="4902200"/>
          </a:xfrm>
        </p:spPr>
      </p:pic>
      <p:sp>
        <p:nvSpPr>
          <p:cNvPr id="35842" name="標題 1"/>
          <p:cNvSpPr>
            <a:spLocks noGrp="1"/>
          </p:cNvSpPr>
          <p:nvPr>
            <p:ph type="title"/>
          </p:nvPr>
        </p:nvSpPr>
        <p:spPr>
          <a:xfrm>
            <a:off x="508000" y="188913"/>
            <a:ext cx="7416800" cy="1143000"/>
          </a:xfrm>
        </p:spPr>
        <p:txBody>
          <a:bodyPr/>
          <a:lstStyle/>
          <a:p>
            <a:r>
              <a:rPr lang="en-US" altLang="zh-TW" b="1" smtClean="0">
                <a:solidFill>
                  <a:srgbClr val="000000"/>
                </a:solidFill>
                <a:latin typeface="Times New Roman" pitchFamily="18" charset="0"/>
                <a:ea typeface="標楷體" pitchFamily="65" charset="-120"/>
                <a:cs typeface="Times New Roman" pitchFamily="18" charset="0"/>
              </a:rPr>
              <a:t>1-3</a:t>
            </a:r>
            <a:r>
              <a:rPr lang="zh-TW" altLang="zh-TW" b="1" smtClean="0">
                <a:solidFill>
                  <a:srgbClr val="000000"/>
                </a:solidFill>
                <a:latin typeface="Times New Roman" pitchFamily="18" charset="0"/>
                <a:ea typeface="標楷體" pitchFamily="65" charset="-120"/>
                <a:cs typeface="Times New Roman" pitchFamily="18" charset="0"/>
              </a:rPr>
              <a:t>資訊安全認知</a:t>
            </a:r>
            <a:endParaRPr lang="zh-TW" altLang="zh-TW" b="1" smtClean="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標題 1"/>
          <p:cNvSpPr>
            <a:spLocks noGrp="1"/>
          </p:cNvSpPr>
          <p:nvPr>
            <p:ph type="title"/>
          </p:nvPr>
        </p:nvSpPr>
        <p:spPr>
          <a:xfrm>
            <a:off x="457200" y="274638"/>
            <a:ext cx="7499350" cy="1143000"/>
          </a:xfrm>
        </p:spPr>
        <p:txBody>
          <a:bodyPr/>
          <a:lstStyle/>
          <a:p>
            <a:pPr eaLnBrk="1" hangingPunct="1"/>
            <a:r>
              <a:rPr lang="en-US" altLang="zh-TW" b="1" smtClean="0">
                <a:latin typeface="Times New Roman" pitchFamily="18" charset="0"/>
                <a:ea typeface="標楷體" pitchFamily="65" charset="-120"/>
                <a:cs typeface="Times New Roman" pitchFamily="18" charset="0"/>
              </a:rPr>
              <a:t>1-4 </a:t>
            </a:r>
            <a:r>
              <a:rPr lang="zh-TW" altLang="en-US" b="1" smtClean="0">
                <a:latin typeface="Times New Roman" pitchFamily="18" charset="0"/>
                <a:ea typeface="標楷體" pitchFamily="65" charset="-120"/>
                <a:cs typeface="Times New Roman" pitchFamily="18" charset="0"/>
              </a:rPr>
              <a:t>影響資訊安全的因素</a:t>
            </a:r>
          </a:p>
        </p:txBody>
      </p:sp>
      <p:sp>
        <p:nvSpPr>
          <p:cNvPr id="3" name="內容版面配置區 2"/>
          <p:cNvSpPr>
            <a:spLocks noGrp="1"/>
          </p:cNvSpPr>
          <p:nvPr>
            <p:ph idx="1"/>
          </p:nvPr>
        </p:nvSpPr>
        <p:spPr>
          <a:xfrm>
            <a:off x="684213" y="1628775"/>
            <a:ext cx="6911975" cy="4176713"/>
          </a:xfrm>
        </p:spPr>
        <p:txBody>
          <a:bodyPr rtlCol="0">
            <a:normAutofit fontScale="85000" lnSpcReduction="10000"/>
          </a:bodyPr>
          <a:lstStyle/>
          <a:p>
            <a:pPr eaLnBrk="1" fontAlgn="auto" hangingPunct="1">
              <a:spcAft>
                <a:spcPts val="0"/>
              </a:spcAft>
              <a:defRPr/>
            </a:pP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天然災害：</a:t>
            </a:r>
            <a:endPar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1"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水災、風災、地震、雷電等意外災害。 </a:t>
            </a:r>
          </a:p>
          <a:p>
            <a:pPr eaLnBrk="1" fontAlgn="auto" hangingPunct="1">
              <a:spcAft>
                <a:spcPts val="0"/>
              </a:spcAft>
              <a:defRPr/>
            </a:pP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人為疏失：</a:t>
            </a:r>
            <a:endPar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1"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操作人員無意犯的錯誤。 </a:t>
            </a:r>
          </a:p>
          <a:p>
            <a:pPr eaLnBrk="1" fontAlgn="auto" hangingPunct="1">
              <a:spcAft>
                <a:spcPts val="0"/>
              </a:spcAft>
              <a:defRPr/>
            </a:pP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人為破壞：</a:t>
            </a:r>
            <a:endPar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1"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故意或非法的竊取、竄改、刪除資料或洩密、病毒散播等，是資訊安全最為脆弱的一環。 </a:t>
            </a:r>
          </a:p>
          <a:p>
            <a:pPr eaLnBrk="1" fontAlgn="auto" hangingPunct="1">
              <a:spcAft>
                <a:spcPts val="0"/>
              </a:spcAft>
              <a:defRPr/>
            </a:pP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環境因素：</a:t>
            </a:r>
            <a:endPar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1" eaLnBrk="1" fontAlgn="auto" hangingPunct="1">
              <a:spcAft>
                <a:spcPts val="0"/>
              </a:spcAf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疏於防護造成潮濕、過熱、灰塵、斷電等硬體的損壞。是可以避免的。</a:t>
            </a:r>
          </a:p>
          <a:p>
            <a:pPr eaLnBrk="1" fontAlgn="auto" hangingPunct="1">
              <a:spcAft>
                <a:spcPts val="0"/>
              </a:spcAft>
              <a:buFont typeface="Cambria"/>
              <a:buChar char="+"/>
              <a:defRPr/>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佈景主題1">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zh-TW"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zh-TW"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zh-TW"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zh-TW"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佈景主題1</Template>
  <TotalTime>2258</TotalTime>
  <Words>2487</Words>
  <Application>Microsoft Office PowerPoint</Application>
  <PresentationFormat>如螢幕大小 (4:3)</PresentationFormat>
  <Paragraphs>513</Paragraphs>
  <Slides>65</Slides>
  <Notes>30</Notes>
  <HiddenSlides>0</HiddenSlides>
  <MMClips>0</MMClips>
  <ScaleCrop>false</ScaleCrop>
  <HeadingPairs>
    <vt:vector size="6" baseType="variant">
      <vt:variant>
        <vt:lpstr>佈景主題</vt:lpstr>
      </vt:variant>
      <vt:variant>
        <vt:i4>2</vt:i4>
      </vt:variant>
      <vt:variant>
        <vt:lpstr>內嵌 OLE 伺服程式</vt:lpstr>
      </vt:variant>
      <vt:variant>
        <vt:i4>1</vt:i4>
      </vt:variant>
      <vt:variant>
        <vt:lpstr>投影片標題</vt:lpstr>
      </vt:variant>
      <vt:variant>
        <vt:i4>65</vt:i4>
      </vt:variant>
    </vt:vector>
  </HeadingPairs>
  <TitlesOfParts>
    <vt:vector size="68" baseType="lpstr">
      <vt:lpstr>佈景主題1</vt:lpstr>
      <vt:lpstr>Diseño predeterminado</vt:lpstr>
      <vt:lpstr>PhotoImpact</vt:lpstr>
      <vt:lpstr>104年度資安宣導研習課程</vt:lpstr>
      <vt:lpstr>大綱</vt:lpstr>
      <vt:lpstr>大綱</vt:lpstr>
      <vt:lpstr>一、資訊安全基本概念</vt:lpstr>
      <vt:lpstr>1-1 資訊安全定義</vt:lpstr>
      <vt:lpstr>1-2資訊安全的種類</vt:lpstr>
      <vt:lpstr>1-3資訊安全認知</vt:lpstr>
      <vt:lpstr>1-3資訊安全認知</vt:lpstr>
      <vt:lpstr>1-4 影響資訊安全的因素</vt:lpstr>
      <vt:lpstr>1-5 資安事件歸納</vt:lpstr>
      <vt:lpstr>1-6 學術單位資安等級分類 節錄自行政院104年1月20日院臺護字第1040121116號函頒之政府機關(構)資通安全責任等級分級作業規定。</vt:lpstr>
      <vt:lpstr>1-7 資安事件影響等級 節錄自國家資通安全通報應變作業綱要</vt:lpstr>
      <vt:lpstr>1-7 資安事件影響等級 節錄自國家資通安全通報應變作業綱要</vt:lpstr>
      <vt:lpstr>1-8 案例宣導</vt:lpstr>
      <vt:lpstr>網站涉洩露學生個人資料</vt:lpstr>
      <vt:lpstr>學校網頁遭駭客入侵並修改</vt:lpstr>
      <vt:lpstr>勒索軟體在臺猖獗，上半年13萬個裝置中標</vt:lpstr>
      <vt:lpstr>大綱</vt:lpstr>
      <vt:lpstr>二、作業系統的安全防護</vt:lpstr>
      <vt:lpstr>2-1 密碼設定</vt:lpstr>
      <vt:lpstr>2-1 密碼設定</vt:lpstr>
      <vt:lpstr>PowerPoint 簡報</vt:lpstr>
      <vt:lpstr>2-1密碼設定 最常見的密碼</vt:lpstr>
      <vt:lpstr>如何設計出好記的密碼呢？</vt:lpstr>
      <vt:lpstr>如何設計出好記的密碼呢？</vt:lpstr>
      <vt:lpstr>2-2安裝防毒軟體</vt:lpstr>
      <vt:lpstr>2-2安裝防毒軟體 安裝免費防毒軟體 </vt:lpstr>
      <vt:lpstr>2-3勿下載來路不明軟體或使用 P2P檔案傳輸軟體</vt:lpstr>
      <vt:lpstr>2-4 謹慎使用即時通訊軟體</vt:lpstr>
      <vt:lpstr>2-4 謹慎使用即時通訊軟體</vt:lpstr>
      <vt:lpstr>2-5 資通安全相關法令</vt:lpstr>
      <vt:lpstr>2-5 資通安全相關法令</vt:lpstr>
      <vt:lpstr>2-5 資通安全相關法令</vt:lpstr>
      <vt:lpstr>大綱</vt:lpstr>
      <vt:lpstr>三、網頁與郵件的安全使用</vt:lpstr>
      <vt:lpstr>3-1 調整瀏覽器的安全設定</vt:lpstr>
      <vt:lpstr>3-1 調整瀏覽器的安全設定</vt:lpstr>
      <vt:lpstr>3-1 調整瀏覽器的安全設定</vt:lpstr>
      <vt:lpstr>3-1 調整瀏覽器的安全設定</vt:lpstr>
      <vt:lpstr>3-1 調整瀏覽器的安全設定</vt:lpstr>
      <vt:lpstr>3-1 調整瀏覽器的安全設定</vt:lpstr>
      <vt:lpstr>3-1 調整瀏覽器的安全設定</vt:lpstr>
      <vt:lpstr>3-1 調整瀏覽器的安全設定</vt:lpstr>
      <vt:lpstr>3-1 調整瀏覽器的安全設定</vt:lpstr>
      <vt:lpstr>3-1 調整瀏覽器的安全設定</vt:lpstr>
      <vt:lpstr>3-1 調整瀏覽器的安全設定</vt:lpstr>
      <vt:lpstr>3-1 調整瀏覽器的安全設定</vt:lpstr>
      <vt:lpstr>3-1 調整瀏覽器的安全設定</vt:lpstr>
      <vt:lpstr>3-1 調整瀏覽器的安全設定</vt:lpstr>
      <vt:lpstr>3-1 調整瀏覽器的安全設定</vt:lpstr>
      <vt:lpstr>3-1 調整瀏覽器的安全設定</vt:lpstr>
      <vt:lpstr>3-2 安全地開啟電子郵件</vt:lpstr>
      <vt:lpstr>3-2 安全地開啟電子郵件</vt:lpstr>
      <vt:lpstr>3-2 安全地開啟電子郵件</vt:lpstr>
      <vt:lpstr>3-3 防範釣魚網站</vt:lpstr>
      <vt:lpstr>3-3 防範釣魚網站</vt:lpstr>
      <vt:lpstr>大綱</vt:lpstr>
      <vt:lpstr>四、可攜式媒體的安全使用</vt:lpstr>
      <vt:lpstr>4-1 正確使用可攜式儲存媒體</vt:lpstr>
      <vt:lpstr>4-1 正確使用可攜式儲存媒體</vt:lpstr>
      <vt:lpstr>4-1 正確使用可攜式儲存媒體</vt:lpstr>
      <vt:lpstr>4-2 保護重要資料-資料備份</vt:lpstr>
      <vt:lpstr>4-2 保護重要資料-資料備份</vt:lpstr>
      <vt:lpstr>結論</vt:lpstr>
      <vt:lpstr>PowerPoint 簡報</vt:lpstr>
    </vt:vector>
  </TitlesOfParts>
  <Company>CTCN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一般人員資訊安全認知 與相關法規</dc:title>
  <dc:creator>Crojore</dc:creator>
  <cp:lastModifiedBy>user</cp:lastModifiedBy>
  <cp:revision>99</cp:revision>
  <dcterms:created xsi:type="dcterms:W3CDTF">2008-11-08T07:00:06Z</dcterms:created>
  <dcterms:modified xsi:type="dcterms:W3CDTF">2015-12-15T09:12:26Z</dcterms:modified>
</cp:coreProperties>
</file>