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652" r:id="rId2"/>
    <p:sldId id="653" r:id="rId3"/>
    <p:sldId id="667" r:id="rId4"/>
    <p:sldId id="668" r:id="rId5"/>
  </p:sldIdLst>
  <p:sldSz cx="9144000" cy="5143500" type="screen16x9"/>
  <p:notesSz cx="6805613" cy="99393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9" userDrawn="1">
          <p15:clr>
            <a:srgbClr val="A4A3A4"/>
          </p15:clr>
        </p15:guide>
        <p15:guide id="3" orient="horz" pos="3521" userDrawn="1">
          <p15:clr>
            <a:srgbClr val="A4A3A4"/>
          </p15:clr>
        </p15:guide>
        <p15:guide id="4" pos="1519" userDrawn="1">
          <p15:clr>
            <a:srgbClr val="A4A3A4"/>
          </p15:clr>
        </p15:guide>
        <p15:guide id="5" pos="42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912A"/>
    <a:srgbClr val="549E5B"/>
    <a:srgbClr val="FFFF00"/>
    <a:srgbClr val="6F6F6F"/>
    <a:srgbClr val="484B5A"/>
    <a:srgbClr val="F61D00"/>
    <a:srgbClr val="C2960A"/>
    <a:srgbClr val="585858"/>
    <a:srgbClr val="7F7F7F"/>
    <a:srgbClr val="E248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38" autoAdjust="0"/>
    <p:restoredTop sz="99426" autoAdjust="0"/>
  </p:normalViewPr>
  <p:slideViewPr>
    <p:cSldViewPr snapToObjects="1">
      <p:cViewPr>
        <p:scale>
          <a:sx n="90" d="100"/>
          <a:sy n="90" d="100"/>
        </p:scale>
        <p:origin x="-1038" y="-198"/>
      </p:cViewPr>
      <p:guideLst>
        <p:guide orient="horz" pos="599"/>
        <p:guide orient="horz" pos="2641"/>
        <p:guide pos="1519"/>
        <p:guide pos="42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0B9768-A8FC-4C38-85F8-960D46EB0778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1463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D72A9-7867-4FD5-B39A-5F2A9CBD466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464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D72A9-7867-4FD5-B39A-5F2A9CBD466B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5476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D72A9-7867-4FD5-B39A-5F2A9CBD466B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5476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D72A9-7867-4FD5-B39A-5F2A9CBD466B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5476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1463" cy="3725863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D72A9-7867-4FD5-B39A-5F2A9CBD466B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5476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CBF9E-D4C8-484E-99F2-D8384058F5E9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71CCA-588D-4FCF-81AE-12DD1D69C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9820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CBF9E-D4C8-484E-99F2-D8384058F5E9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71CCA-588D-4FCF-81AE-12DD1D69C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898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CBF9E-D4C8-484E-99F2-D8384058F5E9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71CCA-588D-4FCF-81AE-12DD1D69C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8835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CBF9E-D4C8-484E-99F2-D8384058F5E9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71CCA-588D-4FCF-81AE-12DD1D69C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2338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CBF9E-D4C8-484E-99F2-D8384058F5E9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71CCA-588D-4FCF-81AE-12DD1D69C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662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CBF9E-D4C8-484E-99F2-D8384058F5E9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71CCA-588D-4FCF-81AE-12DD1D69C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208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CBF9E-D4C8-484E-99F2-D8384058F5E9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71CCA-588D-4FCF-81AE-12DD1D69C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1730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CBF9E-D4C8-484E-99F2-D8384058F5E9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71CCA-588D-4FCF-81AE-12DD1D69C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98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CBF9E-D4C8-484E-99F2-D8384058F5E9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71CCA-588D-4FCF-81AE-12DD1D69C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2865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CBF9E-D4C8-484E-99F2-D8384058F5E9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71CCA-588D-4FCF-81AE-12DD1D69C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1668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CBF9E-D4C8-484E-99F2-D8384058F5E9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71CCA-588D-4FCF-81AE-12DD1D69C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7803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CBF9E-D4C8-484E-99F2-D8384058F5E9}" type="datetimeFigureOut">
              <a:rPr lang="zh-TW" altLang="en-US" smtClean="0"/>
              <a:t>2020/7/13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71CCA-588D-4FCF-81AE-12DD1D69C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0749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/>
          <p:cNvGrpSpPr/>
          <p:nvPr/>
        </p:nvGrpSpPr>
        <p:grpSpPr>
          <a:xfrm>
            <a:off x="3568950" y="417253"/>
            <a:ext cx="5004406" cy="4492413"/>
            <a:chOff x="4140424" y="417253"/>
            <a:chExt cx="4391127" cy="4128642"/>
          </a:xfrm>
        </p:grpSpPr>
        <p:grpSp>
          <p:nvGrpSpPr>
            <p:cNvPr id="46" name="群組 45"/>
            <p:cNvGrpSpPr/>
            <p:nvPr/>
          </p:nvGrpSpPr>
          <p:grpSpPr>
            <a:xfrm>
              <a:off x="5398539" y="1767232"/>
              <a:ext cx="2055036" cy="1942997"/>
              <a:chOff x="3608152" y="1924718"/>
              <a:chExt cx="1997012" cy="1997012"/>
            </a:xfrm>
          </p:grpSpPr>
          <p:sp>
            <p:nvSpPr>
              <p:cNvPr id="30" name="橢圓 29"/>
              <p:cNvSpPr/>
              <p:nvPr/>
            </p:nvSpPr>
            <p:spPr>
              <a:xfrm>
                <a:off x="3608152" y="1924718"/>
                <a:ext cx="1997012" cy="199701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" name="橢圓 44"/>
              <p:cNvSpPr/>
              <p:nvPr/>
            </p:nvSpPr>
            <p:spPr>
              <a:xfrm>
                <a:off x="3715115" y="2031681"/>
                <a:ext cx="1783086" cy="1783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en-US" altLang="zh-TW" sz="2400" b="1" dirty="0" smtClean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108</a:t>
                </a:r>
                <a:r>
                  <a:rPr lang="zh-TW" altLang="en-US" sz="2400" b="1" dirty="0" smtClean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學年</a:t>
                </a:r>
                <a:endParaRPr lang="en-US" altLang="zh-TW" sz="24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pPr algn="ctr"/>
                <a:r>
                  <a:rPr lang="zh-TW" altLang="en-US" sz="2400" b="1" dirty="0" smtClean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第</a:t>
                </a:r>
                <a:r>
                  <a:rPr lang="zh-TW" altLang="en-US" sz="2400" b="1" dirty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二</a:t>
                </a:r>
                <a:r>
                  <a:rPr lang="zh-TW" altLang="en-US" sz="2400" b="1" dirty="0" smtClean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學期</a:t>
                </a:r>
                <a:endParaRPr lang="en-US" altLang="zh-TW" sz="24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pPr algn="ctr"/>
                <a:r>
                  <a:rPr lang="zh-TW" altLang="en-US" sz="2400" b="1" dirty="0" smtClean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實習處</a:t>
                </a:r>
                <a:endParaRPr lang="zh-TW" altLang="en-US" sz="24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grpSp>
          <p:nvGrpSpPr>
            <p:cNvPr id="56" name="群組 55"/>
            <p:cNvGrpSpPr/>
            <p:nvPr/>
          </p:nvGrpSpPr>
          <p:grpSpPr>
            <a:xfrm>
              <a:off x="4140424" y="3328645"/>
              <a:ext cx="1287441" cy="1217250"/>
              <a:chOff x="3115986" y="1446117"/>
              <a:chExt cx="1997012" cy="1997012"/>
            </a:xfrm>
          </p:grpSpPr>
          <p:sp>
            <p:nvSpPr>
              <p:cNvPr id="57" name="橢圓 56"/>
              <p:cNvSpPr/>
              <p:nvPr/>
            </p:nvSpPr>
            <p:spPr>
              <a:xfrm>
                <a:off x="3115986" y="1446117"/>
                <a:ext cx="1997012" cy="199701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8" name="橢圓 57"/>
              <p:cNvSpPr/>
              <p:nvPr/>
            </p:nvSpPr>
            <p:spPr>
              <a:xfrm>
                <a:off x="3263408" y="1593540"/>
                <a:ext cx="1702168" cy="170216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zh-TW" altLang="en-US" sz="2000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新學期</a:t>
                </a:r>
                <a:r>
                  <a:rPr lang="en-US" altLang="zh-TW" sz="2000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sz="2000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zh-TW" altLang="en-US" sz="2000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預告</a:t>
                </a:r>
                <a:endParaRPr lang="en-US" altLang="zh-TW" sz="20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grpSp>
          <p:nvGrpSpPr>
            <p:cNvPr id="59" name="群組 58"/>
            <p:cNvGrpSpPr/>
            <p:nvPr/>
          </p:nvGrpSpPr>
          <p:grpSpPr>
            <a:xfrm>
              <a:off x="7244110" y="3300107"/>
              <a:ext cx="1287441" cy="1217250"/>
              <a:chOff x="4072449" y="1399297"/>
              <a:chExt cx="1997012" cy="1997012"/>
            </a:xfrm>
          </p:grpSpPr>
          <p:sp>
            <p:nvSpPr>
              <p:cNvPr id="60" name="橢圓 59"/>
              <p:cNvSpPr/>
              <p:nvPr/>
            </p:nvSpPr>
            <p:spPr>
              <a:xfrm>
                <a:off x="4072449" y="1399297"/>
                <a:ext cx="1997012" cy="199701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1" name="橢圓 60"/>
              <p:cNvSpPr/>
              <p:nvPr/>
            </p:nvSpPr>
            <p:spPr>
              <a:xfrm>
                <a:off x="4219872" y="1546720"/>
                <a:ext cx="1702167" cy="170216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zh-TW" altLang="en-US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感謝</a:t>
                </a:r>
                <a:r>
                  <a:rPr lang="en-US" altLang="zh-TW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zh-TW" altLang="en-US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大家</a:t>
                </a:r>
                <a:endParaRPr lang="en-US" altLang="zh-TW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grpSp>
          <p:nvGrpSpPr>
            <p:cNvPr id="62" name="群組 61"/>
            <p:cNvGrpSpPr/>
            <p:nvPr/>
          </p:nvGrpSpPr>
          <p:grpSpPr>
            <a:xfrm>
              <a:off x="5730266" y="417253"/>
              <a:ext cx="1287441" cy="1217250"/>
              <a:chOff x="3608152" y="1924718"/>
              <a:chExt cx="1997012" cy="1997012"/>
            </a:xfrm>
          </p:grpSpPr>
          <p:sp>
            <p:nvSpPr>
              <p:cNvPr id="63" name="橢圓 62"/>
              <p:cNvSpPr/>
              <p:nvPr/>
            </p:nvSpPr>
            <p:spPr>
              <a:xfrm>
                <a:off x="3608152" y="1924718"/>
                <a:ext cx="1997012" cy="199701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4" name="橢圓 63"/>
              <p:cNvSpPr/>
              <p:nvPr/>
            </p:nvSpPr>
            <p:spPr>
              <a:xfrm>
                <a:off x="3755574" y="2072141"/>
                <a:ext cx="1702168" cy="170216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zh-TW" altLang="en-US" sz="2000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暑期</a:t>
                </a:r>
                <a:r>
                  <a:rPr lang="en-US" altLang="zh-TW" sz="2000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sz="2000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zh-TW" altLang="en-US" sz="2000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活動</a:t>
                </a:r>
                <a:endParaRPr lang="zh-TW" altLang="en-US" sz="2000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cxnSp>
          <p:nvCxnSpPr>
            <p:cNvPr id="69" name="直線接點 68"/>
            <p:cNvCxnSpPr>
              <a:stCxn id="63" idx="4"/>
            </p:cNvCxnSpPr>
            <p:nvPr/>
          </p:nvCxnSpPr>
          <p:spPr>
            <a:xfrm>
              <a:off x="6373986" y="1634503"/>
              <a:ext cx="0" cy="236798"/>
            </a:xfrm>
            <a:prstGeom prst="line">
              <a:avLst/>
            </a:prstGeom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接點 69"/>
            <p:cNvCxnSpPr/>
            <p:nvPr/>
          </p:nvCxnSpPr>
          <p:spPr>
            <a:xfrm>
              <a:off x="7317031" y="3181706"/>
              <a:ext cx="321445" cy="236798"/>
            </a:xfrm>
            <a:prstGeom prst="line">
              <a:avLst/>
            </a:prstGeom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線接點 71"/>
            <p:cNvCxnSpPr/>
            <p:nvPr/>
          </p:nvCxnSpPr>
          <p:spPr>
            <a:xfrm flipH="1">
              <a:off x="5191319" y="3210245"/>
              <a:ext cx="401204" cy="292098"/>
            </a:xfrm>
            <a:prstGeom prst="line">
              <a:avLst/>
            </a:prstGeom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字方塊 1"/>
          <p:cNvSpPr txBox="1"/>
          <p:nvPr/>
        </p:nvSpPr>
        <p:spPr>
          <a:xfrm>
            <a:off x="251448" y="415406"/>
            <a:ext cx="3240414" cy="1794451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TW" altLang="en-US" sz="4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實習處</a:t>
            </a:r>
            <a:endParaRPr lang="en-US" altLang="zh-TW" sz="48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4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宣導事項</a:t>
            </a:r>
            <a:endParaRPr lang="zh-TW" altLang="en-US" sz="48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7827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圓角矩形 1"/>
          <p:cNvSpPr/>
          <p:nvPr/>
        </p:nvSpPr>
        <p:spPr>
          <a:xfrm>
            <a:off x="410348" y="26928"/>
            <a:ext cx="8317416" cy="857139"/>
          </a:xfrm>
          <a:prstGeom prst="roundRect">
            <a:avLst>
              <a:gd name="adj" fmla="val 14847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1728916" y="80398"/>
            <a:ext cx="5400690" cy="73058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TW" altLang="en-US" sz="4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暑期活動</a:t>
            </a:r>
            <a:endParaRPr lang="zh-TW" altLang="en-US" sz="48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365617" y="1163945"/>
            <a:ext cx="2551417" cy="3870052"/>
            <a:chOff x="366805" y="1601392"/>
            <a:chExt cx="2551417" cy="3240413"/>
          </a:xfrm>
        </p:grpSpPr>
        <p:grpSp>
          <p:nvGrpSpPr>
            <p:cNvPr id="7" name="群組 6"/>
            <p:cNvGrpSpPr/>
            <p:nvPr/>
          </p:nvGrpSpPr>
          <p:grpSpPr>
            <a:xfrm>
              <a:off x="376137" y="1601392"/>
              <a:ext cx="2511711" cy="3240413"/>
              <a:chOff x="996392" y="1671635"/>
              <a:chExt cx="2511711" cy="3240413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996392" y="1671635"/>
                <a:ext cx="2511711" cy="324041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996392" y="1671635"/>
                <a:ext cx="2511711" cy="59814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3600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檢定考試</a:t>
                </a:r>
                <a:endParaRPr lang="zh-TW" altLang="en-US" sz="3600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sp>
          <p:nvSpPr>
            <p:cNvPr id="28" name="文字方塊 27"/>
            <p:cNvSpPr txBox="1"/>
            <p:nvPr/>
          </p:nvSpPr>
          <p:spPr>
            <a:xfrm>
              <a:off x="366805" y="2478686"/>
              <a:ext cx="2551417" cy="1955917"/>
            </a:xfrm>
            <a:prstGeom prst="rect">
              <a:avLst/>
            </a:prstGeom>
            <a:noFill/>
          </p:spPr>
          <p:txBody>
            <a:bodyPr wrap="square" lIns="0" rIns="0" rtlCol="0" anchor="ctr">
              <a:noAutofit/>
            </a:bodyPr>
            <a:lstStyle/>
            <a:p>
              <a:pPr marL="173038" indent="-173038">
                <a:buFont typeface="Arial" panose="020B0604020202020204" pitchFamily="34" charset="0"/>
                <a:buChar char="•"/>
              </a:pP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資丙</a:t>
              </a: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檢</a:t>
              </a:r>
              <a:r>
                <a:rPr lang="en-US" altLang="zh-TW" sz="20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/>
              </a:r>
              <a:br>
                <a:rPr lang="en-US" altLang="zh-TW" sz="20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zh-TW" altLang="en-US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職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科</a:t>
              </a:r>
              <a:r>
                <a:rPr lang="zh-TW" altLang="en-US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高一於</a:t>
              </a:r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7/15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三</a:t>
              </a:r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)~</a:t>
              </a:r>
              <a:b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7/25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六</a:t>
              </a:r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r>
                <a:rPr lang="zh-TW" altLang="en-US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在萬能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科</a:t>
              </a:r>
              <a:r>
                <a:rPr lang="zh-TW" altLang="en-US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大檢定</a:t>
              </a:r>
              <a:endPara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3038" indent="-173038">
                <a:buFont typeface="Arial" panose="020B0604020202020204" pitchFamily="34" charset="0"/>
                <a:buChar char="•"/>
              </a:pPr>
              <a:endPara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3038" indent="-173038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門市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丙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檢</a:t>
              </a:r>
              <a:endPara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1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 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商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經科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高一於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7/22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三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b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 ~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7/23(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萬能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科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</a:t>
              </a:r>
              <a:r>
                <a:rPr lang="zh-TW" altLang="en-US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檢定</a:t>
              </a:r>
              <a:endPara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endPara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3038" indent="-173038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國貿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丙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檢</a:t>
              </a:r>
              <a:endPara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3038" indent="-173038">
                <a:buFont typeface="Arial" panose="020B0604020202020204" pitchFamily="34" charset="0"/>
                <a:buChar char="•"/>
              </a:pPr>
              <a:r>
                <a:rPr lang="zh-TW" altLang="en-US" sz="1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國貿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科高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二於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7/12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日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b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在健行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科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大檢定</a:t>
              </a:r>
              <a:endPara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1" name="群組 40"/>
          <p:cNvGrpSpPr/>
          <p:nvPr/>
        </p:nvGrpSpPr>
        <p:grpSpPr>
          <a:xfrm>
            <a:off x="6171322" y="1163946"/>
            <a:ext cx="2511711" cy="3870052"/>
            <a:chOff x="996392" y="1671635"/>
            <a:chExt cx="2511711" cy="3240413"/>
          </a:xfrm>
        </p:grpSpPr>
        <p:sp>
          <p:nvSpPr>
            <p:cNvPr id="44" name="矩形 43"/>
            <p:cNvSpPr/>
            <p:nvPr/>
          </p:nvSpPr>
          <p:spPr>
            <a:xfrm>
              <a:off x="996392" y="1671635"/>
              <a:ext cx="2511711" cy="324041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996392" y="1678230"/>
              <a:ext cx="2511711" cy="6009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會專班招生</a:t>
              </a:r>
              <a:endPara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51" name="群組 50"/>
          <p:cNvGrpSpPr/>
          <p:nvPr/>
        </p:nvGrpSpPr>
        <p:grpSpPr>
          <a:xfrm>
            <a:off x="3091519" y="1177750"/>
            <a:ext cx="5617238" cy="3856247"/>
            <a:chOff x="356284" y="1601392"/>
            <a:chExt cx="4999395" cy="3240413"/>
          </a:xfrm>
        </p:grpSpPr>
        <p:grpSp>
          <p:nvGrpSpPr>
            <p:cNvPr id="52" name="群組 51"/>
            <p:cNvGrpSpPr/>
            <p:nvPr/>
          </p:nvGrpSpPr>
          <p:grpSpPr>
            <a:xfrm>
              <a:off x="376137" y="1601392"/>
              <a:ext cx="2511711" cy="3240413"/>
              <a:chOff x="996392" y="1671635"/>
              <a:chExt cx="2511711" cy="3240413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996392" y="1671635"/>
                <a:ext cx="2511711" cy="324041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996392" y="1671635"/>
                <a:ext cx="2511711" cy="598143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3600" b="1" dirty="0" smtClean="0">
                    <a:solidFill>
                      <a:schemeClr val="accent1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暑期營隊</a:t>
                </a:r>
                <a:endParaRPr lang="zh-TW" altLang="en-US" sz="3600" b="1" dirty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sp>
          <p:nvSpPr>
            <p:cNvPr id="53" name="文字方塊 52"/>
            <p:cNvSpPr txBox="1"/>
            <p:nvPr/>
          </p:nvSpPr>
          <p:spPr>
            <a:xfrm>
              <a:off x="356284" y="2551411"/>
              <a:ext cx="2551417" cy="2269106"/>
            </a:xfrm>
            <a:prstGeom prst="rect">
              <a:avLst/>
            </a:prstGeom>
            <a:noFill/>
          </p:spPr>
          <p:txBody>
            <a:bodyPr wrap="square" lIns="0" rIns="0" rtlCol="0" anchor="ctr">
              <a:noAutofit/>
            </a:bodyPr>
            <a:lstStyle/>
            <a:p>
              <a:pPr marL="173038" indent="-173038">
                <a:buFont typeface="Arial" panose="020B0604020202020204" pitchFamily="34" charset="0"/>
                <a:buChar char="•"/>
              </a:pP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跨國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文化營</a:t>
              </a:r>
              <a:r>
                <a:rPr lang="en-US" altLang="zh-TW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均質化</a:t>
              </a:r>
              <a:r>
                <a:rPr lang="en-US" altLang="zh-TW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/>
              </a:r>
              <a:b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7/18(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六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在本校志道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6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樓</a:t>
              </a:r>
              <a:endPara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3038" indent="-173038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創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客</a:t>
              </a: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自造營</a:t>
              </a:r>
              <a: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北商大數媒系</a:t>
              </a:r>
              <a: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b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7/19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日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 -7/21(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r>
                <a:rPr lang="zh-TW" altLang="en-US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北商大平鎮校</a:t>
              </a:r>
              <a:r>
                <a:rPr lang="zh-TW" altLang="en-US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區</a:t>
              </a:r>
              <a:endPara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3038" indent="-173038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互動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網頁設計</a:t>
              </a: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營</a:t>
              </a:r>
              <a: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知識城</a:t>
              </a:r>
              <a: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b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8/6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（四）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-8/13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（四）</a:t>
              </a:r>
              <a:r>
                <a:rPr lang="zh-TW" altLang="en-US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在資四</a:t>
              </a:r>
              <a:endPara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3038" indent="-173038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教師投資理財研習</a:t>
              </a:r>
              <a:r>
                <a:rPr lang="en-US" altLang="zh-TW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教師赴公民營</a:t>
              </a:r>
              <a: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b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7/15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三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)-7/17(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五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在健行科大</a:t>
              </a:r>
              <a:endPara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3038" indent="-173038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endPara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6" name="文字方塊 55"/>
            <p:cNvSpPr txBox="1"/>
            <p:nvPr/>
          </p:nvSpPr>
          <p:spPr>
            <a:xfrm>
              <a:off x="3108366" y="2623971"/>
              <a:ext cx="2247313" cy="2196546"/>
            </a:xfrm>
            <a:prstGeom prst="rect">
              <a:avLst/>
            </a:prstGeom>
            <a:noFill/>
          </p:spPr>
          <p:txBody>
            <a:bodyPr wrap="square" lIns="0" rIns="0" rtlCol="0" anchor="ctr">
              <a:noAutofit/>
            </a:bodyPr>
            <a:lstStyle/>
            <a:p>
              <a:pPr marL="173038" indent="-173038">
                <a:buFont typeface="Arial" panose="020B0604020202020204" pitchFamily="34" charset="0"/>
                <a:buChar char="•"/>
              </a:pPr>
              <a: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7/23</a:t>
              </a: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報名、</a:t>
              </a:r>
              <a: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7/25</a:t>
              </a: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筆試</a:t>
              </a:r>
              <a:endPara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3038" indent="-173038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課後宣傳活動</a:t>
              </a:r>
              <a: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/>
              </a:r>
              <a:br>
                <a: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en-US" altLang="zh-TW" sz="1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en-US" altLang="zh-TW" sz="16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07/22</a:t>
              </a:r>
              <a:r>
                <a:rPr lang="zh-TW" altLang="en-US" sz="16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en-US" altLang="zh-TW" sz="16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07/23)</a:t>
              </a:r>
            </a:p>
            <a:p>
              <a:pPr marL="173038" indent="-173038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lang="zh-TW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年資</a:t>
              </a:r>
              <a:r>
                <a:rPr lang="zh-TW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、勞退金、特休日、勞</a:t>
              </a:r>
              <a:r>
                <a:rPr lang="zh-TW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健保</a:t>
              </a:r>
              <a:r>
                <a:rPr lang="zh-TW" altLang="en-US" sz="1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（以</a:t>
              </a:r>
              <a:r>
                <a:rPr lang="zh-TW" altLang="en-US" sz="16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大一開始</a:t>
              </a:r>
              <a:r>
                <a:rPr lang="zh-TW" altLang="en-US" sz="1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計）</a:t>
              </a:r>
              <a:endPara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73038" indent="-173038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嘉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威會計師事務所</a:t>
              </a:r>
              <a:r>
                <a:rPr lang="en-US" altLang="zh-TW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第五大</a:t>
              </a:r>
              <a:r>
                <a:rPr lang="en-US" altLang="zh-TW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開了</a:t>
              </a:r>
              <a:r>
                <a:rPr lang="en-US" altLang="zh-TW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10</a:t>
              </a:r>
              <a:r>
                <a:rPr lang="zh-TW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個弱勢家庭的專班缺</a:t>
              </a:r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</a:p>
            <a:p>
              <a:pPr marL="173038" indent="-173038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endPara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358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圓角矩形 1"/>
          <p:cNvSpPr/>
          <p:nvPr/>
        </p:nvSpPr>
        <p:spPr>
          <a:xfrm>
            <a:off x="365617" y="51428"/>
            <a:ext cx="8317416" cy="857139"/>
          </a:xfrm>
          <a:prstGeom prst="roundRect">
            <a:avLst>
              <a:gd name="adj" fmla="val 1484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1691632" y="141288"/>
            <a:ext cx="5400690" cy="73058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TW" altLang="en-US" sz="4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新學期預告</a:t>
            </a:r>
            <a:endParaRPr lang="zh-TW" altLang="en-US" sz="48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67" name="群組 66"/>
          <p:cNvGrpSpPr/>
          <p:nvPr/>
        </p:nvGrpSpPr>
        <p:grpSpPr>
          <a:xfrm>
            <a:off x="66164" y="971639"/>
            <a:ext cx="2942704" cy="4171861"/>
            <a:chOff x="3240550" y="1171331"/>
            <a:chExt cx="2771634" cy="3920741"/>
          </a:xfrm>
        </p:grpSpPr>
        <p:sp>
          <p:nvSpPr>
            <p:cNvPr id="68" name="淚滴形 67"/>
            <p:cNvSpPr/>
            <p:nvPr/>
          </p:nvSpPr>
          <p:spPr>
            <a:xfrm rot="7958025">
              <a:off x="3237709" y="1174172"/>
              <a:ext cx="783392" cy="777710"/>
            </a:xfrm>
            <a:prstGeom prst="teardrop">
              <a:avLst/>
            </a:prstGeom>
            <a:solidFill>
              <a:schemeClr val="accent4">
                <a:lumMod val="75000"/>
              </a:schemeClr>
            </a:solidFill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69" name="群組 68"/>
            <p:cNvGrpSpPr/>
            <p:nvPr/>
          </p:nvGrpSpPr>
          <p:grpSpPr>
            <a:xfrm>
              <a:off x="3280373" y="1233025"/>
              <a:ext cx="2731811" cy="3859047"/>
              <a:chOff x="3280373" y="1233025"/>
              <a:chExt cx="2731811" cy="3859047"/>
            </a:xfrm>
          </p:grpSpPr>
          <p:sp>
            <p:nvSpPr>
              <p:cNvPr id="70" name="圓角矩形 69"/>
              <p:cNvSpPr/>
              <p:nvPr/>
            </p:nvSpPr>
            <p:spPr>
              <a:xfrm>
                <a:off x="3491862" y="1268648"/>
                <a:ext cx="2520322" cy="3823424"/>
              </a:xfrm>
              <a:prstGeom prst="roundRect">
                <a:avLst>
                  <a:gd name="adj" fmla="val 0"/>
                </a:avLst>
              </a:prstGeom>
              <a:no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TW" altLang="en-US" sz="24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  </a:t>
                </a:r>
                <a:endParaRPr lang="zh-TW" altLang="en-US" sz="24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71" name="橢圓 70"/>
              <p:cNvSpPr/>
              <p:nvPr/>
            </p:nvSpPr>
            <p:spPr>
              <a:xfrm>
                <a:off x="3280373" y="1233025"/>
                <a:ext cx="698064" cy="66000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lang="zh-TW" altLang="en-US" sz="4400" b="1" dirty="0">
                  <a:solidFill>
                    <a:schemeClr val="tx2">
                      <a:lumMod val="50000"/>
                    </a:schemeClr>
                  </a:solidFill>
                  <a:latin typeface="+mj-lt"/>
                  <a:ea typeface="微軟正黑體" panose="020B0604030504040204" pitchFamily="34" charset="-120"/>
                </a:endParaRPr>
              </a:p>
            </p:txBody>
          </p:sp>
          <p:pic>
            <p:nvPicPr>
              <p:cNvPr id="72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7625" y="1268648"/>
                <a:ext cx="543560" cy="5887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3" name="文字方塊 72"/>
              <p:cNvSpPr txBox="1"/>
              <p:nvPr/>
            </p:nvSpPr>
            <p:spPr>
              <a:xfrm>
                <a:off x="3491863" y="2119254"/>
                <a:ext cx="2286928" cy="29728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zh-TW" altLang="en-US" b="1" dirty="0" smtClean="0">
                    <a:solidFill>
                      <a:srgbClr val="C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說明會</a:t>
                </a:r>
                <a:r>
                  <a:rPr lang="en-US" altLang="zh-TW" sz="1600" dirty="0">
                    <a:solidFill>
                      <a:schemeClr val="tx2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sz="1600" dirty="0">
                    <a:solidFill>
                      <a:schemeClr val="tx2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en-US" altLang="zh-TW" sz="1600" dirty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111</a:t>
                </a:r>
                <a:r>
                  <a:rPr lang="zh-TW" altLang="en-US" sz="1600" dirty="0" smtClean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學年度</a:t>
                </a:r>
                <a:r>
                  <a:rPr lang="en-US" altLang="zh-TW" sz="1600" dirty="0" smtClean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sz="1600" dirty="0" smtClean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zh-TW" altLang="en-US" sz="1600" dirty="0" smtClean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雲科大管</a:t>
                </a:r>
                <a:r>
                  <a:rPr lang="zh-TW" altLang="en-US" sz="1600" dirty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院選才</a:t>
                </a:r>
                <a:r>
                  <a:rPr lang="zh-TW" altLang="en-US" sz="1600" dirty="0" smtClean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說明</a:t>
                </a:r>
                <a:endParaRPr lang="en-US" altLang="zh-TW" sz="1600" dirty="0" smtClean="0">
                  <a:solidFill>
                    <a:schemeClr val="accent4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pPr>
                  <a:spcBef>
                    <a:spcPts val="600"/>
                  </a:spcBef>
                </a:pPr>
                <a:r>
                  <a:rPr lang="zh-TW" altLang="en-US" b="1" dirty="0" smtClean="0">
                    <a:solidFill>
                      <a:srgbClr val="C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時間</a:t>
                </a:r>
                <a:r>
                  <a:rPr lang="en-US" altLang="zh-TW" sz="1600" dirty="0">
                    <a:solidFill>
                      <a:schemeClr val="tx2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sz="1600" dirty="0">
                    <a:solidFill>
                      <a:schemeClr val="tx2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en-US" altLang="zh-TW" sz="1600" dirty="0" smtClean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08/28</a:t>
                </a:r>
                <a:r>
                  <a:rPr lang="en-US" altLang="zh-TW" sz="1600" dirty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(</a:t>
                </a:r>
                <a:r>
                  <a:rPr lang="zh-TW" altLang="en-US" sz="1600" dirty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五</a:t>
                </a:r>
                <a:r>
                  <a:rPr lang="en-US" altLang="zh-TW" sz="1600" dirty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)</a:t>
                </a:r>
                <a:r>
                  <a:rPr lang="zh-TW" altLang="en-US" sz="1600" dirty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上午</a:t>
                </a:r>
                <a:r>
                  <a:rPr lang="en-US" altLang="zh-TW" sz="1600" dirty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10</a:t>
                </a:r>
                <a:r>
                  <a:rPr lang="zh-TW" altLang="en-US" sz="1600" dirty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點至</a:t>
                </a:r>
                <a:r>
                  <a:rPr lang="en-US" altLang="zh-TW" sz="1600" dirty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12</a:t>
                </a:r>
                <a:r>
                  <a:rPr lang="zh-TW" altLang="en-US" sz="1600" dirty="0" smtClean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點</a:t>
                </a:r>
                <a:endParaRPr lang="en-US" altLang="zh-TW" sz="1600" dirty="0" smtClean="0">
                  <a:solidFill>
                    <a:schemeClr val="accent4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pPr>
                  <a:spcBef>
                    <a:spcPts val="600"/>
                  </a:spcBef>
                </a:pPr>
                <a:r>
                  <a:rPr lang="zh-TW" altLang="en-US" b="1" dirty="0" smtClean="0">
                    <a:solidFill>
                      <a:srgbClr val="C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講師</a:t>
                </a:r>
                <a:r>
                  <a:rPr lang="en-US" altLang="zh-TW" sz="1600" dirty="0" smtClean="0">
                    <a:solidFill>
                      <a:schemeClr val="tx2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sz="1600" dirty="0" smtClean="0">
                    <a:solidFill>
                      <a:schemeClr val="tx2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zh-TW" altLang="en-US" sz="1600" dirty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雲科院長及</a:t>
                </a:r>
                <a:r>
                  <a:rPr lang="en-US" altLang="zh-TW" sz="1600" dirty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6</a:t>
                </a:r>
                <a:r>
                  <a:rPr lang="zh-TW" altLang="en-US" sz="1600" dirty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系系主任</a:t>
                </a:r>
              </a:p>
            </p:txBody>
          </p:sp>
          <p:cxnSp>
            <p:nvCxnSpPr>
              <p:cNvPr id="74" name="直線接點 73"/>
              <p:cNvCxnSpPr>
                <a:stCxn id="68" idx="7"/>
              </p:cNvCxnSpPr>
              <p:nvPr/>
            </p:nvCxnSpPr>
            <p:spPr>
              <a:xfrm>
                <a:off x="3650186" y="2114572"/>
                <a:ext cx="2181975" cy="1"/>
              </a:xfrm>
              <a:prstGeom prst="line">
                <a:avLst/>
              </a:prstGeom>
              <a:ln w="5715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文字方塊 74"/>
              <p:cNvSpPr txBox="1"/>
              <p:nvPr/>
            </p:nvSpPr>
            <p:spPr>
              <a:xfrm>
                <a:off x="4102562" y="1355298"/>
                <a:ext cx="1909621" cy="6168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zh-TW" altLang="en-US" sz="2000" b="1" dirty="0" smtClean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雲科大策略聯盟</a:t>
                </a:r>
                <a:r>
                  <a:rPr lang="en-US" altLang="zh-TW" b="1" dirty="0" smtClean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b="1" dirty="0" smtClean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en-US" altLang="zh-TW" sz="1600" dirty="0" smtClean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(</a:t>
                </a:r>
                <a:r>
                  <a:rPr lang="zh-TW" altLang="en-US" sz="1600" dirty="0" smtClean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管理學院</a:t>
                </a:r>
                <a:r>
                  <a:rPr lang="en-US" altLang="zh-TW" sz="1600" dirty="0" smtClean="0">
                    <a:solidFill>
                      <a:schemeClr val="accent4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)</a:t>
                </a:r>
                <a:endParaRPr lang="zh-TW" altLang="en-US" sz="1600" dirty="0">
                  <a:solidFill>
                    <a:schemeClr val="accent4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</p:grpSp>
      <p:sp>
        <p:nvSpPr>
          <p:cNvPr id="27" name="淚滴形 26"/>
          <p:cNvSpPr/>
          <p:nvPr/>
        </p:nvSpPr>
        <p:spPr>
          <a:xfrm rot="7958025">
            <a:off x="3068005" y="1001329"/>
            <a:ext cx="810565" cy="797582"/>
          </a:xfrm>
          <a:prstGeom prst="teardrop">
            <a:avLst/>
          </a:prstGeom>
          <a:solidFill>
            <a:schemeClr val="tx2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4" name="群組 13"/>
          <p:cNvGrpSpPr/>
          <p:nvPr/>
        </p:nvGrpSpPr>
        <p:grpSpPr>
          <a:xfrm>
            <a:off x="3182366" y="1053530"/>
            <a:ext cx="2829821" cy="4068311"/>
            <a:chOff x="3413341" y="1195207"/>
            <a:chExt cx="2598844" cy="4068311"/>
          </a:xfrm>
        </p:grpSpPr>
        <p:sp>
          <p:nvSpPr>
            <p:cNvPr id="26" name="圓角矩形 25"/>
            <p:cNvSpPr/>
            <p:nvPr/>
          </p:nvSpPr>
          <p:spPr>
            <a:xfrm>
              <a:off x="3491862" y="1195207"/>
              <a:ext cx="2520322" cy="4068311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24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 </a:t>
              </a:r>
              <a:endParaRPr lang="zh-TW" altLang="en-US" sz="2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9" name="橢圓 28"/>
            <p:cNvSpPr/>
            <p:nvPr/>
          </p:nvSpPr>
          <p:spPr>
            <a:xfrm>
              <a:off x="3413341" y="1238294"/>
              <a:ext cx="534352" cy="59855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TW" altLang="en-US" sz="4400" b="1" dirty="0">
                <a:solidFill>
                  <a:schemeClr val="tx2">
                    <a:lumMod val="50000"/>
                  </a:schemeClr>
                </a:solidFill>
                <a:latin typeface="+mj-lt"/>
                <a:ea typeface="微軟正黑體" panose="020B0604030504040204" pitchFamily="34" charset="-120"/>
              </a:endParaRPr>
            </a:p>
          </p:txBody>
        </p:sp>
        <p:sp>
          <p:nvSpPr>
            <p:cNvPr id="40" name="文字方塊 39"/>
            <p:cNvSpPr txBox="1"/>
            <p:nvPr/>
          </p:nvSpPr>
          <p:spPr>
            <a:xfrm>
              <a:off x="3491863" y="2119254"/>
              <a:ext cx="2520322" cy="3144264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>
                <a:spcBef>
                  <a:spcPts val="600"/>
                </a:spcBef>
              </a:pPr>
              <a:r>
                <a:rPr lang="zh-TW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動</a:t>
              </a:r>
              <a:r>
                <a:rPr lang="zh-TW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腦玩行銷</a:t>
              </a:r>
              <a:r>
                <a:rPr lang="zh-TW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社</a:t>
              </a:r>
              <a: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/>
              </a:r>
              <a:b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zh-TW" altLang="en-US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行銷系</a:t>
              </a:r>
              <a: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+</a:t>
              </a:r>
              <a:r>
                <a:rPr lang="zh-TW" altLang="en-US" sz="1600" dirty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業界資源</a:t>
              </a:r>
              <a: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+</a:t>
              </a:r>
              <a:r>
                <a:rPr lang="zh-TW" altLang="en-US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參加全國</a:t>
              </a:r>
              <a:r>
                <a:rPr lang="zh-TW" altLang="en-US" sz="1600" dirty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行銷相關</a:t>
              </a:r>
              <a:r>
                <a:rPr lang="zh-TW" altLang="en-US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競賽</a:t>
              </a:r>
              <a:endParaRPr lang="zh-TW" altLang="en-US" sz="8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>
                <a:spcBef>
                  <a:spcPts val="1800"/>
                </a:spcBef>
              </a:pPr>
              <a:r>
                <a:rPr lang="zh-TW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投資理財社</a:t>
              </a:r>
              <a: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/>
              </a:r>
              <a:b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zh-TW" altLang="en-US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財</a:t>
              </a:r>
              <a:r>
                <a:rPr lang="zh-TW" altLang="en-US" sz="1600" dirty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金</a:t>
              </a:r>
              <a:r>
                <a:rPr lang="zh-TW" altLang="en-US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系</a:t>
              </a:r>
              <a: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+</a:t>
              </a:r>
              <a:r>
                <a:rPr lang="zh-TW" altLang="en-US" sz="1600" dirty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股票模擬</a:t>
              </a:r>
              <a: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+</a:t>
              </a:r>
              <a:r>
                <a:rPr lang="zh-TW" altLang="en-US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參加全國</a:t>
              </a:r>
              <a:r>
                <a:rPr lang="zh-TW" altLang="en-US" sz="1600" dirty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金融相關</a:t>
              </a:r>
              <a:r>
                <a:rPr lang="zh-TW" altLang="en-US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競賽</a:t>
              </a:r>
              <a:endParaRPr lang="zh-TW" altLang="en-US" sz="14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>
                <a:spcBef>
                  <a:spcPts val="1800"/>
                </a:spcBef>
              </a:pPr>
              <a:r>
                <a:rPr lang="zh-TW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電</a:t>
              </a:r>
              <a:r>
                <a:rPr lang="zh-TW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商模擬</a:t>
              </a:r>
              <a:r>
                <a:rPr lang="zh-TW" altLang="en-US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社</a:t>
              </a:r>
              <a: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/>
              </a:r>
              <a:b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zh-TW" altLang="en-US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國</a:t>
              </a:r>
              <a:r>
                <a:rPr lang="zh-TW" altLang="en-US" sz="1600" dirty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企</a:t>
              </a:r>
              <a:r>
                <a:rPr lang="zh-TW" altLang="en-US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系</a:t>
              </a:r>
              <a: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+</a:t>
              </a:r>
              <a:r>
                <a:rPr lang="zh-TW" altLang="en-US" sz="1600" dirty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阿里巴巴平台</a:t>
              </a:r>
              <a: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+</a:t>
              </a:r>
              <a:r>
                <a:rPr lang="zh-TW" altLang="en-US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參加全國</a:t>
              </a:r>
              <a:r>
                <a:rPr lang="zh-TW" altLang="en-US" sz="1600" dirty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創業相關</a:t>
              </a:r>
              <a:r>
                <a:rPr lang="zh-TW" altLang="en-US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競賽</a:t>
              </a:r>
              <a:endParaRPr lang="en-US" altLang="zh-TW" sz="16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9" name="直線接點 8"/>
            <p:cNvCxnSpPr>
              <a:stCxn id="27" idx="7"/>
            </p:cNvCxnSpPr>
            <p:nvPr/>
          </p:nvCxnSpPr>
          <p:spPr>
            <a:xfrm>
              <a:off x="3697863" y="2110068"/>
              <a:ext cx="2134298" cy="4506"/>
            </a:xfrm>
            <a:prstGeom prst="line">
              <a:avLst/>
            </a:prstGeom>
            <a:ln w="571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字方塊 45"/>
            <p:cNvSpPr txBox="1"/>
            <p:nvPr/>
          </p:nvSpPr>
          <p:spPr>
            <a:xfrm>
              <a:off x="4102562" y="1355298"/>
              <a:ext cx="1679504" cy="616804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>
                <a:spcBef>
                  <a:spcPts val="600"/>
                </a:spcBef>
              </a:pPr>
              <a:r>
                <a:rPr lang="zh-TW" altLang="en-US" sz="2000" b="1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科大社團指導</a:t>
              </a:r>
              <a:r>
                <a:rPr lang="en-US" altLang="zh-TW" b="1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/>
              </a:r>
              <a:br>
                <a:rPr lang="en-US" altLang="zh-TW" b="1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(109</a:t>
              </a:r>
              <a:r>
                <a:rPr lang="zh-TW" altLang="en-US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學年度</a:t>
              </a:r>
              <a:r>
                <a:rPr lang="en-US" altLang="zh-TW" sz="1600" dirty="0" smtClean="0">
                  <a:solidFill>
                    <a:schemeClr val="tx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endParaRPr lang="zh-TW" altLang="en-US" sz="16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76" name="圖片 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868" y="936217"/>
            <a:ext cx="920263" cy="1009785"/>
          </a:xfrm>
          <a:prstGeom prst="rect">
            <a:avLst/>
          </a:prstGeom>
        </p:spPr>
      </p:pic>
      <p:grpSp>
        <p:nvGrpSpPr>
          <p:cNvPr id="43" name="群組 42"/>
          <p:cNvGrpSpPr/>
          <p:nvPr/>
        </p:nvGrpSpPr>
        <p:grpSpPr>
          <a:xfrm>
            <a:off x="5940608" y="1007222"/>
            <a:ext cx="2742426" cy="4136278"/>
            <a:chOff x="6184321" y="1089810"/>
            <a:chExt cx="2959679" cy="4136278"/>
          </a:xfrm>
        </p:grpSpPr>
        <p:grpSp>
          <p:nvGrpSpPr>
            <p:cNvPr id="83" name="群組 82"/>
            <p:cNvGrpSpPr/>
            <p:nvPr/>
          </p:nvGrpSpPr>
          <p:grpSpPr>
            <a:xfrm>
              <a:off x="6363382" y="1157777"/>
              <a:ext cx="2780618" cy="4068311"/>
              <a:chOff x="3231567" y="1101289"/>
              <a:chExt cx="2780618" cy="4068311"/>
            </a:xfrm>
            <a:noFill/>
          </p:grpSpPr>
          <p:sp>
            <p:nvSpPr>
              <p:cNvPr id="84" name="圓角矩形 83"/>
              <p:cNvSpPr/>
              <p:nvPr/>
            </p:nvSpPr>
            <p:spPr>
              <a:xfrm>
                <a:off x="3231567" y="1101289"/>
                <a:ext cx="2780617" cy="4068311"/>
              </a:xfrm>
              <a:prstGeom prst="roundRect">
                <a:avLst>
                  <a:gd name="adj" fmla="val 0"/>
                </a:avLst>
              </a:prstGeom>
              <a:grpFill/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TW" altLang="en-US" sz="24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  </a:t>
                </a:r>
                <a:endParaRPr lang="zh-TW" altLang="en-US" sz="24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86" name="文字方塊 85"/>
              <p:cNvSpPr txBox="1"/>
              <p:nvPr/>
            </p:nvSpPr>
            <p:spPr>
              <a:xfrm>
                <a:off x="3325523" y="2119254"/>
                <a:ext cx="2686662" cy="297281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zh-TW" altLang="en-US" b="1" dirty="0" smtClean="0">
                    <a:solidFill>
                      <a:srgbClr val="C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技藝</a:t>
                </a:r>
                <a:r>
                  <a:rPr lang="zh-TW" altLang="en-US" b="1" dirty="0">
                    <a:solidFill>
                      <a:srgbClr val="C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競賽</a:t>
                </a:r>
                <a:r>
                  <a:rPr lang="zh-TW" altLang="en-US" b="1" dirty="0" smtClean="0">
                    <a:solidFill>
                      <a:srgbClr val="C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社團教室</a:t>
                </a:r>
                <a:r>
                  <a:rPr lang="en-US" altLang="zh-TW" sz="1600" dirty="0" smtClean="0">
                    <a:solidFill>
                      <a:schemeClr val="tx2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sz="1600" dirty="0" smtClean="0">
                    <a:solidFill>
                      <a:schemeClr val="tx2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zh-TW" altLang="en-US" sz="1600" dirty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改造行政六樓第三</a:t>
                </a:r>
                <a:r>
                  <a:rPr lang="zh-TW" altLang="en-US" sz="1600" dirty="0" smtClean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會議室</a:t>
                </a:r>
                <a:endParaRPr lang="en-US" altLang="zh-TW" sz="1600" dirty="0" smtClean="0">
                  <a:solidFill>
                    <a:schemeClr val="accent2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pPr>
                  <a:spcBef>
                    <a:spcPts val="600"/>
                  </a:spcBef>
                </a:pPr>
                <a:endParaRPr lang="en-US" altLang="zh-TW" sz="1600" dirty="0" smtClean="0">
                  <a:solidFill>
                    <a:schemeClr val="accent2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pPr>
                  <a:spcBef>
                    <a:spcPts val="600"/>
                  </a:spcBef>
                </a:pPr>
                <a:r>
                  <a:rPr lang="zh-TW" altLang="en-US" b="1" dirty="0" smtClean="0">
                    <a:solidFill>
                      <a:srgbClr val="C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技藝</a:t>
                </a:r>
                <a:r>
                  <a:rPr lang="zh-TW" altLang="en-US" b="1" dirty="0">
                    <a:solidFill>
                      <a:srgbClr val="C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競賽選手集訓室</a:t>
                </a:r>
                <a:r>
                  <a:rPr lang="en-US" altLang="zh-TW" sz="1600" dirty="0" smtClean="0">
                    <a:solidFill>
                      <a:schemeClr val="tx2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sz="1600" dirty="0" smtClean="0">
                    <a:solidFill>
                      <a:schemeClr val="tx2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zh-TW" altLang="en-US" sz="1600" dirty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改造信義</a:t>
                </a:r>
                <a:r>
                  <a:rPr lang="zh-TW" altLang="en-US" sz="1600" dirty="0" smtClean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樓進修</a:t>
                </a:r>
                <a:r>
                  <a:rPr lang="zh-TW" altLang="en-US" sz="1600" dirty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部教官</a:t>
                </a:r>
                <a:r>
                  <a:rPr lang="zh-TW" altLang="en-US" sz="1600" dirty="0" smtClean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室</a:t>
                </a:r>
                <a:endParaRPr lang="en-US" altLang="zh-TW" sz="1600" dirty="0" smtClean="0">
                  <a:solidFill>
                    <a:schemeClr val="accent2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pPr>
                  <a:spcBef>
                    <a:spcPts val="600"/>
                  </a:spcBef>
                </a:pPr>
                <a:endParaRPr lang="en-US" altLang="zh-TW" sz="1600" b="1" dirty="0">
                  <a:solidFill>
                    <a:schemeClr val="accent2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pPr>
                  <a:spcBef>
                    <a:spcPts val="600"/>
                  </a:spcBef>
                </a:pPr>
                <a:r>
                  <a:rPr lang="zh-TW" altLang="en-US" b="1" dirty="0" smtClean="0">
                    <a:solidFill>
                      <a:srgbClr val="C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志道大樓電腦教室</a:t>
                </a:r>
                <a:r>
                  <a:rPr lang="en-US" altLang="zh-TW" sz="1600" dirty="0" smtClean="0">
                    <a:solidFill>
                      <a:schemeClr val="tx2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sz="1600" dirty="0" smtClean="0">
                    <a:solidFill>
                      <a:schemeClr val="tx2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zh-TW" altLang="en-US" sz="1600" dirty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改造志道</a:t>
                </a:r>
                <a:r>
                  <a:rPr lang="en-US" altLang="zh-TW" sz="1600" dirty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7</a:t>
                </a:r>
                <a:r>
                  <a:rPr lang="zh-TW" altLang="en-US" sz="1600" dirty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樓原國防教室</a:t>
                </a:r>
              </a:p>
            </p:txBody>
          </p:sp>
          <p:cxnSp>
            <p:nvCxnSpPr>
              <p:cNvPr id="87" name="直線接點 86"/>
              <p:cNvCxnSpPr/>
              <p:nvPr/>
            </p:nvCxnSpPr>
            <p:spPr>
              <a:xfrm>
                <a:off x="3418473" y="2006374"/>
                <a:ext cx="2181975" cy="1"/>
              </a:xfrm>
              <a:prstGeom prst="line">
                <a:avLst/>
              </a:prstGeom>
              <a:grpFill/>
              <a:ln w="5715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文字方塊 87"/>
              <p:cNvSpPr txBox="1"/>
              <p:nvPr/>
            </p:nvSpPr>
            <p:spPr>
              <a:xfrm>
                <a:off x="3885310" y="1239721"/>
                <a:ext cx="1909622" cy="61680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zh-TW" altLang="en-US" sz="2000" b="1" dirty="0" smtClean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電腦教室</a:t>
                </a:r>
                <a:r>
                  <a:rPr lang="zh-TW" altLang="en-US" sz="2000" b="1" dirty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規劃</a:t>
                </a:r>
                <a:r>
                  <a:rPr lang="en-US" altLang="zh-TW" b="1" dirty="0" smtClean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b="1" dirty="0" smtClean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en-US" altLang="zh-TW" sz="1600" dirty="0" smtClean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(109</a:t>
                </a:r>
                <a:r>
                  <a:rPr lang="zh-TW" altLang="en-US" sz="1600" dirty="0" smtClean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學年度</a:t>
                </a:r>
                <a:r>
                  <a:rPr lang="en-US" altLang="zh-TW" sz="1600" dirty="0" smtClean="0">
                    <a:solidFill>
                      <a:schemeClr val="accent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)</a:t>
                </a:r>
                <a:endParaRPr lang="zh-TW" altLang="en-US" sz="1600" dirty="0">
                  <a:solidFill>
                    <a:schemeClr val="accent2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grpSp>
          <p:nvGrpSpPr>
            <p:cNvPr id="17" name="群組 16"/>
            <p:cNvGrpSpPr/>
            <p:nvPr/>
          </p:nvGrpSpPr>
          <p:grpSpPr>
            <a:xfrm>
              <a:off x="6184321" y="1089810"/>
              <a:ext cx="839669" cy="829728"/>
              <a:chOff x="6120347" y="1725785"/>
              <a:chExt cx="839669" cy="829728"/>
            </a:xfrm>
          </p:grpSpPr>
          <p:sp>
            <p:nvSpPr>
              <p:cNvPr id="37" name="淚滴形 36"/>
              <p:cNvSpPr/>
              <p:nvPr/>
            </p:nvSpPr>
            <p:spPr>
              <a:xfrm rot="7958025">
                <a:off x="6125318" y="1720814"/>
                <a:ext cx="829728" cy="839669"/>
              </a:xfrm>
              <a:prstGeom prst="teardrop">
                <a:avLst/>
              </a:prstGeom>
              <a:solidFill>
                <a:schemeClr val="accent2">
                  <a:lumMod val="75000"/>
                </a:schemeClr>
              </a:solidFill>
              <a:ln w="762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8" name="橢圓 37"/>
              <p:cNvSpPr/>
              <p:nvPr/>
            </p:nvSpPr>
            <p:spPr>
              <a:xfrm>
                <a:off x="6158164" y="1810646"/>
                <a:ext cx="698064" cy="66000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lang="zh-TW" altLang="en-US" sz="4400" b="1" dirty="0">
                  <a:solidFill>
                    <a:schemeClr val="tx2">
                      <a:lumMod val="50000"/>
                    </a:schemeClr>
                  </a:solidFill>
                  <a:latin typeface="+mj-lt"/>
                  <a:ea typeface="微軟正黑體" panose="020B0604030504040204" pitchFamily="34" charset="-120"/>
                </a:endParaRPr>
              </a:p>
            </p:txBody>
          </p:sp>
          <p:grpSp>
            <p:nvGrpSpPr>
              <p:cNvPr id="32" name="群組 31"/>
              <p:cNvGrpSpPr/>
              <p:nvPr/>
            </p:nvGrpSpPr>
            <p:grpSpPr>
              <a:xfrm>
                <a:off x="6295663" y="1907191"/>
                <a:ext cx="487116" cy="376823"/>
                <a:chOff x="4497192" y="3405339"/>
                <a:chExt cx="611802" cy="473279"/>
              </a:xfrm>
            </p:grpSpPr>
            <p:sp>
              <p:nvSpPr>
                <p:cNvPr id="33" name="圓角矩形 32"/>
                <p:cNvSpPr/>
                <p:nvPr/>
              </p:nvSpPr>
              <p:spPr>
                <a:xfrm>
                  <a:off x="4497192" y="3405339"/>
                  <a:ext cx="611802" cy="473279"/>
                </a:xfrm>
                <a:prstGeom prst="roundRect">
                  <a:avLst/>
                </a:prstGeom>
                <a:solidFill>
                  <a:schemeClr val="tx2">
                    <a:lumMod val="75000"/>
                  </a:schemeClr>
                </a:solidFill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4" name="圓角矩形 33"/>
                <p:cNvSpPr/>
                <p:nvPr/>
              </p:nvSpPr>
              <p:spPr>
                <a:xfrm>
                  <a:off x="4528185" y="3437610"/>
                  <a:ext cx="551069" cy="330758"/>
                </a:xfrm>
                <a:prstGeom prst="roundRect">
                  <a:avLst/>
                </a:pr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</p:grpSp>
      <p:sp>
        <p:nvSpPr>
          <p:cNvPr id="96" name="等腰三角形 95"/>
          <p:cNvSpPr/>
          <p:nvPr/>
        </p:nvSpPr>
        <p:spPr>
          <a:xfrm>
            <a:off x="6272395" y="1516464"/>
            <a:ext cx="136041" cy="127604"/>
          </a:xfrm>
          <a:prstGeom prst="triangl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7" name="橢圓 96"/>
          <p:cNvSpPr/>
          <p:nvPr/>
        </p:nvSpPr>
        <p:spPr>
          <a:xfrm>
            <a:off x="6317555" y="151646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810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心形 3"/>
          <p:cNvSpPr/>
          <p:nvPr/>
        </p:nvSpPr>
        <p:spPr>
          <a:xfrm>
            <a:off x="2231701" y="1131566"/>
            <a:ext cx="5268513" cy="3950455"/>
          </a:xfrm>
          <a:prstGeom prst="hear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圓角矩形 1"/>
          <p:cNvSpPr/>
          <p:nvPr/>
        </p:nvSpPr>
        <p:spPr>
          <a:xfrm>
            <a:off x="365617" y="51428"/>
            <a:ext cx="8317416" cy="857139"/>
          </a:xfrm>
          <a:prstGeom prst="roundRect">
            <a:avLst>
              <a:gd name="adj" fmla="val 1484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1823980" y="141288"/>
            <a:ext cx="5400690" cy="73058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TW" altLang="en-US" sz="4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感謝</a:t>
            </a:r>
            <a:endParaRPr lang="zh-TW" altLang="en-US" sz="48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文字方塊 35"/>
          <p:cNvSpPr txBox="1"/>
          <p:nvPr/>
        </p:nvSpPr>
        <p:spPr>
          <a:xfrm>
            <a:off x="2099524" y="2931796"/>
            <a:ext cx="5400690" cy="73058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TW" altLang="en-US" sz="4800" b="1" dirty="0" smtClean="0">
                <a:solidFill>
                  <a:schemeClr val="accent3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謝</a:t>
            </a:r>
            <a:r>
              <a:rPr lang="zh-TW" altLang="en-US" sz="4800" b="1" dirty="0">
                <a:solidFill>
                  <a:schemeClr val="accent3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謝</a:t>
            </a:r>
            <a:r>
              <a:rPr lang="zh-TW" altLang="en-US" sz="4800" b="1" dirty="0" smtClean="0">
                <a:solidFill>
                  <a:schemeClr val="accent3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各位老師</a:t>
            </a:r>
            <a:r>
              <a:rPr lang="en-US" altLang="zh-TW" sz="4800" b="1" dirty="0" smtClean="0">
                <a:solidFill>
                  <a:schemeClr val="accent3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800" b="1" dirty="0" smtClean="0">
                <a:solidFill>
                  <a:schemeClr val="accent3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4800" b="1" dirty="0" smtClean="0">
                <a:solidFill>
                  <a:schemeClr val="accent3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對實習處業務</a:t>
            </a:r>
            <a:r>
              <a:rPr lang="en-US" altLang="zh-TW" sz="4800" b="1" dirty="0" smtClean="0">
                <a:solidFill>
                  <a:schemeClr val="accent3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800" b="1" dirty="0" smtClean="0">
                <a:solidFill>
                  <a:schemeClr val="accent3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4800" b="1" dirty="0" smtClean="0">
                <a:solidFill>
                  <a:schemeClr val="accent3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的支持</a:t>
            </a:r>
            <a:endParaRPr lang="zh-TW" altLang="en-US" sz="4800" b="1" dirty="0" smtClean="0">
              <a:solidFill>
                <a:schemeClr val="accent3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心形 4"/>
          <p:cNvSpPr/>
          <p:nvPr/>
        </p:nvSpPr>
        <p:spPr>
          <a:xfrm rot="1695607">
            <a:off x="6973091" y="3520162"/>
            <a:ext cx="492223" cy="900115"/>
          </a:xfrm>
          <a:prstGeom prst="hear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心形 38"/>
          <p:cNvSpPr/>
          <p:nvPr/>
        </p:nvSpPr>
        <p:spPr>
          <a:xfrm rot="19079085">
            <a:off x="3329962" y="4194336"/>
            <a:ext cx="492223" cy="900115"/>
          </a:xfrm>
          <a:prstGeom prst="hear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50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BCBC5"/>
      </a:accent1>
      <a:accent2>
        <a:srgbClr val="F5C636"/>
      </a:accent2>
      <a:accent3>
        <a:srgbClr val="FF614C"/>
      </a:accent3>
      <a:accent4>
        <a:srgbClr val="9ACA9F"/>
      </a:accent4>
      <a:accent5>
        <a:srgbClr val="70758C"/>
      </a:accent5>
      <a:accent6>
        <a:srgbClr val="F79646"/>
      </a:accent6>
      <a:hlink>
        <a:srgbClr val="000000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accent3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bg1">
              <a:lumMod val="6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 anchor="ctr">
        <a:noAutofit/>
      </a:bodyPr>
      <a:lstStyle>
        <a:defPPr algn="ctr">
          <a:defRPr sz="4800" b="1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6270</TotalTime>
  <Words>80</Words>
  <Application>Microsoft Office PowerPoint</Application>
  <PresentationFormat>如螢幕大小 (16:9)</PresentationFormat>
  <Paragraphs>51</Paragraphs>
  <Slides>4</Slides>
  <Notes>4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佈景主題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mwhan</dc:creator>
  <cp:lastModifiedBy>user</cp:lastModifiedBy>
  <cp:revision>1362</cp:revision>
  <cp:lastPrinted>2017-08-28T00:14:28Z</cp:lastPrinted>
  <dcterms:created xsi:type="dcterms:W3CDTF">2014-09-09T06:09:05Z</dcterms:created>
  <dcterms:modified xsi:type="dcterms:W3CDTF">2020-07-13T05:05:43Z</dcterms:modified>
</cp:coreProperties>
</file>