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1" r:id="rId3"/>
    <p:sldId id="259" r:id="rId4"/>
    <p:sldId id="282" r:id="rId5"/>
    <p:sldId id="283" r:id="rId6"/>
    <p:sldId id="285" r:id="rId7"/>
    <p:sldId id="286" r:id="rId8"/>
    <p:sldId id="272" r:id="rId9"/>
    <p:sldId id="287" r:id="rId10"/>
    <p:sldId id="258" r:id="rId11"/>
  </p:sldIdLst>
  <p:sldSz cx="9144000" cy="6858000" type="screen4x3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11" autoAdjust="0"/>
  </p:normalViewPr>
  <p:slideViewPr>
    <p:cSldViewPr>
      <p:cViewPr varScale="1">
        <p:scale>
          <a:sx n="116" d="100"/>
          <a:sy n="116" d="100"/>
        </p:scale>
        <p:origin x="14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226" y="62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77B0E-6EDD-47BE-BB95-CBB090855573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543AE-C660-4C4B-A163-1C567D6157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058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EA03B-FA52-4500-8DDE-24558EAEBC6F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C9ADC5-DE5D-4664-9DC5-EE7C4AF1EC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936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9ADC5-DE5D-4664-9DC5-EE7C4AF1ECE3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8474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9ADC5-DE5D-4664-9DC5-EE7C4AF1ECE3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6299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9ADC5-DE5D-4664-9DC5-EE7C4AF1ECE3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1007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9ADC5-DE5D-4664-9DC5-EE7C4AF1ECE3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108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9ADC5-DE5D-4664-9DC5-EE7C4AF1ECE3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0759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970755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6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1</a:t>
            </a:r>
            <a:endParaRPr kumimoji="0" lang="zh-TW" altLang="en-US" sz="6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軟正黑體"/>
              <a:cs typeface="+mn-cs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7017249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度</a:t>
            </a:r>
          </a:p>
        </p:txBody>
      </p:sp>
      <p:grpSp>
        <p:nvGrpSpPr>
          <p:cNvPr id="8" name="群組 7"/>
          <p:cNvGrpSpPr/>
          <p:nvPr userDrawn="1"/>
        </p:nvGrpSpPr>
        <p:grpSpPr>
          <a:xfrm>
            <a:off x="5626099" y="4884821"/>
            <a:ext cx="5004060" cy="1973179"/>
            <a:chOff x="6057538" y="5085184"/>
            <a:chExt cx="4597640" cy="1812921"/>
          </a:xfrm>
        </p:grpSpPr>
        <p:sp>
          <p:nvSpPr>
            <p:cNvPr id="12" name="等腰三角形 11"/>
            <p:cNvSpPr/>
            <p:nvPr userDrawn="1"/>
          </p:nvSpPr>
          <p:spPr>
            <a:xfrm>
              <a:off x="6057538" y="5661248"/>
              <a:ext cx="2338875" cy="1236857"/>
            </a:xfrm>
            <a:prstGeom prst="triangle">
              <a:avLst/>
            </a:prstGeom>
            <a:solidFill>
              <a:srgbClr val="F4C61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>
              <a:off x="7226976" y="5085184"/>
              <a:ext cx="3428202" cy="1812921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</p:grpSp>
      <p:grpSp>
        <p:nvGrpSpPr>
          <p:cNvPr id="9" name="群組 8"/>
          <p:cNvGrpSpPr/>
          <p:nvPr userDrawn="1"/>
        </p:nvGrpSpPr>
        <p:grpSpPr>
          <a:xfrm flipH="1" flipV="1">
            <a:off x="-1486159" y="-1"/>
            <a:ext cx="5004060" cy="1973179"/>
            <a:chOff x="6057538" y="5085184"/>
            <a:chExt cx="4597640" cy="1812921"/>
          </a:xfrm>
        </p:grpSpPr>
        <p:sp>
          <p:nvSpPr>
            <p:cNvPr id="10" name="等腰三角形 9"/>
            <p:cNvSpPr/>
            <p:nvPr userDrawn="1"/>
          </p:nvSpPr>
          <p:spPr>
            <a:xfrm>
              <a:off x="6057538" y="5661248"/>
              <a:ext cx="2338875" cy="1236857"/>
            </a:xfrm>
            <a:prstGeom prst="triangle">
              <a:avLst/>
            </a:prstGeom>
            <a:solidFill>
              <a:srgbClr val="F4C61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  <p:sp>
          <p:nvSpPr>
            <p:cNvPr id="11" name="等腰三角形 10"/>
            <p:cNvSpPr/>
            <p:nvPr userDrawn="1"/>
          </p:nvSpPr>
          <p:spPr>
            <a:xfrm>
              <a:off x="7226976" y="5085184"/>
              <a:ext cx="3428202" cy="1812921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</p:grpSp>
      <p:sp>
        <p:nvSpPr>
          <p:cNvPr id="19" name="標題版面配置區 1"/>
          <p:cNvSpPr>
            <a:spLocks noGrp="1"/>
          </p:cNvSpPr>
          <p:nvPr>
            <p:ph type="title"/>
          </p:nvPr>
        </p:nvSpPr>
        <p:spPr>
          <a:xfrm>
            <a:off x="410775" y="3421287"/>
            <a:ext cx="8229600" cy="114300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TW" altLang="en-US" dirty="0"/>
              <a:t>按一下以編輯母片標題樣式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2180054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6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0</a:t>
            </a:r>
            <a:endParaRPr kumimoji="0" lang="zh-TW" altLang="en-US" sz="6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軟正黑體"/>
              <a:cs typeface="+mn-cs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3389353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6600" b="1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8</a:t>
            </a:r>
            <a:endParaRPr kumimoji="0" lang="zh-TW" altLang="en-US" sz="6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軟正黑體"/>
              <a:cs typeface="+mn-cs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4598652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學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5807951" y="2323688"/>
            <a:ext cx="1063146" cy="10372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582765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壹</a:t>
              </a:r>
            </a:p>
          </p:txBody>
        </p:sp>
      </p:grpSp>
      <p:sp>
        <p:nvSpPr>
          <p:cNvPr id="2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423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貳</a:t>
              </a:r>
            </a:p>
          </p:txBody>
        </p:sp>
      </p:grp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9714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參</a:t>
              </a:r>
            </a:p>
          </p:txBody>
        </p:sp>
      </p:grp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9714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肆</a:t>
              </a:r>
            </a:p>
          </p:txBody>
        </p:sp>
      </p:grp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9714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伍</a:t>
              </a:r>
            </a:p>
          </p:txBody>
        </p:sp>
      </p:grp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9714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-7874" y="-422066"/>
            <a:ext cx="907465" cy="2034233"/>
            <a:chOff x="-7874" y="-351728"/>
            <a:chExt cx="907465" cy="2034233"/>
          </a:xfrm>
        </p:grpSpPr>
        <p:grpSp>
          <p:nvGrpSpPr>
            <p:cNvPr id="15" name="群組 14"/>
            <p:cNvGrpSpPr/>
            <p:nvPr/>
          </p:nvGrpSpPr>
          <p:grpSpPr>
            <a:xfrm rot="5400000" flipH="1">
              <a:off x="-571258" y="211656"/>
              <a:ext cx="2034233" cy="907465"/>
              <a:chOff x="6057538" y="5085181"/>
              <a:chExt cx="4063973" cy="18129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6057538" y="5661248"/>
                <a:ext cx="2338875" cy="1236857"/>
              </a:xfrm>
              <a:prstGeom prst="triangle">
                <a:avLst/>
              </a:prstGeom>
              <a:solidFill>
                <a:srgbClr val="F4C61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693308" y="5085181"/>
                <a:ext cx="3428203" cy="1812921"/>
              </a:xfrm>
              <a:prstGeom prst="triangle">
                <a:avLst/>
              </a:prstGeom>
              <a:solidFill>
                <a:schemeClr val="accent4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0161" y="22533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陸</a:t>
              </a:r>
            </a:p>
          </p:txBody>
        </p:sp>
      </p:grp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69354" y="6409731"/>
            <a:ext cx="360000" cy="360000"/>
          </a:xfrm>
        </p:spPr>
        <p:txBody>
          <a:bodyPr wrap="none" lIns="0" tIns="0" rIns="0" bIns="0"/>
          <a:lstStyle>
            <a:lvl1pPr algn="ctr">
              <a:defRPr sz="24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9714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2589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 userDrawn="1"/>
        </p:nvGrpSpPr>
        <p:grpSpPr>
          <a:xfrm>
            <a:off x="617656" y="2487261"/>
            <a:ext cx="7815838" cy="1658396"/>
            <a:chOff x="970755" y="2157827"/>
            <a:chExt cx="7109640" cy="1508553"/>
          </a:xfrm>
        </p:grpSpPr>
        <p:sp>
          <p:nvSpPr>
            <p:cNvPr id="15" name="矩形 14"/>
            <p:cNvSpPr/>
            <p:nvPr userDrawn="1"/>
          </p:nvSpPr>
          <p:spPr>
            <a:xfrm>
              <a:off x="970755" y="2157827"/>
              <a:ext cx="1546285" cy="150855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rPr>
                <a:t>報</a:t>
              </a: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2825207" y="2157827"/>
              <a:ext cx="1546285" cy="150855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rPr>
                <a:t>告</a:t>
              </a:r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4679659" y="2157827"/>
              <a:ext cx="1546285" cy="150855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rPr>
                <a:t>完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6534110" y="2157827"/>
              <a:ext cx="1546285" cy="150855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44000" rIns="0" bIns="0"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軟正黑體"/>
                  <a:cs typeface="+mn-cs"/>
                </a:rPr>
                <a:t>畢</a:t>
              </a:r>
            </a:p>
          </p:txBody>
        </p:sp>
      </p:grpSp>
      <p:grpSp>
        <p:nvGrpSpPr>
          <p:cNvPr id="8" name="群組 7"/>
          <p:cNvGrpSpPr/>
          <p:nvPr userDrawn="1"/>
        </p:nvGrpSpPr>
        <p:grpSpPr>
          <a:xfrm>
            <a:off x="5626099" y="4884821"/>
            <a:ext cx="5004060" cy="1973179"/>
            <a:chOff x="6057538" y="5085184"/>
            <a:chExt cx="4597640" cy="1812921"/>
          </a:xfrm>
        </p:grpSpPr>
        <p:sp>
          <p:nvSpPr>
            <p:cNvPr id="12" name="等腰三角形 11"/>
            <p:cNvSpPr/>
            <p:nvPr userDrawn="1"/>
          </p:nvSpPr>
          <p:spPr>
            <a:xfrm>
              <a:off x="6057538" y="5661248"/>
              <a:ext cx="2338875" cy="1236857"/>
            </a:xfrm>
            <a:prstGeom prst="triangle">
              <a:avLst/>
            </a:prstGeom>
            <a:solidFill>
              <a:srgbClr val="F4C61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  <p:sp>
          <p:nvSpPr>
            <p:cNvPr id="13" name="等腰三角形 12"/>
            <p:cNvSpPr/>
            <p:nvPr userDrawn="1"/>
          </p:nvSpPr>
          <p:spPr>
            <a:xfrm>
              <a:off x="7226976" y="5085184"/>
              <a:ext cx="3428202" cy="1812921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</p:grpSp>
      <p:grpSp>
        <p:nvGrpSpPr>
          <p:cNvPr id="9" name="群組 8"/>
          <p:cNvGrpSpPr/>
          <p:nvPr userDrawn="1"/>
        </p:nvGrpSpPr>
        <p:grpSpPr>
          <a:xfrm flipH="1" flipV="1">
            <a:off x="-1486159" y="-1"/>
            <a:ext cx="5004060" cy="1973179"/>
            <a:chOff x="6057538" y="5085184"/>
            <a:chExt cx="4597640" cy="1812921"/>
          </a:xfrm>
        </p:grpSpPr>
        <p:sp>
          <p:nvSpPr>
            <p:cNvPr id="10" name="等腰三角形 9"/>
            <p:cNvSpPr/>
            <p:nvPr userDrawn="1"/>
          </p:nvSpPr>
          <p:spPr>
            <a:xfrm>
              <a:off x="6057538" y="5661248"/>
              <a:ext cx="2338875" cy="1236857"/>
            </a:xfrm>
            <a:prstGeom prst="triangle">
              <a:avLst/>
            </a:prstGeom>
            <a:solidFill>
              <a:srgbClr val="F4C61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  <p:sp>
          <p:nvSpPr>
            <p:cNvPr id="11" name="等腰三角形 10"/>
            <p:cNvSpPr/>
            <p:nvPr userDrawn="1"/>
          </p:nvSpPr>
          <p:spPr>
            <a:xfrm>
              <a:off x="7226976" y="5085184"/>
              <a:ext cx="3428202" cy="1812921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軟正黑體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136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 userDrawn="1"/>
        </p:nvGrpSpPr>
        <p:grpSpPr>
          <a:xfrm>
            <a:off x="-12192" y="0"/>
            <a:ext cx="3681824" cy="6858000"/>
            <a:chOff x="-12192" y="0"/>
            <a:chExt cx="4023360" cy="6858000"/>
          </a:xfrm>
        </p:grpSpPr>
        <p:sp>
          <p:nvSpPr>
            <p:cNvPr id="8" name="五邊形 7"/>
            <p:cNvSpPr/>
            <p:nvPr userDrawn="1"/>
          </p:nvSpPr>
          <p:spPr>
            <a:xfrm>
              <a:off x="243840" y="0"/>
              <a:ext cx="3767328" cy="6858000"/>
            </a:xfrm>
            <a:prstGeom prst="homePlate">
              <a:avLst>
                <a:gd name="adj" fmla="val 396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五邊形 6"/>
            <p:cNvSpPr/>
            <p:nvPr userDrawn="1"/>
          </p:nvSpPr>
          <p:spPr>
            <a:xfrm>
              <a:off x="-12192" y="0"/>
              <a:ext cx="3767328" cy="6858000"/>
            </a:xfrm>
            <a:prstGeom prst="homePlate">
              <a:avLst>
                <a:gd name="adj" fmla="val 39644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文字方塊 8"/>
          <p:cNvSpPr txBox="1"/>
          <p:nvPr userDrawn="1"/>
        </p:nvSpPr>
        <p:spPr>
          <a:xfrm>
            <a:off x="692078" y="2123951"/>
            <a:ext cx="1538883" cy="23493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8800" b="1" dirty="0">
                <a:solidFill>
                  <a:schemeClr val="bg1"/>
                </a:solidFill>
              </a:rPr>
              <a:t>目錄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3993648" y="981391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壹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3993648" y="1881693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貳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93648" y="2753695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參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3993648" y="3623092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肆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3993648" y="4492489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伍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3993648" y="5361888"/>
            <a:ext cx="648072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/>
              <a:t>陸</a:t>
            </a:r>
          </a:p>
        </p:txBody>
      </p:sp>
    </p:spTree>
    <p:extLst>
      <p:ext uri="{BB962C8B-B14F-4D97-AF65-F5344CB8AC3E}">
        <p14:creationId xmlns:p14="http://schemas.microsoft.com/office/powerpoint/2010/main" val="2015376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27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等腰三角形 11"/>
          <p:cNvSpPr/>
          <p:nvPr userDrawn="1"/>
        </p:nvSpPr>
        <p:spPr>
          <a:xfrm>
            <a:off x="1878307" y="4925876"/>
            <a:ext cx="5340640" cy="1932124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1"/>
          <p:cNvSpPr/>
          <p:nvPr userDrawn="1"/>
        </p:nvSpPr>
        <p:spPr>
          <a:xfrm>
            <a:off x="2134980" y="5111594"/>
            <a:ext cx="4827294" cy="1746406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41252" y="776572"/>
            <a:ext cx="1366793" cy="1515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76575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 userDrawn="1"/>
        </p:nvGrpSpPr>
        <p:grpSpPr>
          <a:xfrm>
            <a:off x="1878307" y="4925876"/>
            <a:ext cx="5340640" cy="1932124"/>
            <a:chOff x="1878307" y="4925876"/>
            <a:chExt cx="5340640" cy="1932124"/>
          </a:xfrm>
        </p:grpSpPr>
        <p:sp>
          <p:nvSpPr>
            <p:cNvPr id="10" name="等腰三角形 11"/>
            <p:cNvSpPr/>
            <p:nvPr userDrawn="1"/>
          </p:nvSpPr>
          <p:spPr>
            <a:xfrm>
              <a:off x="1878307" y="4925876"/>
              <a:ext cx="5340640" cy="1932124"/>
            </a:xfrm>
            <a:custGeom>
              <a:avLst/>
              <a:gdLst/>
              <a:ahLst/>
              <a:cxnLst/>
              <a:rect l="l" t="t" r="r" b="b"/>
              <a:pathLst>
                <a:path w="3985701" h="1441938">
                  <a:moveTo>
                    <a:pt x="1978940" y="0"/>
                  </a:moveTo>
                  <a:lnTo>
                    <a:pt x="3985701" y="1441938"/>
                  </a:lnTo>
                  <a:lnTo>
                    <a:pt x="3408926" y="1441938"/>
                  </a:lnTo>
                  <a:lnTo>
                    <a:pt x="1982967" y="417328"/>
                  </a:lnTo>
                  <a:lnTo>
                    <a:pt x="576776" y="1441938"/>
                  </a:lnTo>
                  <a:lnTo>
                    <a:pt x="0" y="14419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等腰三角形 11"/>
            <p:cNvSpPr/>
            <p:nvPr userDrawn="1"/>
          </p:nvSpPr>
          <p:spPr>
            <a:xfrm>
              <a:off x="2134980" y="5111594"/>
              <a:ext cx="4827294" cy="1746406"/>
            </a:xfrm>
            <a:custGeom>
              <a:avLst/>
              <a:gdLst/>
              <a:ahLst/>
              <a:cxnLst/>
              <a:rect l="l" t="t" r="r" b="b"/>
              <a:pathLst>
                <a:path w="3985701" h="1441938">
                  <a:moveTo>
                    <a:pt x="1978940" y="0"/>
                  </a:moveTo>
                  <a:lnTo>
                    <a:pt x="3985701" y="1441938"/>
                  </a:lnTo>
                  <a:lnTo>
                    <a:pt x="3408926" y="1441938"/>
                  </a:lnTo>
                  <a:lnTo>
                    <a:pt x="1982967" y="417328"/>
                  </a:lnTo>
                  <a:lnTo>
                    <a:pt x="576776" y="1441938"/>
                  </a:lnTo>
                  <a:lnTo>
                    <a:pt x="0" y="144193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" name="群組 5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11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3816762" y="776572"/>
            <a:ext cx="14157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貳</a:t>
            </a:r>
          </a:p>
        </p:txBody>
      </p:sp>
    </p:spTree>
    <p:extLst>
      <p:ext uri="{BB962C8B-B14F-4D97-AF65-F5344CB8AC3E}">
        <p14:creationId xmlns:p14="http://schemas.microsoft.com/office/powerpoint/2010/main" val="272091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15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等腰三角形 11"/>
          <p:cNvSpPr/>
          <p:nvPr userDrawn="1"/>
        </p:nvSpPr>
        <p:spPr>
          <a:xfrm>
            <a:off x="1878307" y="4925876"/>
            <a:ext cx="5340640" cy="1932124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1"/>
          <p:cNvSpPr/>
          <p:nvPr userDrawn="1"/>
        </p:nvSpPr>
        <p:spPr>
          <a:xfrm>
            <a:off x="2134980" y="5111594"/>
            <a:ext cx="4827294" cy="1746406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16762" y="776572"/>
            <a:ext cx="14157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參</a:t>
            </a:r>
          </a:p>
        </p:txBody>
      </p:sp>
    </p:spTree>
    <p:extLst>
      <p:ext uri="{BB962C8B-B14F-4D97-AF65-F5344CB8AC3E}">
        <p14:creationId xmlns:p14="http://schemas.microsoft.com/office/powerpoint/2010/main" val="2720919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15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等腰三角形 11"/>
          <p:cNvSpPr/>
          <p:nvPr userDrawn="1"/>
        </p:nvSpPr>
        <p:spPr>
          <a:xfrm>
            <a:off x="1878307" y="4925876"/>
            <a:ext cx="5340640" cy="1932124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1"/>
          <p:cNvSpPr/>
          <p:nvPr userDrawn="1"/>
        </p:nvSpPr>
        <p:spPr>
          <a:xfrm>
            <a:off x="2134980" y="5111594"/>
            <a:ext cx="4827294" cy="1746406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16762" y="776571"/>
            <a:ext cx="14157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272091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15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等腰三角形 11"/>
          <p:cNvSpPr/>
          <p:nvPr userDrawn="1"/>
        </p:nvSpPr>
        <p:spPr>
          <a:xfrm>
            <a:off x="1878307" y="4925876"/>
            <a:ext cx="5340640" cy="1932124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1"/>
          <p:cNvSpPr/>
          <p:nvPr userDrawn="1"/>
        </p:nvSpPr>
        <p:spPr>
          <a:xfrm>
            <a:off x="2134980" y="5111594"/>
            <a:ext cx="4827294" cy="1746406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16762" y="776571"/>
            <a:ext cx="14157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伍</a:t>
            </a:r>
          </a:p>
        </p:txBody>
      </p:sp>
    </p:spTree>
    <p:extLst>
      <p:ext uri="{BB962C8B-B14F-4D97-AF65-F5344CB8AC3E}">
        <p14:creationId xmlns:p14="http://schemas.microsoft.com/office/powerpoint/2010/main" val="2720919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 userDrawn="1"/>
        </p:nvGrpSpPr>
        <p:grpSpPr>
          <a:xfrm>
            <a:off x="909988" y="-6382"/>
            <a:ext cx="7324024" cy="3257446"/>
            <a:chOff x="909988" y="-6382"/>
            <a:chExt cx="7324024" cy="3257446"/>
          </a:xfrm>
        </p:grpSpPr>
        <p:sp>
          <p:nvSpPr>
            <p:cNvPr id="15" name="菱形 10"/>
            <p:cNvSpPr/>
            <p:nvPr userDrawn="1"/>
          </p:nvSpPr>
          <p:spPr>
            <a:xfrm>
              <a:off x="909988" y="-6382"/>
              <a:ext cx="7324024" cy="3010663"/>
            </a:xfrm>
            <a:custGeom>
              <a:avLst/>
              <a:gdLst/>
              <a:ahLst/>
              <a:cxnLst/>
              <a:rect l="l" t="t" r="r" b="b"/>
              <a:pathLst>
                <a:path w="7324024" h="3010663">
                  <a:moveTo>
                    <a:pt x="1" y="0"/>
                  </a:moveTo>
                  <a:lnTo>
                    <a:pt x="7324023" y="0"/>
                  </a:lnTo>
                  <a:lnTo>
                    <a:pt x="7324024" y="1"/>
                  </a:lnTo>
                  <a:lnTo>
                    <a:pt x="4313361" y="3010663"/>
                  </a:lnTo>
                  <a:lnTo>
                    <a:pt x="3662012" y="2359314"/>
                  </a:lnTo>
                  <a:lnTo>
                    <a:pt x="3010663" y="30106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菱形 8"/>
            <p:cNvSpPr/>
            <p:nvPr userDrawn="1"/>
          </p:nvSpPr>
          <p:spPr>
            <a:xfrm>
              <a:off x="1314555" y="-6381"/>
              <a:ext cx="6514891" cy="3257445"/>
            </a:xfrm>
            <a:custGeom>
              <a:avLst/>
              <a:gdLst/>
              <a:ahLst/>
              <a:cxnLst/>
              <a:rect l="l" t="t" r="r" b="b"/>
              <a:pathLst>
                <a:path w="6514891" h="3257445">
                  <a:moveTo>
                    <a:pt x="0" y="0"/>
                  </a:moveTo>
                  <a:lnTo>
                    <a:pt x="6514891" y="0"/>
                  </a:lnTo>
                  <a:lnTo>
                    <a:pt x="3257446" y="325744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等腰三角形 11"/>
          <p:cNvSpPr/>
          <p:nvPr userDrawn="1"/>
        </p:nvSpPr>
        <p:spPr>
          <a:xfrm>
            <a:off x="1878307" y="4925876"/>
            <a:ext cx="5340640" cy="1932124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等腰三角形 11"/>
          <p:cNvSpPr/>
          <p:nvPr userDrawn="1"/>
        </p:nvSpPr>
        <p:spPr>
          <a:xfrm>
            <a:off x="2134980" y="5111594"/>
            <a:ext cx="4827294" cy="1746406"/>
          </a:xfrm>
          <a:custGeom>
            <a:avLst/>
            <a:gdLst/>
            <a:ahLst/>
            <a:cxnLst/>
            <a:rect l="l" t="t" r="r" b="b"/>
            <a:pathLst>
              <a:path w="3985701" h="1441938">
                <a:moveTo>
                  <a:pt x="1978940" y="0"/>
                </a:moveTo>
                <a:lnTo>
                  <a:pt x="3985701" y="1441938"/>
                </a:lnTo>
                <a:lnTo>
                  <a:pt x="3408926" y="1441938"/>
                </a:lnTo>
                <a:lnTo>
                  <a:pt x="1982967" y="417328"/>
                </a:lnTo>
                <a:lnTo>
                  <a:pt x="576776" y="1441938"/>
                </a:lnTo>
                <a:lnTo>
                  <a:pt x="0" y="144193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816762" y="776571"/>
            <a:ext cx="14157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陸</a:t>
            </a:r>
          </a:p>
        </p:txBody>
      </p:sp>
    </p:spTree>
    <p:extLst>
      <p:ext uri="{BB962C8B-B14F-4D97-AF65-F5344CB8AC3E}">
        <p14:creationId xmlns:p14="http://schemas.microsoft.com/office/powerpoint/2010/main" val="272091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602C1-DB97-4DB3-A1E4-6B4E8B381F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 rotWithShape="1">
          <a:blip r:embed="rId1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" t="1774" r="1904"/>
          <a:stretch/>
        </p:blipFill>
        <p:spPr bwMode="auto">
          <a:xfrm>
            <a:off x="8253663" y="68828"/>
            <a:ext cx="801728" cy="80124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684471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52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59" r:id="rId1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0" lang="zh-TW" altLang="en-US" sz="5650" b="1" i="0" u="none" strike="noStrike" kern="1200" cap="none" spc="0" normalizeH="0" baseline="0" dirty="0" smtClean="0">
          <a:ln>
            <a:noFill/>
          </a:ln>
          <a:solidFill>
            <a:schemeClr val="accent4">
              <a:lumMod val="50000"/>
            </a:schemeClr>
          </a:solidFill>
          <a:effectLst/>
          <a:uLnTx/>
          <a:uFillTx/>
          <a:latin typeface="Calibri"/>
          <a:ea typeface="微軟正黑體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500" dirty="0" smtClean="0"/>
              <a:t>第二學期期末校務</a:t>
            </a:r>
            <a:r>
              <a:rPr lang="zh-TW" altLang="en-US" sz="5500" dirty="0"/>
              <a:t>會議</a:t>
            </a:r>
          </a:p>
        </p:txBody>
      </p:sp>
    </p:spTree>
    <p:extLst>
      <p:ext uri="{BB962C8B-B14F-4D97-AF65-F5344CB8AC3E}">
        <p14:creationId xmlns:p14="http://schemas.microsoft.com/office/powerpoint/2010/main" val="33650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512374"/>
              </p:ext>
            </p:extLst>
          </p:nvPr>
        </p:nvGraphicFramePr>
        <p:xfrm>
          <a:off x="899592" y="4653136"/>
          <a:ext cx="6840760" cy="7920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40760">
                  <a:extLst>
                    <a:ext uri="{9D8B030D-6E8A-4147-A177-3AD203B41FA5}">
                      <a16:colId xmlns:a16="http://schemas.microsoft.com/office/drawing/2014/main" val="347457750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lvl="0" algn="ctr">
                        <a:lnSpc>
                          <a:spcPts val="48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4800" b="1" kern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華康隸書體W5(P)" panose="03000500000000000000" pitchFamily="66" charset="-120"/>
                          <a:ea typeface="華康隸書體W5(P)" panose="03000500000000000000" pitchFamily="66" charset="-120"/>
                        </a:rPr>
                        <a:t>回首來時路</a:t>
                      </a:r>
                      <a:r>
                        <a:rPr lang="en-US" altLang="zh-TW" sz="4800" b="1" kern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華康隸書體W5(P)" panose="03000500000000000000" pitchFamily="66" charset="-120"/>
                          <a:ea typeface="華康隸書體W5(P)" panose="03000500000000000000" pitchFamily="66" charset="-120"/>
                        </a:rPr>
                        <a:t>~</a:t>
                      </a:r>
                      <a:r>
                        <a:rPr lang="zh-TW" altLang="en-US" sz="4800" b="1" kern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華康隸書體W5(P)" panose="03000500000000000000" pitchFamily="66" charset="-120"/>
                          <a:ea typeface="華康隸書體W5(P)" panose="03000500000000000000" pitchFamily="66" charset="-120"/>
                        </a:rPr>
                        <a:t>莫忘初衷</a:t>
                      </a:r>
                      <a:endParaRPr lang="en-US" altLang="zh-TW" sz="4800" b="1" kern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華康隸書體W5(P)" panose="03000500000000000000" pitchFamily="66" charset="-120"/>
                        <a:ea typeface="華康隸書體W5(P)" panose="03000500000000000000" pitchFamily="66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732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07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8720" y="3385812"/>
            <a:ext cx="7326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5000" b="1" dirty="0" smtClean="0">
                <a:solidFill>
                  <a:schemeClr val="accent4">
                    <a:lumMod val="50000"/>
                  </a:schemeClr>
                </a:solidFill>
                <a:latin typeface="微軟正黑體"/>
              </a:rPr>
              <a:t>108-1</a:t>
            </a:r>
            <a:r>
              <a:rPr kumimoji="1" lang="zh-TW" altLang="en-US" sz="5000" b="1" dirty="0" smtClean="0">
                <a:solidFill>
                  <a:schemeClr val="accent4">
                    <a:lumMod val="50000"/>
                  </a:schemeClr>
                </a:solidFill>
                <a:latin typeface="微軟正黑體"/>
              </a:rPr>
              <a:t>期初校務會議</a:t>
            </a:r>
            <a:endParaRPr kumimoji="1" lang="en-US" altLang="zh-TW" sz="5000" b="1" dirty="0" smtClean="0">
              <a:solidFill>
                <a:schemeClr val="accent4">
                  <a:lumMod val="50000"/>
                </a:schemeClr>
              </a:solidFill>
              <a:latin typeface="微軟正黑體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5000" b="1" dirty="0" smtClean="0">
                <a:solidFill>
                  <a:schemeClr val="accent4">
                    <a:lumMod val="50000"/>
                  </a:schemeClr>
                </a:solidFill>
                <a:latin typeface="微軟正黑體"/>
              </a:rPr>
              <a:t>決議</a:t>
            </a:r>
            <a:r>
              <a:rPr kumimoji="1" lang="zh-TW" altLang="en-US" sz="5000" b="1" dirty="0">
                <a:solidFill>
                  <a:schemeClr val="accent4">
                    <a:lumMod val="50000"/>
                  </a:schemeClr>
                </a:solidFill>
                <a:latin typeface="微軟正黑體"/>
              </a:rPr>
              <a:t>事項追蹤管制</a:t>
            </a:r>
            <a:r>
              <a:rPr kumimoji="1" lang="zh-TW" altLang="en-US" sz="5000" b="1" dirty="0" smtClean="0">
                <a:solidFill>
                  <a:schemeClr val="accent4">
                    <a:lumMod val="50000"/>
                  </a:schemeClr>
                </a:solidFill>
                <a:latin typeface="微軟正黑體"/>
              </a:rPr>
              <a:t>情形</a:t>
            </a:r>
            <a:endParaRPr kumimoji="1" lang="zh-TW" altLang="en-US" sz="5000" b="1" dirty="0">
              <a:solidFill>
                <a:schemeClr val="accent4">
                  <a:lumMod val="50000"/>
                </a:schemeClr>
              </a:solidFill>
              <a:latin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87074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2131F-D4B3-4563-9580-15C144939DB6}"/>
              </a:ext>
            </a:extLst>
          </p:cNvPr>
          <p:cNvSpPr/>
          <p:nvPr/>
        </p:nvSpPr>
        <p:spPr>
          <a:xfrm>
            <a:off x="768673" y="407826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（一）提案討論</a:t>
            </a:r>
            <a:r>
              <a:rPr lang="en-US" altLang="zh-TW" sz="36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kumimoji="0" lang="zh-TW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70582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案由一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訂定本校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109-112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年度中長程教育發展計畫案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，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r>
              <a:rPr lang="en-US" altLang="zh-TW" sz="2400" b="1" kern="0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提案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單 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秘書室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決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執行情形：已報教育局核備在案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案由二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修訂「本校中壢商業高級中等學校學生行動電話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管理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規定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」，提請討論。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學務處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決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執行情形：實施中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2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2131F-D4B3-4563-9580-15C144939DB6}"/>
              </a:ext>
            </a:extLst>
          </p:cNvPr>
          <p:cNvSpPr/>
          <p:nvPr/>
        </p:nvSpPr>
        <p:spPr>
          <a:xfrm>
            <a:off x="768673" y="407826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（一）提案討論</a:t>
            </a:r>
            <a:r>
              <a:rPr lang="en-US" altLang="zh-TW" sz="36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kumimoji="0" lang="zh-TW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64096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案由三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修訂本校校務會議組織及運作要點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草案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，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總務處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決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執行情形：實施中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案由四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本校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108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學年度第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學期行事曆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草案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，提請討論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</a:t>
            </a:r>
            <a:r>
              <a:rPr lang="en-US" altLang="zh-TW" sz="2400" b="1" kern="0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總務處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決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執行情形：已完成。</a:t>
            </a:r>
          </a:p>
        </p:txBody>
      </p:sp>
    </p:spTree>
    <p:extLst>
      <p:ext uri="{BB962C8B-B14F-4D97-AF65-F5344CB8AC3E}">
        <p14:creationId xmlns:p14="http://schemas.microsoft.com/office/powerpoint/2010/main" val="5330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2131F-D4B3-4563-9580-15C144939DB6}"/>
              </a:ext>
            </a:extLst>
          </p:cNvPr>
          <p:cNvSpPr/>
          <p:nvPr/>
        </p:nvSpPr>
        <p:spPr>
          <a:xfrm>
            <a:off x="768673" y="407826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（一）提案討論</a:t>
            </a:r>
            <a:r>
              <a:rPr lang="en-US" altLang="zh-TW" sz="36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kumimoji="0" lang="zh-TW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70582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案由五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修訂本校建置學生學習歷程檔案作業要點補充規定草案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，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教務處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決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執行情形：實施中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案由六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刪除原學生手冊「進修部學生學習評量辦法」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，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進修部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 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決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全體無異議，照案通過。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執行情形：實施中。</a:t>
            </a:r>
          </a:p>
        </p:txBody>
      </p:sp>
    </p:spTree>
    <p:extLst>
      <p:ext uri="{BB962C8B-B14F-4D97-AF65-F5344CB8AC3E}">
        <p14:creationId xmlns:p14="http://schemas.microsoft.com/office/powerpoint/2010/main" val="20121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2131F-D4B3-4563-9580-15C144939DB6}"/>
              </a:ext>
            </a:extLst>
          </p:cNvPr>
          <p:cNvSpPr/>
          <p:nvPr/>
        </p:nvSpPr>
        <p:spPr>
          <a:xfrm>
            <a:off x="768673" y="407826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（一）提案討論</a:t>
            </a:r>
            <a:r>
              <a:rPr lang="en-US" altLang="zh-TW" sz="36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kumimoji="0" lang="zh-TW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3458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案由七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修訂「進修部學生學習評量辦法補充規定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草案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」， 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進修部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 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決 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 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執行情形：實施中。</a:t>
            </a:r>
          </a:p>
          <a:p>
            <a:pPr>
              <a:lnSpc>
                <a:spcPts val="3600"/>
              </a:lnSpc>
            </a:pP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2131F-D4B3-4563-9580-15C144939DB6}"/>
              </a:ext>
            </a:extLst>
          </p:cNvPr>
          <p:cNvSpPr/>
          <p:nvPr/>
        </p:nvSpPr>
        <p:spPr>
          <a:xfrm>
            <a:off x="768673" y="407826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（二）臨時動議</a:t>
            </a:r>
            <a:r>
              <a:rPr lang="en-US" altLang="zh-TW" sz="36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1556792"/>
            <a:ext cx="856895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案由一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請推舉本校 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108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學年度教師評審委員會選舉委員 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16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人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，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提請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討論。 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人事室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決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：實施中。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案由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二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本校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辦理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108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學年度健康促進學校實施計畫，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提請</a:t>
            </a:r>
            <a:endParaRPr lang="en-US" altLang="zh-TW" sz="2400" b="1" kern="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            討論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。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提案單位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學務處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說 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明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:(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略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) 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決  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  議</a:t>
            </a:r>
            <a:r>
              <a:rPr lang="en-US" altLang="zh-TW" sz="2400" b="1" kern="0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照案通過。</a:t>
            </a:r>
          </a:p>
          <a:p>
            <a:pPr>
              <a:lnSpc>
                <a:spcPts val="3600"/>
              </a:lnSpc>
            </a:pPr>
            <a:r>
              <a:rPr lang="zh-TW" altLang="en-US" sz="2400" b="1" kern="0" dirty="0">
                <a:solidFill>
                  <a:schemeClr val="accent4">
                    <a:lumMod val="50000"/>
                  </a:schemeClr>
                </a:solidFill>
              </a:rPr>
              <a:t>執行情形</a:t>
            </a:r>
            <a:r>
              <a:rPr lang="zh-TW" altLang="en-US" sz="2400" b="1" kern="0" dirty="0" smtClean="0">
                <a:solidFill>
                  <a:schemeClr val="accent4">
                    <a:lumMod val="50000"/>
                  </a:schemeClr>
                </a:solidFill>
              </a:rPr>
              <a:t>：已完成。</a:t>
            </a:r>
            <a:endParaRPr lang="zh-TW" altLang="en-US" sz="24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385812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5000" b="1" dirty="0">
                <a:solidFill>
                  <a:schemeClr val="tx2"/>
                </a:solidFill>
              </a:rPr>
              <a:t>108</a:t>
            </a:r>
            <a:r>
              <a:rPr lang="zh-TW" altLang="en-US" sz="5000" b="1" dirty="0">
                <a:solidFill>
                  <a:schemeClr val="tx2"/>
                </a:solidFill>
              </a:rPr>
              <a:t>學年度</a:t>
            </a:r>
            <a:r>
              <a:rPr lang="zh-TW" altLang="en-US" sz="5000" b="1" dirty="0" smtClean="0">
                <a:solidFill>
                  <a:schemeClr val="tx2"/>
                </a:solidFill>
              </a:rPr>
              <a:t>第</a:t>
            </a:r>
            <a:r>
              <a:rPr lang="en-US" altLang="zh-TW" sz="5000" b="1" dirty="0" smtClean="0">
                <a:solidFill>
                  <a:schemeClr val="tx2"/>
                </a:solidFill>
              </a:rPr>
              <a:t>2</a:t>
            </a:r>
            <a:r>
              <a:rPr lang="zh-TW" altLang="en-US" sz="5000" b="1" dirty="0" smtClean="0">
                <a:solidFill>
                  <a:schemeClr val="tx2"/>
                </a:solidFill>
              </a:rPr>
              <a:t>學期</a:t>
            </a:r>
            <a:endParaRPr lang="en-US" altLang="zh-TW" sz="5000" b="1" dirty="0" smtClean="0">
              <a:solidFill>
                <a:schemeClr val="tx2"/>
              </a:solidFill>
            </a:endParaRPr>
          </a:p>
          <a:p>
            <a:pPr algn="ctr"/>
            <a:r>
              <a:rPr lang="zh-TW" altLang="en-US" sz="5000" b="1" dirty="0">
                <a:solidFill>
                  <a:schemeClr val="tx2"/>
                </a:solidFill>
              </a:rPr>
              <a:t>各項業務（活動）執行成果</a:t>
            </a:r>
            <a:endParaRPr lang="zh-TW" altLang="zh-TW" sz="5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79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602C1-DB97-4DB3-A1E4-6B4E8B381F1A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27A6D7-1F24-47F7-8DA4-BA5AC9457116}"/>
              </a:ext>
            </a:extLst>
          </p:cNvPr>
          <p:cNvSpPr/>
          <p:nvPr/>
        </p:nvSpPr>
        <p:spPr>
          <a:xfrm>
            <a:off x="768672" y="407826"/>
            <a:ext cx="682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TW" sz="3600" b="1" kern="0" dirty="0" smtClean="0">
                <a:solidFill>
                  <a:schemeClr val="accent4">
                    <a:lumMod val="50000"/>
                  </a:schemeClr>
                </a:solidFill>
              </a:rPr>
              <a:t>108-2</a:t>
            </a:r>
            <a:r>
              <a:rPr lang="zh-TW" altLang="en-US" sz="3600" b="1" kern="0" dirty="0" smtClean="0">
                <a:solidFill>
                  <a:schemeClr val="accent4">
                    <a:lumMod val="50000"/>
                  </a:schemeClr>
                </a:solidFill>
              </a:rPr>
              <a:t>各項</a:t>
            </a:r>
            <a:r>
              <a:rPr lang="zh-TW" altLang="en-US" sz="3600" b="1" kern="0" dirty="0">
                <a:solidFill>
                  <a:schemeClr val="accent4">
                    <a:lumMod val="50000"/>
                  </a:schemeClr>
                </a:solidFill>
              </a:rPr>
              <a:t>業務（活動）執行成果</a:t>
            </a:r>
          </a:p>
        </p:txBody>
      </p:sp>
      <p:sp>
        <p:nvSpPr>
          <p:cNvPr id="5" name="矩形 4"/>
          <p:cNvSpPr/>
          <p:nvPr/>
        </p:nvSpPr>
        <p:spPr>
          <a:xfrm>
            <a:off x="971600" y="2564904"/>
            <a:ext cx="7331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</a:pPr>
            <a:r>
              <a:rPr lang="en-US" altLang="zh-TW" sz="3200" b="1" kern="0" dirty="0" smtClean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請參閱書面資料</a:t>
            </a:r>
            <a:r>
              <a:rPr lang="en-US" altLang="zh-TW" sz="3200" b="1" kern="0" dirty="0" smtClean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1340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模板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5348"/>
      </a:accent1>
      <a:accent2>
        <a:srgbClr val="F4C619"/>
      </a:accent2>
      <a:accent3>
        <a:srgbClr val="38CA75"/>
      </a:accent3>
      <a:accent4>
        <a:srgbClr val="3A99DB"/>
      </a:accent4>
      <a:accent5>
        <a:srgbClr val="9B5DB3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Calibri"/>
        <a:ea typeface="微軟正黑體"/>
        <a:cs typeface=""/>
      </a:majorFont>
      <a:minorFont>
        <a:latin typeface="Calibr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6276</TotalTime>
  <Words>501</Words>
  <Application>Microsoft Office PowerPoint</Application>
  <PresentationFormat>如螢幕大小 (4:3)</PresentationFormat>
  <Paragraphs>73</Paragraphs>
  <Slides>10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6" baseType="lpstr">
      <vt:lpstr>華康隸書體W5(P)</vt:lpstr>
      <vt:lpstr>微軟正黑體</vt:lpstr>
      <vt:lpstr>新細明體</vt:lpstr>
      <vt:lpstr>Arial</vt:lpstr>
      <vt:lpstr>Calibri</vt:lpstr>
      <vt:lpstr>Office 佈景主題</vt:lpstr>
      <vt:lpstr>第二學期期末校務會議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sky</dc:creator>
  <cp:lastModifiedBy>user</cp:lastModifiedBy>
  <cp:revision>34</cp:revision>
  <cp:lastPrinted>2020-07-13T08:30:02Z</cp:lastPrinted>
  <dcterms:created xsi:type="dcterms:W3CDTF">2018-06-29T08:35:56Z</dcterms:created>
  <dcterms:modified xsi:type="dcterms:W3CDTF">2020-07-13T08:30:43Z</dcterms:modified>
</cp:coreProperties>
</file>