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華康新特明體" panose="02020909000000000000" pitchFamily="49" charset="-120"/>
                <a:ea typeface="華康新特明體" panose="02020909000000000000" pitchFamily="49" charset="-120"/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10" y="5613464"/>
            <a:ext cx="2476403" cy="6349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華康粗黑體" panose="020B0709000000000000" pitchFamily="49" charset="-120"/>
                <a:ea typeface="華康粗黑體" panose="020B0709000000000000" pitchFamily="49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>
              <a:defRPr>
                <a:latin typeface="華康中明體" panose="02020509000000000000" pitchFamily="49" charset="-120"/>
                <a:ea typeface="華康中明體" panose="02020509000000000000" pitchFamily="49" charset="-120"/>
              </a:defRPr>
            </a:lvl1pPr>
            <a:lvl2pPr>
              <a:defRPr>
                <a:latin typeface="標楷體" panose="03000509000000000000" pitchFamily="65" charset="-120"/>
                <a:ea typeface="標楷體" panose="03000509000000000000" pitchFamily="65" charset="-120"/>
              </a:defRPr>
            </a:lvl2pPr>
          </a:lstStyle>
          <a:p>
            <a:pPr lvl="0"/>
            <a:r>
              <a:rPr lang="zh-TW" altLang="en-US" dirty="0" smtClean="0"/>
              <a:t>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7712" y="1024989"/>
            <a:ext cx="2476403" cy="6349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7/13/2020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NOATcyEBgGw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108學年度第2學期</a:t>
            </a:r>
            <a:br>
              <a:rPr lang="en-US" altLang="zh-TW" dirty="0" smtClean="0"/>
            </a:br>
            <a:r>
              <a:rPr lang="en-US" altLang="zh-TW" dirty="0" err="1" smtClean="0"/>
              <a:t>期末校務會議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學務處報告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教師兼學務主任 王建岳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76687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校安通報事件類型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41412" y="2110046"/>
            <a:ext cx="4586057" cy="3124201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緊急事件：死亡、媒體負面</a:t>
            </a:r>
            <a:endParaRPr lang="en-US" altLang="zh-TW" dirty="0" smtClean="0"/>
          </a:p>
          <a:p>
            <a:r>
              <a:rPr lang="zh-TW" altLang="en-US" dirty="0" smtClean="0"/>
              <a:t>意外：食物中毒、交通意外</a:t>
            </a:r>
            <a:endParaRPr lang="en-US" altLang="zh-TW" dirty="0" smtClean="0"/>
          </a:p>
          <a:p>
            <a:r>
              <a:rPr lang="zh-TW" altLang="en-US" dirty="0" smtClean="0"/>
              <a:t>安全維護：</a:t>
            </a:r>
            <a:r>
              <a:rPr lang="en-US" altLang="zh-TW" dirty="0" smtClean="0"/>
              <a:t>18+性平事件</a:t>
            </a:r>
            <a:r>
              <a:rPr lang="zh-TW" altLang="en-US" dirty="0" smtClean="0"/>
              <a:t>、校園安全</a:t>
            </a:r>
            <a:endParaRPr lang="en-US" altLang="zh-TW" dirty="0" smtClean="0"/>
          </a:p>
          <a:p>
            <a:r>
              <a:rPr lang="zh-TW" altLang="en-US" dirty="0" smtClean="0"/>
              <a:t>暴力與偏差行為：霸凌、違法</a:t>
            </a:r>
            <a:endParaRPr lang="en-US" altLang="zh-TW" dirty="0" smtClean="0"/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5786840" y="2312323"/>
            <a:ext cx="5560031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/>
              <a:buChar char="•"/>
              <a:defRPr sz="2000" kern="1200" cap="small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華康中明體" panose="02020509000000000000" pitchFamily="49" charset="-120"/>
                <a:ea typeface="華康中明體" panose="02020509000000000000" pitchFamily="49" charset="-120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/>
              <a:buChar char="•"/>
              <a:defRPr sz="1800" kern="1200" cap="small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/>
              <a:buChar char="•"/>
              <a:defRPr sz="1600" kern="1200" cap="small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/>
              <a:buChar char="•"/>
              <a:defRPr sz="1400" kern="1200" cap="small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/>
              <a:buChar char="•"/>
              <a:defRPr sz="1400" kern="1200" cap="small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/>
              <a:buChar char="•"/>
              <a:defRPr sz="1200" kern="1200" cap="small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/>
              <a:buChar char="•"/>
              <a:defRPr sz="1200" kern="1200" cap="small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/>
              <a:buChar char="•"/>
              <a:defRPr sz="1200" kern="1200" cap="small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/>
              <a:buChar char="•"/>
              <a:defRPr sz="1200" kern="1200" cap="small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dirty="0" smtClean="0"/>
              <a:t>管教衝突：親師生衝突</a:t>
            </a:r>
            <a:endParaRPr lang="en-US" altLang="zh-TW" dirty="0" smtClean="0"/>
          </a:p>
          <a:p>
            <a:r>
              <a:rPr lang="zh-TW" altLang="en-US" dirty="0" smtClean="0"/>
              <a:t>兒少保護：</a:t>
            </a:r>
            <a:r>
              <a:rPr lang="en-US" altLang="zh-TW" dirty="0" smtClean="0"/>
              <a:t>18-性平事件</a:t>
            </a:r>
            <a:r>
              <a:rPr lang="zh-TW" altLang="en-US" dirty="0" smtClean="0"/>
              <a:t>、強迫兒少不當行為</a:t>
            </a:r>
            <a:endParaRPr lang="en-US" altLang="zh-TW" dirty="0" smtClean="0"/>
          </a:p>
          <a:p>
            <a:r>
              <a:rPr lang="zh-TW" altLang="en-US" dirty="0" smtClean="0"/>
              <a:t>天然災害：震災、風災</a:t>
            </a:r>
            <a:endParaRPr lang="en-US" altLang="zh-TW" dirty="0" smtClean="0"/>
          </a:p>
          <a:p>
            <a:r>
              <a:rPr lang="zh-TW" altLang="en-US" dirty="0" smtClean="0"/>
              <a:t>疾病：法定傳染病</a:t>
            </a:r>
            <a:endParaRPr lang="en-US" altLang="zh-TW" dirty="0" smtClean="0"/>
          </a:p>
          <a:p>
            <a:r>
              <a:rPr lang="zh-TW" altLang="en-US" dirty="0" smtClean="0"/>
              <a:t>其他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94823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性平、兒少保護事件導師的角色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515485" y="2151610"/>
            <a:ext cx="3854536" cy="3124201"/>
          </a:xfrm>
        </p:spPr>
        <p:txBody>
          <a:bodyPr/>
          <a:lstStyle/>
          <a:p>
            <a:r>
              <a:rPr lang="zh-TW" altLang="en-US" dirty="0" smtClean="0"/>
              <a:t>安全、安全、安全</a:t>
            </a:r>
            <a:endParaRPr lang="en-US" altLang="zh-TW" dirty="0" smtClean="0"/>
          </a:p>
          <a:p>
            <a:r>
              <a:rPr lang="zh-TW" altLang="en-US" dirty="0" smtClean="0"/>
              <a:t>不要好奇</a:t>
            </a:r>
            <a:endParaRPr lang="en-US" altLang="zh-TW" dirty="0" smtClean="0"/>
          </a:p>
          <a:p>
            <a:r>
              <a:rPr lang="zh-TW" altLang="en-US" dirty="0" smtClean="0"/>
              <a:t>愛與支持</a:t>
            </a:r>
            <a:endParaRPr lang="en-US" altLang="zh-TW" dirty="0" smtClean="0"/>
          </a:p>
          <a:p>
            <a:r>
              <a:rPr lang="zh-TW" altLang="en-US" dirty="0" smtClean="0"/>
              <a:t>家長的連繫與陪同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6748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1751012" y="0"/>
            <a:ext cx="8676222" cy="3200400"/>
          </a:xfrm>
        </p:spPr>
        <p:txBody>
          <a:bodyPr/>
          <a:lstStyle/>
          <a:p>
            <a:r>
              <a:rPr lang="en-US" altLang="zh-TW" dirty="0" err="1" smtClean="0">
                <a:hlinkClick r:id="rId2"/>
              </a:rPr>
              <a:t>CRC兒童權利公約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7330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9614" y="-57641"/>
            <a:ext cx="9905998" cy="1905000"/>
          </a:xfrm>
        </p:spPr>
        <p:txBody>
          <a:bodyPr/>
          <a:lstStyle/>
          <a:p>
            <a:r>
              <a:rPr lang="zh-TW" altLang="en-US" dirty="0" smtClean="0"/>
              <a:t>校務系統</a:t>
            </a:r>
            <a:endParaRPr lang="zh-TW" altLang="en-US" dirty="0"/>
          </a:p>
        </p:txBody>
      </p:sp>
      <p:sp>
        <p:nvSpPr>
          <p:cNvPr id="9" name="橢圓 8"/>
          <p:cNvSpPr/>
          <p:nvPr/>
        </p:nvSpPr>
        <p:spPr>
          <a:xfrm>
            <a:off x="2425868" y="1957892"/>
            <a:ext cx="1330037" cy="13300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2504838" y="2392817"/>
            <a:ext cx="1176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學籍管理</a:t>
            </a:r>
            <a:endParaRPr lang="zh-TW" altLang="en-US" dirty="0"/>
          </a:p>
        </p:txBody>
      </p:sp>
      <p:sp>
        <p:nvSpPr>
          <p:cNvPr id="11" name="橢圓 10"/>
          <p:cNvSpPr/>
          <p:nvPr/>
        </p:nvSpPr>
        <p:spPr>
          <a:xfrm>
            <a:off x="5625439" y="1946222"/>
            <a:ext cx="1330037" cy="13300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5625439" y="2161205"/>
            <a:ext cx="137624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dirty="0" smtClean="0"/>
              <a:t>學務考</a:t>
            </a:r>
            <a:endParaRPr lang="en-US" altLang="zh-TW" dirty="0" smtClean="0"/>
          </a:p>
          <a:p>
            <a:pPr algn="ctr"/>
            <a:r>
              <a:rPr lang="zh-TW" altLang="en-US" dirty="0" smtClean="0"/>
              <a:t>核管理</a:t>
            </a:r>
            <a:endParaRPr lang="en-US" altLang="zh-TW" dirty="0" smtClean="0"/>
          </a:p>
          <a:p>
            <a:pPr algn="ctr"/>
            <a:r>
              <a:rPr lang="zh-TW" altLang="en-US" sz="1000" dirty="0" smtClean="0"/>
              <a:t>（扣考副程式</a:t>
            </a:r>
            <a:r>
              <a:rPr lang="zh-TW" altLang="en-US" sz="1000" dirty="0"/>
              <a:t>）</a:t>
            </a:r>
          </a:p>
        </p:txBody>
      </p:sp>
      <p:sp>
        <p:nvSpPr>
          <p:cNvPr id="13" name="橢圓 12"/>
          <p:cNvSpPr/>
          <p:nvPr/>
        </p:nvSpPr>
        <p:spPr>
          <a:xfrm>
            <a:off x="4013105" y="1943342"/>
            <a:ext cx="1330037" cy="13300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文字方塊 13"/>
          <p:cNvSpPr txBox="1"/>
          <p:nvPr/>
        </p:nvSpPr>
        <p:spPr>
          <a:xfrm>
            <a:off x="4130377" y="2378267"/>
            <a:ext cx="1176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輔導管理</a:t>
            </a:r>
            <a:endParaRPr lang="zh-TW" altLang="en-US" dirty="0"/>
          </a:p>
        </p:txBody>
      </p:sp>
      <p:sp>
        <p:nvSpPr>
          <p:cNvPr id="15" name="橢圓 14"/>
          <p:cNvSpPr/>
          <p:nvPr/>
        </p:nvSpPr>
        <p:spPr>
          <a:xfrm>
            <a:off x="8576429" y="2082234"/>
            <a:ext cx="1330037" cy="13300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文字方塊 15"/>
          <p:cNvSpPr txBox="1"/>
          <p:nvPr/>
        </p:nvSpPr>
        <p:spPr>
          <a:xfrm>
            <a:off x="8693701" y="2562586"/>
            <a:ext cx="1176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電腦排課</a:t>
            </a:r>
            <a:endParaRPr lang="zh-TW" altLang="en-US" dirty="0"/>
          </a:p>
        </p:txBody>
      </p:sp>
      <p:sp>
        <p:nvSpPr>
          <p:cNvPr id="17" name="橢圓 16"/>
          <p:cNvSpPr/>
          <p:nvPr/>
        </p:nvSpPr>
        <p:spPr>
          <a:xfrm>
            <a:off x="10193051" y="2094703"/>
            <a:ext cx="1330037" cy="13300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文字方塊 17"/>
          <p:cNvSpPr txBox="1"/>
          <p:nvPr/>
        </p:nvSpPr>
        <p:spPr>
          <a:xfrm>
            <a:off x="10504489" y="2436555"/>
            <a:ext cx="1176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調代課</a:t>
            </a:r>
            <a:endParaRPr lang="en-US" altLang="zh-TW" dirty="0" smtClean="0"/>
          </a:p>
          <a:p>
            <a:r>
              <a:rPr lang="zh-TW" altLang="en-US" dirty="0" smtClean="0"/>
              <a:t>管理</a:t>
            </a:r>
            <a:endParaRPr lang="zh-TW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3681089" y="3558161"/>
            <a:ext cx="1931425" cy="54805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文字方塊 19"/>
          <p:cNvSpPr txBox="1"/>
          <p:nvPr/>
        </p:nvSpPr>
        <p:spPr>
          <a:xfrm>
            <a:off x="4058674" y="3647523"/>
            <a:ext cx="1176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線上查詢</a:t>
            </a:r>
            <a:endParaRPr lang="zh-TW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127251" y="4458064"/>
            <a:ext cx="1931425" cy="54805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文字方塊 21"/>
          <p:cNvSpPr txBox="1"/>
          <p:nvPr/>
        </p:nvSpPr>
        <p:spPr>
          <a:xfrm>
            <a:off x="2278115" y="4536355"/>
            <a:ext cx="1625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學生志願選課</a:t>
            </a:r>
            <a:endParaRPr lang="zh-TW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2127251" y="5207824"/>
            <a:ext cx="1931425" cy="54805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文字方塊 23"/>
          <p:cNvSpPr txBox="1"/>
          <p:nvPr/>
        </p:nvSpPr>
        <p:spPr>
          <a:xfrm>
            <a:off x="2313966" y="5305961"/>
            <a:ext cx="1553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重補修選課</a:t>
            </a:r>
            <a:endParaRPr lang="zh-TW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5375366" y="5188142"/>
            <a:ext cx="1931425" cy="5480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文字方塊 25"/>
          <p:cNvSpPr txBox="1"/>
          <p:nvPr/>
        </p:nvSpPr>
        <p:spPr>
          <a:xfrm>
            <a:off x="5752951" y="5277504"/>
            <a:ext cx="1176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線上點名</a:t>
            </a:r>
            <a:endParaRPr lang="zh-TW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5360769" y="5964457"/>
            <a:ext cx="1931425" cy="5480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文字方塊 27"/>
          <p:cNvSpPr txBox="1"/>
          <p:nvPr/>
        </p:nvSpPr>
        <p:spPr>
          <a:xfrm>
            <a:off x="5738354" y="6053819"/>
            <a:ext cx="1176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線上請假</a:t>
            </a:r>
            <a:endParaRPr lang="zh-TW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9227338" y="4493043"/>
            <a:ext cx="1931425" cy="54805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文字方塊 29"/>
          <p:cNvSpPr txBox="1"/>
          <p:nvPr/>
        </p:nvSpPr>
        <p:spPr>
          <a:xfrm>
            <a:off x="9447334" y="4582406"/>
            <a:ext cx="1872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線上課表查詢</a:t>
            </a:r>
            <a:endParaRPr lang="zh-TW" altLang="en-US" dirty="0"/>
          </a:p>
        </p:txBody>
      </p:sp>
      <p:sp>
        <p:nvSpPr>
          <p:cNvPr id="31" name="橢圓 30"/>
          <p:cNvSpPr/>
          <p:nvPr/>
        </p:nvSpPr>
        <p:spPr>
          <a:xfrm>
            <a:off x="7021389" y="2201851"/>
            <a:ext cx="825635" cy="8256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" name="文字方塊 31"/>
          <p:cNvSpPr txBox="1"/>
          <p:nvPr/>
        </p:nvSpPr>
        <p:spPr>
          <a:xfrm>
            <a:off x="7032970" y="2501501"/>
            <a:ext cx="8543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000" dirty="0" smtClean="0"/>
              <a:t>公共服務</a:t>
            </a:r>
            <a:endParaRPr lang="zh-TW" altLang="en-US" sz="1000" dirty="0"/>
          </a:p>
        </p:txBody>
      </p:sp>
      <p:sp>
        <p:nvSpPr>
          <p:cNvPr id="33" name="矩形 32"/>
          <p:cNvSpPr/>
          <p:nvPr/>
        </p:nvSpPr>
        <p:spPr>
          <a:xfrm>
            <a:off x="2127251" y="5931057"/>
            <a:ext cx="1931425" cy="54805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文字方塊 33"/>
          <p:cNvSpPr txBox="1"/>
          <p:nvPr/>
        </p:nvSpPr>
        <p:spPr>
          <a:xfrm>
            <a:off x="2347247" y="6020420"/>
            <a:ext cx="1872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學習歷程平台</a:t>
            </a:r>
            <a:endParaRPr lang="zh-TW" altLang="en-US" dirty="0"/>
          </a:p>
        </p:txBody>
      </p:sp>
      <p:cxnSp>
        <p:nvCxnSpPr>
          <p:cNvPr id="36" name="直線單箭頭接點 35"/>
          <p:cNvCxnSpPr/>
          <p:nvPr/>
        </p:nvCxnSpPr>
        <p:spPr>
          <a:xfrm>
            <a:off x="3735130" y="3237022"/>
            <a:ext cx="463533" cy="440575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單箭頭接點 37"/>
          <p:cNvCxnSpPr/>
          <p:nvPr/>
        </p:nvCxnSpPr>
        <p:spPr>
          <a:xfrm flipH="1">
            <a:off x="5182613" y="3233880"/>
            <a:ext cx="576973" cy="436605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單箭頭接點 39"/>
          <p:cNvCxnSpPr/>
          <p:nvPr/>
        </p:nvCxnSpPr>
        <p:spPr>
          <a:xfrm>
            <a:off x="4678123" y="3306050"/>
            <a:ext cx="0" cy="426674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單箭頭接點 41"/>
          <p:cNvCxnSpPr/>
          <p:nvPr/>
        </p:nvCxnSpPr>
        <p:spPr>
          <a:xfrm>
            <a:off x="3012633" y="3447317"/>
            <a:ext cx="14868" cy="947486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單箭頭接點 43"/>
          <p:cNvCxnSpPr/>
          <p:nvPr/>
        </p:nvCxnSpPr>
        <p:spPr>
          <a:xfrm>
            <a:off x="6299598" y="3404755"/>
            <a:ext cx="13963" cy="992928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單箭頭接點 45"/>
          <p:cNvCxnSpPr/>
          <p:nvPr/>
        </p:nvCxnSpPr>
        <p:spPr>
          <a:xfrm>
            <a:off x="9281863" y="3523328"/>
            <a:ext cx="737684" cy="880019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單箭頭接點 47"/>
          <p:cNvCxnSpPr/>
          <p:nvPr/>
        </p:nvCxnSpPr>
        <p:spPr>
          <a:xfrm flipH="1">
            <a:off x="10299465" y="3512648"/>
            <a:ext cx="485939" cy="890699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5375366" y="4460944"/>
            <a:ext cx="1931425" cy="54805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1" name="文字方塊 50"/>
          <p:cNvSpPr txBox="1"/>
          <p:nvPr/>
        </p:nvSpPr>
        <p:spPr>
          <a:xfrm>
            <a:off x="5766722" y="4550306"/>
            <a:ext cx="1625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線上選社</a:t>
            </a:r>
            <a:endParaRPr lang="zh-TW" altLang="en-US" dirty="0"/>
          </a:p>
        </p:txBody>
      </p:sp>
      <p:sp>
        <p:nvSpPr>
          <p:cNvPr id="52" name="橢圓 51"/>
          <p:cNvSpPr/>
          <p:nvPr/>
        </p:nvSpPr>
        <p:spPr>
          <a:xfrm>
            <a:off x="6566628" y="1130020"/>
            <a:ext cx="825635" cy="8256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3" name="文字方塊 52"/>
          <p:cNvSpPr txBox="1"/>
          <p:nvPr/>
        </p:nvSpPr>
        <p:spPr>
          <a:xfrm>
            <a:off x="6566628" y="1419726"/>
            <a:ext cx="8543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000" dirty="0" smtClean="0"/>
              <a:t>簡訊系統</a:t>
            </a:r>
            <a:endParaRPr lang="zh-TW" altLang="en-US" sz="1000" dirty="0"/>
          </a:p>
        </p:txBody>
      </p:sp>
      <p:sp>
        <p:nvSpPr>
          <p:cNvPr id="41" name="橢圓 40"/>
          <p:cNvSpPr/>
          <p:nvPr/>
        </p:nvSpPr>
        <p:spPr>
          <a:xfrm>
            <a:off x="2056455" y="1156840"/>
            <a:ext cx="825635" cy="8256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橢圓 42"/>
          <p:cNvSpPr/>
          <p:nvPr/>
        </p:nvSpPr>
        <p:spPr>
          <a:xfrm>
            <a:off x="1442579" y="2187924"/>
            <a:ext cx="825635" cy="8256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5" name="橢圓 44"/>
          <p:cNvSpPr/>
          <p:nvPr/>
        </p:nvSpPr>
        <p:spPr>
          <a:xfrm>
            <a:off x="8217259" y="1156840"/>
            <a:ext cx="825635" cy="8256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7" name="橢圓 46"/>
          <p:cNvSpPr/>
          <p:nvPr/>
        </p:nvSpPr>
        <p:spPr>
          <a:xfrm>
            <a:off x="5382462" y="1049334"/>
            <a:ext cx="825635" cy="8256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9" name="文字方塊 48"/>
          <p:cNvSpPr txBox="1"/>
          <p:nvPr/>
        </p:nvSpPr>
        <p:spPr>
          <a:xfrm>
            <a:off x="8202916" y="1419725"/>
            <a:ext cx="8543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000" dirty="0" smtClean="0"/>
              <a:t>排監考系統</a:t>
            </a:r>
            <a:endParaRPr lang="zh-TW" altLang="en-US" sz="1000" dirty="0"/>
          </a:p>
        </p:txBody>
      </p:sp>
      <p:sp>
        <p:nvSpPr>
          <p:cNvPr id="54" name="文字方塊 53"/>
          <p:cNvSpPr txBox="1"/>
          <p:nvPr/>
        </p:nvSpPr>
        <p:spPr>
          <a:xfrm>
            <a:off x="5375366" y="1305775"/>
            <a:ext cx="854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000" dirty="0" smtClean="0"/>
              <a:t>社團管理</a:t>
            </a:r>
            <a:r>
              <a:rPr lang="en-US" altLang="zh-TW" sz="1000" dirty="0" smtClean="0"/>
              <a:t/>
            </a:r>
            <a:br>
              <a:rPr lang="en-US" altLang="zh-TW" sz="1000" dirty="0" smtClean="0"/>
            </a:br>
            <a:r>
              <a:rPr lang="zh-TW" altLang="en-US" sz="1000" dirty="0" smtClean="0"/>
              <a:t>系統</a:t>
            </a:r>
            <a:endParaRPr lang="zh-TW" altLang="en-US" sz="1000" dirty="0"/>
          </a:p>
        </p:txBody>
      </p:sp>
      <p:sp>
        <p:nvSpPr>
          <p:cNvPr id="55" name="文字方塊 54"/>
          <p:cNvSpPr txBox="1"/>
          <p:nvPr/>
        </p:nvSpPr>
        <p:spPr>
          <a:xfrm>
            <a:off x="2042112" y="1363485"/>
            <a:ext cx="854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000" dirty="0" smtClean="0"/>
              <a:t>重補修選課管理系統</a:t>
            </a:r>
            <a:endParaRPr lang="zh-TW" altLang="en-US" sz="1000" dirty="0"/>
          </a:p>
        </p:txBody>
      </p:sp>
      <p:sp>
        <p:nvSpPr>
          <p:cNvPr id="56" name="文字方塊 55"/>
          <p:cNvSpPr txBox="1"/>
          <p:nvPr/>
        </p:nvSpPr>
        <p:spPr>
          <a:xfrm>
            <a:off x="1433201" y="2422855"/>
            <a:ext cx="854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000" dirty="0" smtClean="0"/>
              <a:t>學生志願選課管理系統</a:t>
            </a:r>
            <a:endParaRPr lang="zh-TW" altLang="en-US" sz="1000" dirty="0"/>
          </a:p>
        </p:txBody>
      </p:sp>
      <p:sp>
        <p:nvSpPr>
          <p:cNvPr id="57" name="橢圓 56"/>
          <p:cNvSpPr/>
          <p:nvPr/>
        </p:nvSpPr>
        <p:spPr>
          <a:xfrm>
            <a:off x="9140845" y="5494396"/>
            <a:ext cx="172986" cy="1729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8" name="矩形 57"/>
          <p:cNvSpPr/>
          <p:nvPr/>
        </p:nvSpPr>
        <p:spPr>
          <a:xfrm>
            <a:off x="9140846" y="5755882"/>
            <a:ext cx="172986" cy="17517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9" name="矩形 58"/>
          <p:cNvSpPr/>
          <p:nvPr/>
        </p:nvSpPr>
        <p:spPr>
          <a:xfrm>
            <a:off x="9129508" y="6019558"/>
            <a:ext cx="184324" cy="21498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0" name="矩形 59"/>
          <p:cNvSpPr/>
          <p:nvPr/>
        </p:nvSpPr>
        <p:spPr>
          <a:xfrm>
            <a:off x="9110940" y="6334882"/>
            <a:ext cx="202891" cy="25184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1" name="文字方塊 60"/>
          <p:cNvSpPr txBox="1"/>
          <p:nvPr/>
        </p:nvSpPr>
        <p:spPr>
          <a:xfrm>
            <a:off x="9212385" y="5454491"/>
            <a:ext cx="8543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dirty="0" smtClean="0"/>
              <a:t>Client</a:t>
            </a:r>
            <a:endParaRPr lang="zh-TW" altLang="en-US" sz="1000" dirty="0"/>
          </a:p>
        </p:txBody>
      </p:sp>
      <p:sp>
        <p:nvSpPr>
          <p:cNvPr id="62" name="文字方塊 61"/>
          <p:cNvSpPr txBox="1"/>
          <p:nvPr/>
        </p:nvSpPr>
        <p:spPr>
          <a:xfrm>
            <a:off x="9212384" y="5709747"/>
            <a:ext cx="8543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dirty="0" smtClean="0"/>
              <a:t>Web</a:t>
            </a:r>
            <a:endParaRPr lang="zh-TW" altLang="en-US" sz="1000" dirty="0"/>
          </a:p>
        </p:txBody>
      </p:sp>
      <p:sp>
        <p:nvSpPr>
          <p:cNvPr id="63" name="文字方塊 62"/>
          <p:cNvSpPr txBox="1"/>
          <p:nvPr/>
        </p:nvSpPr>
        <p:spPr>
          <a:xfrm>
            <a:off x="9332970" y="5998333"/>
            <a:ext cx="10504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dirty="0" smtClean="0"/>
              <a:t>Web &amp; App</a:t>
            </a:r>
            <a:endParaRPr lang="zh-TW" altLang="en-US" sz="1000" dirty="0"/>
          </a:p>
        </p:txBody>
      </p:sp>
      <p:sp>
        <p:nvSpPr>
          <p:cNvPr id="64" name="文字方塊 63"/>
          <p:cNvSpPr txBox="1"/>
          <p:nvPr/>
        </p:nvSpPr>
        <p:spPr>
          <a:xfrm>
            <a:off x="9241447" y="6322456"/>
            <a:ext cx="8543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dirty="0" err="1" smtClean="0"/>
              <a:t>非欣河</a:t>
            </a:r>
            <a:endParaRPr lang="zh-TW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10888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橢圓 3"/>
          <p:cNvSpPr/>
          <p:nvPr/>
        </p:nvSpPr>
        <p:spPr>
          <a:xfrm>
            <a:off x="2055632" y="2004112"/>
            <a:ext cx="1059328" cy="1059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3956" y="99112"/>
            <a:ext cx="9905998" cy="1905000"/>
          </a:xfrm>
        </p:spPr>
        <p:txBody>
          <a:bodyPr/>
          <a:lstStyle/>
          <a:p>
            <a:r>
              <a:rPr lang="zh-TW" altLang="en-US" dirty="0" smtClean="0"/>
              <a:t>欣河智慧校園</a:t>
            </a:r>
            <a:endParaRPr lang="zh-TW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2737375" y="3473969"/>
            <a:ext cx="1931425" cy="5480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文字方塊 19"/>
          <p:cNvSpPr txBox="1"/>
          <p:nvPr/>
        </p:nvSpPr>
        <p:spPr>
          <a:xfrm>
            <a:off x="3114960" y="3563331"/>
            <a:ext cx="1176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線上查詢</a:t>
            </a:r>
            <a:endParaRPr lang="zh-TW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01794" y="4265610"/>
            <a:ext cx="1931425" cy="54805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文字方塊 21"/>
          <p:cNvSpPr txBox="1"/>
          <p:nvPr/>
        </p:nvSpPr>
        <p:spPr>
          <a:xfrm>
            <a:off x="652658" y="4343901"/>
            <a:ext cx="1625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學生志願選課</a:t>
            </a:r>
            <a:endParaRPr lang="zh-TW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01794" y="5015370"/>
            <a:ext cx="1931425" cy="54805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文字方塊 23"/>
          <p:cNvSpPr txBox="1"/>
          <p:nvPr/>
        </p:nvSpPr>
        <p:spPr>
          <a:xfrm>
            <a:off x="688509" y="5113507"/>
            <a:ext cx="1553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重補修選課</a:t>
            </a:r>
            <a:endParaRPr lang="zh-TW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2751972" y="4200973"/>
            <a:ext cx="1931425" cy="5480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文字方塊 25"/>
          <p:cNvSpPr txBox="1"/>
          <p:nvPr/>
        </p:nvSpPr>
        <p:spPr>
          <a:xfrm>
            <a:off x="3129557" y="4290335"/>
            <a:ext cx="1176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線上點名</a:t>
            </a:r>
            <a:endParaRPr lang="zh-TW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2737375" y="4977288"/>
            <a:ext cx="1931425" cy="5480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文字方塊 27"/>
          <p:cNvSpPr txBox="1"/>
          <p:nvPr/>
        </p:nvSpPr>
        <p:spPr>
          <a:xfrm>
            <a:off x="3114960" y="5066650"/>
            <a:ext cx="1176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線上請假</a:t>
            </a:r>
            <a:endParaRPr lang="zh-TW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2751972" y="5695591"/>
            <a:ext cx="1931425" cy="5480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文字方塊 29"/>
          <p:cNvSpPr txBox="1"/>
          <p:nvPr/>
        </p:nvSpPr>
        <p:spPr>
          <a:xfrm>
            <a:off x="2971968" y="5784954"/>
            <a:ext cx="1872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線上課表查詢</a:t>
            </a:r>
            <a:endParaRPr lang="zh-TW" altLang="en-US" dirty="0"/>
          </a:p>
        </p:txBody>
      </p:sp>
      <p:sp>
        <p:nvSpPr>
          <p:cNvPr id="50" name="矩形 49"/>
          <p:cNvSpPr/>
          <p:nvPr/>
        </p:nvSpPr>
        <p:spPr>
          <a:xfrm>
            <a:off x="501794" y="3515850"/>
            <a:ext cx="1931425" cy="54805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1" name="文字方塊 50"/>
          <p:cNvSpPr txBox="1"/>
          <p:nvPr/>
        </p:nvSpPr>
        <p:spPr>
          <a:xfrm>
            <a:off x="893150" y="3605212"/>
            <a:ext cx="1625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線上選社</a:t>
            </a:r>
            <a:endParaRPr lang="zh-TW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5943837" y="3482670"/>
            <a:ext cx="1931425" cy="5480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文字方塊 42"/>
          <p:cNvSpPr txBox="1"/>
          <p:nvPr/>
        </p:nvSpPr>
        <p:spPr>
          <a:xfrm>
            <a:off x="6321422" y="3572032"/>
            <a:ext cx="1317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線上查詢</a:t>
            </a:r>
            <a:endParaRPr lang="zh-TW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5943837" y="4213352"/>
            <a:ext cx="1931425" cy="5480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8" name="文字方塊 57"/>
          <p:cNvSpPr txBox="1"/>
          <p:nvPr/>
        </p:nvSpPr>
        <p:spPr>
          <a:xfrm>
            <a:off x="6321422" y="4302714"/>
            <a:ext cx="1176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線上請假</a:t>
            </a:r>
            <a:endParaRPr lang="zh-TW" altLang="en-US" dirty="0"/>
          </a:p>
        </p:txBody>
      </p:sp>
      <p:sp>
        <p:nvSpPr>
          <p:cNvPr id="59" name="矩形 58"/>
          <p:cNvSpPr/>
          <p:nvPr/>
        </p:nvSpPr>
        <p:spPr>
          <a:xfrm>
            <a:off x="5958434" y="4931655"/>
            <a:ext cx="1931425" cy="5480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0" name="文字方塊 59"/>
          <p:cNvSpPr txBox="1"/>
          <p:nvPr/>
        </p:nvSpPr>
        <p:spPr>
          <a:xfrm>
            <a:off x="6178430" y="5021018"/>
            <a:ext cx="1872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線上課表查詢</a:t>
            </a:r>
            <a:endParaRPr lang="zh-TW" altLang="en-US" dirty="0"/>
          </a:p>
        </p:txBody>
      </p:sp>
      <p:sp>
        <p:nvSpPr>
          <p:cNvPr id="63" name="矩形 62"/>
          <p:cNvSpPr/>
          <p:nvPr/>
        </p:nvSpPr>
        <p:spPr>
          <a:xfrm>
            <a:off x="8915220" y="3473963"/>
            <a:ext cx="1931425" cy="5480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4" name="文字方塊 63"/>
          <p:cNvSpPr txBox="1"/>
          <p:nvPr/>
        </p:nvSpPr>
        <p:spPr>
          <a:xfrm>
            <a:off x="9292805" y="3563325"/>
            <a:ext cx="143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線上查詢</a:t>
            </a:r>
            <a:r>
              <a:rPr lang="en-US" altLang="zh-TW" dirty="0" smtClean="0"/>
              <a:t>*</a:t>
            </a:r>
            <a:endParaRPr lang="zh-TW" altLang="en-US" dirty="0"/>
          </a:p>
        </p:txBody>
      </p:sp>
      <p:sp>
        <p:nvSpPr>
          <p:cNvPr id="69" name="矩形 68"/>
          <p:cNvSpPr/>
          <p:nvPr/>
        </p:nvSpPr>
        <p:spPr>
          <a:xfrm>
            <a:off x="8929817" y="4200973"/>
            <a:ext cx="1931425" cy="5480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0" name="文字方塊 69"/>
          <p:cNvSpPr txBox="1"/>
          <p:nvPr/>
        </p:nvSpPr>
        <p:spPr>
          <a:xfrm>
            <a:off x="9307402" y="4290335"/>
            <a:ext cx="1176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線上點名</a:t>
            </a:r>
            <a:endParaRPr lang="zh-TW" altLang="en-US" dirty="0"/>
          </a:p>
        </p:txBody>
      </p:sp>
      <p:sp>
        <p:nvSpPr>
          <p:cNvPr id="71" name="矩形 70"/>
          <p:cNvSpPr/>
          <p:nvPr/>
        </p:nvSpPr>
        <p:spPr>
          <a:xfrm>
            <a:off x="8915220" y="4977288"/>
            <a:ext cx="1931425" cy="5480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2" name="文字方塊 71"/>
          <p:cNvSpPr txBox="1"/>
          <p:nvPr/>
        </p:nvSpPr>
        <p:spPr>
          <a:xfrm>
            <a:off x="9292805" y="5066650"/>
            <a:ext cx="1176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線上請假</a:t>
            </a:r>
            <a:endParaRPr lang="zh-TW" altLang="en-US" dirty="0"/>
          </a:p>
        </p:txBody>
      </p:sp>
      <p:sp>
        <p:nvSpPr>
          <p:cNvPr id="73" name="矩形 72"/>
          <p:cNvSpPr/>
          <p:nvPr/>
        </p:nvSpPr>
        <p:spPr>
          <a:xfrm>
            <a:off x="8929817" y="5695591"/>
            <a:ext cx="1931425" cy="5480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4" name="文字方塊 73"/>
          <p:cNvSpPr txBox="1"/>
          <p:nvPr/>
        </p:nvSpPr>
        <p:spPr>
          <a:xfrm>
            <a:off x="9149813" y="5784954"/>
            <a:ext cx="1872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線上課表查詢</a:t>
            </a:r>
            <a:endParaRPr lang="zh-TW" altLang="en-US" dirty="0"/>
          </a:p>
        </p:txBody>
      </p:sp>
      <p:sp>
        <p:nvSpPr>
          <p:cNvPr id="3" name="文字方塊 2"/>
          <p:cNvSpPr txBox="1"/>
          <p:nvPr/>
        </p:nvSpPr>
        <p:spPr>
          <a:xfrm>
            <a:off x="2154842" y="2295628"/>
            <a:ext cx="20698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600" dirty="0" smtClean="0">
                <a:solidFill>
                  <a:schemeClr val="accent5">
                    <a:lumMod val="50000"/>
                  </a:schemeClr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學生</a:t>
            </a:r>
            <a:endParaRPr lang="zh-TW" altLang="en-US" sz="2600" dirty="0">
              <a:solidFill>
                <a:schemeClr val="accent5">
                  <a:lumMod val="50000"/>
                </a:schemeClr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77" name="橢圓 76"/>
          <p:cNvSpPr/>
          <p:nvPr/>
        </p:nvSpPr>
        <p:spPr>
          <a:xfrm>
            <a:off x="6282793" y="2093929"/>
            <a:ext cx="1059328" cy="1059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8" name="橢圓 77"/>
          <p:cNvSpPr/>
          <p:nvPr/>
        </p:nvSpPr>
        <p:spPr>
          <a:xfrm>
            <a:off x="9307402" y="1980708"/>
            <a:ext cx="1059328" cy="1059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9" name="文字方塊 78"/>
          <p:cNvSpPr txBox="1"/>
          <p:nvPr/>
        </p:nvSpPr>
        <p:spPr>
          <a:xfrm>
            <a:off x="6378799" y="2346499"/>
            <a:ext cx="20698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600" dirty="0" smtClean="0">
                <a:solidFill>
                  <a:schemeClr val="accent5">
                    <a:lumMod val="50000"/>
                  </a:schemeClr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家長</a:t>
            </a:r>
            <a:endParaRPr lang="zh-TW" altLang="en-US" sz="2600" dirty="0">
              <a:solidFill>
                <a:schemeClr val="accent5">
                  <a:lumMod val="50000"/>
                </a:schemeClr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80" name="文字方塊 79"/>
          <p:cNvSpPr txBox="1"/>
          <p:nvPr/>
        </p:nvSpPr>
        <p:spPr>
          <a:xfrm>
            <a:off x="9428249" y="2272473"/>
            <a:ext cx="20698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600" dirty="0" smtClean="0">
                <a:solidFill>
                  <a:schemeClr val="accent5">
                    <a:lumMod val="50000"/>
                  </a:schemeClr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教師</a:t>
            </a:r>
            <a:endParaRPr lang="zh-TW" altLang="en-US" sz="2600" dirty="0">
              <a:solidFill>
                <a:schemeClr val="accent5">
                  <a:lumMod val="50000"/>
                </a:schemeClr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0102965" y="3052815"/>
            <a:ext cx="21818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*</a:t>
            </a:r>
            <a:r>
              <a:rPr lang="en-US" altLang="zh-TW" sz="1400" dirty="0" err="1" smtClean="0"/>
              <a:t>App僅供查詢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414597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網狀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F4B54B"/>
      </a:accent1>
      <a:accent2>
        <a:srgbClr val="A2C84E"/>
      </a:accent2>
      <a:accent3>
        <a:srgbClr val="4BC298"/>
      </a:accent3>
      <a:accent4>
        <a:srgbClr val="4CB5D3"/>
      </a:accent4>
      <a:accent5>
        <a:srgbClr val="9167E3"/>
      </a:accent5>
      <a:accent6>
        <a:srgbClr val="E05073"/>
      </a:accent6>
      <a:hlink>
        <a:srgbClr val="E19520"/>
      </a:hlink>
      <a:folHlink>
        <a:srgbClr val="E8B15D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DD1DAD52-B525-46B5-8E87-60EE23581B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TM03457485[[fn=網狀]]</Template>
  <TotalTime>137</TotalTime>
  <Words>234</Words>
  <Application>Microsoft Office PowerPoint</Application>
  <PresentationFormat>寬螢幕</PresentationFormat>
  <Paragraphs>64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5" baseType="lpstr">
      <vt:lpstr>華康中明體</vt:lpstr>
      <vt:lpstr>華康中特圓體</vt:lpstr>
      <vt:lpstr>華康粗黑體</vt:lpstr>
      <vt:lpstr>華康新特明體</vt:lpstr>
      <vt:lpstr>新細明體</vt:lpstr>
      <vt:lpstr>標楷體</vt:lpstr>
      <vt:lpstr>Arial</vt:lpstr>
      <vt:lpstr>Century Gothic</vt:lpstr>
      <vt:lpstr>網狀</vt:lpstr>
      <vt:lpstr>108學年度第2學期 期末校務會議 學務處報告</vt:lpstr>
      <vt:lpstr>校安通報事件類型</vt:lpstr>
      <vt:lpstr>性平、兒少保護事件導師的角色</vt:lpstr>
      <vt:lpstr>CRC兒童權利公約</vt:lpstr>
      <vt:lpstr>校務系統</vt:lpstr>
      <vt:lpstr>欣河智慧校園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108學年度第2學期 期末校務會議 學務處報告</dc:title>
  <dc:creator>Dick Wang</dc:creator>
  <cp:lastModifiedBy>Dick Wang</cp:lastModifiedBy>
  <cp:revision>12</cp:revision>
  <dcterms:created xsi:type="dcterms:W3CDTF">2020-07-09T01:26:37Z</dcterms:created>
  <dcterms:modified xsi:type="dcterms:W3CDTF">2020-07-13T09:43:47Z</dcterms:modified>
</cp:coreProperties>
</file>