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6" r:id="rId3"/>
    <p:sldId id="258" r:id="rId4"/>
    <p:sldId id="262" r:id="rId5"/>
    <p:sldId id="264" r:id="rId6"/>
    <p:sldId id="265" r:id="rId7"/>
    <p:sldId id="266" r:id="rId8"/>
    <p:sldId id="267" r:id="rId9"/>
    <p:sldId id="269" r:id="rId10"/>
    <p:sldId id="272" r:id="rId11"/>
    <p:sldId id="270" r:id="rId12"/>
    <p:sldId id="271" r:id="rId13"/>
    <p:sldId id="273" r:id="rId14"/>
    <p:sldId id="274" r:id="rId15"/>
    <p:sldId id="275" r:id="rId16"/>
    <p:sldId id="276" r:id="rId17"/>
    <p:sldId id="277" r:id="rId18"/>
    <p:sldId id="261" r:id="rId19"/>
    <p:sldId id="278" r:id="rId20"/>
    <p:sldId id="263" r:id="rId2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-82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CF982-F588-47A8-8823-67519F267AEF}" type="datetimeFigureOut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46F36-433C-4284-878D-22C1D7157B1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26346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F5A5B-BE81-4EE3-9134-50D70190F02A}" type="datetimeFigureOut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2271E-949B-4D88-8B21-9B9B4FF8FDF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529946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4226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9123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0212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344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9751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86789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3660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9663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6639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7933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7933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49579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7933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048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048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048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048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048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048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2271E-949B-4D88-8B21-9B9B4FF8FDFB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5504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9686F-2405-4623-B5ED-151158D73F50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977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47C23-7F44-4D01-8912-E8A2E7F2F0B5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0032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0AE2-0300-4D85-9705-4BA349CEE548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0626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A41D-A20E-4815-BF87-9EDA68EFFF1A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7343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E0BB3-8B9A-42A5-840A-3617E88D00FC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8880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F7FA-8832-4B75-B03B-5321150EC0C2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078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C8191-67AF-4D4C-BD5E-D443019A3C59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93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878A8-57A3-4C55-B0EE-57BD0BDB2B5C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6236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1FF48-3730-404A-9706-AB184120C249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654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0E364-1932-4D31-B2E6-884A0C126A3A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947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F856-DF8A-4F3D-89F2-1F5320A90235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2711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30B6-08E0-4684-97DC-D8ABCC3B5A10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320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3C943-C44B-42DF-B684-B0ADB732DA2B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958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D1C5C-6C15-4E1A-9B9E-679A0D79F431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966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0CF96-555F-400F-B635-FC01AFD6E9D0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53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3259-83BB-4654-A425-0D007F230610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4414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B4C0-EEF4-44B1-8A1D-B551F28BC25A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424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5236D4F-66CF-4D62-B1C2-E52BE2F22672}" type="datetime1">
              <a:rPr lang="zh-TW" altLang="en-US" smtClean="0"/>
              <a:t>2020/7/14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E50E216-B3DC-47D6-B54E-19C33361616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20229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3391" y="651075"/>
            <a:ext cx="8001000" cy="2971801"/>
          </a:xfrm>
        </p:spPr>
        <p:txBody>
          <a:bodyPr/>
          <a:lstStyle/>
          <a:p>
            <a:r>
              <a:rPr lang="zh-TW" altLang="en-US" dirty="0"/>
              <a:t>中壢高商</a:t>
            </a:r>
            <a:br>
              <a:rPr lang="zh-TW" altLang="en-US" dirty="0"/>
            </a:br>
            <a:r>
              <a:rPr lang="en-US" altLang="zh-TW" b="1" dirty="0" smtClean="0"/>
              <a:t>108-2 </a:t>
            </a:r>
            <a:r>
              <a:rPr lang="zh-TW" altLang="en-US" b="1" dirty="0" smtClean="0"/>
              <a:t>期末校務</a:t>
            </a:r>
            <a:r>
              <a:rPr lang="zh-TW" altLang="en-US" b="1" dirty="0"/>
              <a:t>會議</a:t>
            </a:r>
            <a:r>
              <a:rPr lang="zh-TW" altLang="en-US" dirty="0"/>
              <a:t/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6393084" y="6089356"/>
            <a:ext cx="5609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b="1" dirty="0" smtClean="0">
                <a:solidFill>
                  <a:schemeClr val="bg1"/>
                </a:solidFill>
              </a:rPr>
              <a:t>109.07.14</a:t>
            </a:r>
            <a:r>
              <a:rPr lang="zh-TW" altLang="en-US" sz="3200" b="1" dirty="0" smtClean="0">
                <a:solidFill>
                  <a:schemeClr val="bg1"/>
                </a:solidFill>
              </a:rPr>
              <a:t>　中壢高商講義堂</a:t>
            </a:r>
            <a:endParaRPr lang="zh-TW" alt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61066" y="3205223"/>
            <a:ext cx="2588189" cy="83530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2800" b="1" dirty="0" smtClean="0"/>
              <a:t>報告人</a:t>
            </a:r>
            <a:r>
              <a:rPr lang="en-US" altLang="zh-TW" sz="2800" b="1" dirty="0" smtClean="0"/>
              <a:t>:</a:t>
            </a:r>
            <a:r>
              <a:rPr lang="zh-TW" altLang="en-US" sz="2800" b="1" dirty="0" smtClean="0"/>
              <a:t>蘇鴻銘</a:t>
            </a:r>
            <a:endParaRPr lang="zh-TW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5169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116" y="878782"/>
            <a:ext cx="5548995" cy="597921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4132" y="191237"/>
            <a:ext cx="5828281" cy="9632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0466" y="1283068"/>
            <a:ext cx="38157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自我學習能力</a:t>
            </a:r>
          </a:p>
          <a:p>
            <a:r>
              <a:rPr lang="zh-TW" altLang="en-US" sz="3200" dirty="0"/>
              <a:t>（</a:t>
            </a:r>
            <a:r>
              <a:rPr lang="en-US" altLang="zh-TW" sz="3200" dirty="0"/>
              <a:t>40</a:t>
            </a:r>
            <a:r>
              <a:rPr lang="zh-TW" altLang="en-US" sz="3200" dirty="0"/>
              <a:t>％）</a:t>
            </a:r>
          </a:p>
          <a:p>
            <a:pPr marL="358775" indent="-358775"/>
            <a:r>
              <a:rPr lang="en-US" altLang="zh-TW" sz="3200" dirty="0">
                <a:solidFill>
                  <a:srgbClr val="002060"/>
                </a:solidFill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選讀本系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動機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與生涯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規劃</a:t>
            </a:r>
            <a:endParaRPr lang="zh-TW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自我成長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活動</a:t>
            </a:r>
            <a:endParaRPr lang="zh-TW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專題作品</a:t>
            </a:r>
          </a:p>
          <a:p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檢定或證照</a:t>
            </a:r>
          </a:p>
        </p:txBody>
      </p:sp>
    </p:spTree>
    <p:extLst>
      <p:ext uri="{BB962C8B-B14F-4D97-AF65-F5344CB8AC3E}">
        <p14:creationId xmlns:p14="http://schemas.microsoft.com/office/powerpoint/2010/main" val="155013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210" y="860651"/>
            <a:ext cx="6622348" cy="625385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94" y="44318"/>
            <a:ext cx="5828281" cy="9632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3227" y="1186422"/>
            <a:ext cx="36378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溝通互動能力</a:t>
            </a:r>
          </a:p>
          <a:p>
            <a:r>
              <a:rPr lang="en-US" altLang="zh-TW" sz="3200" dirty="0"/>
              <a:t>(30</a:t>
            </a:r>
            <a:r>
              <a:rPr lang="zh-TW" altLang="en-US" sz="3200" dirty="0"/>
              <a:t>％</a:t>
            </a:r>
            <a:r>
              <a:rPr lang="en-US" altLang="zh-TW" sz="3200" dirty="0"/>
              <a:t>)</a:t>
            </a:r>
          </a:p>
          <a:p>
            <a:r>
              <a:rPr lang="en-US" altLang="zh-TW" sz="3200" dirty="0"/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社團參與</a:t>
            </a:r>
          </a:p>
          <a:p>
            <a:pPr marL="358775" indent="-358775"/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參與校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內外才藝</a:t>
            </a:r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公益活動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或比賽</a:t>
            </a:r>
          </a:p>
          <a:p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班級幹部</a:t>
            </a:r>
          </a:p>
        </p:txBody>
      </p:sp>
    </p:spTree>
    <p:extLst>
      <p:ext uri="{BB962C8B-B14F-4D97-AF65-F5344CB8AC3E}">
        <p14:creationId xmlns:p14="http://schemas.microsoft.com/office/powerpoint/2010/main" val="32307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19431" y="191237"/>
            <a:ext cx="566494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學習歷程評量尺規 範例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841" y="879506"/>
            <a:ext cx="7320124" cy="597849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7949" y="1283430"/>
            <a:ext cx="40472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創新與實踐</a:t>
            </a:r>
            <a:r>
              <a:rPr lang="zh-TW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能力</a:t>
            </a:r>
            <a:endParaRPr lang="zh-TW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3200" dirty="0"/>
              <a:t>（</a:t>
            </a:r>
            <a:r>
              <a:rPr lang="en-US" altLang="zh-TW" sz="3200" dirty="0"/>
              <a:t>30</a:t>
            </a:r>
            <a:r>
              <a:rPr lang="zh-TW" altLang="en-US" sz="3200" dirty="0"/>
              <a:t>％）</a:t>
            </a:r>
          </a:p>
          <a:p>
            <a:r>
              <a:rPr lang="en-US" altLang="zh-TW" sz="3200" dirty="0"/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寫作</a:t>
            </a:r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科學習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</a:t>
            </a:r>
          </a:p>
          <a:p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學科比賽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</a:t>
            </a:r>
            <a:endParaRPr lang="zh-TW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學科檢定</a:t>
            </a:r>
            <a:r>
              <a:rPr lang="en-US" altLang="zh-TW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證照</a:t>
            </a:r>
            <a:endParaRPr lang="zh-TW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214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19431" y="191237"/>
            <a:ext cx="566494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學習歷程評量尺規 範例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sp>
        <p:nvSpPr>
          <p:cNvPr id="2" name="矩形 1"/>
          <p:cNvSpPr/>
          <p:nvPr/>
        </p:nvSpPr>
        <p:spPr>
          <a:xfrm>
            <a:off x="721490" y="1778712"/>
            <a:ext cx="966100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自我成長活動</a:t>
            </a:r>
          </a:p>
          <a:p>
            <a:endParaRPr lang="en-US" altLang="zh-TW" sz="2000" dirty="0" smtClean="0"/>
          </a:p>
          <a:p>
            <a:r>
              <a:rPr lang="zh-TW" altLang="en-US" sz="4000" dirty="0" smtClean="0"/>
              <a:t>積極</a:t>
            </a:r>
            <a:r>
              <a:rPr lang="zh-TW" altLang="en-US" sz="4000" dirty="0"/>
              <a:t>參加各項</a:t>
            </a:r>
            <a:r>
              <a:rPr lang="zh-TW" altLang="en-US" sz="4000" dirty="0" smtClean="0"/>
              <a:t>學科研習</a:t>
            </a:r>
            <a:r>
              <a:rPr lang="zh-TW" altLang="en-US" sz="4000" dirty="0"/>
              <a:t>課外活動</a:t>
            </a:r>
            <a:r>
              <a:rPr lang="en-US" altLang="zh-TW" sz="4000" dirty="0"/>
              <a:t>(</a:t>
            </a:r>
            <a:r>
              <a:rPr lang="zh-TW" altLang="en-US" sz="4000" dirty="0" smtClean="0"/>
              <a:t>例如</a:t>
            </a:r>
            <a:r>
              <a:rPr lang="zh-TW" altLang="en-US" sz="4000" dirty="0"/>
              <a:t>，社會、公共</a:t>
            </a:r>
            <a:r>
              <a:rPr lang="zh-TW" altLang="en-US" sz="4000" dirty="0" smtClean="0"/>
              <a:t>事務</a:t>
            </a:r>
            <a:r>
              <a:rPr lang="zh-TW" altLang="en-US" sz="4000" dirty="0"/>
              <a:t>、空間相關</a:t>
            </a:r>
            <a:r>
              <a:rPr lang="zh-TW" altLang="en-US" sz="4000" dirty="0" smtClean="0"/>
              <a:t>研習營</a:t>
            </a:r>
            <a:r>
              <a:rPr lang="zh-TW" altLang="en-US" sz="4000" dirty="0"/>
              <a:t>，體驗營等</a:t>
            </a:r>
            <a:r>
              <a:rPr lang="en-US" altLang="zh-TW" sz="4000" dirty="0"/>
              <a:t>)</a:t>
            </a:r>
            <a:r>
              <a:rPr lang="zh-TW" altLang="en-US" sz="4000" dirty="0"/>
              <a:t>且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提出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傑出表現之事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證</a:t>
            </a:r>
            <a:r>
              <a:rPr lang="en-US" altLang="zh-TW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例如，獎狀或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傑出事蹟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陳述</a:t>
            </a:r>
            <a:r>
              <a:rPr lang="en-US" altLang="zh-TW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721490" y="10147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自我學習能力</a:t>
            </a:r>
          </a:p>
        </p:txBody>
      </p:sp>
    </p:spTree>
    <p:extLst>
      <p:ext uri="{BB962C8B-B14F-4D97-AF65-F5344CB8AC3E}">
        <p14:creationId xmlns:p14="http://schemas.microsoft.com/office/powerpoint/2010/main" val="24972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19431" y="191237"/>
            <a:ext cx="566494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學習歷程評量尺規 範例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883537" y="1698243"/>
            <a:ext cx="107605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TW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專題作品</a:t>
            </a:r>
            <a:endParaRPr lang="zh-TW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提出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傑出的自我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學習</a:t>
            </a:r>
            <a:r>
              <a:rPr lang="zh-TW" altLang="en-US" sz="4000" dirty="0"/>
              <a:t>及涉獵各方</a:t>
            </a:r>
            <a:r>
              <a:rPr lang="zh-TW" altLang="en-US" sz="4000" dirty="0" smtClean="0"/>
              <a:t>常識之</a:t>
            </a:r>
            <a:r>
              <a:rPr lang="zh-TW" altLang="en-US" sz="4000" dirty="0"/>
              <a:t>證明文件</a:t>
            </a:r>
            <a:r>
              <a:rPr lang="en-US" altLang="zh-TW" sz="4000" dirty="0"/>
              <a:t>(</a:t>
            </a:r>
            <a:r>
              <a:rPr lang="zh-TW" altLang="en-US" sz="4000" dirty="0"/>
              <a:t>例如</a:t>
            </a:r>
            <a:r>
              <a:rPr lang="zh-TW" altLang="en-US" sz="4000" dirty="0" smtClean="0"/>
              <a:t>，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論文，作品，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專題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，讀書心得</a:t>
            </a:r>
            <a:r>
              <a:rPr lang="zh-TW" altLang="en-US" sz="4000" dirty="0"/>
              <a:t>等</a:t>
            </a:r>
            <a:r>
              <a:rPr lang="en-US" altLang="zh-TW" sz="4000" dirty="0"/>
              <a:t>)</a:t>
            </a:r>
            <a:endParaRPr lang="zh-TW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1032892" y="4648249"/>
            <a:ext cx="96610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TW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檢定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或證照</a:t>
            </a:r>
            <a:endParaRPr lang="zh-TW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積極</a:t>
            </a:r>
            <a:r>
              <a:rPr lang="zh-TW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參與並取得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各項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才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藝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檢定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或證照</a:t>
            </a:r>
          </a:p>
        </p:txBody>
      </p:sp>
      <p:sp>
        <p:nvSpPr>
          <p:cNvPr id="6" name="矩形 5"/>
          <p:cNvSpPr/>
          <p:nvPr/>
        </p:nvSpPr>
        <p:spPr>
          <a:xfrm>
            <a:off x="721490" y="10147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自我學習能力</a:t>
            </a:r>
          </a:p>
        </p:txBody>
      </p:sp>
    </p:spTree>
    <p:extLst>
      <p:ext uri="{BB962C8B-B14F-4D97-AF65-F5344CB8AC3E}">
        <p14:creationId xmlns:p14="http://schemas.microsoft.com/office/powerpoint/2010/main" val="7305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19431" y="191237"/>
            <a:ext cx="566494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學習歷程評量尺規 範例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721490" y="1855850"/>
            <a:ext cx="107490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參與校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內外才藝</a:t>
            </a:r>
            <a:r>
              <a:rPr lang="en-US" altLang="zh-TW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公益活動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</a:t>
            </a:r>
            <a:r>
              <a:rPr lang="zh-TW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比賽</a:t>
            </a:r>
            <a:endParaRPr lang="en-US" altLang="zh-TW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l"/>
            </a:pPr>
            <a:endParaRPr lang="en-US" altLang="zh-TW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3600" dirty="0" smtClean="0"/>
              <a:t>積極</a:t>
            </a:r>
            <a:r>
              <a:rPr lang="zh-TW" altLang="en-US" sz="3600" dirty="0"/>
              <a:t>參與校內外</a:t>
            </a:r>
            <a:r>
              <a:rPr lang="zh-TW" altLang="en-US" sz="3600" dirty="0" smtClean="0"/>
              <a:t>非學科</a:t>
            </a:r>
            <a:r>
              <a:rPr lang="zh-TW" altLang="en-US" sz="3600" dirty="0"/>
              <a:t>研習活動之</a:t>
            </a:r>
            <a:r>
              <a:rPr lang="zh-TW" altLang="en-US" sz="3600" dirty="0" smtClean="0"/>
              <a:t>證明</a:t>
            </a:r>
            <a:r>
              <a:rPr lang="en-US" altLang="zh-TW" sz="3600" dirty="0"/>
              <a:t>(</a:t>
            </a:r>
            <a:r>
              <a:rPr lang="zh-TW" altLang="en-US" sz="3600" dirty="0"/>
              <a:t>例如，親善</a:t>
            </a:r>
            <a:r>
              <a:rPr lang="zh-TW" altLang="en-US" sz="3600" dirty="0" smtClean="0"/>
              <a:t>大使、社會服務</a:t>
            </a:r>
            <a:r>
              <a:rPr lang="zh-TW" altLang="en-US" sz="3600" dirty="0"/>
              <a:t>、</a:t>
            </a:r>
            <a:r>
              <a:rPr lang="zh-TW" altLang="en-US" sz="3600" dirty="0" smtClean="0"/>
              <a:t>校內</a:t>
            </a:r>
            <a:r>
              <a:rPr lang="zh-TW" altLang="en-US" sz="3600" dirty="0"/>
              <a:t>環境改造、</a:t>
            </a:r>
            <a:r>
              <a:rPr lang="zh-TW" altLang="en-US" sz="3600" dirty="0" smtClean="0"/>
              <a:t>社區環境</a:t>
            </a:r>
            <a:r>
              <a:rPr lang="zh-TW" altLang="en-US" sz="3600" dirty="0"/>
              <a:t>營造、體育</a:t>
            </a:r>
            <a:r>
              <a:rPr lang="zh-TW" altLang="en-US" sz="3600" dirty="0" smtClean="0"/>
              <a:t>活動</a:t>
            </a:r>
            <a:r>
              <a:rPr lang="zh-TW" altLang="en-US" sz="3600" dirty="0"/>
              <a:t>、藝術文化</a:t>
            </a:r>
            <a:r>
              <a:rPr lang="zh-TW" altLang="en-US" sz="3600" dirty="0" smtClean="0"/>
              <a:t>獎項等</a:t>
            </a:r>
            <a:r>
              <a:rPr lang="en-US" altLang="zh-TW" sz="3600" dirty="0"/>
              <a:t>)</a:t>
            </a:r>
            <a:r>
              <a:rPr lang="zh-TW" altLang="en-US" sz="3600" dirty="0"/>
              <a:t>，且能</a:t>
            </a:r>
            <a:r>
              <a:rPr lang="zh-TW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具體</a:t>
            </a:r>
            <a:r>
              <a:rPr lang="zh-TW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陳述傑出</a:t>
            </a:r>
            <a:r>
              <a:rPr lang="zh-TW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事蹟</a:t>
            </a:r>
          </a:p>
        </p:txBody>
      </p:sp>
      <p:sp>
        <p:nvSpPr>
          <p:cNvPr id="6" name="矩形 5"/>
          <p:cNvSpPr/>
          <p:nvPr/>
        </p:nvSpPr>
        <p:spPr>
          <a:xfrm>
            <a:off x="721490" y="10147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溝通互動能力</a:t>
            </a:r>
            <a:endParaRPr lang="zh-TW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1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19431" y="191237"/>
            <a:ext cx="5664944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學習歷程評量尺規 範例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sp>
        <p:nvSpPr>
          <p:cNvPr id="2" name="矩形 1"/>
          <p:cNvSpPr/>
          <p:nvPr/>
        </p:nvSpPr>
        <p:spPr>
          <a:xfrm>
            <a:off x="797535" y="4409098"/>
            <a:ext cx="114445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學科檢定</a:t>
            </a:r>
            <a:r>
              <a:rPr lang="en-US" altLang="zh-TW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證照</a:t>
            </a:r>
            <a:endParaRPr lang="en-US" altLang="zh-TW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4000" dirty="0" smtClean="0"/>
              <a:t>通過</a:t>
            </a:r>
            <a:r>
              <a:rPr lang="zh-TW" altLang="en-US" sz="4000" dirty="0"/>
              <a:t>多項學科</a:t>
            </a:r>
            <a:r>
              <a:rPr lang="zh-TW" altLang="en-US" sz="4000" dirty="0" smtClean="0"/>
              <a:t>檢定</a:t>
            </a:r>
            <a:r>
              <a:rPr lang="zh-TW" altLang="en-US" sz="4000" dirty="0"/>
              <a:t>或取得</a:t>
            </a:r>
            <a:r>
              <a:rPr lang="zh-TW" altLang="en-US" sz="4000" dirty="0" smtClean="0"/>
              <a:t>證照</a:t>
            </a:r>
            <a:r>
              <a:rPr lang="en-US" altLang="zh-TW" sz="4000" dirty="0" smtClean="0"/>
              <a:t>( </a:t>
            </a:r>
            <a:r>
              <a:rPr lang="zh-TW" altLang="en-US" sz="4000" dirty="0"/>
              <a:t>如，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語文類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TW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TQC</a:t>
            </a:r>
            <a:r>
              <a:rPr lang="zh-TW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、資訊科技</a:t>
            </a:r>
            <a:r>
              <a:rPr lang="zh-TW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類</a:t>
            </a:r>
            <a:r>
              <a:rPr lang="zh-TW" altLang="en-US" sz="4000" dirty="0" smtClean="0"/>
              <a:t>等</a:t>
            </a:r>
            <a:r>
              <a:rPr lang="en-US" altLang="zh-TW" sz="4000" dirty="0"/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708220" y="1719883"/>
            <a:ext cx="1125831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學科比賽</a:t>
            </a:r>
            <a:r>
              <a:rPr lang="zh-TW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</a:t>
            </a:r>
            <a:endParaRPr lang="en-US" altLang="zh-TW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3600" dirty="0" smtClean="0"/>
              <a:t>參與</a:t>
            </a:r>
            <a:r>
              <a:rPr lang="zh-TW" altLang="en-US" sz="3600" dirty="0"/>
              <a:t>校內外</a:t>
            </a:r>
            <a:r>
              <a:rPr lang="zh-TW" altLang="en-US" sz="3600" dirty="0" smtClean="0"/>
              <a:t>學科相關</a:t>
            </a:r>
            <a:r>
              <a:rPr lang="zh-TW" altLang="en-US" sz="3600" dirty="0"/>
              <a:t>競賽</a:t>
            </a:r>
            <a:r>
              <a:rPr lang="en-US" altLang="zh-TW" sz="3600" dirty="0"/>
              <a:t>(</a:t>
            </a:r>
            <a:r>
              <a:rPr lang="zh-TW" altLang="en-US" sz="3600" dirty="0"/>
              <a:t>如，</a:t>
            </a:r>
            <a:r>
              <a:rPr lang="zh-TW" altLang="en-US" sz="3600" dirty="0" smtClean="0"/>
              <a:t>段考</a:t>
            </a:r>
            <a:r>
              <a:rPr lang="zh-TW" altLang="en-US" sz="3600" dirty="0"/>
              <a:t>、社會、公共</a:t>
            </a:r>
            <a:r>
              <a:rPr lang="zh-TW" altLang="en-US" sz="3600" dirty="0" smtClean="0"/>
              <a:t>事務</a:t>
            </a:r>
            <a:r>
              <a:rPr lang="zh-TW" altLang="en-US" sz="3600" dirty="0"/>
              <a:t>、空間資訊</a:t>
            </a:r>
            <a:r>
              <a:rPr lang="zh-TW" altLang="en-US" sz="3600" dirty="0" smtClean="0"/>
              <a:t>相關競賽</a:t>
            </a:r>
            <a:r>
              <a:rPr lang="zh-TW" altLang="en-US" sz="3600" dirty="0"/>
              <a:t>等</a:t>
            </a:r>
            <a:r>
              <a:rPr lang="en-US" altLang="zh-TW" sz="3600" dirty="0"/>
              <a:t>)</a:t>
            </a:r>
            <a:r>
              <a:rPr lang="zh-TW" altLang="en-US" sz="3600" dirty="0"/>
              <a:t>，且能</a:t>
            </a:r>
            <a:r>
              <a:rPr lang="zh-TW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提出</a:t>
            </a:r>
            <a:r>
              <a:rPr lang="zh-TW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表現傑出之</a:t>
            </a:r>
            <a:r>
              <a:rPr lang="zh-TW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具體</a:t>
            </a:r>
            <a:r>
              <a:rPr lang="zh-TW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事蹟</a:t>
            </a:r>
            <a:r>
              <a:rPr lang="en-US" altLang="zh-TW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例如，</a:t>
            </a:r>
            <a:r>
              <a:rPr lang="zh-TW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獎狀</a:t>
            </a:r>
            <a:r>
              <a:rPr lang="zh-TW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、成績證明</a:t>
            </a:r>
            <a:r>
              <a:rPr lang="en-US" altLang="zh-TW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1490" y="98964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創新與實踐能力</a:t>
            </a:r>
            <a:endParaRPr lang="zh-TW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487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6489" y="1140361"/>
            <a:ext cx="719280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如何豐富學習歷程</a:t>
            </a:r>
            <a:r>
              <a:rPr lang="en-US" altLang="zh-TW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如何去</a:t>
            </a:r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規劃現有的時間</a:t>
            </a:r>
            <a:r>
              <a:rPr lang="en-US" altLang="zh-TW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1096601" y="2620266"/>
            <a:ext cx="719280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 smtClean="0"/>
              <a:t>多元選修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 smtClean="0"/>
              <a:t>彈性學習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 smtClean="0"/>
              <a:t>高一二輔導課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 smtClean="0"/>
              <a:t>社團時間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 smtClean="0"/>
              <a:t>其他課餘時間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TW" sz="3600" b="1" dirty="0" smtClean="0"/>
              <a:t>……………………….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55100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1588"/>
            <a:ext cx="5243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55882" y="304365"/>
            <a:ext cx="23807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分享 給予</a:t>
            </a:r>
            <a:endParaRPr lang="zh-TW" altLang="en-US" sz="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018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5882" y="304365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會計產業專</a:t>
            </a:r>
            <a:r>
              <a:rPr lang="zh-TW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班</a:t>
            </a:r>
            <a:endParaRPr lang="zh-TW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8368" y="1170409"/>
            <a:ext cx="1106883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TW" altLang="en-US" sz="3200" dirty="0" smtClean="0"/>
              <a:t>這個</a:t>
            </a:r>
            <a:r>
              <a:rPr lang="zh-TW" altLang="en-US" sz="3200" dirty="0"/>
              <a:t>班從開辦申請、高三課程、大學及實習、畢業留任事務所等，花了很多心力及資源，可以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很紮實的培養會計專業及人才</a:t>
            </a:r>
          </a:p>
          <a:p>
            <a:endParaRPr lang="zh-TW" altLang="en-US" sz="3200" dirty="0"/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TW" altLang="en-US" sz="3200" dirty="0" smtClean="0"/>
              <a:t>商</a:t>
            </a:r>
            <a:r>
              <a:rPr lang="zh-TW" altLang="en-US" sz="3200" dirty="0"/>
              <a:t>管群最明確的專業方向</a:t>
            </a:r>
            <a:r>
              <a:rPr lang="en-US" altLang="zh-TW" sz="3200" dirty="0"/>
              <a:t>-</a:t>
            </a:r>
            <a:r>
              <a:rPr lang="zh-TW" altLang="en-US" sz="3200" dirty="0"/>
              <a:t>會計，透過這樣的培養流程，終究可以練就一身真功夫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endParaRPr lang="zh-TW" altLang="en-US" sz="3200" dirty="0"/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TW" altLang="en-US" sz="3200" dirty="0" smtClean="0"/>
              <a:t>心態</a:t>
            </a:r>
            <a:r>
              <a:rPr lang="zh-TW" altLang="en-US" sz="3200" dirty="0"/>
              <a:t>要正確、態度要謙卑，學習才能穩定踏實</a:t>
            </a:r>
          </a:p>
          <a:p>
            <a:pPr marL="457200" indent="-457200">
              <a:buFont typeface="Wingdings" panose="05000000000000000000" pitchFamily="2" charset="2"/>
              <a:buChar char="l"/>
            </a:pPr>
            <a:endParaRPr lang="zh-TW" altLang="en-US" sz="3200" dirty="0"/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TW" altLang="en-US" sz="3200" dirty="0" smtClean="0"/>
              <a:t>很多</a:t>
            </a:r>
            <a:r>
              <a:rPr lang="zh-TW" altLang="en-US" sz="3200" dirty="0"/>
              <a:t>高職虎視眈眈⋯⋯感謝北商大林主任及嘉威張所長，進會專班的壢商孩子們真的是有福氣</a:t>
            </a:r>
          </a:p>
        </p:txBody>
      </p:sp>
    </p:spTree>
    <p:extLst>
      <p:ext uri="{BB962C8B-B14F-4D97-AF65-F5344CB8AC3E}">
        <p14:creationId xmlns:p14="http://schemas.microsoft.com/office/powerpoint/2010/main" val="166977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0905" y="1516896"/>
            <a:ext cx="11629029" cy="297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前言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3600" b="1" dirty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</a:t>
            </a:r>
            <a:r>
              <a:rPr lang="zh-TW" altLang="en-US" sz="3600" b="1" dirty="0"/>
              <a:t>歷程</a:t>
            </a:r>
            <a:r>
              <a:rPr lang="zh-TW" altLang="en-US" sz="3600" b="1" dirty="0" smtClean="0"/>
              <a:t>評量尺規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會計產業專</a:t>
            </a:r>
            <a:r>
              <a:rPr lang="zh-TW" altLang="en-US" sz="3600" b="1" dirty="0" smtClean="0"/>
              <a:t>班</a:t>
            </a:r>
            <a:endParaRPr lang="en-US" altLang="zh-TW" sz="2800" dirty="0" smtClean="0"/>
          </a:p>
        </p:txBody>
      </p:sp>
      <p:sp>
        <p:nvSpPr>
          <p:cNvPr id="10" name="矩形 9"/>
          <p:cNvSpPr/>
          <p:nvPr/>
        </p:nvSpPr>
        <p:spPr>
          <a:xfrm>
            <a:off x="692840" y="427405"/>
            <a:ext cx="31275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b="1" dirty="0" smtClean="0"/>
              <a:t>簡報大綱</a:t>
            </a:r>
            <a:endParaRPr lang="zh-TW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98516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76" y="614363"/>
            <a:ext cx="5943600" cy="563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814" y="5245131"/>
            <a:ext cx="38100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31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8162" y="191237"/>
            <a:ext cx="1889202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 smtClean="0"/>
              <a:t>前言</a:t>
            </a:r>
            <a:endParaRPr lang="en-US" altLang="zh-TW" sz="40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636715" y="1004541"/>
            <a:ext cx="10651839" cy="297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各教育階段改革目標</a:t>
            </a: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/>
              <a:t>九年國民義務教育</a:t>
            </a:r>
            <a:r>
              <a:rPr lang="zh-TW" altLang="en-US" sz="5400" b="1" dirty="0" smtClean="0"/>
              <a:t>→</a:t>
            </a:r>
            <a:r>
              <a:rPr lang="zh-TW" altLang="en-US" sz="3200" b="1" dirty="0" smtClean="0"/>
              <a:t>學科知識</a:t>
            </a:r>
            <a:endParaRPr lang="en-US" altLang="zh-TW" sz="32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/>
              <a:t>九年一貫課程改革</a:t>
            </a:r>
            <a:r>
              <a:rPr lang="zh-TW" altLang="en-US" sz="5400" b="1" dirty="0" smtClean="0">
                <a:solidFill>
                  <a:prstClr val="white"/>
                </a:solidFill>
              </a:rPr>
              <a:t>→</a:t>
            </a:r>
            <a:r>
              <a:rPr lang="zh-TW" altLang="en-US" sz="3200" b="1" dirty="0" smtClean="0"/>
              <a:t>基本能力</a:t>
            </a:r>
            <a:endParaRPr lang="en-US" altLang="zh-TW" sz="32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TW" sz="3200" b="1" dirty="0" smtClean="0"/>
              <a:t>12</a:t>
            </a:r>
            <a:r>
              <a:rPr lang="zh-TW" altLang="en-US" sz="3200" b="1" dirty="0" smtClean="0"/>
              <a:t>年國教課程改革</a:t>
            </a:r>
            <a:r>
              <a:rPr lang="zh-TW" altLang="en-US" sz="5400" b="1" dirty="0" smtClean="0">
                <a:solidFill>
                  <a:prstClr val="white"/>
                </a:solidFill>
              </a:rPr>
              <a:t>→</a:t>
            </a:r>
            <a:r>
              <a:rPr lang="zh-TW" altLang="en-US" sz="3200" b="1" dirty="0"/>
              <a:t>核心</a:t>
            </a:r>
            <a:r>
              <a:rPr lang="zh-TW" altLang="en-US" sz="3200" b="1" dirty="0" smtClean="0"/>
              <a:t>素養</a:t>
            </a:r>
            <a:endParaRPr lang="zh-TW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5080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2105" y="915488"/>
            <a:ext cx="10651839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6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/>
              <a:t>什麼</a:t>
            </a:r>
            <a:r>
              <a:rPr lang="zh-TW" altLang="en-US" sz="3200" b="1" dirty="0"/>
              <a:t>是學習歷程？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「就是學生的學習軌跡，」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/>
              <a:t>過去的考試分發，</a:t>
            </a:r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只看一次考試成績</a:t>
            </a:r>
            <a:r>
              <a:rPr lang="zh-TW" altLang="en-US" sz="3200" b="1" dirty="0"/>
              <a:t>，無法細緻關照到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高中的學習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過程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/>
              <a:t>學習歷程</a:t>
            </a:r>
            <a:r>
              <a:rPr lang="zh-TW" altLang="en-US" sz="3600" b="1" dirty="0" smtClean="0"/>
              <a:t>作用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/>
              <a:t>更</a:t>
            </a:r>
            <a:r>
              <a:rPr lang="zh-TW" altLang="en-US" sz="3200" b="1" dirty="0"/>
              <a:t>真實呈現學生的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學習軌跡</a:t>
            </a:r>
            <a:r>
              <a:rPr lang="zh-TW" altLang="en-US" sz="3200" b="1" dirty="0">
                <a:solidFill>
                  <a:srgbClr val="002060"/>
                </a:solidFill>
              </a:rPr>
              <a:t>、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個人特質、能力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發展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/>
              <a:t>補</a:t>
            </a:r>
            <a:r>
              <a:rPr lang="zh-TW" altLang="en-US" sz="3200" b="1" dirty="0"/>
              <a:t>強考試之外無法呈現的學習</a:t>
            </a:r>
            <a:r>
              <a:rPr lang="zh-TW" altLang="en-US" sz="3200" b="1" dirty="0" smtClean="0"/>
              <a:t>成果</a:t>
            </a:r>
            <a:endParaRPr lang="en-US" altLang="zh-TW" sz="32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/>
              <a:t>減輕</a:t>
            </a:r>
            <a:r>
              <a:rPr lang="zh-TW" altLang="en-US" sz="3200" b="1" dirty="0"/>
              <a:t>學生在高三時整理備審資料的</a:t>
            </a:r>
            <a:r>
              <a:rPr lang="zh-TW" altLang="en-US" sz="3200" b="1" dirty="0" smtClean="0"/>
              <a:t>負擔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1208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2105" y="752650"/>
            <a:ext cx="10651839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一</a:t>
            </a:r>
            <a:r>
              <a:rPr lang="zh-TW" altLang="en-US" sz="3600" b="1" dirty="0"/>
              <a:t>步一腳印，累積學習歷程</a:t>
            </a:r>
            <a:r>
              <a:rPr lang="zh-TW" altLang="en-US" sz="3600" b="1" dirty="0" smtClean="0"/>
              <a:t>紀錄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zh-TW" altLang="en-US" sz="3600" b="1" dirty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/>
              <a:t>學習歷程四大項目</a:t>
            </a:r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2000" b="1" dirty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基本資料</a:t>
            </a:r>
            <a:r>
              <a:rPr lang="en-US" altLang="zh-TW" sz="3200" b="1" dirty="0" smtClean="0"/>
              <a:t>:</a:t>
            </a:r>
            <a:r>
              <a:rPr lang="zh-TW" altLang="en-US" sz="3200" b="1" dirty="0"/>
              <a:t>由學校人員「每學期」進行上傳。</a:t>
            </a:r>
            <a:endParaRPr lang="en-US" altLang="zh-TW" sz="32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修課</a:t>
            </a:r>
            <a:r>
              <a:rPr lang="zh-TW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紀錄</a:t>
            </a:r>
            <a:r>
              <a:rPr lang="en-US" altLang="zh-TW" sz="3600" b="1" dirty="0" smtClean="0"/>
              <a:t>:</a:t>
            </a:r>
            <a:r>
              <a:rPr lang="zh-TW" altLang="en-US" sz="3200" b="1" dirty="0"/>
              <a:t>由學校人員「每學期」進行上傳。</a:t>
            </a:r>
            <a:endParaRPr lang="en-US" altLang="zh-TW" sz="3200" b="1" dirty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課程學習成果</a:t>
            </a:r>
            <a:r>
              <a:rPr lang="zh-TW" altLang="en-US" sz="3600" b="1" dirty="0"/>
              <a:t>：</a:t>
            </a:r>
            <a:r>
              <a:rPr lang="zh-TW" altLang="en-US" sz="3200" b="1" dirty="0"/>
              <a:t>由學生「每學期」進行上傳。</a:t>
            </a:r>
            <a:endParaRPr lang="en-US" altLang="zh-TW" sz="3200" b="1" dirty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多元表現</a:t>
            </a:r>
            <a:r>
              <a:rPr lang="zh-TW" altLang="en-US" sz="3600" b="1" dirty="0"/>
              <a:t>：</a:t>
            </a:r>
            <a:r>
              <a:rPr lang="zh-TW" altLang="en-US" sz="3200" b="1" dirty="0"/>
              <a:t>由學生「每學年」進行上傳</a:t>
            </a:r>
            <a:r>
              <a:rPr lang="zh-TW" altLang="en-US" sz="3200" b="1" dirty="0" smtClean="0"/>
              <a:t>。</a:t>
            </a:r>
            <a:endParaRPr lang="en-US" altLang="zh-TW" sz="3200" b="1" dirty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124265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2105" y="1105601"/>
            <a:ext cx="10651839" cy="817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/>
              <a:t>考</a:t>
            </a:r>
            <a:r>
              <a:rPr lang="zh-TW" altLang="en-US" sz="3600" b="1" dirty="0" smtClean="0"/>
              <a:t>招制度的變革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2000" b="1" dirty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TW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學年度 大學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申請入學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，學習歷程佔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</a:t>
            </a:r>
            <a:r>
              <a:rPr lang="en-US" altLang="zh-TW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en-US" altLang="zh-TW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科大甄選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入學，學習歷程佔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</a:t>
            </a:r>
            <a:r>
              <a:rPr lang="en-US" altLang="zh-TW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60%</a:t>
            </a:r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如何呈現讓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大學教授眼睛為之一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亮的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學習歷程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不只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問結果，幫孩子學會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反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思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 smtClean="0"/>
              <a:t>課堂中，自己</a:t>
            </a:r>
            <a:r>
              <a:rPr lang="zh-TW" altLang="en-US" sz="3200" b="1" dirty="0"/>
              <a:t>要注意</a:t>
            </a:r>
            <a:r>
              <a:rPr lang="zh-TW" altLang="en-US" sz="3200" b="1" dirty="0" smtClean="0"/>
              <a:t>如何</a:t>
            </a:r>
            <a:r>
              <a:rPr lang="zh-TW" altLang="en-US" sz="3200" b="1" dirty="0"/>
              <a:t>學會學科概念和</a:t>
            </a:r>
            <a:r>
              <a:rPr lang="zh-TW" altLang="en-US" sz="3200" b="1" dirty="0" smtClean="0"/>
              <a:t>知識</a:t>
            </a:r>
            <a:endParaRPr lang="en-US" altLang="zh-TW" sz="3200" b="1" dirty="0" smtClean="0"/>
          </a:p>
          <a:p>
            <a:pPr marL="1611313" indent="-1611313"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 smtClean="0"/>
              <a:t>活動中，審視</a:t>
            </a:r>
            <a:r>
              <a:rPr lang="zh-TW" altLang="en-US" sz="3200" b="1" dirty="0"/>
              <a:t>自己學到了什麼能力？活動前後有什麼差異？才能寫出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歷程反思</a:t>
            </a:r>
            <a:r>
              <a:rPr lang="zh-TW" altLang="en-US" sz="3200" b="1" dirty="0"/>
              <a:t>。</a:t>
            </a:r>
            <a:endParaRPr lang="en-US" altLang="zh-TW" sz="3200" b="1" dirty="0" smtClean="0"/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6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53068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8099" y="987912"/>
            <a:ext cx="12114690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/>
              <a:t>學習歷程評量尺</a:t>
            </a:r>
            <a:r>
              <a:rPr lang="zh-TW" altLang="en-US" sz="3600" b="1" dirty="0" smtClean="0"/>
              <a:t>規</a:t>
            </a:r>
            <a:endParaRPr lang="en-US" altLang="zh-TW" sz="3600" b="1" dirty="0" smtClean="0"/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面向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為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資料類別取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向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</a:t>
            </a:r>
            <a:r>
              <a:rPr lang="zh-TW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修課表現、自傳與學習計畫、校內</a:t>
            </a:r>
            <a:r>
              <a:rPr lang="zh-TW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多元表現</a:t>
            </a:r>
            <a:r>
              <a:rPr lang="zh-TW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、校外多元</a:t>
            </a:r>
            <a:r>
              <a:rPr lang="zh-TW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</a:t>
            </a:r>
            <a:r>
              <a:rPr lang="en-US" altLang="zh-TW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也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可以為</a:t>
            </a:r>
            <a:r>
              <a:rPr lang="zh-TW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能力取</a:t>
            </a:r>
            <a:r>
              <a:rPr lang="zh-TW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向</a:t>
            </a:r>
            <a:endParaRPr lang="en-US" altLang="zh-TW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</a:t>
            </a:r>
            <a:r>
              <a:rPr lang="zh-TW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學習探索能力、</a:t>
            </a:r>
            <a:r>
              <a:rPr lang="zh-TW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合作</a:t>
            </a:r>
            <a:r>
              <a:rPr lang="zh-TW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領導能力、溝通互動能力、學系專業取向</a:t>
            </a:r>
            <a:r>
              <a:rPr lang="zh-TW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能力</a:t>
            </a:r>
            <a:r>
              <a:rPr lang="en-US" altLang="zh-TW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46880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4833" y="969806"/>
            <a:ext cx="1065183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學習歷程評量尺規</a:t>
            </a:r>
            <a:endParaRPr lang="en-US" altLang="zh-TW" sz="3600" b="1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2000" dirty="0" smtClean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2000" dirty="0"/>
          </a:p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TW" sz="2000" dirty="0" smtClean="0"/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6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6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645879"/>
              </p:ext>
            </p:extLst>
          </p:nvPr>
        </p:nvGraphicFramePr>
        <p:xfrm>
          <a:off x="1162867" y="1625020"/>
          <a:ext cx="10036270" cy="741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34654"/>
                <a:gridCol w="1946495"/>
                <a:gridCol w="1584356"/>
                <a:gridCol w="1665838"/>
                <a:gridCol w="1674891"/>
                <a:gridCol w="1530036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評核面向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傑出</a:t>
                      </a:r>
                      <a:r>
                        <a:rPr lang="en-US" altLang="zh-TW" dirty="0" smtClean="0"/>
                        <a:t>(90-)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優</a:t>
                      </a:r>
                      <a:r>
                        <a:rPr lang="en-US" altLang="zh-TW" dirty="0" smtClean="0"/>
                        <a:t>(80-89)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佳</a:t>
                      </a:r>
                      <a:r>
                        <a:rPr lang="en-US" altLang="zh-TW" dirty="0" smtClean="0"/>
                        <a:t>(70-79)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可</a:t>
                      </a:r>
                      <a:r>
                        <a:rPr lang="en-US" altLang="zh-TW" dirty="0" smtClean="0"/>
                        <a:t>(60-69)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不佳</a:t>
                      </a:r>
                      <a:r>
                        <a:rPr lang="en-US" altLang="zh-TW" dirty="0" smtClean="0"/>
                        <a:t>(-59)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867" y="2824776"/>
            <a:ext cx="8547333" cy="798645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781796"/>
              </p:ext>
            </p:extLst>
          </p:nvPr>
        </p:nvGraphicFramePr>
        <p:xfrm>
          <a:off x="1162867" y="4189736"/>
          <a:ext cx="7576311" cy="741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26924"/>
                <a:gridCol w="1562582"/>
                <a:gridCol w="1990846"/>
                <a:gridCol w="2395959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評核面向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優</a:t>
                      </a:r>
                      <a:r>
                        <a:rPr lang="en-US" altLang="zh-TW" dirty="0" smtClean="0"/>
                        <a:t>(90-100)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可</a:t>
                      </a:r>
                      <a:r>
                        <a:rPr lang="en-US" altLang="zh-TW" dirty="0" smtClean="0"/>
                        <a:t>(80-89)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尚有改進空間</a:t>
                      </a:r>
                      <a:r>
                        <a:rPr lang="en-US" altLang="zh-TW" dirty="0" smtClean="0"/>
                        <a:t>(70-79) 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97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162" y="191237"/>
            <a:ext cx="28382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4000" b="1" dirty="0"/>
              <a:t>學習</a:t>
            </a:r>
            <a:r>
              <a:rPr lang="zh-TW" altLang="en-US" sz="4000" b="1" dirty="0" smtClean="0"/>
              <a:t>歷程</a:t>
            </a:r>
            <a:endParaRPr lang="en-US" altLang="zh-TW" sz="4000" b="1" dirty="0" smtClean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581" y="191237"/>
            <a:ext cx="5828281" cy="96325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8099" y="987912"/>
            <a:ext cx="12114690" cy="817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TW" altLang="en-US" sz="3600" b="1" dirty="0" smtClean="0"/>
              <a:t>評核面向</a:t>
            </a: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自我</a:t>
            </a:r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學習能力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％）</a:t>
            </a: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選讀本系動機與生涯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規劃、自我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成長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活動、專題作品、檢定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證照</a:t>
            </a: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溝通互動能力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％）</a:t>
            </a: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社團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參與、參與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校內外才藝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公益活動或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比賽、班級幹部</a:t>
            </a: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創新與實踐</a:t>
            </a:r>
            <a:r>
              <a:rPr lang="zh-TW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能力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％）</a:t>
            </a: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寫作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資科學習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表現、學科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比賽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表現、學科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檢定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證照</a:t>
            </a: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4500"/>
              </a:lnSpc>
              <a:buClr>
                <a:schemeClr val="tx1"/>
              </a:buClr>
            </a:pPr>
            <a:endParaRPr lang="en-US" altLang="zh-TW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600" b="1" dirty="0" smtClean="0"/>
          </a:p>
          <a:p>
            <a:pPr marL="571500" indent="-571500">
              <a:lnSpc>
                <a:spcPts val="45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zh-TW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411817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切割線">
  <a:themeElements>
    <a:clrScheme name="切割線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切割線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割線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1311</TotalTime>
  <Words>938</Words>
  <Application>Microsoft Office PowerPoint</Application>
  <PresentationFormat>自訂</PresentationFormat>
  <Paragraphs>171</Paragraphs>
  <Slides>20</Slides>
  <Notes>20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切割線</vt:lpstr>
      <vt:lpstr>中壢高商 108-2 期末校務會議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中壢高商 108-1期初校務會議</dc:title>
  <dc:creator>shm</dc:creator>
  <cp:lastModifiedBy>user</cp:lastModifiedBy>
  <cp:revision>73</cp:revision>
  <dcterms:created xsi:type="dcterms:W3CDTF">2019-08-21T14:00:04Z</dcterms:created>
  <dcterms:modified xsi:type="dcterms:W3CDTF">2020-07-14T00:55:25Z</dcterms:modified>
</cp:coreProperties>
</file>