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theme/theme2.xml" ContentType="application/vnd.openxmlformats-officedocument.theme+xml"/>
  <Override PartName="/ppt/charts/chart1.xml" ContentType="application/vnd.openxmlformats-officedocument.drawingml.chart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8" r:id="rId1"/>
  </p:sldMasterIdLst>
  <p:notesMasterIdLst>
    <p:notesMasterId r:id="rId41"/>
  </p:notesMasterIdLst>
  <p:sldIdLst>
    <p:sldId id="288" r:id="rId2"/>
    <p:sldId id="321" r:id="rId3"/>
    <p:sldId id="327" r:id="rId4"/>
    <p:sldId id="337" r:id="rId5"/>
    <p:sldId id="324" r:id="rId6"/>
    <p:sldId id="322" r:id="rId7"/>
    <p:sldId id="323" r:id="rId8"/>
    <p:sldId id="290" r:id="rId9"/>
    <p:sldId id="289" r:id="rId10"/>
    <p:sldId id="294" r:id="rId11"/>
    <p:sldId id="292" r:id="rId12"/>
    <p:sldId id="318" r:id="rId13"/>
    <p:sldId id="328" r:id="rId14"/>
    <p:sldId id="325" r:id="rId15"/>
    <p:sldId id="326" r:id="rId16"/>
    <p:sldId id="329" r:id="rId17"/>
    <p:sldId id="330" r:id="rId18"/>
    <p:sldId id="331" r:id="rId19"/>
    <p:sldId id="333" r:id="rId20"/>
    <p:sldId id="334" r:id="rId21"/>
    <p:sldId id="335" r:id="rId22"/>
    <p:sldId id="336" r:id="rId23"/>
    <p:sldId id="300" r:id="rId24"/>
    <p:sldId id="304" r:id="rId25"/>
    <p:sldId id="305" r:id="rId26"/>
    <p:sldId id="306" r:id="rId27"/>
    <p:sldId id="311" r:id="rId28"/>
    <p:sldId id="312" r:id="rId29"/>
    <p:sldId id="310" r:id="rId30"/>
    <p:sldId id="309" r:id="rId31"/>
    <p:sldId id="307" r:id="rId32"/>
    <p:sldId id="302" r:id="rId33"/>
    <p:sldId id="301" r:id="rId34"/>
    <p:sldId id="303" r:id="rId35"/>
    <p:sldId id="298" r:id="rId36"/>
    <p:sldId id="268" r:id="rId37"/>
    <p:sldId id="315" r:id="rId38"/>
    <p:sldId id="314" r:id="rId39"/>
    <p:sldId id="266" r:id="rId40"/>
  </p:sldIdLst>
  <p:sldSz cx="9144000" cy="6858000" type="screen4x3"/>
  <p:notesSz cx="6858000" cy="9144000"/>
  <p:defaultTextStyle>
    <a:defPPr>
      <a:defRPr lang="zh-TW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C80"/>
    <a:srgbClr val="993300"/>
    <a:srgbClr val="DC9F0C"/>
    <a:srgbClr val="5D27B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等深淺樣式 2 - 輔色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75DCB02-9BB8-47FD-8907-85C794F793BA}" styleName="佈景主題樣式 1 - 輔色 4">
    <a:tblBg>
      <a:fillRef idx="2">
        <a:schemeClr val="accent4"/>
      </a:fillRef>
      <a:effectRef idx="1">
        <a:schemeClr val="accent4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Ref idx="1">
              <a:schemeClr val="accent4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4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</a:tcBdr>
        <a:fill>
          <a:solidFill>
            <a:schemeClr val="accent4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4"/>
            </a:lnRef>
          </a:left>
          <a:right>
            <a:lnRef idx="2">
              <a:schemeClr val="accent4"/>
            </a:lnRef>
          </a:right>
          <a:top>
            <a:lnRef idx="1">
              <a:schemeClr val="accent4"/>
            </a:lnRef>
          </a:top>
          <a:bottom>
            <a:lnRef idx="1">
              <a:schemeClr val="accent4"/>
            </a:lnRef>
          </a:bottom>
          <a:insideH>
            <a:lnRef idx="1">
              <a:schemeClr val="accent4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2">
              <a:schemeClr val="accent4"/>
            </a:lnRef>
          </a:top>
          <a:bottom>
            <a:lnRef idx="2">
              <a:schemeClr val="accent4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4"/>
            </a:lnRef>
          </a:left>
          <a:right>
            <a:lnRef idx="1">
              <a:schemeClr val="accent4"/>
            </a:lnRef>
          </a:right>
          <a:top>
            <a:lnRef idx="1">
              <a:schemeClr val="accent4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72" autoAdjust="0"/>
  </p:normalViewPr>
  <p:slideViewPr>
    <p:cSldViewPr>
      <p:cViewPr>
        <p:scale>
          <a:sx n="59" d="100"/>
          <a:sy n="59" d="100"/>
        </p:scale>
        <p:origin x="-3114" y="-116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20" Type="http://schemas.openxmlformats.org/officeDocument/2006/relationships/slide" Target="slides/slide19.xml"/><Relationship Id="rId41" Type="http://schemas.openxmlformats.org/officeDocument/2006/relationships/notesMaster" Target="notesMasters/notesMaster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zh-TW"/>
  <c:roundedCorners val="0"/>
  <mc:AlternateContent xmlns:mc="http://schemas.openxmlformats.org/markup-compatibility/2006">
    <mc:Choice xmlns:c14="http://schemas.microsoft.com/office/drawing/2007/8/2/chart" Requires="c14">
      <c14:style val="107"/>
    </mc:Choice>
    <mc:Fallback>
      <c:style val="7"/>
    </mc:Fallback>
  </mc:AlternateContent>
  <c:chart>
    <c:autoTitleDeleted val="1"/>
    <c:plotArea>
      <c:layout>
        <c:manualLayout>
          <c:layoutTarget val="inner"/>
          <c:xMode val="edge"/>
          <c:yMode val="edge"/>
          <c:x val="0.40215471227834587"/>
          <c:y val="0.20607489646854674"/>
          <c:w val="0.46595366215348055"/>
          <c:h val="0.74197381254192019"/>
        </c:manualLayout>
      </c:layout>
      <c:pieChart>
        <c:varyColors val="1"/>
        <c:ser>
          <c:idx val="0"/>
          <c:order val="0"/>
          <c:tx>
            <c:strRef>
              <c:f>工作表1!$B$1</c:f>
              <c:strCache>
                <c:ptCount val="1"/>
                <c:pt idx="0">
                  <c:v>甄選比例</c:v>
                </c:pt>
              </c:strCache>
            </c:strRef>
          </c:tx>
          <c:dPt>
            <c:idx val="0"/>
            <c:bubble3D val="0"/>
            <c:spPr>
              <a:solidFill>
                <a:schemeClr val="bg1">
                  <a:lumMod val="85000"/>
                </a:schemeClr>
              </a:solidFill>
            </c:spPr>
          </c:dPt>
          <c:dPt>
            <c:idx val="1"/>
            <c:bubble3D val="0"/>
            <c:spPr>
              <a:solidFill>
                <a:srgbClr val="993300"/>
              </a:solidFill>
            </c:spPr>
          </c:dPt>
          <c:dLbls>
            <c:dLbl>
              <c:idx val="0"/>
              <c:layout>
                <c:manualLayout>
                  <c:x val="-0.17195512118371825"/>
                  <c:y val="-1.463132884224985E-2"/>
                </c:manualLayout>
              </c:layout>
              <c:tx>
                <c:rich>
                  <a:bodyPr/>
                  <a:lstStyle/>
                  <a:p>
                    <a:r>
                      <a:rPr lang="zh-TW" altLang="en-US" dirty="0"/>
                      <a:t>筆試</a:t>
                    </a:r>
                    <a:r>
                      <a:rPr lang="en-US" altLang="zh-TW" dirty="0"/>
                      <a:t>, </a:t>
                    </a:r>
                    <a:r>
                      <a:rPr lang="en-US" altLang="zh-TW" dirty="0" smtClean="0"/>
                      <a:t>40</a:t>
                    </a:r>
                    <a:r>
                      <a:rPr lang="en-US" altLang="zh-TW" dirty="0"/>
                      <a:t>%</a:t>
                    </a:r>
                    <a:endParaRPr lang="zh-TW" altLang="en-US" dirty="0"/>
                  </a:p>
                </c:rich>
              </c:tx>
              <c:showLegendKey val="0"/>
              <c:showVal val="1"/>
              <c:showCatName val="1"/>
              <c:showSerName val="0"/>
              <c:showPercent val="0"/>
              <c:showBubbleSize val="0"/>
            </c:dLbl>
            <c:dLbl>
              <c:idx val="1"/>
              <c:layout>
                <c:manualLayout>
                  <c:x val="0.31544010759367896"/>
                  <c:y val="3.1551671026451608E-2"/>
                </c:manualLayout>
              </c:layout>
              <c:tx>
                <c:rich>
                  <a:bodyPr/>
                  <a:lstStyle/>
                  <a:p>
                    <a:pPr>
                      <a:defRPr sz="3200" b="1">
                        <a:solidFill>
                          <a:srgbClr val="FFFF00"/>
                        </a:solidFill>
                        <a:latin typeface="微軟正黑體" pitchFamily="34" charset="-120"/>
                        <a:ea typeface="微軟正黑體" pitchFamily="34" charset="-120"/>
                      </a:defRPr>
                    </a:pPr>
                    <a:r>
                      <a:rPr lang="zh-TW" altLang="en-US" dirty="0" smtClean="0"/>
                      <a:t>口試</a:t>
                    </a:r>
                    <a:r>
                      <a:rPr lang="en-US" altLang="zh-TW" dirty="0"/>
                      <a:t>, </a:t>
                    </a:r>
                    <a:r>
                      <a:rPr lang="en-US" altLang="zh-TW" dirty="0" smtClean="0"/>
                      <a:t>60</a:t>
                    </a:r>
                    <a:r>
                      <a:rPr lang="en-US" altLang="zh-TW" dirty="0"/>
                      <a:t>%</a:t>
                    </a:r>
                    <a:endParaRPr lang="zh-TW" altLang="en-US" dirty="0"/>
                  </a:p>
                </c:rich>
              </c:tx>
              <c:spPr/>
              <c:showLegendKey val="0"/>
              <c:showVal val="1"/>
              <c:showCatName val="1"/>
              <c:showSerName val="0"/>
              <c:showPercent val="0"/>
              <c:showBubbleSize val="0"/>
            </c:dLbl>
            <c:txPr>
              <a:bodyPr/>
              <a:lstStyle/>
              <a:p>
                <a:pPr>
                  <a:defRPr b="1">
                    <a:latin typeface="微軟正黑體" pitchFamily="34" charset="-120"/>
                    <a:ea typeface="微軟正黑體" pitchFamily="34" charset="-120"/>
                  </a:defRPr>
                </a:pPr>
                <a:endParaRPr lang="zh-TW"/>
              </a:p>
            </c:txPr>
            <c:showLegendKey val="0"/>
            <c:showVal val="1"/>
            <c:showCatName val="1"/>
            <c:showSerName val="0"/>
            <c:showPercent val="0"/>
            <c:showBubbleSize val="0"/>
            <c:showLeaderLines val="1"/>
          </c:dLbls>
          <c:cat>
            <c:strRef>
              <c:f>工作表1!$A$2:$A$3</c:f>
              <c:strCache>
                <c:ptCount val="2"/>
                <c:pt idx="0">
                  <c:v>筆試</c:v>
                </c:pt>
                <c:pt idx="1">
                  <c:v>口試</c:v>
                </c:pt>
              </c:strCache>
            </c:strRef>
          </c:cat>
          <c:val>
            <c:numRef>
              <c:f>工作表1!$B$2:$B$3</c:f>
              <c:numCache>
                <c:formatCode>0%</c:formatCode>
                <c:ptCount val="2"/>
                <c:pt idx="0">
                  <c:v>0.3</c:v>
                </c:pt>
                <c:pt idx="1">
                  <c:v>0.7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</c:plotArea>
    <c:plotVisOnly val="1"/>
    <c:dispBlanksAs val="gap"/>
    <c:showDLblsOverMax val="0"/>
  </c:chart>
  <c:txPr>
    <a:bodyPr/>
    <a:lstStyle/>
    <a:p>
      <a:pPr>
        <a:defRPr sz="1800"/>
      </a:pPr>
      <a:endParaRPr lang="zh-TW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頁首版面配置區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5FADEC-98F3-4BA9-B384-BB99F155335E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4" name="投影片圖像版面配置區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TW" altLang="en-US"/>
          </a:p>
        </p:txBody>
      </p:sp>
      <p:sp>
        <p:nvSpPr>
          <p:cNvPr id="5" name="備忘稿版面配置區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F01D241-70C4-4267-9CAC-D51BF528227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4450869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6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</a:pPr>
            <a:fld id="{CE5BF61C-5CAD-41BD-817D-A6976E08B6A6}" type="slidenum">
              <a:rPr lang="en-US" altLang="zh-TW" smtClean="0"/>
              <a:pPr eaLnBrk="1" hangingPunct="1">
                <a:spcBef>
                  <a:spcPct val="0"/>
                </a:spcBef>
              </a:pPr>
              <a:t>12</a:t>
            </a:fld>
            <a:endParaRPr lang="en-US" altLang="zh-TW" smtClean="0"/>
          </a:p>
        </p:txBody>
      </p:sp>
      <p:sp>
        <p:nvSpPr>
          <p:cNvPr id="197635" name="投影片圖像版面配置區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97636" name="備忘稿版面配置區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zh-TW" altLang="zh-TW" smtClean="0"/>
          </a:p>
        </p:txBody>
      </p:sp>
      <p:sp>
        <p:nvSpPr>
          <p:cNvPr id="197637" name="投影片編號版面配置區 3"/>
          <p:cNvSpPr txBox="1">
            <a:spLocks noGrp="1"/>
          </p:cNvSpPr>
          <p:nvPr/>
        </p:nvSpPr>
        <p:spPr bwMode="auto">
          <a:xfrm>
            <a:off x="3884120" y="8685413"/>
            <a:ext cx="2972280" cy="45712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30000"/>
              </a:spcBef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kumimoji="1" sz="1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r" eaLnBrk="1" hangingPunct="1">
              <a:spcBef>
                <a:spcPct val="0"/>
              </a:spcBef>
            </a:pPr>
            <a:fld id="{042400F0-5204-488A-B37F-2C844F9E6B76}" type="slidenum">
              <a:rPr lang="en-US" altLang="zh-TW"/>
              <a:pPr algn="r" eaLnBrk="1" hangingPunct="1">
                <a:spcBef>
                  <a:spcPct val="0"/>
                </a:spcBef>
              </a:pPr>
              <a:t>12</a:t>
            </a:fld>
            <a:endParaRPr lang="en-US" altLang="zh-TW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標題投影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副標題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TW" altLang="en-US" smtClean="0"/>
              <a:t>按一下以編輯母片副標題樣式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3618496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9" name="群組 8"/>
          <p:cNvGrpSpPr/>
          <p:nvPr userDrawn="1"/>
        </p:nvGrpSpPr>
        <p:grpSpPr>
          <a:xfrm>
            <a:off x="-35720" y="-51517"/>
            <a:ext cx="9360248" cy="1176261"/>
            <a:chOff x="-35720" y="-51517"/>
            <a:chExt cx="9360248" cy="1176261"/>
          </a:xfrm>
        </p:grpSpPr>
        <p:sp>
          <p:nvSpPr>
            <p:cNvPr id="5" name="矩形 4"/>
            <p:cNvSpPr/>
            <p:nvPr userDrawn="1"/>
          </p:nvSpPr>
          <p:spPr>
            <a:xfrm>
              <a:off x="0" y="-51517"/>
              <a:ext cx="9324528" cy="11247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-35720" y="764704"/>
              <a:ext cx="9324528" cy="36004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-33446" y="489396"/>
              <a:ext cx="9324528" cy="4553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矩形 7"/>
          <p:cNvSpPr/>
          <p:nvPr userDrawn="1"/>
        </p:nvSpPr>
        <p:spPr>
          <a:xfrm>
            <a:off x="0" y="6541163"/>
            <a:ext cx="9324528" cy="360040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-3634" y="-51517"/>
            <a:ext cx="587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第四屆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會專班複試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 userDrawn="1"/>
        </p:nvGrpSpPr>
        <p:grpSpPr>
          <a:xfrm>
            <a:off x="5131886" y="450669"/>
            <a:ext cx="3715087" cy="536099"/>
            <a:chOff x="4629610" y="1493858"/>
            <a:chExt cx="3715087" cy="536099"/>
          </a:xfrm>
        </p:grpSpPr>
        <p:sp>
          <p:nvSpPr>
            <p:cNvPr id="10" name="文字方塊 9"/>
            <p:cNvSpPr txBox="1"/>
            <p:nvPr userDrawn="1"/>
          </p:nvSpPr>
          <p:spPr>
            <a:xfrm>
              <a:off x="4629610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問題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839081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備審</a:t>
              </a:r>
              <a:endPara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 userDrawn="1"/>
          </p:nvSpPr>
          <p:spPr>
            <a:xfrm>
              <a:off x="7048553" y="1506737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口試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2636558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9" name="群組 8"/>
          <p:cNvGrpSpPr/>
          <p:nvPr userDrawn="1"/>
        </p:nvGrpSpPr>
        <p:grpSpPr>
          <a:xfrm>
            <a:off x="-35720" y="-51517"/>
            <a:ext cx="9360248" cy="1176261"/>
            <a:chOff x="-35720" y="-51517"/>
            <a:chExt cx="9360248" cy="1176261"/>
          </a:xfrm>
        </p:grpSpPr>
        <p:sp>
          <p:nvSpPr>
            <p:cNvPr id="5" name="矩形 4"/>
            <p:cNvSpPr/>
            <p:nvPr userDrawn="1"/>
          </p:nvSpPr>
          <p:spPr>
            <a:xfrm>
              <a:off x="0" y="-51517"/>
              <a:ext cx="9324528" cy="11247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-35720" y="764704"/>
              <a:ext cx="9324528" cy="36004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-33446" y="489396"/>
              <a:ext cx="9324528" cy="4553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矩形 7"/>
          <p:cNvSpPr/>
          <p:nvPr userDrawn="1"/>
        </p:nvSpPr>
        <p:spPr>
          <a:xfrm>
            <a:off x="0" y="6541163"/>
            <a:ext cx="9324528" cy="360040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-3634" y="-51517"/>
            <a:ext cx="587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第三屆會專班複試說明會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 userDrawn="1"/>
        </p:nvGrpSpPr>
        <p:grpSpPr>
          <a:xfrm>
            <a:off x="5131886" y="450669"/>
            <a:ext cx="3715087" cy="536099"/>
            <a:chOff x="4629610" y="1493858"/>
            <a:chExt cx="3715087" cy="536099"/>
          </a:xfrm>
        </p:grpSpPr>
        <p:sp>
          <p:nvSpPr>
            <p:cNvPr id="10" name="文字方塊 9"/>
            <p:cNvSpPr txBox="1"/>
            <p:nvPr userDrawn="1"/>
          </p:nvSpPr>
          <p:spPr>
            <a:xfrm>
              <a:off x="4629610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問題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839081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筆試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 userDrawn="1"/>
          </p:nvSpPr>
          <p:spPr>
            <a:xfrm>
              <a:off x="7048553" y="1506737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口試</a:t>
              </a:r>
              <a:endPara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55114470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9" name="群組 8"/>
          <p:cNvGrpSpPr/>
          <p:nvPr userDrawn="1"/>
        </p:nvGrpSpPr>
        <p:grpSpPr>
          <a:xfrm>
            <a:off x="-35720" y="-51517"/>
            <a:ext cx="9360248" cy="1176261"/>
            <a:chOff x="-35720" y="-51517"/>
            <a:chExt cx="9360248" cy="1176261"/>
          </a:xfrm>
        </p:grpSpPr>
        <p:sp>
          <p:nvSpPr>
            <p:cNvPr id="5" name="矩形 4"/>
            <p:cNvSpPr/>
            <p:nvPr userDrawn="1"/>
          </p:nvSpPr>
          <p:spPr>
            <a:xfrm>
              <a:off x="0" y="-51517"/>
              <a:ext cx="9324528" cy="11247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-35720" y="764704"/>
              <a:ext cx="9324528" cy="36004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-33446" y="489396"/>
              <a:ext cx="9324528" cy="4553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矩形 7"/>
          <p:cNvSpPr/>
          <p:nvPr userDrawn="1"/>
        </p:nvSpPr>
        <p:spPr>
          <a:xfrm>
            <a:off x="0" y="6541163"/>
            <a:ext cx="9324528" cy="360040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-3634" y="-51517"/>
            <a:ext cx="587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第四屆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會專班複試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 userDrawn="1"/>
        </p:nvGrpSpPr>
        <p:grpSpPr>
          <a:xfrm>
            <a:off x="5131886" y="450669"/>
            <a:ext cx="3715087" cy="536099"/>
            <a:chOff x="4629610" y="1493858"/>
            <a:chExt cx="3715087" cy="536099"/>
          </a:xfrm>
        </p:grpSpPr>
        <p:sp>
          <p:nvSpPr>
            <p:cNvPr id="10" name="文字方塊 9"/>
            <p:cNvSpPr txBox="1"/>
            <p:nvPr userDrawn="1"/>
          </p:nvSpPr>
          <p:spPr>
            <a:xfrm>
              <a:off x="4629610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問題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839081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筆試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 userDrawn="1"/>
          </p:nvSpPr>
          <p:spPr>
            <a:xfrm>
              <a:off x="7048553" y="1506737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口試</a:t>
              </a:r>
              <a:endPara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1488856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含標題的內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43862565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含標題的圖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圖片版面配置區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TW" altLang="en-US"/>
          </a:p>
        </p:txBody>
      </p:sp>
      <p:sp>
        <p:nvSpPr>
          <p:cNvPr id="4" name="文字版面配置區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199138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標題及直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23692890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直排標題及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直排標題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直排文字版面配置區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30621283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xAndObj">
  <p:cSld name="標題，文字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sz="half" idx="1"/>
          </p:nvPr>
        </p:nvSpPr>
        <p:spPr>
          <a:xfrm>
            <a:off x="468313" y="1628775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59313" y="1628775"/>
            <a:ext cx="4038600" cy="4525963"/>
          </a:xfrm>
        </p:spPr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Times New Roman" pitchFamily="18" charset="0"/>
              </a:defRPr>
            </a:lvl1pPr>
          </a:lstStyle>
          <a:p>
            <a:pPr>
              <a:defRPr/>
            </a:pPr>
            <a:fld id="{312645F9-1D49-4C5A-8B83-29B1D6A0F861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342717205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標題及表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表格版面配置區 2"/>
          <p:cNvSpPr>
            <a:spLocks noGrp="1"/>
          </p:cNvSpPr>
          <p:nvPr>
            <p:ph type="tbl" idx="1"/>
          </p:nvPr>
        </p:nvSpPr>
        <p:spPr>
          <a:xfrm>
            <a:off x="468313" y="1628775"/>
            <a:ext cx="8229600" cy="4525963"/>
          </a:xfrm>
        </p:spPr>
        <p:txBody>
          <a:bodyPr/>
          <a:lstStyle/>
          <a:p>
            <a:pPr lvl="0"/>
            <a:endParaRPr lang="zh-TW" altLang="en-US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TW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B57823E-6C92-419F-A14F-9C7D32D5CA53}" type="slidenum">
              <a:rPr lang="en-US" altLang="zh-TW"/>
              <a:pPr>
                <a:defRPr/>
              </a:pPr>
              <a:t>‹#›</a:t>
            </a:fld>
            <a:endParaRPr lang="en-US" altLang="zh-TW"/>
          </a:p>
        </p:txBody>
      </p:sp>
    </p:spTree>
    <p:extLst>
      <p:ext uri="{BB962C8B-B14F-4D97-AF65-F5344CB8AC3E}">
        <p14:creationId xmlns:p14="http://schemas.microsoft.com/office/powerpoint/2010/main" val="26768917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標題及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5346114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章節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70840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兩項物件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內容版面配置區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日期版面配置區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6" name="頁尾版面配置區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7" name="投影片編號版面配置區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724872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對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4" name="內容版面配置區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5" name="文字版面配置區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</p:txBody>
      </p:sp>
      <p:sp>
        <p:nvSpPr>
          <p:cNvPr id="6" name="內容版面配置區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7" name="日期版面配置區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8" name="頁尾版面配置區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9" name="投影片編號版面配置區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378867068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只有標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日期版面配置區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4" name="頁尾版面配置區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5" name="投影片編號版面配置區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0184888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9" name="群組 8"/>
          <p:cNvGrpSpPr/>
          <p:nvPr userDrawn="1"/>
        </p:nvGrpSpPr>
        <p:grpSpPr>
          <a:xfrm>
            <a:off x="-35720" y="-51517"/>
            <a:ext cx="9360248" cy="1176261"/>
            <a:chOff x="-35720" y="-51517"/>
            <a:chExt cx="9360248" cy="1176261"/>
          </a:xfrm>
        </p:grpSpPr>
        <p:sp>
          <p:nvSpPr>
            <p:cNvPr id="5" name="矩形 4"/>
            <p:cNvSpPr/>
            <p:nvPr userDrawn="1"/>
          </p:nvSpPr>
          <p:spPr>
            <a:xfrm>
              <a:off x="0" y="-51517"/>
              <a:ext cx="9324528" cy="11247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-35720" y="764704"/>
              <a:ext cx="9324528" cy="36004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-33446" y="489396"/>
              <a:ext cx="9324528" cy="4553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矩形 7"/>
          <p:cNvSpPr/>
          <p:nvPr userDrawn="1"/>
        </p:nvSpPr>
        <p:spPr>
          <a:xfrm>
            <a:off x="0" y="6541163"/>
            <a:ext cx="9324528" cy="360040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28525" y="-73920"/>
            <a:ext cx="154766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前言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 userDrawn="1"/>
        </p:nvGrpSpPr>
        <p:grpSpPr>
          <a:xfrm>
            <a:off x="5131886" y="450669"/>
            <a:ext cx="3715087" cy="536099"/>
            <a:chOff x="4629610" y="1493858"/>
            <a:chExt cx="3715087" cy="536099"/>
          </a:xfrm>
        </p:grpSpPr>
        <p:sp>
          <p:nvSpPr>
            <p:cNvPr id="10" name="文字方塊 9"/>
            <p:cNvSpPr txBox="1"/>
            <p:nvPr userDrawn="1"/>
          </p:nvSpPr>
          <p:spPr>
            <a:xfrm>
              <a:off x="4629610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問題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839081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筆試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 userDrawn="1"/>
          </p:nvSpPr>
          <p:spPr>
            <a:xfrm>
              <a:off x="7048553" y="1506737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口試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9321631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9" name="群組 8"/>
          <p:cNvGrpSpPr/>
          <p:nvPr userDrawn="1"/>
        </p:nvGrpSpPr>
        <p:grpSpPr>
          <a:xfrm>
            <a:off x="-35720" y="-51517"/>
            <a:ext cx="9360248" cy="1176261"/>
            <a:chOff x="-35720" y="-51517"/>
            <a:chExt cx="9360248" cy="1176261"/>
          </a:xfrm>
        </p:grpSpPr>
        <p:sp>
          <p:nvSpPr>
            <p:cNvPr id="5" name="矩形 4"/>
            <p:cNvSpPr/>
            <p:nvPr userDrawn="1"/>
          </p:nvSpPr>
          <p:spPr>
            <a:xfrm>
              <a:off x="0" y="-51517"/>
              <a:ext cx="9324528" cy="11247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-35720" y="764704"/>
              <a:ext cx="9324528" cy="36004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-33446" y="489396"/>
              <a:ext cx="9324528" cy="4553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矩形 7"/>
          <p:cNvSpPr/>
          <p:nvPr userDrawn="1"/>
        </p:nvSpPr>
        <p:spPr>
          <a:xfrm>
            <a:off x="0" y="6541163"/>
            <a:ext cx="9324528" cy="360040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-3634" y="-51517"/>
            <a:ext cx="587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第四屆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會專班複試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 userDrawn="1"/>
        </p:nvGrpSpPr>
        <p:grpSpPr>
          <a:xfrm>
            <a:off x="5131886" y="450669"/>
            <a:ext cx="3715087" cy="536099"/>
            <a:chOff x="4629610" y="1493858"/>
            <a:chExt cx="3715087" cy="536099"/>
          </a:xfrm>
        </p:grpSpPr>
        <p:sp>
          <p:nvSpPr>
            <p:cNvPr id="10" name="文字方塊 9"/>
            <p:cNvSpPr txBox="1"/>
            <p:nvPr userDrawn="1"/>
          </p:nvSpPr>
          <p:spPr>
            <a:xfrm>
              <a:off x="4629610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問題</a:t>
              </a:r>
              <a:endPara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839081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筆試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 userDrawn="1"/>
          </p:nvSpPr>
          <p:spPr>
            <a:xfrm>
              <a:off x="7048553" y="1506737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口試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98222737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版面配置區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3" name="頁尾版面配置區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TW" altLang="en-US"/>
          </a:p>
        </p:txBody>
      </p:sp>
      <p:sp>
        <p:nvSpPr>
          <p:cNvPr id="4" name="投影片編號版面配置區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  <p:grpSp>
        <p:nvGrpSpPr>
          <p:cNvPr id="9" name="群組 8"/>
          <p:cNvGrpSpPr/>
          <p:nvPr userDrawn="1"/>
        </p:nvGrpSpPr>
        <p:grpSpPr>
          <a:xfrm>
            <a:off x="-35720" y="-51517"/>
            <a:ext cx="9360248" cy="1176261"/>
            <a:chOff x="-35720" y="-51517"/>
            <a:chExt cx="9360248" cy="1176261"/>
          </a:xfrm>
        </p:grpSpPr>
        <p:sp>
          <p:nvSpPr>
            <p:cNvPr id="5" name="矩形 4"/>
            <p:cNvSpPr/>
            <p:nvPr userDrawn="1"/>
          </p:nvSpPr>
          <p:spPr>
            <a:xfrm>
              <a:off x="0" y="-51517"/>
              <a:ext cx="9324528" cy="1124744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6" name="矩形 5"/>
            <p:cNvSpPr/>
            <p:nvPr userDrawn="1"/>
          </p:nvSpPr>
          <p:spPr>
            <a:xfrm>
              <a:off x="-35720" y="764704"/>
              <a:ext cx="9324528" cy="360040"/>
            </a:xfrm>
            <a:prstGeom prst="rect">
              <a:avLst/>
            </a:prstGeom>
            <a:solidFill>
              <a:srgbClr val="9933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矩形 6"/>
            <p:cNvSpPr/>
            <p:nvPr userDrawn="1"/>
          </p:nvSpPr>
          <p:spPr>
            <a:xfrm>
              <a:off x="-33446" y="489396"/>
              <a:ext cx="9324528" cy="455327"/>
            </a:xfrm>
            <a:prstGeom prst="rect">
              <a:avLst/>
            </a:prstGeom>
            <a:solidFill>
              <a:schemeClr val="tx1">
                <a:lumMod val="75000"/>
                <a:lumOff val="2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</p:grpSp>
      <p:sp>
        <p:nvSpPr>
          <p:cNvPr id="8" name="矩形 7"/>
          <p:cNvSpPr/>
          <p:nvPr userDrawn="1"/>
        </p:nvSpPr>
        <p:spPr>
          <a:xfrm>
            <a:off x="0" y="6541163"/>
            <a:ext cx="9324528" cy="360040"/>
          </a:xfrm>
          <a:prstGeom prst="rect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文字方塊 10"/>
          <p:cNvSpPr txBox="1"/>
          <p:nvPr userDrawn="1"/>
        </p:nvSpPr>
        <p:spPr>
          <a:xfrm>
            <a:off x="-3634" y="-51517"/>
            <a:ext cx="58717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第四屆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會專班複試</a:t>
            </a:r>
            <a:r>
              <a:rPr lang="zh-TW" altLang="en-US" sz="36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  <a:endParaRPr lang="zh-TW" altLang="en-US" sz="36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pSp>
        <p:nvGrpSpPr>
          <p:cNvPr id="14" name="群組 13"/>
          <p:cNvGrpSpPr/>
          <p:nvPr userDrawn="1"/>
        </p:nvGrpSpPr>
        <p:grpSpPr>
          <a:xfrm>
            <a:off x="5131886" y="450669"/>
            <a:ext cx="3715087" cy="536099"/>
            <a:chOff x="4629610" y="1493858"/>
            <a:chExt cx="3715087" cy="536099"/>
          </a:xfrm>
        </p:grpSpPr>
        <p:sp>
          <p:nvSpPr>
            <p:cNvPr id="10" name="文字方塊 9"/>
            <p:cNvSpPr txBox="1"/>
            <p:nvPr userDrawn="1"/>
          </p:nvSpPr>
          <p:spPr>
            <a:xfrm>
              <a:off x="4629610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問題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2" name="文字方塊 11"/>
            <p:cNvSpPr txBox="1"/>
            <p:nvPr userDrawn="1"/>
          </p:nvSpPr>
          <p:spPr>
            <a:xfrm>
              <a:off x="5839081" y="1493858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</a:t>
              </a:r>
              <a:r>
                <a:rPr lang="zh-TW" altLang="en-US" sz="2800" b="1" dirty="0" smtClean="0">
                  <a:solidFill>
                    <a:srgbClr val="FFFF00"/>
                  </a:solidFill>
                  <a:latin typeface="微軟正黑體" pitchFamily="34" charset="-120"/>
                  <a:ea typeface="微軟正黑體" pitchFamily="34" charset="-120"/>
                </a:rPr>
                <a:t>筆試</a:t>
              </a:r>
              <a:endParaRPr lang="zh-TW" altLang="en-US" sz="2800" b="1" dirty="0">
                <a:solidFill>
                  <a:srgbClr val="FFFF00"/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  <p:sp>
          <p:nvSpPr>
            <p:cNvPr id="13" name="文字方塊 12"/>
            <p:cNvSpPr txBox="1"/>
            <p:nvPr userDrawn="1"/>
          </p:nvSpPr>
          <p:spPr>
            <a:xfrm>
              <a:off x="7048553" y="1506737"/>
              <a:ext cx="1296144" cy="523220"/>
            </a:xfrm>
            <a:prstGeom prst="rect">
              <a:avLst/>
            </a:prstGeom>
            <a:noFill/>
            <a:ln>
              <a:solidFill>
                <a:schemeClr val="bg1">
                  <a:lumMod val="85000"/>
                </a:schemeClr>
              </a:solidFill>
            </a:ln>
          </p:spPr>
          <p:txBody>
            <a:bodyPr wrap="square" rtlCol="0">
              <a:spAutoFit/>
            </a:bodyPr>
            <a:lstStyle/>
            <a:p>
              <a:r>
                <a:rPr lang="zh-TW" altLang="en-US" sz="2800" b="1" dirty="0" smtClean="0">
                  <a:solidFill>
                    <a:schemeClr val="bg1">
                      <a:lumMod val="8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  口試</a:t>
              </a:r>
              <a:endParaRPr lang="zh-TW" altLang="en-US" sz="2800" b="1" dirty="0">
                <a:solidFill>
                  <a:schemeClr val="bg1">
                    <a:lumMod val="8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020109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theme" Target="../theme/theme1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版面配置區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TW" altLang="en-US" smtClean="0"/>
              <a:t>按一下以編輯母片標題樣式</a:t>
            </a:r>
            <a:endParaRPr lang="zh-TW" altLang="en-US"/>
          </a:p>
        </p:txBody>
      </p:sp>
      <p:sp>
        <p:nvSpPr>
          <p:cNvPr id="3" name="文字版面配置區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TW" altLang="en-US" smtClean="0"/>
              <a:t>按一下以編輯母片文字樣式</a:t>
            </a:r>
          </a:p>
          <a:p>
            <a:pPr lvl="1"/>
            <a:r>
              <a:rPr lang="zh-TW" altLang="en-US" smtClean="0"/>
              <a:t>第二層</a:t>
            </a:r>
          </a:p>
          <a:p>
            <a:pPr lvl="2"/>
            <a:r>
              <a:rPr lang="zh-TW" altLang="en-US" smtClean="0"/>
              <a:t>第三層</a:t>
            </a:r>
          </a:p>
          <a:p>
            <a:pPr lvl="3"/>
            <a:r>
              <a:rPr lang="zh-TW" altLang="en-US" smtClean="0"/>
              <a:t>第四層</a:t>
            </a:r>
          </a:p>
          <a:p>
            <a:pPr lvl="4"/>
            <a:r>
              <a:rPr lang="zh-TW" altLang="en-US" smtClean="0"/>
              <a:t>第五層</a:t>
            </a:r>
            <a:endParaRPr lang="zh-TW" altLang="en-US"/>
          </a:p>
        </p:txBody>
      </p:sp>
      <p:sp>
        <p:nvSpPr>
          <p:cNvPr id="4" name="日期版面配置區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C151733-E12E-452E-8CFE-CF2B56C2A87D}" type="datetimeFigureOut">
              <a:rPr lang="zh-TW" altLang="en-US" smtClean="0"/>
              <a:t>2019/8/2</a:t>
            </a:fld>
            <a:endParaRPr lang="zh-TW" altLang="en-US"/>
          </a:p>
        </p:txBody>
      </p:sp>
      <p:sp>
        <p:nvSpPr>
          <p:cNvPr id="5" name="頁尾版面配置區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TW" altLang="en-US"/>
          </a:p>
        </p:txBody>
      </p:sp>
      <p:sp>
        <p:nvSpPr>
          <p:cNvPr id="6" name="投影片編號版面配置區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1B381EE-60D8-4F81-8F00-42FECE11CA65}" type="slidenum">
              <a:rPr lang="zh-TW" altLang="en-US" smtClean="0"/>
              <a:t>‹#›</a:t>
            </a:fld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8189523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23" r:id="rId8"/>
    <p:sldLayoutId id="2147483724" r:id="rId9"/>
    <p:sldLayoutId id="2147483727" r:id="rId10"/>
    <p:sldLayoutId id="2147483725" r:id="rId11"/>
    <p:sldLayoutId id="2147483726" r:id="rId12"/>
    <p:sldLayoutId id="2147483716" r:id="rId13"/>
    <p:sldLayoutId id="2147483717" r:id="rId14"/>
    <p:sldLayoutId id="2147483718" r:id="rId15"/>
    <p:sldLayoutId id="2147483719" r:id="rId16"/>
    <p:sldLayoutId id="2147483720" r:id="rId17"/>
    <p:sldLayoutId id="2147483722" r:id="rId18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TW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8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4" Type="http://schemas.openxmlformats.org/officeDocument/2006/relationships/hyperlink" Target="http://www.ntub.edu.tw/bin/home.php" TargetMode="Externa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gif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0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日期版面配置區 1"/>
          <p:cNvSpPr>
            <a:spLocks noGrp="1"/>
          </p:cNvSpPr>
          <p:nvPr>
            <p:ph type="dt" sz="quarter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200" smtClean="0">
              <a:solidFill>
                <a:srgbClr val="898989"/>
              </a:solidFill>
              <a:latin typeface="Arial" pitchFamily="34" charset="0"/>
              <a:ea typeface="標楷體" pitchFamily="65" charset="-120"/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89" y="0"/>
            <a:ext cx="9036496" cy="60540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標題 1"/>
          <p:cNvSpPr txBox="1">
            <a:spLocks/>
          </p:cNvSpPr>
          <p:nvPr/>
        </p:nvSpPr>
        <p:spPr bwMode="auto">
          <a:xfrm>
            <a:off x="609600" y="1905000"/>
            <a:ext cx="8001000" cy="243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kumimoji="0" lang="zh-TW" altLang="en-US" sz="5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第</a:t>
            </a:r>
            <a:r>
              <a:rPr lang="zh-TW" altLang="en-US" sz="5400" b="1" dirty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四</a:t>
            </a:r>
            <a:r>
              <a:rPr kumimoji="0" lang="zh-TW" altLang="en-US" sz="5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屆</a:t>
            </a:r>
            <a:r>
              <a:rPr kumimoji="0" lang="zh-TW" altLang="en-US" sz="5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會專班複試</a:t>
            </a:r>
            <a:r>
              <a:rPr kumimoji="0" lang="zh-TW" altLang="en-US" sz="5400" b="1" dirty="0" smtClean="0">
                <a:solidFill>
                  <a:srgbClr val="000000"/>
                </a:solidFill>
                <a:latin typeface="微軟正黑體" pitchFamily="34" charset="-120"/>
                <a:ea typeface="微軟正黑體" pitchFamily="34" charset="-120"/>
              </a:rPr>
              <a:t>說明</a:t>
            </a:r>
            <a:endParaRPr kumimoji="0" lang="zh-TW" altLang="en-US" sz="54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9361368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日期版面配置區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200" smtClean="0">
              <a:solidFill>
                <a:srgbClr val="898989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5508104" y="2599628"/>
            <a:ext cx="2520280" cy="39732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3200" dirty="0" smtClean="0">
                <a:solidFill>
                  <a:srgbClr val="CC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讀書計畫</a:t>
            </a:r>
            <a:r>
              <a:rPr kumimoji="0" lang="en-US" altLang="zh-TW" sz="3200" dirty="0" smtClean="0">
                <a:solidFill>
                  <a:srgbClr val="CC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/</a:t>
            </a:r>
            <a:br>
              <a:rPr kumimoji="0" lang="en-US" altLang="zh-TW" sz="3200" dirty="0" smtClean="0">
                <a:solidFill>
                  <a:srgbClr val="CC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</a:br>
            <a:r>
              <a:rPr kumimoji="0" lang="zh-TW" altLang="en-US" sz="3200" dirty="0" smtClean="0">
                <a:solidFill>
                  <a:srgbClr val="CC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生涯規劃</a:t>
            </a:r>
            <a:r>
              <a:rPr kumimoji="0" lang="zh-TW" altLang="en-US" sz="3200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   </a:t>
            </a:r>
            <a:endParaRPr kumimoji="0" lang="zh-TW" altLang="en-US" sz="3600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1907704" y="2893845"/>
            <a:ext cx="1484685" cy="496931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4000" dirty="0" smtClean="0">
                <a:solidFill>
                  <a:srgbClr val="CC00CC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自傳</a:t>
            </a:r>
            <a:r>
              <a:rPr kumimoji="0" lang="zh-TW" altLang="en-US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 </a:t>
            </a:r>
            <a:endParaRPr kumimoji="0" lang="zh-TW" alt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cxnSp>
        <p:nvCxnSpPr>
          <p:cNvPr id="4" name="直線單箭頭接點 3"/>
          <p:cNvCxnSpPr>
            <a:stCxn id="16" idx="3"/>
            <a:endCxn id="14" idx="1"/>
          </p:cNvCxnSpPr>
          <p:nvPr/>
        </p:nvCxnSpPr>
        <p:spPr>
          <a:xfrm>
            <a:off x="820924" y="3465004"/>
            <a:ext cx="7487108" cy="0"/>
          </a:xfrm>
          <a:prstGeom prst="straightConnector1">
            <a:avLst/>
          </a:prstGeom>
          <a:ln w="76200">
            <a:headEnd type="arrow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標題 1"/>
          <p:cNvSpPr txBox="1">
            <a:spLocks/>
          </p:cNvSpPr>
          <p:nvPr/>
        </p:nvSpPr>
        <p:spPr bwMode="auto">
          <a:xfrm>
            <a:off x="8308032" y="2996952"/>
            <a:ext cx="562744" cy="93610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未來</a:t>
            </a:r>
            <a:endParaRPr kumimoji="0" lang="zh-TW" alt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5" name="標題 1"/>
          <p:cNvSpPr txBox="1">
            <a:spLocks/>
          </p:cNvSpPr>
          <p:nvPr/>
        </p:nvSpPr>
        <p:spPr bwMode="auto">
          <a:xfrm>
            <a:off x="4351928" y="3861048"/>
            <a:ext cx="562744" cy="66607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 smtClean="0">
                <a:solidFill>
                  <a:srgbClr val="000099"/>
                </a:solidFill>
                <a:latin typeface="標楷體" panose="03000509000000000000" pitchFamily="65" charset="-120"/>
                <a:ea typeface="標楷體" panose="03000509000000000000" pitchFamily="65" charset="-120"/>
              </a:rPr>
              <a:t>現在</a:t>
            </a:r>
            <a:endParaRPr kumimoji="0" lang="zh-TW" alt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6" name="標題 1"/>
          <p:cNvSpPr txBox="1">
            <a:spLocks/>
          </p:cNvSpPr>
          <p:nvPr/>
        </p:nvSpPr>
        <p:spPr bwMode="auto">
          <a:xfrm>
            <a:off x="258180" y="2996952"/>
            <a:ext cx="562744" cy="93610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>
              <a:spcBef>
                <a:spcPts val="0"/>
              </a:spcBef>
              <a:spcAft>
                <a:spcPts val="0"/>
              </a:spcAft>
              <a:defRPr/>
            </a:pPr>
            <a:r>
              <a:rPr kumimoji="0" lang="zh-TW" altLang="en-US" sz="3200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標楷體" panose="03000509000000000000" pitchFamily="65" charset="-120"/>
                <a:ea typeface="標楷體" panose="03000509000000000000" pitchFamily="65" charset="-120"/>
              </a:rPr>
              <a:t>過去</a:t>
            </a:r>
            <a:endParaRPr kumimoji="0" lang="zh-TW" altLang="en-US" sz="3200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10" name="流程圖: 抽選 9"/>
          <p:cNvSpPr/>
          <p:nvPr/>
        </p:nvSpPr>
        <p:spPr>
          <a:xfrm>
            <a:off x="4562450" y="3390776"/>
            <a:ext cx="146906" cy="254248"/>
          </a:xfrm>
          <a:prstGeom prst="flowChartExtra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18601479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4" grpId="0"/>
      <p:bldP spid="16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3168352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</a:rPr>
              <a:t>步驟一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: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收集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自己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資料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48057876"/>
              </p:ext>
            </p:extLst>
          </p:nvPr>
        </p:nvGraphicFramePr>
        <p:xfrm>
          <a:off x="251520" y="754718"/>
          <a:ext cx="8784976" cy="55978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728192"/>
                <a:gridCol w="7056784"/>
              </a:tblGrid>
              <a:tr h="657782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sz="2000" dirty="0" smtClean="0"/>
                        <a:t>項目</a:t>
                      </a:r>
                      <a:endParaRPr lang="zh-TW" altLang="en-US" sz="2000" dirty="0"/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內容</a:t>
                      </a:r>
                      <a:endParaRPr lang="zh-TW" altLang="en-US" sz="2400" dirty="0"/>
                    </a:p>
                  </a:txBody>
                  <a:tcPr anchor="ctr"/>
                </a:tc>
              </a:tr>
              <a:tr h="9793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 smtClean="0"/>
                        <a:t>家庭</a:t>
                      </a:r>
                      <a:endParaRPr lang="zh-TW" altLang="en-US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793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特質</a:t>
                      </a:r>
                      <a:r>
                        <a:rPr lang="en-US" altLang="zh-TW" sz="2000" dirty="0" smtClean="0"/>
                        <a:t>/</a:t>
                      </a:r>
                      <a:r>
                        <a:rPr lang="zh-TW" altLang="en-US" sz="2000" dirty="0" smtClean="0"/>
                        <a:t>優缺點</a:t>
                      </a:r>
                      <a:endParaRPr lang="zh-TW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793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興趣</a:t>
                      </a:r>
                      <a:r>
                        <a:rPr lang="en-US" altLang="zh-TW" sz="2000" dirty="0" smtClean="0"/>
                        <a:t>/</a:t>
                      </a:r>
                      <a:r>
                        <a:rPr lang="zh-TW" altLang="en-US" sz="2000" dirty="0" smtClean="0"/>
                        <a:t>專長</a:t>
                      </a:r>
                      <a:endParaRPr lang="zh-TW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793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求學歷程</a:t>
                      </a:r>
                      <a:endParaRPr lang="zh-TW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  <a:tr h="97936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2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/>
                        <a:t>其他有利資料</a:t>
                      </a:r>
                      <a:endParaRPr lang="zh-TW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979735"/>
              </p:ext>
            </p:extLst>
          </p:nvPr>
        </p:nvGraphicFramePr>
        <p:xfrm>
          <a:off x="4145833" y="116632"/>
          <a:ext cx="1368152" cy="5181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1368152"/>
              </a:tblGrid>
              <a:tr h="3954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chemeClr val="bg1"/>
                          </a:solidFill>
                        </a:rPr>
                        <a:t>自傳</a:t>
                      </a:r>
                      <a:endParaRPr lang="zh-TW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037645" y="1556792"/>
            <a:ext cx="602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影響</a:t>
            </a:r>
            <a:r>
              <a:rPr lang="en-US" altLang="zh-TW" sz="2000" dirty="0" smtClean="0">
                <a:solidFill>
                  <a:srgbClr val="FF0000"/>
                </a:solidFill>
              </a:rPr>
              <a:t>/</a:t>
            </a:r>
            <a:r>
              <a:rPr lang="zh-TW" altLang="en-US" sz="2000" dirty="0" smtClean="0">
                <a:solidFill>
                  <a:srgbClr val="FF0000"/>
                </a:solidFill>
              </a:rPr>
              <a:t>與會資系有關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r>
              <a:rPr lang="zh-TW" altLang="en-US" sz="2000" b="1" dirty="0" smtClean="0">
                <a:solidFill>
                  <a:srgbClr val="993300"/>
                </a:solidFill>
              </a:rPr>
              <a:t>     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家人特質</a:t>
            </a:r>
            <a:r>
              <a:rPr lang="zh-TW" altLang="en-US" sz="2000" b="1" dirty="0">
                <a:solidFill>
                  <a:srgbClr val="002060"/>
                </a:solidFill>
              </a:rPr>
              <a:t>、工作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、教養方式、期望、活動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…..</a:t>
            </a:r>
          </a:p>
        </p:txBody>
      </p:sp>
      <p:sp>
        <p:nvSpPr>
          <p:cNvPr id="8" name="文字方塊 7"/>
          <p:cNvSpPr txBox="1"/>
          <p:nvPr/>
        </p:nvSpPr>
        <p:spPr>
          <a:xfrm>
            <a:off x="2037645" y="2526567"/>
            <a:ext cx="62787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與會</a:t>
            </a:r>
            <a:r>
              <a:rPr lang="zh-TW" altLang="en-US" sz="2000" dirty="0">
                <a:solidFill>
                  <a:srgbClr val="FF0000"/>
                </a:solidFill>
              </a:rPr>
              <a:t>資系</a:t>
            </a:r>
            <a:r>
              <a:rPr lang="zh-TW" altLang="en-US" sz="2000" dirty="0" smtClean="0">
                <a:solidFill>
                  <a:srgbClr val="FF0000"/>
                </a:solidFill>
              </a:rPr>
              <a:t>有關</a:t>
            </a:r>
            <a:endParaRPr lang="zh-TW" altLang="en-US" sz="2000" dirty="0">
              <a:solidFill>
                <a:srgbClr val="FF0000"/>
              </a:solidFill>
            </a:endParaRPr>
          </a:p>
          <a:p>
            <a:r>
              <a:rPr lang="zh-TW" altLang="en-US" sz="2000" b="1" dirty="0" smtClean="0">
                <a:solidFill>
                  <a:srgbClr val="993300"/>
                </a:solidFill>
              </a:rPr>
              <a:t>     </a:t>
            </a:r>
            <a:r>
              <a:rPr lang="zh-TW" altLang="en-US" sz="2000" b="1" dirty="0">
                <a:solidFill>
                  <a:srgbClr val="002060"/>
                </a:solidFill>
              </a:rPr>
              <a:t>謹慎、細心、負責、品德、情緒穩定、抗壓性</a:t>
            </a:r>
            <a:r>
              <a:rPr lang="en-US" altLang="zh-TW" sz="2000" b="1" dirty="0">
                <a:solidFill>
                  <a:srgbClr val="002060"/>
                </a:solidFill>
              </a:rPr>
              <a:t>…</a:t>
            </a:r>
          </a:p>
        </p:txBody>
      </p:sp>
      <p:sp>
        <p:nvSpPr>
          <p:cNvPr id="9" name="文字方塊 8"/>
          <p:cNvSpPr txBox="1"/>
          <p:nvPr/>
        </p:nvSpPr>
        <p:spPr>
          <a:xfrm>
            <a:off x="2037645" y="3356992"/>
            <a:ext cx="602400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影響</a:t>
            </a:r>
            <a:r>
              <a:rPr lang="en-US" altLang="zh-TW" sz="2000" dirty="0" smtClean="0">
                <a:solidFill>
                  <a:srgbClr val="FF0000"/>
                </a:solidFill>
              </a:rPr>
              <a:t>/</a:t>
            </a:r>
            <a:r>
              <a:rPr lang="zh-TW" altLang="en-US" sz="2000" dirty="0" smtClean="0">
                <a:solidFill>
                  <a:srgbClr val="FF0000"/>
                </a:solidFill>
              </a:rPr>
              <a:t>與會資系有關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r>
              <a:rPr lang="zh-TW" altLang="en-US" sz="2000" b="1" dirty="0" smtClean="0">
                <a:solidFill>
                  <a:srgbClr val="993300"/>
                </a:solidFill>
              </a:rPr>
              <a:t>     </a:t>
            </a:r>
            <a:r>
              <a:rPr lang="zh-TW" altLang="en-US" sz="2000" b="1" dirty="0">
                <a:solidFill>
                  <a:srgbClr val="002060"/>
                </a:solidFill>
              </a:rPr>
              <a:t>體育活動、看電影、閱讀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、手工藝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…..</a:t>
            </a:r>
            <a:endParaRPr lang="en-US" altLang="zh-TW" sz="2000" b="1" dirty="0">
              <a:solidFill>
                <a:srgbClr val="00206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000135" y="4437112"/>
            <a:ext cx="7106355" cy="1015663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影響</a:t>
            </a:r>
            <a:r>
              <a:rPr lang="en-US" altLang="zh-TW" sz="2000" dirty="0" smtClean="0">
                <a:solidFill>
                  <a:srgbClr val="FF0000"/>
                </a:solidFill>
              </a:rPr>
              <a:t>/</a:t>
            </a:r>
            <a:r>
              <a:rPr lang="zh-TW" altLang="en-US" sz="2000" dirty="0" smtClean="0">
                <a:solidFill>
                  <a:srgbClr val="FF0000"/>
                </a:solidFill>
              </a:rPr>
              <a:t>與會資系有關 </a:t>
            </a:r>
            <a:r>
              <a:rPr lang="en-US" altLang="zh-TW" b="1" dirty="0" smtClean="0">
                <a:solidFill>
                  <a:srgbClr val="00B050"/>
                </a:solidFill>
              </a:rPr>
              <a:t>(</a:t>
            </a:r>
            <a:r>
              <a:rPr lang="zh-TW" altLang="en-US" b="1" dirty="0" smtClean="0">
                <a:solidFill>
                  <a:srgbClr val="00B050"/>
                </a:solidFill>
              </a:rPr>
              <a:t> 扮演的角色、工作、參與時間、貢獻、成果 </a:t>
            </a:r>
            <a:r>
              <a:rPr lang="en-US" altLang="zh-TW" b="1" dirty="0" smtClean="0">
                <a:solidFill>
                  <a:srgbClr val="00B050"/>
                </a:solidFill>
              </a:rPr>
              <a:t>)</a:t>
            </a:r>
          </a:p>
          <a:p>
            <a:r>
              <a:rPr lang="zh-TW" altLang="en-US" sz="2000" b="1" dirty="0" smtClean="0">
                <a:solidFill>
                  <a:srgbClr val="993300"/>
                </a:solidFill>
              </a:rPr>
              <a:t>     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課業  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 專長</a:t>
            </a:r>
            <a:r>
              <a:rPr lang="zh-TW" altLang="en-US" sz="2000" b="1" dirty="0">
                <a:solidFill>
                  <a:srgbClr val="002060"/>
                </a:solidFill>
              </a:rPr>
              <a:t>學科、小論文、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專題 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)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     </a:t>
            </a:r>
            <a:endParaRPr lang="en-US" altLang="zh-TW" sz="2000" b="1" dirty="0">
              <a:solidFill>
                <a:srgbClr val="002060"/>
              </a:solidFill>
            </a:endParaRPr>
          </a:p>
          <a:p>
            <a:r>
              <a:rPr lang="zh-TW" altLang="en-US" sz="2000" b="1" dirty="0" smtClean="0">
                <a:solidFill>
                  <a:srgbClr val="993300"/>
                </a:solidFill>
              </a:rPr>
              <a:t>     社團</a:t>
            </a:r>
            <a:r>
              <a:rPr lang="zh-TW" altLang="en-US" sz="2000" b="1" dirty="0">
                <a:solidFill>
                  <a:srgbClr val="993300"/>
                </a:solidFill>
              </a:rPr>
              <a:t>、幹部、小</a:t>
            </a:r>
            <a:r>
              <a:rPr lang="zh-TW" altLang="en-US" sz="2000" b="1" dirty="0" smtClean="0">
                <a:solidFill>
                  <a:srgbClr val="993300"/>
                </a:solidFill>
              </a:rPr>
              <a:t>老師、志工服務、營隊、活動</a:t>
            </a:r>
            <a:r>
              <a:rPr lang="en-US" altLang="zh-TW" sz="2000" b="1" dirty="0" smtClean="0">
                <a:solidFill>
                  <a:srgbClr val="993300"/>
                </a:solidFill>
              </a:rPr>
              <a:t>…..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037645" y="5651175"/>
            <a:ext cx="639175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影響</a:t>
            </a:r>
            <a:r>
              <a:rPr lang="en-US" altLang="zh-TW" sz="2000" dirty="0" smtClean="0">
                <a:solidFill>
                  <a:srgbClr val="FF0000"/>
                </a:solidFill>
              </a:rPr>
              <a:t>/</a:t>
            </a:r>
            <a:r>
              <a:rPr lang="zh-TW" altLang="en-US" sz="2000" dirty="0" smtClean="0">
                <a:solidFill>
                  <a:srgbClr val="FF0000"/>
                </a:solidFill>
              </a:rPr>
              <a:t>與會資系有關</a:t>
            </a:r>
            <a:endParaRPr lang="en-US" altLang="zh-TW" sz="2000" dirty="0" smtClean="0">
              <a:solidFill>
                <a:srgbClr val="FF0000"/>
              </a:solidFill>
            </a:endParaRPr>
          </a:p>
          <a:p>
            <a:r>
              <a:rPr lang="zh-TW" altLang="en-US" sz="2000" b="1" dirty="0" smtClean="0">
                <a:solidFill>
                  <a:srgbClr val="993300"/>
                </a:solidFill>
              </a:rPr>
              <a:t>     </a:t>
            </a:r>
            <a:r>
              <a:rPr lang="zh-TW" altLang="en-US" sz="2000" b="1" dirty="0">
                <a:solidFill>
                  <a:srgbClr val="002060"/>
                </a:solidFill>
              </a:rPr>
              <a:t>檢定、證照、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競賽、遊學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…..</a:t>
            </a:r>
            <a:endParaRPr lang="en-US" altLang="zh-TW" sz="20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883261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395536" y="1052736"/>
            <a:ext cx="8229600" cy="1143000"/>
          </a:xfrm>
        </p:spPr>
        <p:txBody>
          <a:bodyPr>
            <a:normAutofit/>
          </a:bodyPr>
          <a:lstStyle/>
          <a:p>
            <a:pPr eaLnBrk="1" hangingPunct="1"/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人格測驗量表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: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事務型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 (</a:t>
            </a:r>
            <a:r>
              <a:rPr lang="zh-TW" altLang="en-US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商學院</a:t>
            </a:r>
            <a:r>
              <a:rPr lang="en-US" altLang="zh-TW" b="1" dirty="0" smtClean="0">
                <a:solidFill>
                  <a:schemeClr val="tx1"/>
                </a:solidFill>
                <a:latin typeface="標楷體" pitchFamily="65" charset="-120"/>
                <a:ea typeface="標楷體" pitchFamily="65" charset="-120"/>
              </a:rPr>
              <a:t>)</a:t>
            </a:r>
          </a:p>
        </p:txBody>
      </p:sp>
      <p:graphicFrame>
        <p:nvGraphicFramePr>
          <p:cNvPr id="237586" name="Group 18"/>
          <p:cNvGraphicFramePr>
            <a:graphicFrameLocks noGrp="1"/>
          </p:cNvGraphicFramePr>
          <p:nvPr>
            <p:ph sz="quarter" idx="4294967295"/>
            <p:extLst>
              <p:ext uri="{D42A27DB-BD31-4B8C-83A1-F6EECF244321}">
                <p14:modId xmlns:p14="http://schemas.microsoft.com/office/powerpoint/2010/main" val="2786275245"/>
              </p:ext>
            </p:extLst>
          </p:nvPr>
        </p:nvGraphicFramePr>
        <p:xfrm>
          <a:off x="179512" y="2348880"/>
          <a:ext cx="8578850" cy="4108604"/>
        </p:xfrm>
        <a:graphic>
          <a:graphicData uri="http://schemas.openxmlformats.org/drawingml/2006/table">
            <a:tbl>
              <a:tblPr/>
              <a:tblGrid>
                <a:gridCol w="2763838"/>
                <a:gridCol w="3779837"/>
                <a:gridCol w="2035175"/>
              </a:tblGrid>
              <a:tr h="1030137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特質及能力傾向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行為傾向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喜歡的工作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</a:tr>
              <a:tr h="307831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個性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謹慎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給人的感覺可靠、有信用</a:t>
                      </a:r>
                    </a:p>
                  </a:txBody>
                  <a:tcPr marT="45695" marB="45695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1.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做事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確實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，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按部就班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2.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喜歡在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規範清楚的情況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下工作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3.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會精打細算、做事穩扎穩打</a:t>
                      </a: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ECFF">
                        <a:alpha val="50195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銀行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金融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會計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祕書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3366"/>
                          </a:solidFill>
                          <a:effectLst/>
                          <a:latin typeface="標楷體" pitchFamily="65" charset="-120"/>
                          <a:ea typeface="標楷體" pitchFamily="65" charset="-120"/>
                        </a:rPr>
                        <a:t>等工作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1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003366"/>
                        </a:solidFill>
                        <a:effectLst/>
                        <a:latin typeface="標楷體" pitchFamily="65" charset="-120"/>
                        <a:ea typeface="標楷體" pitchFamily="65" charset="-120"/>
                      </a:endParaRPr>
                    </a:p>
                  </a:txBody>
                  <a:tcPr marT="45695" marB="45695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CCC">
                        <a:alpha val="50195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4" name="標題 1"/>
          <p:cNvSpPr txBox="1">
            <a:spLocks/>
          </p:cNvSpPr>
          <p:nvPr/>
        </p:nvSpPr>
        <p:spPr>
          <a:xfrm>
            <a:off x="0" y="-3271"/>
            <a:ext cx="3168352" cy="43204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dk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TW" altLang="en-US" sz="2400" b="1" smtClean="0">
                <a:solidFill>
                  <a:srgbClr val="7030A0"/>
                </a:solidFill>
              </a:rPr>
              <a:t>步驟一</a:t>
            </a:r>
            <a:r>
              <a:rPr lang="en-US" altLang="zh-TW" sz="2400" b="1" smtClean="0">
                <a:solidFill>
                  <a:srgbClr val="7030A0"/>
                </a:solidFill>
              </a:rPr>
              <a:t>:</a:t>
            </a:r>
            <a:r>
              <a:rPr lang="zh-TW" altLang="en-US" sz="2400" b="1" smtClean="0">
                <a:solidFill>
                  <a:srgbClr val="7030A0"/>
                </a:solidFill>
              </a:rPr>
              <a:t>收集</a:t>
            </a:r>
            <a:r>
              <a:rPr lang="zh-TW" altLang="en-US" sz="2400" b="1" smtClean="0">
                <a:solidFill>
                  <a:srgbClr val="FF0000"/>
                </a:solidFill>
              </a:rPr>
              <a:t>自己</a:t>
            </a:r>
            <a:r>
              <a:rPr lang="zh-TW" altLang="en-US" sz="2400" b="1" smtClean="0">
                <a:solidFill>
                  <a:srgbClr val="7030A0"/>
                </a:solidFill>
              </a:rPr>
              <a:t>資料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0680188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5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375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4644008" y="2204864"/>
            <a:ext cx="3024336" cy="3024336"/>
          </a:xfrm>
          <a:prstGeom prst="ellipse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1786035" y="2411229"/>
            <a:ext cx="2592288" cy="2592288"/>
          </a:xfrm>
          <a:prstGeom prst="ellipse">
            <a:avLst/>
          </a:prstGeom>
          <a:solidFill>
            <a:srgbClr val="FF7C80">
              <a:alpha val="4902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備審資料</a:t>
            </a:r>
            <a:endParaRPr lang="zh-TW" altLang="en-US" sz="6000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860032" y="2420888"/>
            <a:ext cx="2592288" cy="2592288"/>
          </a:xfrm>
          <a:prstGeom prst="ellipse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現場面試</a:t>
            </a: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900261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90B02D6-8CE8-4E4E-95CA-B346368D0A56}" type="slidenum">
              <a:rPr lang="en-US" altLang="zh-TW"/>
              <a:pPr/>
              <a:t>14</a:t>
            </a:fld>
            <a:endParaRPr lang="en-US" altLang="zh-TW"/>
          </a:p>
        </p:txBody>
      </p:sp>
      <p:sp>
        <p:nvSpPr>
          <p:cNvPr id="228354" name="Rectangle 2"/>
          <p:cNvSpPr>
            <a:spLocks noChangeArrowheads="1"/>
          </p:cNvSpPr>
          <p:nvPr/>
        </p:nvSpPr>
        <p:spPr bwMode="auto">
          <a:xfrm>
            <a:off x="0" y="-30163"/>
            <a:ext cx="9144000" cy="688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28355" name="Group 3"/>
          <p:cNvGrpSpPr>
            <a:grpSpLocks/>
          </p:cNvGrpSpPr>
          <p:nvPr/>
        </p:nvGrpSpPr>
        <p:grpSpPr bwMode="auto">
          <a:xfrm>
            <a:off x="0" y="-5283200"/>
            <a:ext cx="9144000" cy="11925300"/>
            <a:chOff x="0" y="-3192"/>
            <a:chExt cx="5760" cy="7512"/>
          </a:xfrm>
        </p:grpSpPr>
        <p:grpSp>
          <p:nvGrpSpPr>
            <p:cNvPr id="228356" name="Group 4"/>
            <p:cNvGrpSpPr>
              <a:grpSpLocks/>
            </p:cNvGrpSpPr>
            <p:nvPr/>
          </p:nvGrpSpPr>
          <p:grpSpPr bwMode="auto">
            <a:xfrm>
              <a:off x="1" y="-3192"/>
              <a:ext cx="5759" cy="4329"/>
              <a:chOff x="0" y="12"/>
              <a:chExt cx="5740" cy="4329"/>
            </a:xfrm>
          </p:grpSpPr>
          <p:sp>
            <p:nvSpPr>
              <p:cNvPr id="228357" name="AutoShape 5"/>
              <p:cNvSpPr>
                <a:spLocks noChangeArrowheads="1"/>
              </p:cNvSpPr>
              <p:nvPr/>
            </p:nvSpPr>
            <p:spPr bwMode="auto">
              <a:xfrm>
                <a:off x="0" y="1933"/>
                <a:ext cx="2925" cy="2387"/>
              </a:xfrm>
              <a:prstGeom prst="rtTriangle">
                <a:avLst/>
              </a:prstGeom>
              <a:solidFill>
                <a:srgbClr val="E5653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8358" name="AutoShape 6"/>
              <p:cNvSpPr>
                <a:spLocks noChangeArrowheads="1"/>
              </p:cNvSpPr>
              <p:nvPr/>
            </p:nvSpPr>
            <p:spPr bwMode="auto">
              <a:xfrm rot="10800000" flipV="1">
                <a:off x="1" y="12"/>
                <a:ext cx="5739" cy="4307"/>
              </a:xfrm>
              <a:prstGeom prst="rtTriangle">
                <a:avLst/>
              </a:prstGeom>
              <a:solidFill>
                <a:srgbClr val="4192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8359" name="AutoShape 7"/>
              <p:cNvSpPr>
                <a:spLocks noChangeArrowheads="1"/>
              </p:cNvSpPr>
              <p:nvPr/>
            </p:nvSpPr>
            <p:spPr bwMode="auto">
              <a:xfrm rot="10800000" flipV="1">
                <a:off x="5" y="3171"/>
                <a:ext cx="1513" cy="1164"/>
              </a:xfrm>
              <a:prstGeom prst="rtTriangle">
                <a:avLst/>
              </a:prstGeom>
              <a:solidFill>
                <a:schemeClr val="accent1">
                  <a:alpha val="62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8360" name="AutoShape 8"/>
              <p:cNvSpPr>
                <a:spLocks noChangeArrowheads="1"/>
              </p:cNvSpPr>
              <p:nvPr/>
            </p:nvSpPr>
            <p:spPr bwMode="auto">
              <a:xfrm rot="-32400000" flipH="1" flipV="1">
                <a:off x="1516" y="3177"/>
                <a:ext cx="1513" cy="1164"/>
              </a:xfrm>
              <a:prstGeom prst="rtTriangle">
                <a:avLst/>
              </a:prstGeom>
              <a:solidFill>
                <a:schemeClr val="accent1">
                  <a:alpha val="62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28361" name="Rectangle 9"/>
            <p:cNvSpPr>
              <a:spLocks noChangeArrowheads="1"/>
            </p:cNvSpPr>
            <p:nvPr/>
          </p:nvSpPr>
          <p:spPr bwMode="auto">
            <a:xfrm>
              <a:off x="0" y="346"/>
              <a:ext cx="5760" cy="3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28362" name="AutoShape 10"/>
          <p:cNvSpPr>
            <a:spLocks noChangeArrowheads="1"/>
          </p:cNvSpPr>
          <p:nvPr/>
        </p:nvSpPr>
        <p:spPr bwMode="auto">
          <a:xfrm>
            <a:off x="2774950" y="623888"/>
            <a:ext cx="1295400" cy="747712"/>
          </a:xfrm>
          <a:prstGeom prst="flowChartAlternateProcess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zh-TW" sz="2400">
              <a:ea typeface="華康儷中黑" pitchFamily="49" charset="-120"/>
            </a:endParaRPr>
          </a:p>
        </p:txBody>
      </p:sp>
      <p:sp>
        <p:nvSpPr>
          <p:cNvPr id="228363" name="AutoShape 11"/>
          <p:cNvSpPr>
            <a:spLocks noChangeArrowheads="1"/>
          </p:cNvSpPr>
          <p:nvPr/>
        </p:nvSpPr>
        <p:spPr bwMode="auto">
          <a:xfrm>
            <a:off x="1476375" y="620713"/>
            <a:ext cx="1295400" cy="747712"/>
          </a:xfrm>
          <a:prstGeom prst="flowChartAlternateProcess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華康儷中黑" pitchFamily="49" charset="-120"/>
              </a:rPr>
              <a:t>面試</a:t>
            </a:r>
          </a:p>
        </p:txBody>
      </p:sp>
      <p:sp>
        <p:nvSpPr>
          <p:cNvPr id="228364" name="AutoShape 12"/>
          <p:cNvSpPr>
            <a:spLocks noChangeArrowheads="1"/>
          </p:cNvSpPr>
          <p:nvPr/>
        </p:nvSpPr>
        <p:spPr bwMode="auto">
          <a:xfrm>
            <a:off x="212725" y="598488"/>
            <a:ext cx="1295400" cy="747712"/>
          </a:xfrm>
          <a:prstGeom prst="flowChartAlternateProcess">
            <a:avLst/>
          </a:prstGeom>
          <a:solidFill>
            <a:srgbClr val="4192E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zh-TW" sz="2400">
              <a:solidFill>
                <a:schemeClr val="bg1"/>
              </a:solidFill>
              <a:ea typeface="華康儷中黑" pitchFamily="49" charset="-120"/>
            </a:endParaRPr>
          </a:p>
        </p:txBody>
      </p:sp>
      <p:sp>
        <p:nvSpPr>
          <p:cNvPr id="228365" name="Rectangle 13"/>
          <p:cNvSpPr>
            <a:spLocks noChangeArrowheads="1"/>
          </p:cNvSpPr>
          <p:nvPr/>
        </p:nvSpPr>
        <p:spPr bwMode="auto">
          <a:xfrm>
            <a:off x="251619" y="1217445"/>
            <a:ext cx="8713787" cy="54165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zh-TW">
                <a:latin typeface="華康儷中黑" pitchFamily="49" charset="-120"/>
                <a:ea typeface="華康儷中黑" pitchFamily="49" charset="-120"/>
              </a:rPr>
              <a:t>  </a:t>
            </a:r>
          </a:p>
        </p:txBody>
      </p:sp>
      <p:sp>
        <p:nvSpPr>
          <p:cNvPr id="228366" name="Rectangle 14"/>
          <p:cNvSpPr>
            <a:spLocks noChangeArrowheads="1"/>
          </p:cNvSpPr>
          <p:nvPr/>
        </p:nvSpPr>
        <p:spPr bwMode="auto">
          <a:xfrm>
            <a:off x="468313" y="3819525"/>
            <a:ext cx="8064500" cy="396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/>
          <a:p>
            <a:pPr marL="342900" indent="-342900"/>
            <a:endParaRPr lang="zh-TW" altLang="zh-TW" sz="2000">
              <a:solidFill>
                <a:schemeClr val="bg1"/>
              </a:solidFill>
              <a:latin typeface="華康中黑體" pitchFamily="49" charset="-120"/>
              <a:ea typeface="華康中黑體" pitchFamily="49" charset="-120"/>
            </a:endParaRPr>
          </a:p>
        </p:txBody>
      </p:sp>
      <p:pic>
        <p:nvPicPr>
          <p:cNvPr id="228367" name="Picture 5" descr="20110504083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0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8369" name="Rectangle 17"/>
          <p:cNvSpPr>
            <a:spLocks noChangeArrowheads="1"/>
          </p:cNvSpPr>
          <p:nvPr/>
        </p:nvSpPr>
        <p:spPr bwMode="auto">
          <a:xfrm>
            <a:off x="323850" y="2603500"/>
            <a:ext cx="1143000" cy="3157538"/>
          </a:xfrm>
          <a:prstGeom prst="rect">
            <a:avLst/>
          </a:prstGeom>
          <a:solidFill>
            <a:srgbClr val="FFFFFF"/>
          </a:solidFill>
          <a:ln w="38100">
            <a:solidFill>
              <a:srgbClr val="000000"/>
            </a:solidFill>
            <a:miter lim="800000"/>
            <a:headEnd/>
            <a:tailEnd/>
          </a:ln>
        </p:spPr>
        <p:txBody>
          <a:bodyPr lIns="0" tIns="0" rIns="0" bIns="0"/>
          <a:lstStyle/>
          <a:p>
            <a:pPr algn="ctr"/>
            <a:endParaRPr lang="en-US" altLang="zh-TW" sz="2000">
              <a:latin typeface="華康中黑體" pitchFamily="49" charset="-120"/>
              <a:ea typeface="華康中黑體" pitchFamily="49" charset="-120"/>
            </a:endParaRPr>
          </a:p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準</a:t>
            </a:r>
          </a:p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備</a:t>
            </a:r>
          </a:p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教</a:t>
            </a:r>
          </a:p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室</a:t>
            </a:r>
          </a:p>
          <a:p>
            <a:pPr algn="ctr"/>
            <a:endParaRPr lang="zh-TW" altLang="en-US" sz="2000">
              <a:latin typeface="華康中黑體" pitchFamily="49" charset="-120"/>
              <a:ea typeface="華康中黑體" pitchFamily="49" charset="-120"/>
            </a:endParaRPr>
          </a:p>
          <a:p>
            <a:pPr algn="ctr"/>
            <a:endParaRPr lang="zh-TW" altLang="en-US" sz="2000">
              <a:latin typeface="華康中黑體" pitchFamily="49" charset="-120"/>
              <a:ea typeface="華康中黑體" pitchFamily="49" charset="-120"/>
            </a:endParaRPr>
          </a:p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抽題</a:t>
            </a:r>
          </a:p>
        </p:txBody>
      </p:sp>
      <p:sp>
        <p:nvSpPr>
          <p:cNvPr id="228371" name="Rectangle 19"/>
          <p:cNvSpPr>
            <a:spLocks noChangeArrowheads="1"/>
          </p:cNvSpPr>
          <p:nvPr/>
        </p:nvSpPr>
        <p:spPr bwMode="auto">
          <a:xfrm>
            <a:off x="2000250" y="2365375"/>
            <a:ext cx="2206625" cy="3511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8372" name="Rectangle 20"/>
          <p:cNvSpPr>
            <a:spLocks noChangeArrowheads="1"/>
          </p:cNvSpPr>
          <p:nvPr/>
        </p:nvSpPr>
        <p:spPr bwMode="auto">
          <a:xfrm>
            <a:off x="2382838" y="2365375"/>
            <a:ext cx="1328737" cy="6842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 </a:t>
            </a:r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第一站</a:t>
            </a:r>
          </a:p>
          <a:p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 合作力</a:t>
            </a:r>
          </a:p>
        </p:txBody>
      </p:sp>
      <p:sp>
        <p:nvSpPr>
          <p:cNvPr id="228373" name="Oval 21"/>
          <p:cNvSpPr>
            <a:spLocks noChangeArrowheads="1"/>
          </p:cNvSpPr>
          <p:nvPr/>
        </p:nvSpPr>
        <p:spPr bwMode="auto">
          <a:xfrm>
            <a:off x="2201863" y="4619625"/>
            <a:ext cx="342900" cy="692150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 b="1">
                <a:latin typeface="華康中黑體" pitchFamily="49" charset="-120"/>
                <a:ea typeface="華康中黑體" pitchFamily="49" charset="-120"/>
              </a:rPr>
              <a:t>1</a:t>
            </a:r>
            <a:endParaRPr lang="en-US" altLang="zh-TW" sz="2000">
              <a:latin typeface="華康中黑體" pitchFamily="49" charset="-120"/>
              <a:ea typeface="華康中黑體" pitchFamily="49" charset="-120"/>
            </a:endParaRPr>
          </a:p>
        </p:txBody>
      </p:sp>
      <p:sp>
        <p:nvSpPr>
          <p:cNvPr id="228374" name="Oval 22"/>
          <p:cNvSpPr>
            <a:spLocks noChangeArrowheads="1"/>
          </p:cNvSpPr>
          <p:nvPr/>
        </p:nvSpPr>
        <p:spPr bwMode="auto">
          <a:xfrm>
            <a:off x="2544763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2</a:t>
            </a:r>
          </a:p>
        </p:txBody>
      </p:sp>
      <p:sp>
        <p:nvSpPr>
          <p:cNvPr id="228375" name="Oval 23"/>
          <p:cNvSpPr>
            <a:spLocks noChangeArrowheads="1"/>
          </p:cNvSpPr>
          <p:nvPr/>
        </p:nvSpPr>
        <p:spPr bwMode="auto">
          <a:xfrm>
            <a:off x="2887663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3</a:t>
            </a:r>
          </a:p>
        </p:txBody>
      </p:sp>
      <p:sp>
        <p:nvSpPr>
          <p:cNvPr id="228376" name="Oval 24"/>
          <p:cNvSpPr>
            <a:spLocks noChangeArrowheads="1"/>
          </p:cNvSpPr>
          <p:nvPr/>
        </p:nvSpPr>
        <p:spPr bwMode="auto">
          <a:xfrm>
            <a:off x="3230563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4</a:t>
            </a:r>
          </a:p>
        </p:txBody>
      </p:sp>
      <p:sp>
        <p:nvSpPr>
          <p:cNvPr id="228377" name="Oval 25"/>
          <p:cNvSpPr>
            <a:spLocks noChangeArrowheads="1"/>
          </p:cNvSpPr>
          <p:nvPr/>
        </p:nvSpPr>
        <p:spPr bwMode="auto">
          <a:xfrm>
            <a:off x="3573463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5</a:t>
            </a:r>
          </a:p>
        </p:txBody>
      </p:sp>
      <p:sp>
        <p:nvSpPr>
          <p:cNvPr id="228378" name="Rectangle 26"/>
          <p:cNvSpPr>
            <a:spLocks noChangeArrowheads="1"/>
          </p:cNvSpPr>
          <p:nvPr/>
        </p:nvSpPr>
        <p:spPr bwMode="auto">
          <a:xfrm>
            <a:off x="2201863" y="5311775"/>
            <a:ext cx="1852612" cy="56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學生群</a:t>
            </a:r>
          </a:p>
        </p:txBody>
      </p:sp>
      <p:sp>
        <p:nvSpPr>
          <p:cNvPr id="228379" name="Rectangle 27"/>
          <p:cNvSpPr>
            <a:spLocks noChangeArrowheads="1"/>
          </p:cNvSpPr>
          <p:nvPr/>
        </p:nvSpPr>
        <p:spPr bwMode="auto">
          <a:xfrm>
            <a:off x="4206875" y="2365375"/>
            <a:ext cx="2206625" cy="3511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8380" name="Rectangle 28"/>
          <p:cNvSpPr>
            <a:spLocks noChangeArrowheads="1"/>
          </p:cNvSpPr>
          <p:nvPr/>
        </p:nvSpPr>
        <p:spPr bwMode="auto">
          <a:xfrm>
            <a:off x="4608513" y="2365375"/>
            <a:ext cx="1328737" cy="6842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 </a:t>
            </a:r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第二站</a:t>
            </a:r>
          </a:p>
          <a:p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 學習力</a:t>
            </a:r>
          </a:p>
        </p:txBody>
      </p:sp>
      <p:sp>
        <p:nvSpPr>
          <p:cNvPr id="228381" name="Oval 29"/>
          <p:cNvSpPr>
            <a:spLocks noChangeArrowheads="1"/>
          </p:cNvSpPr>
          <p:nvPr/>
        </p:nvSpPr>
        <p:spPr bwMode="auto">
          <a:xfrm>
            <a:off x="4427538" y="4619625"/>
            <a:ext cx="342900" cy="692150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 b="1">
                <a:latin typeface="華康中黑體" pitchFamily="49" charset="-120"/>
                <a:ea typeface="華康中黑體" pitchFamily="49" charset="-120"/>
              </a:rPr>
              <a:t>3</a:t>
            </a:r>
            <a:endParaRPr lang="en-US" altLang="zh-TW" sz="2000">
              <a:latin typeface="華康中黑體" pitchFamily="49" charset="-120"/>
              <a:ea typeface="華康中黑體" pitchFamily="49" charset="-120"/>
            </a:endParaRPr>
          </a:p>
        </p:txBody>
      </p:sp>
      <p:sp>
        <p:nvSpPr>
          <p:cNvPr id="228382" name="Oval 30"/>
          <p:cNvSpPr>
            <a:spLocks noChangeArrowheads="1"/>
          </p:cNvSpPr>
          <p:nvPr/>
        </p:nvSpPr>
        <p:spPr bwMode="auto">
          <a:xfrm>
            <a:off x="4770438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4</a:t>
            </a:r>
          </a:p>
        </p:txBody>
      </p:sp>
      <p:sp>
        <p:nvSpPr>
          <p:cNvPr id="228383" name="Oval 31"/>
          <p:cNvSpPr>
            <a:spLocks noChangeArrowheads="1"/>
          </p:cNvSpPr>
          <p:nvPr/>
        </p:nvSpPr>
        <p:spPr bwMode="auto">
          <a:xfrm>
            <a:off x="5113338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5</a:t>
            </a:r>
          </a:p>
        </p:txBody>
      </p:sp>
      <p:sp>
        <p:nvSpPr>
          <p:cNvPr id="228384" name="Oval 32"/>
          <p:cNvSpPr>
            <a:spLocks noChangeArrowheads="1"/>
          </p:cNvSpPr>
          <p:nvPr/>
        </p:nvSpPr>
        <p:spPr bwMode="auto">
          <a:xfrm>
            <a:off x="5456238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1</a:t>
            </a:r>
          </a:p>
        </p:txBody>
      </p:sp>
      <p:sp>
        <p:nvSpPr>
          <p:cNvPr id="228385" name="Oval 33"/>
          <p:cNvSpPr>
            <a:spLocks noChangeArrowheads="1"/>
          </p:cNvSpPr>
          <p:nvPr/>
        </p:nvSpPr>
        <p:spPr bwMode="auto">
          <a:xfrm>
            <a:off x="5799138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2</a:t>
            </a:r>
          </a:p>
        </p:txBody>
      </p:sp>
      <p:sp>
        <p:nvSpPr>
          <p:cNvPr id="228386" name="Rectangle 34"/>
          <p:cNvSpPr>
            <a:spLocks noChangeArrowheads="1"/>
          </p:cNvSpPr>
          <p:nvPr/>
        </p:nvSpPr>
        <p:spPr bwMode="auto">
          <a:xfrm>
            <a:off x="4427538" y="5311775"/>
            <a:ext cx="1852612" cy="56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學生群</a:t>
            </a:r>
          </a:p>
        </p:txBody>
      </p:sp>
      <p:sp>
        <p:nvSpPr>
          <p:cNvPr id="228387" name="Rectangle 35"/>
          <p:cNvSpPr>
            <a:spLocks noChangeArrowheads="1"/>
          </p:cNvSpPr>
          <p:nvPr/>
        </p:nvSpPr>
        <p:spPr bwMode="auto">
          <a:xfrm>
            <a:off x="6432550" y="2365375"/>
            <a:ext cx="2206625" cy="3511550"/>
          </a:xfrm>
          <a:prstGeom prst="rect">
            <a:avLst/>
          </a:prstGeom>
          <a:noFill/>
          <a:ln w="2857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8388" name="Rectangle 36"/>
          <p:cNvSpPr>
            <a:spLocks noChangeArrowheads="1"/>
          </p:cNvSpPr>
          <p:nvPr/>
        </p:nvSpPr>
        <p:spPr bwMode="auto">
          <a:xfrm>
            <a:off x="6865938" y="2365375"/>
            <a:ext cx="1341437" cy="684213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lIns="0" rIns="0"/>
          <a:lstStyle/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第三站</a:t>
            </a:r>
          </a:p>
          <a:p>
            <a:r>
              <a:rPr lang="zh-TW" altLang="en-US" sz="2000">
                <a:solidFill>
                  <a:srgbClr val="000000"/>
                </a:solidFill>
                <a:latin typeface="華康中黑體" pitchFamily="49" charset="-120"/>
                <a:ea typeface="華康中黑體" pitchFamily="49" charset="-120"/>
              </a:rPr>
              <a:t>品格與態度</a:t>
            </a:r>
            <a:endParaRPr lang="zh-TW" altLang="en-US" sz="2000">
              <a:latin typeface="華康中黑體" pitchFamily="49" charset="-120"/>
              <a:ea typeface="華康中黑體" pitchFamily="49" charset="-120"/>
            </a:endParaRPr>
          </a:p>
        </p:txBody>
      </p:sp>
      <p:sp>
        <p:nvSpPr>
          <p:cNvPr id="228389" name="Oval 37"/>
          <p:cNvSpPr>
            <a:spLocks noChangeArrowheads="1"/>
          </p:cNvSpPr>
          <p:nvPr/>
        </p:nvSpPr>
        <p:spPr bwMode="auto">
          <a:xfrm>
            <a:off x="6651625" y="4619625"/>
            <a:ext cx="342900" cy="692150"/>
          </a:xfrm>
          <a:prstGeom prst="ellipse">
            <a:avLst/>
          </a:prstGeom>
          <a:solidFill>
            <a:srgbClr val="969696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 b="1">
                <a:latin typeface="華康中黑體" pitchFamily="49" charset="-120"/>
                <a:ea typeface="華康中黑體" pitchFamily="49" charset="-120"/>
              </a:rPr>
              <a:t>5</a:t>
            </a:r>
            <a:endParaRPr lang="en-US" altLang="zh-TW" sz="2000">
              <a:latin typeface="華康中黑體" pitchFamily="49" charset="-120"/>
              <a:ea typeface="華康中黑體" pitchFamily="49" charset="-120"/>
            </a:endParaRPr>
          </a:p>
        </p:txBody>
      </p:sp>
      <p:sp>
        <p:nvSpPr>
          <p:cNvPr id="228390" name="Oval 38"/>
          <p:cNvSpPr>
            <a:spLocks noChangeArrowheads="1"/>
          </p:cNvSpPr>
          <p:nvPr/>
        </p:nvSpPr>
        <p:spPr bwMode="auto">
          <a:xfrm>
            <a:off x="6994525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1</a:t>
            </a:r>
          </a:p>
        </p:txBody>
      </p:sp>
      <p:sp>
        <p:nvSpPr>
          <p:cNvPr id="228391" name="Oval 39"/>
          <p:cNvSpPr>
            <a:spLocks noChangeArrowheads="1"/>
          </p:cNvSpPr>
          <p:nvPr/>
        </p:nvSpPr>
        <p:spPr bwMode="auto">
          <a:xfrm>
            <a:off x="7337425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2</a:t>
            </a:r>
          </a:p>
        </p:txBody>
      </p:sp>
      <p:sp>
        <p:nvSpPr>
          <p:cNvPr id="228392" name="Oval 40"/>
          <p:cNvSpPr>
            <a:spLocks noChangeArrowheads="1"/>
          </p:cNvSpPr>
          <p:nvPr/>
        </p:nvSpPr>
        <p:spPr bwMode="auto">
          <a:xfrm>
            <a:off x="7680325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3</a:t>
            </a:r>
          </a:p>
        </p:txBody>
      </p:sp>
      <p:sp>
        <p:nvSpPr>
          <p:cNvPr id="228393" name="Oval 41"/>
          <p:cNvSpPr>
            <a:spLocks noChangeArrowheads="1"/>
          </p:cNvSpPr>
          <p:nvPr/>
        </p:nvSpPr>
        <p:spPr bwMode="auto">
          <a:xfrm>
            <a:off x="8023225" y="4619625"/>
            <a:ext cx="342900" cy="692150"/>
          </a:xfrm>
          <a:prstGeom prst="ellipse">
            <a:avLst/>
          </a:prstGeom>
          <a:solidFill>
            <a:srgbClr val="FFFFFF"/>
          </a:solidFill>
          <a:ln w="9525">
            <a:solidFill>
              <a:srgbClr val="000000"/>
            </a:solidFill>
            <a:round/>
            <a:headEnd/>
            <a:tailEnd/>
          </a:ln>
        </p:spPr>
        <p:txBody>
          <a:bodyPr lIns="18000" rIns="18000"/>
          <a:lstStyle/>
          <a:p>
            <a:pPr algn="ctr"/>
            <a:r>
              <a:rPr lang="en-US" altLang="zh-TW" sz="2000">
                <a:latin typeface="華康中黑體" pitchFamily="49" charset="-120"/>
                <a:ea typeface="華康中黑體" pitchFamily="49" charset="-120"/>
              </a:rPr>
              <a:t>4</a:t>
            </a:r>
          </a:p>
        </p:txBody>
      </p:sp>
      <p:sp>
        <p:nvSpPr>
          <p:cNvPr id="228394" name="Rectangle 42"/>
          <p:cNvSpPr>
            <a:spLocks noChangeArrowheads="1"/>
          </p:cNvSpPr>
          <p:nvPr/>
        </p:nvSpPr>
        <p:spPr bwMode="auto">
          <a:xfrm>
            <a:off x="6651625" y="5311775"/>
            <a:ext cx="1854200" cy="5651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學生群</a:t>
            </a:r>
          </a:p>
        </p:txBody>
      </p:sp>
      <p:sp>
        <p:nvSpPr>
          <p:cNvPr id="228395" name="Rectangle 43"/>
          <p:cNvSpPr>
            <a:spLocks noChangeArrowheads="1"/>
          </p:cNvSpPr>
          <p:nvPr/>
        </p:nvSpPr>
        <p:spPr bwMode="auto">
          <a:xfrm>
            <a:off x="2382838" y="1773238"/>
            <a:ext cx="1328737" cy="5921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試場一</a:t>
            </a:r>
          </a:p>
        </p:txBody>
      </p:sp>
      <p:sp>
        <p:nvSpPr>
          <p:cNvPr id="228396" name="Rectangle 44"/>
          <p:cNvSpPr>
            <a:spLocks noChangeArrowheads="1"/>
          </p:cNvSpPr>
          <p:nvPr/>
        </p:nvSpPr>
        <p:spPr bwMode="auto">
          <a:xfrm>
            <a:off x="4608513" y="1773238"/>
            <a:ext cx="1328737" cy="5921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試場二</a:t>
            </a:r>
          </a:p>
        </p:txBody>
      </p:sp>
      <p:sp>
        <p:nvSpPr>
          <p:cNvPr id="228397" name="Rectangle 45"/>
          <p:cNvSpPr>
            <a:spLocks noChangeArrowheads="1"/>
          </p:cNvSpPr>
          <p:nvPr/>
        </p:nvSpPr>
        <p:spPr bwMode="auto">
          <a:xfrm>
            <a:off x="6877050" y="1773238"/>
            <a:ext cx="1330325" cy="592137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pPr algn="ctr"/>
            <a:r>
              <a:rPr lang="zh-TW" altLang="en-US" sz="2000">
                <a:latin typeface="華康中黑體" pitchFamily="49" charset="-120"/>
                <a:ea typeface="華康中黑體" pitchFamily="49" charset="-120"/>
              </a:rPr>
              <a:t>試場三</a:t>
            </a:r>
          </a:p>
        </p:txBody>
      </p:sp>
      <p:sp>
        <p:nvSpPr>
          <p:cNvPr id="228398" name="AutoShape 46"/>
          <p:cNvSpPr>
            <a:spLocks noChangeArrowheads="1"/>
          </p:cNvSpPr>
          <p:nvPr/>
        </p:nvSpPr>
        <p:spPr bwMode="auto">
          <a:xfrm>
            <a:off x="3932238" y="3541713"/>
            <a:ext cx="533400" cy="731837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sp>
        <p:nvSpPr>
          <p:cNvPr id="228399" name="AutoShape 47"/>
          <p:cNvSpPr>
            <a:spLocks noChangeArrowheads="1"/>
          </p:cNvSpPr>
          <p:nvPr/>
        </p:nvSpPr>
        <p:spPr bwMode="auto">
          <a:xfrm>
            <a:off x="6142038" y="3427413"/>
            <a:ext cx="533400" cy="730250"/>
          </a:xfrm>
          <a:prstGeom prst="rightArrow">
            <a:avLst>
              <a:gd name="adj1" fmla="val 50000"/>
              <a:gd name="adj2" fmla="val 25000"/>
            </a:avLst>
          </a:prstGeom>
          <a:solidFill>
            <a:srgbClr val="96969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zh-TW" altLang="en-US"/>
          </a:p>
        </p:txBody>
      </p:sp>
      <p:grpSp>
        <p:nvGrpSpPr>
          <p:cNvPr id="228408" name="Group 56"/>
          <p:cNvGrpSpPr>
            <a:grpSpLocks/>
          </p:cNvGrpSpPr>
          <p:nvPr/>
        </p:nvGrpSpPr>
        <p:grpSpPr bwMode="auto">
          <a:xfrm>
            <a:off x="2411414" y="3357563"/>
            <a:ext cx="1298575" cy="873125"/>
            <a:chOff x="1519" y="2115"/>
            <a:chExt cx="818" cy="550"/>
          </a:xfrm>
        </p:grpSpPr>
        <p:sp>
          <p:nvSpPr>
            <p:cNvPr id="228400" name="Rectangle 48"/>
            <p:cNvSpPr>
              <a:spLocks noChangeArrowheads="1"/>
            </p:cNvSpPr>
            <p:nvPr/>
          </p:nvSpPr>
          <p:spPr bwMode="auto">
            <a:xfrm>
              <a:off x="1519" y="2341"/>
              <a:ext cx="192" cy="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TW" sz="2000" dirty="0">
                  <a:latin typeface="華康中黑體" pitchFamily="49" charset="-120"/>
                  <a:ea typeface="華康中黑體" pitchFamily="49" charset="-120"/>
                </a:rPr>
                <a:t>A</a:t>
              </a:r>
            </a:p>
          </p:txBody>
        </p:sp>
        <p:sp>
          <p:nvSpPr>
            <p:cNvPr id="228401" name="Rectangle 49"/>
            <p:cNvSpPr>
              <a:spLocks noChangeArrowheads="1"/>
            </p:cNvSpPr>
            <p:nvPr/>
          </p:nvSpPr>
          <p:spPr bwMode="auto">
            <a:xfrm>
              <a:off x="1519" y="2115"/>
              <a:ext cx="818" cy="2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zh-TW" altLang="en-US" sz="2000" dirty="0">
                  <a:latin typeface="華康中黑體" pitchFamily="49" charset="-120"/>
                  <a:ea typeface="華康中黑體" pitchFamily="49" charset="-120"/>
                </a:rPr>
                <a:t>面試官</a:t>
              </a:r>
            </a:p>
          </p:txBody>
        </p:sp>
        <p:sp>
          <p:nvSpPr>
            <p:cNvPr id="228406" name="Rectangle 54"/>
            <p:cNvSpPr>
              <a:spLocks noChangeArrowheads="1"/>
            </p:cNvSpPr>
            <p:nvPr/>
          </p:nvSpPr>
          <p:spPr bwMode="auto">
            <a:xfrm>
              <a:off x="1711" y="2341"/>
              <a:ext cx="208" cy="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TW" sz="2000" dirty="0">
                  <a:latin typeface="華康中黑體" pitchFamily="49" charset="-120"/>
                  <a:ea typeface="華康中黑體" pitchFamily="49" charset="-120"/>
                </a:rPr>
                <a:t>B</a:t>
              </a:r>
            </a:p>
          </p:txBody>
        </p:sp>
        <p:sp>
          <p:nvSpPr>
            <p:cNvPr id="228407" name="Rectangle 55"/>
            <p:cNvSpPr>
              <a:spLocks noChangeArrowheads="1"/>
            </p:cNvSpPr>
            <p:nvPr/>
          </p:nvSpPr>
          <p:spPr bwMode="auto">
            <a:xfrm>
              <a:off x="1928" y="2341"/>
              <a:ext cx="215" cy="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TW" sz="2000" dirty="0">
                  <a:latin typeface="華康中黑體" pitchFamily="49" charset="-120"/>
                  <a:ea typeface="華康中黑體" pitchFamily="49" charset="-120"/>
                </a:rPr>
                <a:t>C</a:t>
              </a:r>
            </a:p>
          </p:txBody>
        </p:sp>
      </p:grpSp>
      <p:sp>
        <p:nvSpPr>
          <p:cNvPr id="62" name="Rectangle 55"/>
          <p:cNvSpPr>
            <a:spLocks noChangeArrowheads="1"/>
          </p:cNvSpPr>
          <p:nvPr/>
        </p:nvSpPr>
        <p:spPr bwMode="auto">
          <a:xfrm>
            <a:off x="3422650" y="3717592"/>
            <a:ext cx="274638" cy="514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TW" sz="2000" dirty="0">
                <a:latin typeface="華康中黑體" pitchFamily="49" charset="-120"/>
                <a:ea typeface="華康中黑體" pitchFamily="49" charset="-120"/>
              </a:rPr>
              <a:t>D</a:t>
            </a:r>
            <a:endParaRPr lang="en-US" altLang="zh-TW" sz="2000" dirty="0">
              <a:latin typeface="華康中黑體" pitchFamily="49" charset="-120"/>
              <a:ea typeface="華康中黑體" pitchFamily="49" charset="-120"/>
            </a:endParaRPr>
          </a:p>
        </p:txBody>
      </p:sp>
      <p:grpSp>
        <p:nvGrpSpPr>
          <p:cNvPr id="63" name="Group 56"/>
          <p:cNvGrpSpPr>
            <a:grpSpLocks/>
          </p:cNvGrpSpPr>
          <p:nvPr/>
        </p:nvGrpSpPr>
        <p:grpSpPr bwMode="auto">
          <a:xfrm>
            <a:off x="4598988" y="3358817"/>
            <a:ext cx="1298575" cy="873125"/>
            <a:chOff x="1519" y="2115"/>
            <a:chExt cx="818" cy="550"/>
          </a:xfrm>
        </p:grpSpPr>
        <p:sp>
          <p:nvSpPr>
            <p:cNvPr id="64" name="Rectangle 48"/>
            <p:cNvSpPr>
              <a:spLocks noChangeArrowheads="1"/>
            </p:cNvSpPr>
            <p:nvPr/>
          </p:nvSpPr>
          <p:spPr bwMode="auto">
            <a:xfrm>
              <a:off x="1519" y="2341"/>
              <a:ext cx="192" cy="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TW" sz="2000" dirty="0" smtClean="0">
                  <a:latin typeface="華康中黑體" pitchFamily="49" charset="-120"/>
                  <a:ea typeface="華康中黑體" pitchFamily="49" charset="-120"/>
                </a:rPr>
                <a:t>E</a:t>
              </a:r>
              <a:endParaRPr lang="en-US" altLang="zh-TW" sz="2000" dirty="0">
                <a:latin typeface="華康中黑體" pitchFamily="49" charset="-120"/>
                <a:ea typeface="華康中黑體" pitchFamily="49" charset="-120"/>
              </a:endParaRPr>
            </a:p>
          </p:txBody>
        </p:sp>
        <p:sp>
          <p:nvSpPr>
            <p:cNvPr id="65" name="Rectangle 49"/>
            <p:cNvSpPr>
              <a:spLocks noChangeArrowheads="1"/>
            </p:cNvSpPr>
            <p:nvPr/>
          </p:nvSpPr>
          <p:spPr bwMode="auto">
            <a:xfrm>
              <a:off x="1519" y="2115"/>
              <a:ext cx="818" cy="2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zh-TW" altLang="en-US" sz="2000" dirty="0">
                  <a:latin typeface="華康中黑體" pitchFamily="49" charset="-120"/>
                  <a:ea typeface="華康中黑體" pitchFamily="49" charset="-120"/>
                </a:rPr>
                <a:t>面試官</a:t>
              </a:r>
            </a:p>
          </p:txBody>
        </p:sp>
        <p:sp>
          <p:nvSpPr>
            <p:cNvPr id="66" name="Rectangle 54"/>
            <p:cNvSpPr>
              <a:spLocks noChangeArrowheads="1"/>
            </p:cNvSpPr>
            <p:nvPr/>
          </p:nvSpPr>
          <p:spPr bwMode="auto">
            <a:xfrm>
              <a:off x="1711" y="2341"/>
              <a:ext cx="208" cy="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TW" sz="2000" dirty="0" smtClean="0">
                  <a:latin typeface="華康中黑體" pitchFamily="49" charset="-120"/>
                  <a:ea typeface="華康中黑體" pitchFamily="49" charset="-120"/>
                </a:rPr>
                <a:t>F</a:t>
              </a:r>
              <a:endParaRPr lang="en-US" altLang="zh-TW" sz="2000" dirty="0">
                <a:latin typeface="華康中黑體" pitchFamily="49" charset="-120"/>
                <a:ea typeface="華康中黑體" pitchFamily="49" charset="-120"/>
              </a:endParaRPr>
            </a:p>
          </p:txBody>
        </p:sp>
        <p:sp>
          <p:nvSpPr>
            <p:cNvPr id="67" name="Rectangle 55"/>
            <p:cNvSpPr>
              <a:spLocks noChangeArrowheads="1"/>
            </p:cNvSpPr>
            <p:nvPr/>
          </p:nvSpPr>
          <p:spPr bwMode="auto">
            <a:xfrm>
              <a:off x="1928" y="2341"/>
              <a:ext cx="215" cy="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TW" sz="2000" dirty="0" smtClean="0">
                  <a:latin typeface="華康中黑體" pitchFamily="49" charset="-120"/>
                  <a:ea typeface="華康中黑體" pitchFamily="49" charset="-120"/>
                </a:rPr>
                <a:t>G</a:t>
              </a:r>
              <a:endParaRPr lang="en-US" altLang="zh-TW" sz="2000" dirty="0">
                <a:latin typeface="華康中黑體" pitchFamily="49" charset="-120"/>
                <a:ea typeface="華康中黑體" pitchFamily="49" charset="-120"/>
              </a:endParaRPr>
            </a:p>
          </p:txBody>
        </p:sp>
      </p:grpSp>
      <p:grpSp>
        <p:nvGrpSpPr>
          <p:cNvPr id="68" name="Group 56"/>
          <p:cNvGrpSpPr>
            <a:grpSpLocks/>
          </p:cNvGrpSpPr>
          <p:nvPr/>
        </p:nvGrpSpPr>
        <p:grpSpPr bwMode="auto">
          <a:xfrm>
            <a:off x="6872833" y="3382962"/>
            <a:ext cx="1298575" cy="873125"/>
            <a:chOff x="1519" y="2115"/>
            <a:chExt cx="818" cy="550"/>
          </a:xfrm>
        </p:grpSpPr>
        <p:sp>
          <p:nvSpPr>
            <p:cNvPr id="69" name="Rectangle 48"/>
            <p:cNvSpPr>
              <a:spLocks noChangeArrowheads="1"/>
            </p:cNvSpPr>
            <p:nvPr/>
          </p:nvSpPr>
          <p:spPr bwMode="auto">
            <a:xfrm>
              <a:off x="1519" y="2341"/>
              <a:ext cx="192" cy="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TW" sz="2000" dirty="0" smtClean="0">
                  <a:latin typeface="華康中黑體" pitchFamily="49" charset="-120"/>
                  <a:ea typeface="華康中黑體" pitchFamily="49" charset="-120"/>
                </a:rPr>
                <a:t>I</a:t>
              </a:r>
              <a:endParaRPr lang="en-US" altLang="zh-TW" sz="2000" dirty="0">
                <a:latin typeface="華康中黑體" pitchFamily="49" charset="-120"/>
                <a:ea typeface="華康中黑體" pitchFamily="49" charset="-120"/>
              </a:endParaRPr>
            </a:p>
          </p:txBody>
        </p:sp>
        <p:sp>
          <p:nvSpPr>
            <p:cNvPr id="70" name="Rectangle 49"/>
            <p:cNvSpPr>
              <a:spLocks noChangeArrowheads="1"/>
            </p:cNvSpPr>
            <p:nvPr/>
          </p:nvSpPr>
          <p:spPr bwMode="auto">
            <a:xfrm>
              <a:off x="1519" y="2115"/>
              <a:ext cx="818" cy="210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pPr algn="ctr"/>
              <a:r>
                <a:rPr lang="zh-TW" altLang="en-US" sz="2000" dirty="0">
                  <a:latin typeface="華康中黑體" pitchFamily="49" charset="-120"/>
                  <a:ea typeface="華康中黑體" pitchFamily="49" charset="-120"/>
                </a:rPr>
                <a:t>面試官</a:t>
              </a:r>
            </a:p>
          </p:txBody>
        </p:sp>
        <p:sp>
          <p:nvSpPr>
            <p:cNvPr id="71" name="Rectangle 54"/>
            <p:cNvSpPr>
              <a:spLocks noChangeArrowheads="1"/>
            </p:cNvSpPr>
            <p:nvPr/>
          </p:nvSpPr>
          <p:spPr bwMode="auto">
            <a:xfrm>
              <a:off x="1711" y="2341"/>
              <a:ext cx="208" cy="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TW" sz="2000" dirty="0" smtClean="0">
                  <a:latin typeface="華康中黑體" pitchFamily="49" charset="-120"/>
                  <a:ea typeface="華康中黑體" pitchFamily="49" charset="-120"/>
                </a:rPr>
                <a:t>J</a:t>
              </a:r>
              <a:endParaRPr lang="en-US" altLang="zh-TW" sz="2000" dirty="0">
                <a:latin typeface="華康中黑體" pitchFamily="49" charset="-120"/>
                <a:ea typeface="華康中黑體" pitchFamily="49" charset="-120"/>
              </a:endParaRPr>
            </a:p>
          </p:txBody>
        </p:sp>
        <p:sp>
          <p:nvSpPr>
            <p:cNvPr id="72" name="Rectangle 55"/>
            <p:cNvSpPr>
              <a:spLocks noChangeArrowheads="1"/>
            </p:cNvSpPr>
            <p:nvPr/>
          </p:nvSpPr>
          <p:spPr bwMode="auto">
            <a:xfrm>
              <a:off x="1928" y="2341"/>
              <a:ext cx="215" cy="324"/>
            </a:xfrm>
            <a:prstGeom prst="rect">
              <a:avLst/>
            </a:prstGeom>
            <a:solidFill>
              <a:srgbClr val="FFFFF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</p:spPr>
          <p:txBody>
            <a:bodyPr/>
            <a:lstStyle/>
            <a:p>
              <a:r>
                <a:rPr lang="en-US" altLang="zh-TW" sz="2000" dirty="0" smtClean="0">
                  <a:latin typeface="華康中黑體" pitchFamily="49" charset="-120"/>
                  <a:ea typeface="華康中黑體" pitchFamily="49" charset="-120"/>
                </a:rPr>
                <a:t>K</a:t>
              </a:r>
              <a:endParaRPr lang="en-US" altLang="zh-TW" sz="2000" dirty="0">
                <a:latin typeface="華康中黑體" pitchFamily="49" charset="-120"/>
                <a:ea typeface="華康中黑體" pitchFamily="49" charset="-120"/>
              </a:endParaRPr>
            </a:p>
          </p:txBody>
        </p:sp>
      </p:grpSp>
      <p:sp>
        <p:nvSpPr>
          <p:cNvPr id="73" name="Rectangle 55"/>
          <p:cNvSpPr>
            <a:spLocks noChangeArrowheads="1"/>
          </p:cNvSpPr>
          <p:nvPr/>
        </p:nvSpPr>
        <p:spPr bwMode="auto">
          <a:xfrm>
            <a:off x="5589589" y="3725736"/>
            <a:ext cx="274638" cy="514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TW" sz="2000" dirty="0" smtClean="0">
                <a:latin typeface="華康中黑體" pitchFamily="49" charset="-120"/>
                <a:ea typeface="華康中黑體" pitchFamily="49" charset="-120"/>
              </a:rPr>
              <a:t>H</a:t>
            </a:r>
            <a:endParaRPr lang="en-US" altLang="zh-TW" sz="2000" dirty="0">
              <a:latin typeface="華康中黑體" pitchFamily="49" charset="-120"/>
              <a:ea typeface="華康中黑體" pitchFamily="49" charset="-120"/>
            </a:endParaRPr>
          </a:p>
        </p:txBody>
      </p:sp>
      <p:sp>
        <p:nvSpPr>
          <p:cNvPr id="74" name="Rectangle 55"/>
          <p:cNvSpPr>
            <a:spLocks noChangeArrowheads="1"/>
          </p:cNvSpPr>
          <p:nvPr/>
        </p:nvSpPr>
        <p:spPr bwMode="auto">
          <a:xfrm>
            <a:off x="7870324" y="3760787"/>
            <a:ext cx="274638" cy="514350"/>
          </a:xfrm>
          <a:prstGeom prst="rect">
            <a:avLst/>
          </a:prstGeom>
          <a:solidFill>
            <a:srgbClr val="FFFFFF"/>
          </a:solidFill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/>
          <a:lstStyle/>
          <a:p>
            <a:r>
              <a:rPr lang="en-US" altLang="zh-TW" sz="2000" dirty="0" smtClean="0">
                <a:latin typeface="華康中黑體" pitchFamily="49" charset="-120"/>
                <a:ea typeface="華康中黑體" pitchFamily="49" charset="-120"/>
              </a:rPr>
              <a:t>L</a:t>
            </a:r>
            <a:endParaRPr lang="en-US" altLang="zh-TW" sz="2000" dirty="0">
              <a:latin typeface="華康中黑體" pitchFamily="49" charset="-120"/>
              <a:ea typeface="華康中黑體" pitchFamily="49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6461305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投影片編號版面配置區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467504B-AC3F-4BA8-A050-C4FCF086C411}" type="slidenum">
              <a:rPr lang="en-US" altLang="zh-TW"/>
              <a:pPr/>
              <a:t>15</a:t>
            </a:fld>
            <a:endParaRPr lang="en-US" altLang="zh-TW"/>
          </a:p>
        </p:txBody>
      </p:sp>
      <p:sp>
        <p:nvSpPr>
          <p:cNvPr id="229378" name="Rectangle 2"/>
          <p:cNvSpPr>
            <a:spLocks noChangeArrowheads="1"/>
          </p:cNvSpPr>
          <p:nvPr/>
        </p:nvSpPr>
        <p:spPr bwMode="auto">
          <a:xfrm>
            <a:off x="0" y="-30163"/>
            <a:ext cx="9144000" cy="688816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zh-TW" altLang="en-US"/>
          </a:p>
        </p:txBody>
      </p:sp>
      <p:grpSp>
        <p:nvGrpSpPr>
          <p:cNvPr id="229379" name="Group 3"/>
          <p:cNvGrpSpPr>
            <a:grpSpLocks/>
          </p:cNvGrpSpPr>
          <p:nvPr/>
        </p:nvGrpSpPr>
        <p:grpSpPr bwMode="auto">
          <a:xfrm>
            <a:off x="0" y="-5283200"/>
            <a:ext cx="9144000" cy="11925300"/>
            <a:chOff x="0" y="-3192"/>
            <a:chExt cx="5760" cy="7512"/>
          </a:xfrm>
        </p:grpSpPr>
        <p:grpSp>
          <p:nvGrpSpPr>
            <p:cNvPr id="229380" name="Group 4"/>
            <p:cNvGrpSpPr>
              <a:grpSpLocks/>
            </p:cNvGrpSpPr>
            <p:nvPr/>
          </p:nvGrpSpPr>
          <p:grpSpPr bwMode="auto">
            <a:xfrm>
              <a:off x="1" y="-3192"/>
              <a:ext cx="5759" cy="4329"/>
              <a:chOff x="0" y="12"/>
              <a:chExt cx="5740" cy="4329"/>
            </a:xfrm>
          </p:grpSpPr>
          <p:sp>
            <p:nvSpPr>
              <p:cNvPr id="229381" name="AutoShape 5"/>
              <p:cNvSpPr>
                <a:spLocks noChangeArrowheads="1"/>
              </p:cNvSpPr>
              <p:nvPr/>
            </p:nvSpPr>
            <p:spPr bwMode="auto">
              <a:xfrm>
                <a:off x="0" y="1933"/>
                <a:ext cx="2925" cy="2387"/>
              </a:xfrm>
              <a:prstGeom prst="rtTriangle">
                <a:avLst/>
              </a:prstGeom>
              <a:solidFill>
                <a:srgbClr val="E56536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9382" name="AutoShape 6"/>
              <p:cNvSpPr>
                <a:spLocks noChangeArrowheads="1"/>
              </p:cNvSpPr>
              <p:nvPr/>
            </p:nvSpPr>
            <p:spPr bwMode="auto">
              <a:xfrm rot="10800000" flipV="1">
                <a:off x="1" y="12"/>
                <a:ext cx="5739" cy="4307"/>
              </a:xfrm>
              <a:prstGeom prst="rtTriangle">
                <a:avLst/>
              </a:prstGeom>
              <a:solidFill>
                <a:srgbClr val="4192E5"/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9383" name="AutoShape 7"/>
              <p:cNvSpPr>
                <a:spLocks noChangeArrowheads="1"/>
              </p:cNvSpPr>
              <p:nvPr/>
            </p:nvSpPr>
            <p:spPr bwMode="auto">
              <a:xfrm rot="10800000" flipV="1">
                <a:off x="5" y="3171"/>
                <a:ext cx="1513" cy="1164"/>
              </a:xfrm>
              <a:prstGeom prst="rtTriangle">
                <a:avLst/>
              </a:prstGeom>
              <a:solidFill>
                <a:schemeClr val="accent1">
                  <a:alpha val="62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  <p:sp>
            <p:nvSpPr>
              <p:cNvPr id="229384" name="AutoShape 8"/>
              <p:cNvSpPr>
                <a:spLocks noChangeArrowheads="1"/>
              </p:cNvSpPr>
              <p:nvPr/>
            </p:nvSpPr>
            <p:spPr bwMode="auto">
              <a:xfrm rot="-32400000" flipH="1" flipV="1">
                <a:off x="1516" y="3177"/>
                <a:ext cx="1513" cy="1164"/>
              </a:xfrm>
              <a:prstGeom prst="rtTriangle">
                <a:avLst/>
              </a:prstGeom>
              <a:solidFill>
                <a:schemeClr val="accent1">
                  <a:alpha val="62000"/>
                </a:schemeClr>
              </a:solidFill>
              <a:ln>
                <a:noFill/>
              </a:ln>
              <a:effectLst/>
              <a:extLs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dist="35921" dir="2700000" algn="ctr" rotWithShape="0">
                        <a:schemeClr val="bg2"/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zh-TW" altLang="en-US"/>
              </a:p>
            </p:txBody>
          </p:sp>
        </p:grpSp>
        <p:sp>
          <p:nvSpPr>
            <p:cNvPr id="229385" name="Rectangle 9"/>
            <p:cNvSpPr>
              <a:spLocks noChangeArrowheads="1"/>
            </p:cNvSpPr>
            <p:nvPr/>
          </p:nvSpPr>
          <p:spPr bwMode="auto">
            <a:xfrm>
              <a:off x="0" y="346"/>
              <a:ext cx="5760" cy="397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zh-TW" altLang="en-US"/>
            </a:p>
          </p:txBody>
        </p:sp>
      </p:grpSp>
      <p:sp>
        <p:nvSpPr>
          <p:cNvPr id="229386" name="AutoShape 10"/>
          <p:cNvSpPr>
            <a:spLocks noChangeArrowheads="1"/>
          </p:cNvSpPr>
          <p:nvPr/>
        </p:nvSpPr>
        <p:spPr bwMode="auto">
          <a:xfrm>
            <a:off x="2774950" y="623888"/>
            <a:ext cx="1295400" cy="747712"/>
          </a:xfrm>
          <a:prstGeom prst="flowChartAlternateProcess">
            <a:avLst/>
          </a:prstGeom>
          <a:solidFill>
            <a:srgbClr val="FF9900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zh-TW" sz="2400">
              <a:ea typeface="華康儷中黑" pitchFamily="49" charset="-120"/>
            </a:endParaRPr>
          </a:p>
        </p:txBody>
      </p:sp>
      <p:sp>
        <p:nvSpPr>
          <p:cNvPr id="229387" name="AutoShape 11"/>
          <p:cNvSpPr>
            <a:spLocks noChangeArrowheads="1"/>
          </p:cNvSpPr>
          <p:nvPr/>
        </p:nvSpPr>
        <p:spPr bwMode="auto">
          <a:xfrm>
            <a:off x="1476375" y="620713"/>
            <a:ext cx="1295400" cy="747712"/>
          </a:xfrm>
          <a:prstGeom prst="flowChartAlternateProcess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r>
              <a:rPr lang="zh-TW" altLang="en-US" sz="2400">
                <a:ea typeface="華康儷中黑" pitchFamily="49" charset="-120"/>
              </a:rPr>
              <a:t>面試</a:t>
            </a:r>
          </a:p>
        </p:txBody>
      </p:sp>
      <p:sp>
        <p:nvSpPr>
          <p:cNvPr id="229388" name="AutoShape 12"/>
          <p:cNvSpPr>
            <a:spLocks noChangeArrowheads="1"/>
          </p:cNvSpPr>
          <p:nvPr/>
        </p:nvSpPr>
        <p:spPr bwMode="auto">
          <a:xfrm>
            <a:off x="212725" y="598488"/>
            <a:ext cx="1295400" cy="747712"/>
          </a:xfrm>
          <a:prstGeom prst="flowChartAlternateProcess">
            <a:avLst/>
          </a:prstGeom>
          <a:solidFill>
            <a:srgbClr val="4192E5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algn="ctr"/>
            <a:endParaRPr lang="zh-TW" altLang="zh-TW" sz="2400">
              <a:solidFill>
                <a:schemeClr val="bg1"/>
              </a:solidFill>
              <a:ea typeface="華康儷中黑" pitchFamily="49" charset="-120"/>
            </a:endParaRPr>
          </a:p>
        </p:txBody>
      </p:sp>
      <p:sp>
        <p:nvSpPr>
          <p:cNvPr id="229389" name="Rectangle 13"/>
          <p:cNvSpPr>
            <a:spLocks noChangeArrowheads="1"/>
          </p:cNvSpPr>
          <p:nvPr/>
        </p:nvSpPr>
        <p:spPr bwMode="auto">
          <a:xfrm>
            <a:off x="179388" y="1181100"/>
            <a:ext cx="8713787" cy="5416550"/>
          </a:xfrm>
          <a:prstGeom prst="rect">
            <a:avLst/>
          </a:prstGeom>
          <a:solidFill>
            <a:srgbClr val="99CCFF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1.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面試共三站：「合作力」、「學習力」、「品格與態度」</a:t>
            </a:r>
          </a:p>
          <a:p>
            <a:endParaRPr lang="zh-TW" altLang="en-US" sz="1400">
              <a:latin typeface="華康中黑體" pitchFamily="49" charset="-120"/>
              <a:ea typeface="華康中黑體" pitchFamily="49" charset="-120"/>
            </a:endParaRPr>
          </a:p>
          <a:p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2.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前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15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分鐘抽題，每人抽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3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題。</a:t>
            </a:r>
          </a:p>
          <a:p>
            <a:endParaRPr lang="zh-TW" altLang="en-US" sz="1400">
              <a:latin typeface="華康中黑體" pitchFamily="49" charset="-120"/>
              <a:ea typeface="華康中黑體" pitchFamily="49" charset="-120"/>
            </a:endParaRPr>
          </a:p>
          <a:p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3.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試入場，按安排順序入座並回答題目。</a:t>
            </a:r>
          </a:p>
          <a:p>
            <a:endParaRPr lang="zh-TW" altLang="en-US" sz="1400">
              <a:latin typeface="華康中黑體" pitchFamily="49" charset="-120"/>
              <a:ea typeface="華康中黑體" pitchFamily="49" charset="-120"/>
            </a:endParaRPr>
          </a:p>
          <a:p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4.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回答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3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分鐘，不足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3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分或簡短，由委員現場發問。</a:t>
            </a:r>
          </a:p>
          <a:p>
            <a:endParaRPr lang="zh-TW" altLang="en-US" sz="1400">
              <a:latin typeface="華康中黑體" pitchFamily="49" charset="-120"/>
              <a:ea typeface="華康中黑體" pitchFamily="49" charset="-120"/>
            </a:endParaRPr>
          </a:p>
          <a:p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5.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回答問題前，先報姓名、學號及抽到的題目。</a:t>
            </a:r>
          </a:p>
          <a:p>
            <a:endParaRPr lang="zh-TW" altLang="en-US" sz="1400">
              <a:latin typeface="華康中黑體" pitchFamily="49" charset="-120"/>
              <a:ea typeface="華康中黑體" pitchFamily="49" charset="-120"/>
            </a:endParaRPr>
          </a:p>
          <a:p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6.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同一試場學生必須待全部學生回答完後再換場。</a:t>
            </a:r>
          </a:p>
          <a:p>
            <a:endParaRPr lang="zh-TW" altLang="en-US" sz="1400">
              <a:latin typeface="華康中黑體" pitchFamily="49" charset="-120"/>
              <a:ea typeface="華康中黑體" pitchFamily="49" charset="-120"/>
            </a:endParaRPr>
          </a:p>
          <a:p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7.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面試跑關順序說明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: 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編號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1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、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2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、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3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、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4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、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5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之面試者，</a:t>
            </a:r>
          </a:p>
          <a:p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 試場一順序為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:12345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，</a:t>
            </a:r>
          </a:p>
          <a:p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 試場二順序為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:34512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，</a:t>
            </a:r>
          </a:p>
          <a:p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 試場三順序為</a:t>
            </a:r>
            <a:r>
              <a:rPr lang="en-US" altLang="zh-TW" sz="2600">
                <a:latin typeface="華康中黑體" pitchFamily="49" charset="-120"/>
                <a:ea typeface="華康中黑體" pitchFamily="49" charset="-120"/>
              </a:rPr>
              <a:t>:51234</a:t>
            </a:r>
            <a:r>
              <a:rPr lang="zh-TW" altLang="en-US" sz="2600">
                <a:latin typeface="華康中黑體" pitchFamily="49" charset="-120"/>
                <a:ea typeface="華康中黑體" pitchFamily="49" charset="-120"/>
              </a:rPr>
              <a:t>，以此類推之。  </a:t>
            </a:r>
          </a:p>
        </p:txBody>
      </p:sp>
      <p:pic>
        <p:nvPicPr>
          <p:cNvPr id="229391" name="Picture 5" descr="2011050408313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1475" y="0"/>
            <a:ext cx="1152525" cy="1152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960214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99897860"/>
              </p:ext>
            </p:extLst>
          </p:nvPr>
        </p:nvGraphicFramePr>
        <p:xfrm>
          <a:off x="899592" y="1397000"/>
          <a:ext cx="7632848" cy="4984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632848"/>
              </a:tblGrid>
              <a:tr h="8016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合作力題目</a:t>
                      </a:r>
                      <a:endParaRPr lang="zh-TW" altLang="en-US" sz="4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rgbClr val="993300"/>
                    </a:solidFill>
                  </a:tcPr>
                </a:tc>
              </a:tr>
              <a:tr h="4182653">
                <a:tc>
                  <a:txBody>
                    <a:bodyPr/>
                    <a:lstStyle/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在家會幫忙甚麼家事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你曾擔任社團或幹部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小老師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或志工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從中學習到甚麼？你的心得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3.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社團經驗分享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________________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4.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你未來大學想參加什麼社團呢？為什麼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5.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高中專題課，你在分組中的貢獻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6.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團體中通常你是領導人還被領導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 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7.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如果可以變成動物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你最想變成哪一種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,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為什麼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 8.(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情境題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假設專題製作分組時，組員中有同學不參與任何活動，你的看法或做法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9. 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蔡英文總統該不該除自家草皮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 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為什麼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</a:t>
                      </a:r>
                      <a:endParaRPr lang="en-US" altLang="zh-TW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9005755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98165413"/>
              </p:ext>
            </p:extLst>
          </p:nvPr>
        </p:nvGraphicFramePr>
        <p:xfrm>
          <a:off x="467544" y="1340768"/>
          <a:ext cx="8064896" cy="4984328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064896"/>
              </a:tblGrid>
              <a:tr h="8016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學習力題目</a:t>
                      </a:r>
                      <a:endParaRPr lang="zh-TW" altLang="en-US" sz="4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rgbClr val="993300"/>
                    </a:solidFill>
                  </a:tcPr>
                </a:tc>
              </a:tr>
              <a:tr h="4182653">
                <a:tc>
                  <a:txBody>
                    <a:bodyPr/>
                    <a:lstStyle/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報考會計產業專班的原因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動機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)?_____________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未來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5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年的規畫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3.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上大學後如果你一個月有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萬元，如何分配食衣住行育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4.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請談談您大學要報考檢定規劃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5.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在會計學科有學到什麼？有何助益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6.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請說一則最新的時事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 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您的感想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7.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請說出您高中三年最好及最差的科目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為什麼 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8.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你對於某科目快要被當掉了，您會選擇重修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還是熬夜兩三天考個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60 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分過關？為什麼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9.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學業、社團、愛情、家庭和休閒，你會如何安排這五個面向的分數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若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10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分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比重</a:t>
                      </a:r>
                      <a:endParaRPr lang="en-US" altLang="zh-TW" sz="2400" b="1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51483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表格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2861619"/>
              </p:ext>
            </p:extLst>
          </p:nvPr>
        </p:nvGraphicFramePr>
        <p:xfrm>
          <a:off x="467544" y="1052736"/>
          <a:ext cx="8424936" cy="564799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424936"/>
              </a:tblGrid>
              <a:tr h="80167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4000" dirty="0" smtClean="0">
                          <a:latin typeface="微軟正黑體" pitchFamily="34" charset="-120"/>
                          <a:ea typeface="微軟正黑體" pitchFamily="34" charset="-120"/>
                        </a:rPr>
                        <a:t>品格與態度題目</a:t>
                      </a:r>
                      <a:endParaRPr lang="zh-TW" altLang="en-US" sz="4000" dirty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rgbClr val="993300"/>
                    </a:solidFill>
                  </a:tcPr>
                </a:tc>
              </a:tr>
              <a:tr h="4182653">
                <a:tc>
                  <a:txBody>
                    <a:bodyPr/>
                    <a:lstStyle/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你認為念會計系的人要甚麼特質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2.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請說說自己的優點、缺點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3.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你有什麼特別之處，值得我們錄取你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4.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如果要你做一件很無聊的事情，可是一定要做</a:t>
                      </a:r>
                    </a:p>
                    <a:p>
                      <a:pPr marL="180975" indent="-180975"/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，妳會怎麼辦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? 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5.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請描述自己的特質，舉例說明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6.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針對大學生勞動服務，主動幫公益團體服務，你的看法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7.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遇到不會的事，您會怎麼辦？請舉例 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8.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明天有很多課業要交，晚上又需打工，您會怎麼做？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9.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如果目前的工作，您很喜歡，但薪水只有 </a:t>
                      </a:r>
                      <a:r>
                        <a:rPr lang="en-US" altLang="zh-TW" sz="2400" b="1" dirty="0" err="1" smtClean="0">
                          <a:latin typeface="微軟正黑體" pitchFamily="34" charset="-120"/>
                          <a:ea typeface="微軟正黑體" pitchFamily="34" charset="-120"/>
                        </a:rPr>
                        <a:t>22K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 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，你的想法是什麼？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10.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學校公民與道德課，您覺得重要嗎？</a:t>
                      </a:r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_____________</a:t>
                      </a:r>
                    </a:p>
                    <a:p>
                      <a:pPr marL="180975" indent="-180975"/>
                      <a:r>
                        <a:rPr lang="en-US" altLang="zh-TW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11.</a:t>
                      </a:r>
                      <a:r>
                        <a:rPr lang="zh-TW" altLang="en-US" sz="2400" b="1" dirty="0" smtClean="0">
                          <a:latin typeface="微軟正黑體" pitchFamily="34" charset="-120"/>
                          <a:ea typeface="微軟正黑體" pitchFamily="34" charset="-120"/>
                        </a:rPr>
                        <a:t>以下打工，你會哪一個：飲料店、夜市或校內工讀</a:t>
                      </a:r>
                      <a:endParaRPr lang="en-US" altLang="zh-TW" sz="2400" b="1" dirty="0" smtClean="0"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>
                    <a:solidFill>
                      <a:srgbClr val="FF7C80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2232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圖片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808" y="2348880"/>
            <a:ext cx="4683192" cy="3122128"/>
          </a:xfrm>
          <a:prstGeom prst="rect">
            <a:avLst/>
          </a:prstGeom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48880"/>
            <a:ext cx="4433416" cy="31221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84467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1" name="日期版面配置區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200" smtClean="0">
              <a:solidFill>
                <a:srgbClr val="898989"/>
              </a:solidFill>
              <a:latin typeface="Arial" pitchFamily="34" charset="0"/>
              <a:ea typeface="標楷體" pitchFamily="65" charset="-120"/>
            </a:endParaRPr>
          </a:p>
        </p:txBody>
      </p:sp>
      <p:graphicFrame>
        <p:nvGraphicFramePr>
          <p:cNvPr id="8" name="圖表 7"/>
          <p:cNvGraphicFramePr/>
          <p:nvPr>
            <p:extLst>
              <p:ext uri="{D42A27DB-BD31-4B8C-83A1-F6EECF244321}">
                <p14:modId xmlns:p14="http://schemas.microsoft.com/office/powerpoint/2010/main" val="3619045488"/>
              </p:ext>
            </p:extLst>
          </p:nvPr>
        </p:nvGraphicFramePr>
        <p:xfrm>
          <a:off x="-3696684" y="-459432"/>
          <a:ext cx="10225136" cy="79208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pSp>
        <p:nvGrpSpPr>
          <p:cNvPr id="4" name="群組 3"/>
          <p:cNvGrpSpPr/>
          <p:nvPr/>
        </p:nvGrpSpPr>
        <p:grpSpPr>
          <a:xfrm>
            <a:off x="1331640" y="2655549"/>
            <a:ext cx="3036572" cy="3094659"/>
            <a:chOff x="2795480" y="2341731"/>
            <a:chExt cx="3036572" cy="3094659"/>
          </a:xfrm>
        </p:grpSpPr>
        <p:sp>
          <p:nvSpPr>
            <p:cNvPr id="6" name="橢圓 5"/>
            <p:cNvSpPr/>
            <p:nvPr/>
          </p:nvSpPr>
          <p:spPr>
            <a:xfrm>
              <a:off x="2795480" y="2341731"/>
              <a:ext cx="3036572" cy="3094659"/>
            </a:xfrm>
            <a:prstGeom prst="ellipse">
              <a:avLst/>
            </a:prstGeom>
            <a:solidFill>
              <a:srgbClr val="FF7C80">
                <a:alpha val="6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TW" altLang="en-US"/>
            </a:p>
          </p:txBody>
        </p:sp>
        <p:sp>
          <p:nvSpPr>
            <p:cNvPr id="7" name="橢圓 6"/>
            <p:cNvSpPr/>
            <p:nvPr/>
          </p:nvSpPr>
          <p:spPr>
            <a:xfrm>
              <a:off x="3219419" y="2773779"/>
              <a:ext cx="2188694" cy="223056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zh-TW" altLang="en-US" sz="4800" b="1" dirty="0" smtClean="0">
                  <a:solidFill>
                    <a:schemeClr val="tx1">
                      <a:lumMod val="95000"/>
                      <a:lumOff val="5000"/>
                    </a:schemeClr>
                  </a:solidFill>
                  <a:latin typeface="微軟正黑體" pitchFamily="34" charset="-120"/>
                  <a:ea typeface="微軟正黑體" pitchFamily="34" charset="-120"/>
                </a:rPr>
                <a:t>甄選比例</a:t>
              </a:r>
              <a:endParaRPr lang="zh-TW" altLang="en-US" sz="4800" b="1" dirty="0">
                <a:solidFill>
                  <a:schemeClr val="tx1">
                    <a:lumMod val="95000"/>
                    <a:lumOff val="5000"/>
                  </a:schemeClr>
                </a:solidFill>
                <a:latin typeface="微軟正黑體" pitchFamily="34" charset="-120"/>
                <a:ea typeface="微軟正黑體" pitchFamily="34" charset="-120"/>
              </a:endParaRPr>
            </a:p>
          </p:txBody>
        </p:sp>
      </p:grpSp>
      <p:sp>
        <p:nvSpPr>
          <p:cNvPr id="9" name="文字方塊 8"/>
          <p:cNvSpPr txBox="1"/>
          <p:nvPr/>
        </p:nvSpPr>
        <p:spPr>
          <a:xfrm>
            <a:off x="5724128" y="2852936"/>
            <a:ext cx="280831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口試很重要 </a:t>
            </a:r>
            <a:r>
              <a:rPr lang="en-US" altLang="zh-TW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</a:p>
          <a:p>
            <a:r>
              <a:rPr lang="zh-TW" altLang="en-US" sz="3600" b="1" dirty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口試很</a:t>
            </a:r>
            <a:r>
              <a:rPr lang="zh-TW" altLang="en-US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重要 </a:t>
            </a:r>
            <a:r>
              <a:rPr lang="en-US" altLang="zh-TW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3600" b="1" dirty="0">
              <a:solidFill>
                <a:srgbClr val="993300"/>
              </a:solidFill>
              <a:latin typeface="微軟正黑體" pitchFamily="34" charset="-120"/>
              <a:ea typeface="微軟正黑體" pitchFamily="34" charset="-120"/>
            </a:endParaRPr>
          </a:p>
          <a:p>
            <a:r>
              <a:rPr lang="zh-TW" altLang="en-US" sz="3600" b="1" dirty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口試很</a:t>
            </a:r>
            <a:r>
              <a:rPr lang="zh-TW" altLang="en-US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重要 </a:t>
            </a:r>
            <a:r>
              <a:rPr lang="en-US" altLang="zh-TW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!</a:t>
            </a:r>
            <a:endParaRPr lang="zh-TW" altLang="en-US" sz="3600" b="1" dirty="0">
              <a:solidFill>
                <a:srgbClr val="99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4716737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:\產攜\104就業組D槽\產攜專班105\講座\20150819北商大會計產攜專班面試\_MG_96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23180" y="2420888"/>
            <a:ext cx="4959694" cy="33080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2306" y="2420888"/>
            <a:ext cx="4681537" cy="31210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074735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 descr="F:\產攜\104就業組D槽\產攜專班105\講座\20150819北商大會計產攜專班面試\_MG_9636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11914" y="2003802"/>
            <a:ext cx="4691360" cy="3129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F:\產攜\104就業組D槽\產攜專班105\講座\20150819北商大會計產攜專班面試\IMG_020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79446" y="2021681"/>
            <a:ext cx="4664554" cy="3111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2588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30" y="4581128"/>
            <a:ext cx="9034463" cy="208979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16632"/>
            <a:ext cx="3600400" cy="86409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2800" b="1" dirty="0" smtClean="0">
                <a:solidFill>
                  <a:srgbClr val="7030A0"/>
                </a:solidFill>
              </a:rPr>
              <a:t>步驟二</a:t>
            </a:r>
            <a:r>
              <a:rPr lang="en-US" altLang="zh-TW" sz="2800" b="1" dirty="0" smtClean="0">
                <a:solidFill>
                  <a:srgbClr val="7030A0"/>
                </a:solidFill>
              </a:rPr>
              <a:t>:</a:t>
            </a:r>
            <a:r>
              <a:rPr lang="zh-TW" altLang="en-US" sz="2800" b="1" dirty="0" smtClean="0">
                <a:solidFill>
                  <a:srgbClr val="7030A0"/>
                </a:solidFill>
              </a:rPr>
              <a:t>收集</a:t>
            </a:r>
            <a:r>
              <a:rPr lang="zh-TW" altLang="en-US" sz="2800" b="1" dirty="0" smtClean="0">
                <a:solidFill>
                  <a:srgbClr val="FF0000"/>
                </a:solidFill>
              </a:rPr>
              <a:t>大學</a:t>
            </a:r>
            <a:r>
              <a:rPr lang="zh-TW" altLang="en-US" sz="2800" b="1" dirty="0" smtClean="0">
                <a:solidFill>
                  <a:srgbClr val="7030A0"/>
                </a:solidFill>
              </a:rPr>
              <a:t>資料</a:t>
            </a:r>
            <a:endParaRPr lang="zh-TW" altLang="en-US" sz="2800" b="1" dirty="0">
              <a:solidFill>
                <a:srgbClr val="7030A0"/>
              </a:solidFill>
            </a:endParaRPr>
          </a:p>
        </p:txBody>
      </p:sp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68820453"/>
              </p:ext>
            </p:extLst>
          </p:nvPr>
        </p:nvGraphicFramePr>
        <p:xfrm>
          <a:off x="3059832" y="2564904"/>
          <a:ext cx="3960439" cy="304442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960439"/>
              </a:tblGrid>
              <a:tr h="6088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kern="1200" dirty="0" smtClean="0"/>
                        <a:t>升讀本班之動機</a:t>
                      </a:r>
                      <a:endParaRPr lang="zh-TW" altLang="en-US" sz="2400" kern="1200" dirty="0" smtClean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/>
                </a:tc>
              </a:tr>
              <a:tr h="6088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未來發展興趣及特長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088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未來課外活動規劃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088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未來學業規劃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  <a:tr h="608884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400" dirty="0" smtClean="0"/>
                        <a:t>未來生活</a:t>
                      </a:r>
                      <a:r>
                        <a:rPr lang="en-US" altLang="zh-TW" sz="2400" dirty="0" smtClean="0"/>
                        <a:t>(</a:t>
                      </a:r>
                      <a:r>
                        <a:rPr lang="zh-TW" altLang="en-US" sz="2400" dirty="0" smtClean="0"/>
                        <a:t>職業</a:t>
                      </a:r>
                      <a:r>
                        <a:rPr lang="en-US" altLang="zh-TW" sz="2400" dirty="0" smtClean="0"/>
                        <a:t>)</a:t>
                      </a:r>
                      <a:r>
                        <a:rPr lang="zh-TW" altLang="en-US" sz="2400" dirty="0" smtClean="0"/>
                        <a:t>展望</a:t>
                      </a: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3427445"/>
              </p:ext>
            </p:extLst>
          </p:nvPr>
        </p:nvGraphicFramePr>
        <p:xfrm>
          <a:off x="4067944" y="764704"/>
          <a:ext cx="2514399" cy="5181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514399"/>
              </a:tblGrid>
              <a:tr h="3954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chemeClr val="bg1"/>
                          </a:solidFill>
                        </a:rPr>
                        <a:t>生涯規劃表</a:t>
                      </a:r>
                      <a:endParaRPr lang="zh-TW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4" name="文字方塊 3"/>
          <p:cNvSpPr txBox="1"/>
          <p:nvPr/>
        </p:nvSpPr>
        <p:spPr>
          <a:xfrm>
            <a:off x="2483768" y="1482205"/>
            <a:ext cx="439248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b="1" dirty="0" smtClean="0">
                <a:solidFill>
                  <a:srgbClr val="0070C0"/>
                </a:solidFill>
              </a:rPr>
              <a:t>每一細項</a:t>
            </a:r>
            <a:r>
              <a:rPr lang="en-US" altLang="zh-TW" sz="2400" b="1" dirty="0" smtClean="0">
                <a:solidFill>
                  <a:srgbClr val="0070C0"/>
                </a:solidFill>
              </a:rPr>
              <a:t>100-200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字</a:t>
            </a:r>
            <a:endParaRPr lang="en-US" altLang="zh-TW" sz="2400" b="1" dirty="0" smtClean="0">
              <a:solidFill>
                <a:srgbClr val="0070C0"/>
              </a:solidFill>
            </a:endParaRPr>
          </a:p>
          <a:p>
            <a:pPr marL="285750" indent="-285750">
              <a:buFont typeface="Wingdings" panose="05000000000000000000" pitchFamily="2" charset="2"/>
              <a:buChar char="u"/>
            </a:pPr>
            <a:r>
              <a:rPr lang="zh-TW" altLang="en-US" sz="2400" b="1" dirty="0" smtClean="0">
                <a:solidFill>
                  <a:srgbClr val="0070C0"/>
                </a:solidFill>
              </a:rPr>
              <a:t>與未來有關</a:t>
            </a:r>
            <a:r>
              <a:rPr lang="en-US" altLang="zh-TW" sz="2400" b="1" dirty="0" smtClean="0">
                <a:solidFill>
                  <a:srgbClr val="0070C0"/>
                </a:solidFill>
              </a:rPr>
              <a:t>—</a:t>
            </a:r>
            <a:r>
              <a:rPr lang="zh-TW" altLang="en-US" sz="2400" b="1" dirty="0" smtClean="0">
                <a:solidFill>
                  <a:srgbClr val="FF0000"/>
                </a:solidFill>
              </a:rPr>
              <a:t>大學</a:t>
            </a:r>
            <a:r>
              <a:rPr lang="zh-TW" altLang="en-US" sz="2400" b="1" dirty="0" smtClean="0">
                <a:solidFill>
                  <a:srgbClr val="0070C0"/>
                </a:solidFill>
              </a:rPr>
              <a:t>、工作</a:t>
            </a:r>
            <a:endParaRPr lang="zh-TW" altLang="en-US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83279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54810"/>
            <a:ext cx="9253536" cy="2803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3" t="15038" r="2143" b="5365"/>
          <a:stretch/>
        </p:blipFill>
        <p:spPr bwMode="auto">
          <a:xfrm>
            <a:off x="21492" y="-2"/>
            <a:ext cx="9082147" cy="68273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75856" y="692696"/>
            <a:ext cx="5328592" cy="41805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en-US" altLang="zh-TW" sz="2400" dirty="0">
                <a:hlinkClick r:id="rId4"/>
              </a:rPr>
              <a:t>http://www.ntub.edu.tw/bin/home.php</a:t>
            </a:r>
            <a:endParaRPr lang="zh-TW" altLang="en-US" sz="2400" dirty="0"/>
          </a:p>
        </p:txBody>
      </p:sp>
    </p:spTree>
    <p:extLst>
      <p:ext uri="{BB962C8B-B14F-4D97-AF65-F5344CB8AC3E}">
        <p14:creationId xmlns:p14="http://schemas.microsoft.com/office/powerpoint/2010/main" val="2560059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07" t="13781" r="3507"/>
          <a:stretch/>
        </p:blipFill>
        <p:spPr bwMode="auto">
          <a:xfrm>
            <a:off x="29923" y="0"/>
            <a:ext cx="9218323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圓角矩形圖說文字 3"/>
          <p:cNvSpPr/>
          <p:nvPr/>
        </p:nvSpPr>
        <p:spPr>
          <a:xfrm>
            <a:off x="3635896" y="1484784"/>
            <a:ext cx="2232248" cy="936104"/>
          </a:xfrm>
          <a:prstGeom prst="wedgeRoundRectCallout">
            <a:avLst>
              <a:gd name="adj1" fmla="val -58762"/>
              <a:gd name="adj2" fmla="val 7576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教育目標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31589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15" t="24475" r="9277" b="10675"/>
          <a:stretch/>
        </p:blipFill>
        <p:spPr bwMode="auto">
          <a:xfrm>
            <a:off x="92596" y="152636"/>
            <a:ext cx="9051404" cy="65527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4805571" y="1490380"/>
            <a:ext cx="2554962" cy="36004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6" name="矩形 5"/>
          <p:cNvSpPr/>
          <p:nvPr/>
        </p:nvSpPr>
        <p:spPr>
          <a:xfrm>
            <a:off x="6083052" y="1850420"/>
            <a:ext cx="756084" cy="37966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7" name="矩形 6"/>
          <p:cNvSpPr/>
          <p:nvPr/>
        </p:nvSpPr>
        <p:spPr>
          <a:xfrm>
            <a:off x="3131840" y="2076634"/>
            <a:ext cx="432048" cy="30690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5" name="圓角矩形 4"/>
          <p:cNvSpPr/>
          <p:nvPr/>
        </p:nvSpPr>
        <p:spPr>
          <a:xfrm>
            <a:off x="6156176" y="2597754"/>
            <a:ext cx="1187471" cy="347252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0" name="圓角矩形 9"/>
          <p:cNvSpPr/>
          <p:nvPr/>
        </p:nvSpPr>
        <p:spPr>
          <a:xfrm>
            <a:off x="1907704" y="3860092"/>
            <a:ext cx="3132348" cy="360040"/>
          </a:xfrm>
          <a:prstGeom prst="roundRect">
            <a:avLst/>
          </a:prstGeom>
          <a:noFill/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1" name="圓角矩形 10"/>
          <p:cNvSpPr/>
          <p:nvPr/>
        </p:nvSpPr>
        <p:spPr>
          <a:xfrm>
            <a:off x="2744180" y="4509120"/>
            <a:ext cx="2115852" cy="432048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2" name="圓角矩形 11"/>
          <p:cNvSpPr/>
          <p:nvPr/>
        </p:nvSpPr>
        <p:spPr>
          <a:xfrm>
            <a:off x="2591780" y="5085184"/>
            <a:ext cx="2772308" cy="360040"/>
          </a:xfrm>
          <a:prstGeom prst="roundRect">
            <a:avLst/>
          </a:prstGeom>
          <a:noFill/>
          <a:ln w="38100">
            <a:solidFill>
              <a:srgbClr val="7030A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  <p:sp>
        <p:nvSpPr>
          <p:cNvPr id="13" name="圓角矩形 12"/>
          <p:cNvSpPr/>
          <p:nvPr/>
        </p:nvSpPr>
        <p:spPr>
          <a:xfrm>
            <a:off x="4329182" y="5877272"/>
            <a:ext cx="2907114" cy="432048"/>
          </a:xfrm>
          <a:prstGeom prst="round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solidFill>
                <a:srgbClr val="00B050"/>
              </a:solidFill>
            </a:endParaRPr>
          </a:p>
        </p:txBody>
      </p:sp>
      <p:sp>
        <p:nvSpPr>
          <p:cNvPr id="8" name="橢圓 7"/>
          <p:cNvSpPr/>
          <p:nvPr/>
        </p:nvSpPr>
        <p:spPr>
          <a:xfrm>
            <a:off x="2915816" y="3140968"/>
            <a:ext cx="3024336" cy="576064"/>
          </a:xfrm>
          <a:prstGeom prst="ellipse">
            <a:avLst/>
          </a:prstGeom>
          <a:noFill/>
          <a:ln>
            <a:solidFill>
              <a:srgbClr val="5D27BF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5863627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10" grpId="0" animBg="1"/>
      <p:bldP spid="11" grpId="0" animBg="1"/>
      <p:bldP spid="12" grpId="0" animBg="1"/>
      <p:bldP spid="13" grpId="0" animBg="1"/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16" t="23113" r="26143" b="7048"/>
          <a:stretch/>
        </p:blipFill>
        <p:spPr bwMode="auto">
          <a:xfrm>
            <a:off x="35614" y="0"/>
            <a:ext cx="9108386" cy="57271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矩形 3"/>
          <p:cNvSpPr/>
          <p:nvPr/>
        </p:nvSpPr>
        <p:spPr>
          <a:xfrm>
            <a:off x="683568" y="5733256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zh-TW" altLang="en-US" dirty="0"/>
              <a:t>備註</a:t>
            </a:r>
            <a:r>
              <a:rPr lang="en-US" altLang="zh-TW" dirty="0"/>
              <a:t>1</a:t>
            </a:r>
            <a:r>
              <a:rPr lang="zh-TW" altLang="en-US" dirty="0"/>
              <a:t>：依「本校</a:t>
            </a:r>
            <a:r>
              <a:rPr lang="zh-TW" altLang="en-US" b="1" dirty="0">
                <a:solidFill>
                  <a:srgbClr val="7030A0"/>
                </a:solidFill>
              </a:rPr>
              <a:t>服務學習課程</a:t>
            </a:r>
            <a:r>
              <a:rPr lang="zh-TW" altLang="en-US" dirty="0"/>
              <a:t>實施要點」規定：二、</a:t>
            </a:r>
            <a:r>
              <a:rPr lang="en-US" altLang="zh-TW" dirty="0"/>
              <a:t>(</a:t>
            </a:r>
            <a:r>
              <a:rPr lang="zh-TW" altLang="en-US" dirty="0"/>
              <a:t>一</a:t>
            </a:r>
            <a:r>
              <a:rPr lang="en-US" altLang="zh-TW" dirty="0"/>
              <a:t>)</a:t>
            </a:r>
            <a:r>
              <a:rPr lang="zh-TW" altLang="en-US" dirty="0"/>
              <a:t>「服務學習」為基本型課程，一學期，必修</a:t>
            </a:r>
            <a:r>
              <a:rPr lang="en-US" altLang="zh-TW" dirty="0"/>
              <a:t>1</a:t>
            </a:r>
            <a:r>
              <a:rPr lang="zh-TW" altLang="en-US" dirty="0"/>
              <a:t>學分，不計入畢業總學分數，上課及服務時數各為</a:t>
            </a:r>
            <a:r>
              <a:rPr lang="en-US" altLang="zh-TW" dirty="0"/>
              <a:t>18</a:t>
            </a:r>
            <a:r>
              <a:rPr lang="zh-TW" altLang="en-US" dirty="0"/>
              <a:t>小時。學生至</a:t>
            </a:r>
            <a:r>
              <a:rPr lang="zh-TW" altLang="en-US" b="1" dirty="0">
                <a:solidFill>
                  <a:srgbClr val="7030A0"/>
                </a:solidFill>
              </a:rPr>
              <a:t>非營利組織、政府機構或社區進行服</a:t>
            </a:r>
            <a:r>
              <a:rPr lang="zh-TW" altLang="en-US" dirty="0"/>
              <a:t>務活動。</a:t>
            </a:r>
          </a:p>
        </p:txBody>
      </p:sp>
      <p:sp>
        <p:nvSpPr>
          <p:cNvPr id="6" name="橢圓 5"/>
          <p:cNvSpPr/>
          <p:nvPr/>
        </p:nvSpPr>
        <p:spPr>
          <a:xfrm>
            <a:off x="-1866" y="5085184"/>
            <a:ext cx="1693546" cy="432048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7" name="圓角矩形圖說文字 6"/>
          <p:cNvSpPr/>
          <p:nvPr/>
        </p:nvSpPr>
        <p:spPr>
          <a:xfrm>
            <a:off x="3563888" y="1111719"/>
            <a:ext cx="4032448" cy="720080"/>
          </a:xfrm>
          <a:prstGeom prst="wedgeRoundRectCallout">
            <a:avLst>
              <a:gd name="adj1" fmla="val -21249"/>
              <a:gd name="adj2" fmla="val 4931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四年課程科目表</a:t>
            </a:r>
            <a:endParaRPr lang="zh-TW" altLang="en-US" sz="3600" dirty="0"/>
          </a:p>
        </p:txBody>
      </p:sp>
    </p:spTree>
    <p:extLst>
      <p:ext uri="{BB962C8B-B14F-4D97-AF65-F5344CB8AC3E}">
        <p14:creationId xmlns:p14="http://schemas.microsoft.com/office/powerpoint/2010/main" val="41282248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15362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423" t="17377" r="17721" b="8045"/>
          <a:stretch/>
        </p:blipFill>
        <p:spPr bwMode="auto">
          <a:xfrm>
            <a:off x="107504" y="-39972"/>
            <a:ext cx="8784976" cy="67761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650185" y="4581128"/>
            <a:ext cx="2376264" cy="96112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707904" y="0"/>
            <a:ext cx="3816424" cy="432048"/>
          </a:xfrm>
          <a:prstGeom prst="wedgeRoundRectCallout">
            <a:avLst>
              <a:gd name="adj1" fmla="val -21249"/>
              <a:gd name="adj2" fmla="val 4931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</a:rPr>
              <a:t>會計產業實務專班課程表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439044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67544" y="413792"/>
            <a:ext cx="8229600" cy="1143000"/>
          </a:xfrm>
        </p:spPr>
        <p:txBody>
          <a:bodyPr/>
          <a:lstStyle/>
          <a:p>
            <a:endParaRPr lang="zh-TW" altLang="en-US"/>
          </a:p>
        </p:txBody>
      </p:sp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9" t="33485" r="19072" b="12639"/>
          <a:stretch/>
        </p:blipFill>
        <p:spPr bwMode="auto">
          <a:xfrm>
            <a:off x="0" y="455676"/>
            <a:ext cx="9079008" cy="6408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橢圓 4"/>
          <p:cNvSpPr/>
          <p:nvPr/>
        </p:nvSpPr>
        <p:spPr>
          <a:xfrm>
            <a:off x="251520" y="1844824"/>
            <a:ext cx="2592288" cy="86409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zh-TW" altLang="en-US">
              <a:ln w="57150">
                <a:solidFill>
                  <a:srgbClr val="FF0000"/>
                </a:solidFill>
              </a:ln>
            </a:endParaRPr>
          </a:p>
        </p:txBody>
      </p:sp>
      <p:sp>
        <p:nvSpPr>
          <p:cNvPr id="6" name="圓角矩形圖說文字 5"/>
          <p:cNvSpPr/>
          <p:nvPr/>
        </p:nvSpPr>
        <p:spPr>
          <a:xfrm>
            <a:off x="3059832" y="116632"/>
            <a:ext cx="3816424" cy="432048"/>
          </a:xfrm>
          <a:prstGeom prst="wedgeRoundRectCallout">
            <a:avLst>
              <a:gd name="adj1" fmla="val -21249"/>
              <a:gd name="adj2" fmla="val 4931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2400" dirty="0" smtClean="0">
                <a:solidFill>
                  <a:srgbClr val="FF0000"/>
                </a:solidFill>
              </a:rPr>
              <a:t>會計產業實務專班課程表</a:t>
            </a:r>
            <a:endParaRPr lang="zh-TW" altLang="en-US" sz="2400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13324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lvl="0"/>
            <a:r>
              <a:rPr kumimoji="1" lang="zh-TW" altLang="zh-TW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會計實務專班銜接課程</a:t>
            </a:r>
            <a:r>
              <a:rPr kumimoji="1" lang="zh-TW" altLang="zh-TW" sz="6000" dirty="0">
                <a:latin typeface="Arial" pitchFamily="34" charset="0"/>
                <a:ea typeface="新細明體" pitchFamily="18" charset="-120"/>
                <a:cs typeface="新細明體" pitchFamily="18" charset="-120"/>
              </a:rPr>
              <a:t/>
            </a:r>
            <a:br>
              <a:rPr kumimoji="1" lang="zh-TW" altLang="zh-TW" sz="6000" dirty="0">
                <a:latin typeface="Arial" pitchFamily="34" charset="0"/>
                <a:ea typeface="新細明體" pitchFamily="18" charset="-120"/>
                <a:cs typeface="新細明體" pitchFamily="18" charset="-120"/>
              </a:rPr>
            </a:br>
            <a:endParaRPr lang="zh-TW" altLang="en-US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204933199"/>
              </p:ext>
            </p:extLst>
          </p:nvPr>
        </p:nvGraphicFramePr>
        <p:xfrm>
          <a:off x="323528" y="1052735"/>
          <a:ext cx="8640960" cy="4104455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1944216"/>
                <a:gridCol w="3096344"/>
                <a:gridCol w="720080"/>
                <a:gridCol w="2880320"/>
              </a:tblGrid>
              <a:tr h="370855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課程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高三專班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銜接</a:t>
                      </a:r>
                      <a:endParaRPr lang="zh-TW" sz="2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大學專班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3575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專業課程銜接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「初級會計」</a:t>
                      </a:r>
                      <a:r>
                        <a:rPr lang="en-US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   8</a:t>
                      </a:r>
                      <a:r>
                        <a:rPr lang="zh-TW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學分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endParaRPr lang="en-US" sz="2000" kern="100" dirty="0">
                        <a:effectLst/>
                        <a:latin typeface="標楷體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「中級會計」課程</a:t>
                      </a:r>
                      <a:endParaRPr lang="zh-TW" sz="2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357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技能課程銜接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「電腦資訊進階」</a:t>
                      </a:r>
                      <a:r>
                        <a:rPr lang="en-US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8</a:t>
                      </a:r>
                      <a:r>
                        <a:rPr lang="zh-TW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學分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>
                          <a:effectLst/>
                        </a:rPr>
                        <a:t>相關會計資訊技能課程</a:t>
                      </a:r>
                      <a:endParaRPr lang="zh-TW" sz="20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35753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「多益商用英檢」</a:t>
                      </a:r>
                      <a:r>
                        <a:rPr lang="en-US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zh-TW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學分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相關語文技能課程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35753">
                <a:tc rowSpan="2"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實習課程銜接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spcAft>
                          <a:spcPts val="0"/>
                        </a:spcAft>
                      </a:pPr>
                      <a:r>
                        <a:rPr lang="zh-TW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「所得稅實作」　</a:t>
                      </a:r>
                      <a:r>
                        <a:rPr lang="en-US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6</a:t>
                      </a:r>
                      <a:r>
                        <a:rPr lang="zh-TW" sz="2000" b="1" kern="100" dirty="0">
                          <a:solidFill>
                            <a:schemeClr val="lt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學分</a:t>
                      </a:r>
                    </a:p>
                  </a:txBody>
                  <a:tcPr marL="68580" marR="68580" marT="0" marB="0" anchor="ctr">
                    <a:solidFill>
                      <a:schemeClr val="bg2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大四實習課程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1190588">
                <a:tc vMerge="1">
                  <a:txBody>
                    <a:bodyPr/>
                    <a:lstStyle/>
                    <a:p>
                      <a:endParaRPr lang="zh-TW" alt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「所得稅申報暨記帳實務」　　</a:t>
                      </a:r>
                      <a:r>
                        <a:rPr lang="en-US" sz="2000" kern="100" dirty="0">
                          <a:effectLst/>
                        </a:rPr>
                        <a:t>2</a:t>
                      </a:r>
                      <a:r>
                        <a:rPr lang="zh-TW" sz="2000" kern="100" dirty="0">
                          <a:effectLst/>
                        </a:rPr>
                        <a:t>學分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2000" kern="100" dirty="0">
                          <a:effectLst/>
                        </a:rPr>
                        <a:t> </a:t>
                      </a: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zh-TW" sz="2000" kern="100" dirty="0">
                          <a:effectLst/>
                        </a:rPr>
                        <a:t>大四實習</a:t>
                      </a:r>
                      <a:r>
                        <a:rPr lang="zh-TW" sz="2000" kern="100" dirty="0" smtClean="0">
                          <a:effectLst/>
                        </a:rPr>
                        <a:t>課程</a:t>
                      </a:r>
                      <a:endParaRPr lang="en-US" altLang="zh-TW" sz="2000" kern="100" dirty="0" smtClean="0">
                        <a:effectLst/>
                      </a:endParaRPr>
                    </a:p>
                    <a:p>
                      <a:pPr>
                        <a:spcAft>
                          <a:spcPts val="0"/>
                        </a:spcAft>
                      </a:pPr>
                      <a:endParaRPr lang="zh-TW" sz="20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  <p:sp>
        <p:nvSpPr>
          <p:cNvPr id="18" name="AutoShape 313"/>
          <p:cNvSpPr>
            <a:spLocks noChangeArrowheads="1"/>
          </p:cNvSpPr>
          <p:nvPr/>
        </p:nvSpPr>
        <p:spPr bwMode="auto">
          <a:xfrm>
            <a:off x="5551219" y="1584104"/>
            <a:ext cx="411584" cy="382695"/>
          </a:xfrm>
          <a:prstGeom prst="rightArrow">
            <a:avLst>
              <a:gd name="adj1" fmla="val 50000"/>
              <a:gd name="adj2" fmla="val 36161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TW" altLang="en-US"/>
          </a:p>
        </p:txBody>
      </p:sp>
      <p:sp>
        <p:nvSpPr>
          <p:cNvPr id="19" name="AutoShape 313"/>
          <p:cNvSpPr>
            <a:spLocks noChangeArrowheads="1"/>
          </p:cNvSpPr>
          <p:nvPr/>
        </p:nvSpPr>
        <p:spPr bwMode="auto">
          <a:xfrm>
            <a:off x="5551219" y="2157532"/>
            <a:ext cx="411584" cy="382695"/>
          </a:xfrm>
          <a:prstGeom prst="rightArrow">
            <a:avLst>
              <a:gd name="adj1" fmla="val 50000"/>
              <a:gd name="adj2" fmla="val 36161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TW" altLang="en-US"/>
          </a:p>
        </p:txBody>
      </p:sp>
      <p:sp>
        <p:nvSpPr>
          <p:cNvPr id="20" name="AutoShape 313"/>
          <p:cNvSpPr>
            <a:spLocks noChangeArrowheads="1"/>
          </p:cNvSpPr>
          <p:nvPr/>
        </p:nvSpPr>
        <p:spPr bwMode="auto">
          <a:xfrm>
            <a:off x="5551219" y="2860373"/>
            <a:ext cx="411584" cy="382695"/>
          </a:xfrm>
          <a:prstGeom prst="rightArrow">
            <a:avLst>
              <a:gd name="adj1" fmla="val 50000"/>
              <a:gd name="adj2" fmla="val 36161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TW" altLang="en-US"/>
          </a:p>
        </p:txBody>
      </p:sp>
      <p:sp>
        <p:nvSpPr>
          <p:cNvPr id="21" name="AutoShape 313"/>
          <p:cNvSpPr>
            <a:spLocks noChangeArrowheads="1"/>
          </p:cNvSpPr>
          <p:nvPr/>
        </p:nvSpPr>
        <p:spPr bwMode="auto">
          <a:xfrm>
            <a:off x="5551219" y="3427126"/>
            <a:ext cx="411584" cy="382695"/>
          </a:xfrm>
          <a:prstGeom prst="rightArrow">
            <a:avLst>
              <a:gd name="adj1" fmla="val 50000"/>
              <a:gd name="adj2" fmla="val 36161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TW" altLang="en-US"/>
          </a:p>
        </p:txBody>
      </p:sp>
      <p:sp>
        <p:nvSpPr>
          <p:cNvPr id="22" name="AutoShape 313"/>
          <p:cNvSpPr>
            <a:spLocks noChangeArrowheads="1"/>
          </p:cNvSpPr>
          <p:nvPr/>
        </p:nvSpPr>
        <p:spPr bwMode="auto">
          <a:xfrm>
            <a:off x="5494452" y="4222951"/>
            <a:ext cx="411584" cy="382695"/>
          </a:xfrm>
          <a:prstGeom prst="rightArrow">
            <a:avLst>
              <a:gd name="adj1" fmla="val 50000"/>
              <a:gd name="adj2" fmla="val 36161"/>
            </a:avLst>
          </a:prstGeom>
          <a:solidFill>
            <a:srgbClr val="00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rot="0" vert="horz" wrap="square" lIns="91440" tIns="45720" rIns="91440" bIns="45720" anchor="t" anchorCtr="0" upright="1">
            <a:noAutofit/>
          </a:bodyPr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4598489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橢圓 2"/>
          <p:cNvSpPr/>
          <p:nvPr/>
        </p:nvSpPr>
        <p:spPr>
          <a:xfrm>
            <a:off x="1786035" y="2411229"/>
            <a:ext cx="2592288" cy="2592288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備審資料</a:t>
            </a: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666355" y="2411229"/>
            <a:ext cx="2592288" cy="2592288"/>
          </a:xfrm>
          <a:prstGeom prst="ellipse">
            <a:avLst/>
          </a:prstGeom>
          <a:solidFill>
            <a:srgbClr val="9933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現場面試</a:t>
            </a: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15687892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397" y="4182303"/>
            <a:ext cx="8940091" cy="26638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/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會計產業實務專班高職課程規</a:t>
            </a:r>
            <a:r>
              <a:rPr kumimoji="1" lang="zh-TW" altLang="zh-TW" sz="36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畫</a:t>
            </a:r>
            <a:r>
              <a:rPr kumimoji="1" lang="en-US" altLang="zh-TW" sz="36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/>
            </a:r>
            <a:br>
              <a:rPr kumimoji="1" lang="en-US" altLang="zh-TW" sz="36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</a:br>
            <a:r>
              <a:rPr kumimoji="1" lang="zh-TW" altLang="zh-TW" sz="36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與</a:t>
            </a:r>
            <a:r>
              <a:rPr kumimoji="1" lang="zh-TW" altLang="zh-TW" sz="3600" b="1" dirty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檢定</a:t>
            </a:r>
            <a:r>
              <a:rPr kumimoji="1" lang="zh-TW" altLang="zh-TW" sz="3600" b="1" dirty="0" smtClean="0">
                <a:latin typeface="標楷體" pitchFamily="65" charset="-120"/>
                <a:ea typeface="標楷體" pitchFamily="65" charset="-120"/>
                <a:cs typeface="Times New Roman" pitchFamily="18" charset="0"/>
              </a:rPr>
              <a:t>對照表</a:t>
            </a:r>
            <a:endParaRPr lang="zh-TW" altLang="en-US" sz="3600" dirty="0"/>
          </a:p>
        </p:txBody>
      </p:sp>
      <p:graphicFrame>
        <p:nvGraphicFramePr>
          <p:cNvPr id="4" name="內容版面配置區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307969000"/>
              </p:ext>
            </p:extLst>
          </p:nvPr>
        </p:nvGraphicFramePr>
        <p:xfrm>
          <a:off x="1043608" y="1844824"/>
          <a:ext cx="7344816" cy="2736304"/>
        </p:xfrm>
        <a:graphic>
          <a:graphicData uri="http://schemas.openxmlformats.org/drawingml/2006/table">
            <a:tbl>
              <a:tblPr firstRow="1" firstCol="1" lastRow="1" lastCol="1" bandRow="1" bandCol="1">
                <a:tableStyleId>{5C22544A-7EE6-4342-B048-85BDC9FD1C3A}</a:tableStyleId>
              </a:tblPr>
              <a:tblGrid>
                <a:gridCol w="3276364"/>
                <a:gridCol w="4068452"/>
              </a:tblGrid>
              <a:tr h="766165">
                <a:tc>
                  <a:txBody>
                    <a:bodyPr/>
                    <a:lstStyle/>
                    <a:p>
                      <a:pPr algn="ctr">
                        <a:spcBef>
                          <a:spcPts val="1200"/>
                        </a:spcBef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</a:rPr>
                        <a:t>專班課程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</a:rPr>
                        <a:t>檢定證照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56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>
                          <a:effectLst/>
                        </a:rPr>
                        <a:t>初級會計課程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</a:rPr>
                        <a:t>會計資訊乙級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56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>
                          <a:effectLst/>
                        </a:rPr>
                        <a:t>電腦進階課程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zh-TW" sz="3200" kern="100" dirty="0">
                          <a:effectLst/>
                        </a:rPr>
                        <a:t>電腦軟體應用乙級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  <a:tr h="656713"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zh-TW" sz="3200" kern="100">
                          <a:effectLst/>
                        </a:rPr>
                        <a:t>多益英文課程</a:t>
                      </a:r>
                      <a:endParaRPr lang="zh-TW" sz="3200" kern="10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  <a:tc>
                  <a:txBody>
                    <a:bodyPr/>
                    <a:lstStyle/>
                    <a:p>
                      <a:pPr algn="just">
                        <a:spcAft>
                          <a:spcPts val="0"/>
                        </a:spcAft>
                      </a:pPr>
                      <a:r>
                        <a:rPr lang="en-US" sz="3200" kern="100" dirty="0">
                          <a:effectLst/>
                        </a:rPr>
                        <a:t>TOEIC</a:t>
                      </a:r>
                      <a:r>
                        <a:rPr lang="zh-TW" sz="3200" kern="100" dirty="0">
                          <a:effectLst/>
                        </a:rPr>
                        <a:t>多益英文檢定</a:t>
                      </a:r>
                      <a:endParaRPr lang="zh-TW" sz="3200" kern="100" dirty="0">
                        <a:effectLst/>
                        <a:latin typeface="Times New Roman"/>
                        <a:ea typeface="新細明體"/>
                      </a:endParaRPr>
                    </a:p>
                  </a:txBody>
                  <a:tcPr marL="68580" marR="68580" marT="0" marB="0" anchor="ctr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733059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537" y="804863"/>
            <a:ext cx="9034463" cy="60531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457200" y="188640"/>
            <a:ext cx="8229600" cy="1080120"/>
          </a:xfrm>
        </p:spPr>
        <p:txBody>
          <a:bodyPr>
            <a:normAutofit fontScale="90000"/>
          </a:bodyPr>
          <a:lstStyle/>
          <a:p>
            <a:pPr lvl="0"/>
            <a:r>
              <a:rPr lang="zh-TW" altLang="en-US" b="1" dirty="0">
                <a:solidFill>
                  <a:srgbClr val="00B050"/>
                </a:solidFill>
              </a:rPr>
              <a:t>英語能力畢業</a:t>
            </a:r>
            <a:r>
              <a:rPr lang="zh-TW" altLang="en-US" b="1" dirty="0" smtClean="0">
                <a:solidFill>
                  <a:srgbClr val="00B050"/>
                </a:solidFill>
              </a:rPr>
              <a:t>門檻</a:t>
            </a:r>
            <a:r>
              <a:rPr kumimoji="1" lang="en-US" altLang="zh-TW" sz="2700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  <a:cs typeface="新細明體" pitchFamily="18" charset="-120"/>
              </a:rPr>
              <a:t>(</a:t>
            </a:r>
            <a:r>
              <a:rPr kumimoji="1" lang="zh-TW" altLang="zh-TW" sz="27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  <a:cs typeface="新細明體" pitchFamily="18" charset="-120"/>
              </a:rPr>
              <a:t>通</a:t>
            </a:r>
            <a:r>
              <a:rPr kumimoji="1" lang="zh-TW" altLang="zh-TW" sz="2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  <a:cs typeface="新細明體" pitchFamily="18" charset="-120"/>
              </a:rPr>
              <a:t>過</a:t>
            </a:r>
            <a:r>
              <a:rPr kumimoji="1" lang="zh-TW" altLang="zh-TW" sz="2700" b="1" dirty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  <a:cs typeface="新細明體" pitchFamily="18" charset="-120"/>
              </a:rPr>
              <a:t>下列其一始得</a:t>
            </a:r>
            <a:r>
              <a:rPr kumimoji="1" lang="zh-TW" altLang="zh-TW" sz="2700" b="1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  <a:cs typeface="新細明體" pitchFamily="18" charset="-120"/>
              </a:rPr>
              <a:t>畢業</a:t>
            </a:r>
            <a:r>
              <a:rPr kumimoji="1" lang="en-US" altLang="zh-TW" sz="2700" dirty="0" smtClean="0">
                <a:solidFill>
                  <a:srgbClr val="FF0000"/>
                </a:solidFill>
                <a:latin typeface="Verdana" pitchFamily="34" charset="0"/>
                <a:ea typeface="新細明體" pitchFamily="18" charset="-120"/>
                <a:cs typeface="新細明體" pitchFamily="18" charset="-120"/>
              </a:rPr>
              <a:t>)</a:t>
            </a:r>
            <a:endParaRPr lang="zh-TW" altLang="en-US" sz="2700" dirty="0">
              <a:solidFill>
                <a:srgbClr val="FF0000"/>
              </a:solidFill>
            </a:endParaRPr>
          </a:p>
        </p:txBody>
      </p:sp>
      <p:graphicFrame>
        <p:nvGraphicFramePr>
          <p:cNvPr id="6" name="內容版面配置區 5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62729021"/>
              </p:ext>
            </p:extLst>
          </p:nvPr>
        </p:nvGraphicFramePr>
        <p:xfrm>
          <a:off x="323528" y="1268760"/>
          <a:ext cx="6192688" cy="1512168"/>
        </p:xfrm>
        <a:graphic>
          <a:graphicData uri="http://schemas.openxmlformats.org/drawingml/2006/table">
            <a:tbl>
              <a:tblPr firstRow="1" firstCol="1" bandRow="1">
                <a:tableStyleId>{775DCB02-9BB8-47FD-8907-85C794F793BA}</a:tableStyleId>
              </a:tblPr>
              <a:tblGrid>
                <a:gridCol w="2596934"/>
                <a:gridCol w="3595754"/>
              </a:tblGrid>
              <a:tr h="1512168">
                <a:tc>
                  <a:txBody>
                    <a:bodyPr/>
                    <a:lstStyle/>
                    <a:p>
                      <a:pPr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endParaRPr lang="en-US" altLang="zh-TW" sz="3000" kern="0" baseline="0" dirty="0" smtClean="0">
                        <a:effectLst/>
                      </a:endParaRPr>
                    </a:p>
                    <a:p>
                      <a:pPr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zh-TW" sz="3000" kern="0" baseline="0" dirty="0" smtClean="0">
                          <a:effectLst/>
                        </a:rPr>
                        <a:t>多</a:t>
                      </a:r>
                      <a:r>
                        <a:rPr lang="zh-TW" sz="3000" kern="0" baseline="0" dirty="0">
                          <a:effectLst/>
                        </a:rPr>
                        <a:t>益（</a:t>
                      </a:r>
                      <a:r>
                        <a:rPr lang="en-US" sz="3000" kern="0" baseline="0" dirty="0" err="1">
                          <a:effectLst/>
                        </a:rPr>
                        <a:t>TOEIC</a:t>
                      </a:r>
                      <a:r>
                        <a:rPr lang="zh-TW" sz="3000" kern="0" baseline="0" dirty="0">
                          <a:effectLst/>
                        </a:rPr>
                        <a:t>）</a:t>
                      </a:r>
                      <a:endParaRPr lang="zh-TW" sz="3000" kern="100" baseline="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/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endParaRPr lang="en-US" altLang="zh-TW" sz="3000" kern="0" baseline="0" dirty="0" smtClean="0">
                        <a:effectLst/>
                      </a:endParaRPr>
                    </a:p>
                    <a:p>
                      <a:pPr algn="ctr">
                        <a:spcBef>
                          <a:spcPts val="750"/>
                        </a:spcBef>
                        <a:spcAft>
                          <a:spcPts val="750"/>
                        </a:spcAft>
                      </a:pPr>
                      <a:r>
                        <a:rPr lang="en-US" altLang="zh-TW" sz="3000" kern="0" baseline="0" dirty="0" smtClean="0">
                          <a:effectLst/>
                        </a:rPr>
                        <a:t>5</a:t>
                      </a:r>
                      <a:r>
                        <a:rPr lang="en-US" sz="3000" kern="0" baseline="0" dirty="0" smtClean="0">
                          <a:effectLst/>
                        </a:rPr>
                        <a:t>50</a:t>
                      </a:r>
                      <a:endParaRPr lang="zh-TW" sz="3000" kern="100" baseline="0" dirty="0">
                        <a:effectLst/>
                        <a:latin typeface="Calibri"/>
                        <a:ea typeface="新細明體"/>
                        <a:cs typeface="Times New Roman"/>
                      </a:endParaRPr>
                    </a:p>
                  </a:txBody>
                  <a:tcPr marL="0" marR="0" marT="0" marB="0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20826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/>
          </a:p>
        </p:txBody>
      </p:sp>
      <p:pic>
        <p:nvPicPr>
          <p:cNvPr id="5123" name="Picture 3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54281" r="70707" b="10145"/>
          <a:stretch/>
        </p:blipFill>
        <p:spPr bwMode="auto">
          <a:xfrm>
            <a:off x="-180528" y="2132856"/>
            <a:ext cx="4536504" cy="5428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圓角矩形圖說文字 7"/>
          <p:cNvSpPr/>
          <p:nvPr/>
        </p:nvSpPr>
        <p:spPr>
          <a:xfrm>
            <a:off x="3492640" y="2528900"/>
            <a:ext cx="2232248" cy="936104"/>
          </a:xfrm>
          <a:prstGeom prst="wedgeRoundRectCallout">
            <a:avLst>
              <a:gd name="adj1" fmla="val -58762"/>
              <a:gd name="adj2" fmla="val 7576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國際交流</a:t>
            </a:r>
            <a:endParaRPr lang="en-US" altLang="zh-TW" sz="3600" dirty="0" smtClean="0"/>
          </a:p>
        </p:txBody>
      </p:sp>
      <p:sp>
        <p:nvSpPr>
          <p:cNvPr id="9" name="圓角矩形圖說文字 8"/>
          <p:cNvSpPr/>
          <p:nvPr/>
        </p:nvSpPr>
        <p:spPr>
          <a:xfrm>
            <a:off x="3460195" y="3933056"/>
            <a:ext cx="3600400" cy="936104"/>
          </a:xfrm>
          <a:prstGeom prst="wedgeRoundRectCallout">
            <a:avLst>
              <a:gd name="adj1" fmla="val -58762"/>
              <a:gd name="adj2" fmla="val 7576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產業及校外實習</a:t>
            </a:r>
            <a:endParaRPr lang="en-US" altLang="zh-TW" sz="3600" dirty="0" smtClean="0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10" t="18270" r="3506" b="52032"/>
          <a:stretch/>
        </p:blipFill>
        <p:spPr bwMode="auto">
          <a:xfrm>
            <a:off x="0" y="188640"/>
            <a:ext cx="9217528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446839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926" r="1451" b="48411"/>
          <a:stretch/>
        </p:blipFill>
        <p:spPr bwMode="auto">
          <a:xfrm>
            <a:off x="0" y="-21787"/>
            <a:ext cx="9144000" cy="31627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83" r="2379" b="10505"/>
          <a:stretch/>
        </p:blipFill>
        <p:spPr bwMode="auto">
          <a:xfrm>
            <a:off x="9211" y="2780928"/>
            <a:ext cx="8995097" cy="40770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圓角矩形圖說文字 5"/>
          <p:cNvSpPr/>
          <p:nvPr/>
        </p:nvSpPr>
        <p:spPr>
          <a:xfrm>
            <a:off x="251520" y="1916832"/>
            <a:ext cx="2160240" cy="864096"/>
          </a:xfrm>
          <a:prstGeom prst="wedgeRoundRectCallout">
            <a:avLst>
              <a:gd name="adj1" fmla="val 53069"/>
              <a:gd name="adj2" fmla="val 103200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/>
              <a:t>交換學生</a:t>
            </a:r>
            <a:endParaRPr lang="zh-TW" altLang="en-US" sz="3200" dirty="0"/>
          </a:p>
        </p:txBody>
      </p:sp>
      <p:sp>
        <p:nvSpPr>
          <p:cNvPr id="7" name="圓角矩形圖說文字 6"/>
          <p:cNvSpPr/>
          <p:nvPr/>
        </p:nvSpPr>
        <p:spPr>
          <a:xfrm>
            <a:off x="3563888" y="3872053"/>
            <a:ext cx="3168352" cy="841784"/>
          </a:xfrm>
          <a:prstGeom prst="wedgeRoundRectCallout">
            <a:avLst>
              <a:gd name="adj1" fmla="val -58762"/>
              <a:gd name="adj2" fmla="val 7576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200" dirty="0" smtClean="0"/>
              <a:t>海外留學或打工</a:t>
            </a:r>
            <a:endParaRPr lang="zh-TW" altLang="en-US" sz="3200" dirty="0"/>
          </a:p>
        </p:txBody>
      </p:sp>
    </p:spTree>
    <p:extLst>
      <p:ext uri="{BB962C8B-B14F-4D97-AF65-F5344CB8AC3E}">
        <p14:creationId xmlns:p14="http://schemas.microsoft.com/office/powerpoint/2010/main" val="1307337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zh-TW" altLang="en-US" dirty="0"/>
          </a:p>
        </p:txBody>
      </p:sp>
      <p:pic>
        <p:nvPicPr>
          <p:cNvPr id="6" name="內容版面配置區 5"/>
          <p:cNvPicPr>
            <a:picLocks noGrp="1"/>
          </p:cNvPicPr>
          <p:nvPr>
            <p:ph idx="1"/>
          </p:nvPr>
        </p:nvPicPr>
        <p:blipFill rotWithShape="1">
          <a:blip r:embed="rId2"/>
          <a:srcRect l="3505" t="44666" r="45988" b="16550"/>
          <a:stretch/>
        </p:blipFill>
        <p:spPr>
          <a:xfrm>
            <a:off x="0" y="2104174"/>
            <a:ext cx="8748464" cy="4753826"/>
          </a:xfrm>
          <a:prstGeom prst="rect">
            <a:avLst/>
          </a:prstGeom>
        </p:spPr>
      </p:pic>
      <p:sp>
        <p:nvSpPr>
          <p:cNvPr id="7" name="圓角矩形圖說文字 6"/>
          <p:cNvSpPr/>
          <p:nvPr/>
        </p:nvSpPr>
        <p:spPr>
          <a:xfrm>
            <a:off x="6574644" y="4149080"/>
            <a:ext cx="2232248" cy="936104"/>
          </a:xfrm>
          <a:prstGeom prst="wedgeRoundRectCallout">
            <a:avLst>
              <a:gd name="adj1" fmla="val -52693"/>
              <a:gd name="adj2" fmla="val 111943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講座</a:t>
            </a:r>
            <a:endParaRPr lang="zh-TW" altLang="en-US" sz="3600" dirty="0"/>
          </a:p>
        </p:txBody>
      </p:sp>
      <p:sp>
        <p:nvSpPr>
          <p:cNvPr id="8" name="圓角矩形圖說文字 7"/>
          <p:cNvSpPr/>
          <p:nvPr/>
        </p:nvSpPr>
        <p:spPr>
          <a:xfrm>
            <a:off x="4860032" y="2492896"/>
            <a:ext cx="2232248" cy="936104"/>
          </a:xfrm>
          <a:prstGeom prst="wedgeRoundRectCallout">
            <a:avLst>
              <a:gd name="adj1" fmla="val -58762"/>
              <a:gd name="adj2" fmla="val 75765"/>
              <a:gd name="adj3" fmla="val 16667"/>
            </a:avLst>
          </a:prstGeom>
          <a:ln/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3600" dirty="0" smtClean="0"/>
              <a:t>競賽</a:t>
            </a:r>
            <a:endParaRPr lang="zh-TW" altLang="en-US" sz="3600" dirty="0"/>
          </a:p>
        </p:txBody>
      </p:sp>
      <p:pic>
        <p:nvPicPr>
          <p:cNvPr id="9" name="內容版面配置區 5"/>
          <p:cNvPicPr>
            <a:picLocks/>
          </p:cNvPicPr>
          <p:nvPr/>
        </p:nvPicPr>
        <p:blipFill rotWithShape="1">
          <a:blip r:embed="rId2"/>
          <a:srcRect l="3506" t="12783" r="4505" b="55920"/>
          <a:stretch/>
        </p:blipFill>
        <p:spPr>
          <a:xfrm>
            <a:off x="179512" y="-14559"/>
            <a:ext cx="8964488" cy="2147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15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323528" y="188640"/>
            <a:ext cx="2592288" cy="432048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Autofit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</a:rPr>
              <a:t>步驟三</a:t>
            </a:r>
            <a:r>
              <a:rPr lang="en-US" altLang="zh-TW" sz="2400" b="1" dirty="0" smtClean="0">
                <a:solidFill>
                  <a:srgbClr val="7030A0"/>
                </a:solidFill>
              </a:rPr>
              <a:t>:</a:t>
            </a:r>
            <a:r>
              <a:rPr lang="zh-TW" altLang="en-US" sz="2400" b="1" dirty="0" smtClean="0">
                <a:solidFill>
                  <a:srgbClr val="7030A0"/>
                </a:solidFill>
              </a:rPr>
              <a:t>預擬大綱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89090"/>
            <a:ext cx="9253536" cy="2803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https://sp.yimg.com/xj/th?id=OIP.M8d81d97ab33ce91f5430d54f25aefb80o0&amp;pid=15.1&amp;P=0&amp;w=300&amp;h=30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2359" y="5507494"/>
            <a:ext cx="1350505" cy="135050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aphicFrame>
        <p:nvGraphicFramePr>
          <p:cNvPr id="11" name="表格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162705"/>
              </p:ext>
            </p:extLst>
          </p:nvPr>
        </p:nvGraphicFramePr>
        <p:xfrm>
          <a:off x="107504" y="758278"/>
          <a:ext cx="9036496" cy="611443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241051"/>
                <a:gridCol w="6795445"/>
              </a:tblGrid>
              <a:tr h="754041">
                <a:tc>
                  <a:txBody>
                    <a:bodyPr/>
                    <a:lstStyle/>
                    <a:p>
                      <a:pPr algn="ctr">
                        <a:lnSpc>
                          <a:spcPct val="200000"/>
                        </a:lnSpc>
                      </a:pPr>
                      <a:r>
                        <a:rPr lang="zh-TW" altLang="en-US" sz="2000" dirty="0" smtClean="0"/>
                        <a:t>項目</a:t>
                      </a:r>
                      <a:endParaRPr lang="zh-TW" altLang="en-US" sz="2000" dirty="0"/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400" dirty="0" smtClean="0"/>
                        <a:t>內容</a:t>
                      </a:r>
                      <a:endParaRPr lang="zh-TW" altLang="en-US" sz="2400" dirty="0"/>
                    </a:p>
                  </a:txBody>
                  <a:tcPr anchor="ctr">
                    <a:solidFill>
                      <a:schemeClr val="bg2">
                        <a:lumMod val="50000"/>
                      </a:schemeClr>
                    </a:solidFill>
                  </a:tcPr>
                </a:tc>
              </a:tr>
              <a:tr h="72430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kern="1200" dirty="0" smtClean="0">
                          <a:solidFill>
                            <a:schemeClr val="bg1"/>
                          </a:solidFill>
                          <a:latin typeface="+mn-lt"/>
                          <a:ea typeface="+mn-ea"/>
                          <a:cs typeface="+mn-cs"/>
                        </a:rPr>
                        <a:t>興趣及特長</a:t>
                      </a:r>
                      <a:endParaRPr lang="zh-TW" altLang="en-US" sz="2000" kern="1200" dirty="0">
                        <a:solidFill>
                          <a:schemeClr val="bg1"/>
                        </a:solidFill>
                        <a:latin typeface="+mn-lt"/>
                        <a:ea typeface="+mn-ea"/>
                        <a:cs typeface="+mn-cs"/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956653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bg1"/>
                          </a:solidFill>
                        </a:rPr>
                        <a:t>學業</a:t>
                      </a:r>
                      <a:r>
                        <a:rPr lang="en-US" altLang="zh-TW" sz="2000" dirty="0" smtClean="0">
                          <a:solidFill>
                            <a:schemeClr val="bg1"/>
                          </a:solidFill>
                        </a:rPr>
                        <a:t>/</a:t>
                      </a:r>
                      <a:r>
                        <a:rPr lang="zh-TW" altLang="en-US" sz="2000" dirty="0" smtClean="0">
                          <a:solidFill>
                            <a:schemeClr val="bg1"/>
                          </a:solidFill>
                        </a:rPr>
                        <a:t>課外活動</a:t>
                      </a:r>
                      <a:endParaRPr lang="en-US" altLang="zh-TW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b="1" dirty="0" smtClean="0">
                          <a:solidFill>
                            <a:srgbClr val="FF0000"/>
                          </a:solidFill>
                        </a:rPr>
                        <a:t>高職畢業前</a:t>
                      </a:r>
                      <a:endParaRPr lang="zh-TW" altLang="en-US" sz="2000" b="1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983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bg1"/>
                          </a:solidFill>
                        </a:rPr>
                        <a:t>升讀本班之動機</a:t>
                      </a:r>
                      <a:endParaRPr lang="zh-TW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  <a:tr h="171189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bg1"/>
                          </a:solidFill>
                        </a:rPr>
                        <a:t>未來學業規劃</a:t>
                      </a:r>
                      <a:endParaRPr lang="en-US" altLang="zh-TW" sz="2000" dirty="0" smtClean="0">
                        <a:solidFill>
                          <a:schemeClr val="bg1"/>
                        </a:solidFill>
                      </a:endParaRPr>
                    </a:p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rgbClr val="C00000"/>
                          </a:solidFill>
                        </a:rPr>
                        <a:t>大學產攜專班課程</a:t>
                      </a:r>
                      <a:endParaRPr lang="zh-TW" altLang="en-US" sz="2000" dirty="0">
                        <a:solidFill>
                          <a:srgbClr val="C00000"/>
                        </a:solidFill>
                      </a:endParaRPr>
                    </a:p>
                  </a:txBody>
                  <a:tcPr anchor="ctr"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FFC000"/>
                    </a:solidFill>
                  </a:tcPr>
                </a:tc>
              </a:tr>
              <a:tr h="983772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zh-TW" altLang="en-US" sz="2000" dirty="0" smtClean="0">
                          <a:solidFill>
                            <a:schemeClr val="bg1"/>
                          </a:solidFill>
                        </a:rPr>
                        <a:t>未來生活展望</a:t>
                      </a:r>
                      <a:endParaRPr lang="zh-TW" altLang="en-US" sz="2000" dirty="0">
                        <a:solidFill>
                          <a:schemeClr val="bg1"/>
                        </a:solidFill>
                      </a:endParaRPr>
                    </a:p>
                  </a:txBody>
                  <a:tcPr anchor="ctr"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zh-TW" altLang="en-US" sz="24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3" name="表格 1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70583437"/>
              </p:ext>
            </p:extLst>
          </p:nvPr>
        </p:nvGraphicFramePr>
        <p:xfrm>
          <a:off x="4145832" y="116632"/>
          <a:ext cx="2514399" cy="518160"/>
        </p:xfrm>
        <a:graphic>
          <a:graphicData uri="http://schemas.openxmlformats.org/drawingml/2006/table">
            <a:tbl>
              <a:tblPr firstRow="1" bandRow="1">
                <a:effectLst>
                  <a:innerShdw blurRad="63500" dist="50800" dir="16200000">
                    <a:prstClr val="black">
                      <a:alpha val="50000"/>
                    </a:prstClr>
                  </a:innerShdw>
                </a:effectLst>
                <a:tableStyleId>{5C22544A-7EE6-4342-B048-85BDC9FD1C3A}</a:tableStyleId>
              </a:tblPr>
              <a:tblGrid>
                <a:gridCol w="2514399"/>
              </a:tblGrid>
              <a:tr h="395435">
                <a:tc>
                  <a:txBody>
                    <a:bodyPr/>
                    <a:lstStyle/>
                    <a:p>
                      <a:pPr algn="ctr"/>
                      <a:r>
                        <a:rPr lang="zh-TW" altLang="en-US" sz="2800" dirty="0" smtClean="0">
                          <a:solidFill>
                            <a:schemeClr val="bg1"/>
                          </a:solidFill>
                        </a:rPr>
                        <a:t>生涯規劃表</a:t>
                      </a:r>
                      <a:endParaRPr lang="zh-TW" altLang="en-US" sz="2800" dirty="0">
                        <a:solidFill>
                          <a:schemeClr val="bg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</a:tr>
            </a:tbl>
          </a:graphicData>
        </a:graphic>
      </p:graphicFrame>
      <p:sp>
        <p:nvSpPr>
          <p:cNvPr id="3" name="文字方塊 2"/>
          <p:cNvSpPr txBox="1"/>
          <p:nvPr/>
        </p:nvSpPr>
        <p:spPr>
          <a:xfrm>
            <a:off x="2567743" y="1556792"/>
            <a:ext cx="578781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</a:rPr>
              <a:t>休閒活動</a:t>
            </a:r>
            <a:endParaRPr lang="en-US" altLang="zh-TW" sz="2000" b="1" dirty="0">
              <a:solidFill>
                <a:srgbClr val="002060"/>
              </a:solidFill>
            </a:endParaRPr>
          </a:p>
          <a:p>
            <a:r>
              <a:rPr lang="zh-TW" altLang="en-US" sz="2000" b="1" dirty="0" smtClean="0">
                <a:solidFill>
                  <a:srgbClr val="002060"/>
                </a:solidFill>
              </a:rPr>
              <a:t>目前感興趣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/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專長科目</a:t>
            </a:r>
            <a:endParaRPr lang="en-US" altLang="zh-TW" sz="2000" b="1" dirty="0" smtClean="0">
              <a:solidFill>
                <a:srgbClr val="002060"/>
              </a:solidFill>
            </a:endParaRPr>
          </a:p>
          <a:p>
            <a:endParaRPr lang="en-US" altLang="zh-TW" sz="2000" b="1" dirty="0" smtClean="0">
              <a:solidFill>
                <a:srgbClr val="002060"/>
              </a:solidFill>
            </a:endParaRPr>
          </a:p>
        </p:txBody>
      </p:sp>
      <p:sp>
        <p:nvSpPr>
          <p:cNvPr id="8" name="文字方塊 7"/>
          <p:cNvSpPr txBox="1"/>
          <p:nvPr/>
        </p:nvSpPr>
        <p:spPr>
          <a:xfrm>
            <a:off x="2337112" y="2348880"/>
            <a:ext cx="6408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 smtClean="0">
                <a:solidFill>
                  <a:srgbClr val="002060"/>
                </a:solidFill>
              </a:rPr>
              <a:t>學業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:</a:t>
            </a:r>
            <a:r>
              <a:rPr lang="zh-TW" altLang="en-US" sz="2000" b="1" dirty="0" smtClean="0">
                <a:solidFill>
                  <a:srgbClr val="7030A0"/>
                </a:solidFill>
              </a:rPr>
              <a:t>記帳士、會計資訊乙級、電腦乙級、多益</a:t>
            </a:r>
            <a:r>
              <a:rPr lang="en-US" altLang="zh-TW" sz="2000" b="1" dirty="0" smtClean="0">
                <a:solidFill>
                  <a:srgbClr val="7030A0"/>
                </a:solidFill>
              </a:rPr>
              <a:t>500</a:t>
            </a:r>
            <a:r>
              <a:rPr lang="zh-TW" altLang="en-US" sz="2000" b="1" dirty="0" smtClean="0">
                <a:solidFill>
                  <a:srgbClr val="7030A0"/>
                </a:solidFill>
              </a:rPr>
              <a:t>分</a:t>
            </a:r>
            <a:r>
              <a:rPr lang="en-US" altLang="zh-TW" sz="2000" b="1" dirty="0" smtClean="0">
                <a:solidFill>
                  <a:srgbClr val="7030A0"/>
                </a:solidFill>
              </a:rPr>
              <a:t>..</a:t>
            </a:r>
          </a:p>
          <a:p>
            <a:r>
              <a:rPr lang="zh-TW" altLang="en-US" sz="2000" b="1" dirty="0" smtClean="0">
                <a:solidFill>
                  <a:srgbClr val="002060"/>
                </a:solidFill>
              </a:rPr>
              <a:t>課外活動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:</a:t>
            </a:r>
            <a:r>
              <a:rPr lang="zh-TW" altLang="en-US" sz="2000" b="1" dirty="0" smtClean="0">
                <a:solidFill>
                  <a:srgbClr val="0070C0"/>
                </a:solidFill>
              </a:rPr>
              <a:t>校外實習、寒假營隊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/</a:t>
            </a:r>
            <a:r>
              <a:rPr lang="zh-TW" altLang="en-US" sz="2000" b="1" dirty="0" smtClean="0">
                <a:solidFill>
                  <a:srgbClr val="0070C0"/>
                </a:solidFill>
              </a:rPr>
              <a:t>旅遊、志工服務、講座</a:t>
            </a:r>
            <a:r>
              <a:rPr lang="en-US" altLang="zh-TW" sz="2000" b="1" dirty="0" smtClean="0">
                <a:solidFill>
                  <a:srgbClr val="0070C0"/>
                </a:solidFill>
              </a:rPr>
              <a:t>…</a:t>
            </a:r>
            <a:endParaRPr lang="en-US" altLang="zh-TW" sz="2000" b="1" dirty="0">
              <a:solidFill>
                <a:srgbClr val="0070C0"/>
              </a:solidFill>
            </a:endParaRPr>
          </a:p>
        </p:txBody>
      </p:sp>
      <p:sp>
        <p:nvSpPr>
          <p:cNvPr id="9" name="文字方塊 8"/>
          <p:cNvSpPr txBox="1"/>
          <p:nvPr/>
        </p:nvSpPr>
        <p:spPr>
          <a:xfrm>
            <a:off x="2355958" y="3356992"/>
            <a:ext cx="640871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TW" sz="20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人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)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父母</a:t>
            </a:r>
            <a:r>
              <a:rPr lang="zh-TW" altLang="en-US" sz="2000" b="1" dirty="0">
                <a:solidFill>
                  <a:srgbClr val="002060"/>
                </a:solidFill>
              </a:rPr>
              <a:t>師長鼓勵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、特質及專長、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 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000" b="1" dirty="0" smtClean="0">
                <a:solidFill>
                  <a:srgbClr val="FF0000"/>
                </a:solidFill>
              </a:rPr>
              <a:t>事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)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課程規劃、就業優勢</a:t>
            </a:r>
            <a:r>
              <a:rPr lang="zh-TW" altLang="en-US" sz="2000" b="1" dirty="0">
                <a:solidFill>
                  <a:srgbClr val="002060"/>
                </a:solidFill>
              </a:rPr>
              <a:t>、</a:t>
            </a:r>
            <a:r>
              <a:rPr lang="en-US" altLang="zh-TW" sz="2000" b="1" dirty="0" smtClean="0">
                <a:solidFill>
                  <a:srgbClr val="FF0000"/>
                </a:solidFill>
              </a:rPr>
              <a:t>(</a:t>
            </a:r>
            <a:r>
              <a:rPr lang="zh-TW" altLang="en-US" sz="2000" b="1" dirty="0">
                <a:solidFill>
                  <a:srgbClr val="FF0000"/>
                </a:solidFill>
              </a:rPr>
              <a:t>物</a:t>
            </a:r>
            <a:r>
              <a:rPr lang="en-US" altLang="zh-TW" sz="2000" b="1" dirty="0">
                <a:solidFill>
                  <a:srgbClr val="FF0000"/>
                </a:solidFill>
              </a:rPr>
              <a:t>)</a:t>
            </a:r>
            <a:r>
              <a:rPr lang="zh-TW" altLang="en-US" sz="2000" b="1" dirty="0">
                <a:solidFill>
                  <a:srgbClr val="002060"/>
                </a:solidFill>
              </a:rPr>
              <a:t>學費與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設備 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…</a:t>
            </a:r>
            <a:endParaRPr lang="en-US" altLang="zh-TW" sz="2000" b="1" dirty="0">
              <a:solidFill>
                <a:srgbClr val="002060"/>
              </a:solidFill>
            </a:endParaRPr>
          </a:p>
        </p:txBody>
      </p:sp>
      <p:sp>
        <p:nvSpPr>
          <p:cNvPr id="10" name="文字方塊 9"/>
          <p:cNvSpPr txBox="1"/>
          <p:nvPr/>
        </p:nvSpPr>
        <p:spPr>
          <a:xfrm>
            <a:off x="2337112" y="4149080"/>
            <a:ext cx="6806888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dirty="0" smtClean="0">
                <a:solidFill>
                  <a:srgbClr val="FF0000"/>
                </a:solidFill>
              </a:rPr>
              <a:t>目標</a:t>
            </a:r>
            <a:r>
              <a:rPr lang="en-US" altLang="zh-TW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altLang="zh-TW" sz="2000" b="1" dirty="0" smtClean="0">
                <a:solidFill>
                  <a:srgbClr val="002060"/>
                </a:solidFill>
              </a:rPr>
              <a:t>1.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專業知能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: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延續高職會計、資訊課程，選讀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0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課程、實習</a:t>
            </a:r>
            <a:endParaRPr lang="en-US" altLang="zh-TW" sz="2000" b="1" dirty="0" smtClean="0">
              <a:solidFill>
                <a:srgbClr val="002060"/>
              </a:solidFill>
            </a:endParaRPr>
          </a:p>
          <a:p>
            <a:r>
              <a:rPr lang="en-US" altLang="zh-TW" sz="2000" dirty="0" smtClean="0">
                <a:solidFill>
                  <a:srgbClr val="FF0000"/>
                </a:solidFill>
              </a:rPr>
              <a:t>2.</a:t>
            </a:r>
            <a:r>
              <a:rPr lang="zh-TW" altLang="en-US" sz="2000" dirty="0" smtClean="0">
                <a:solidFill>
                  <a:srgbClr val="FF0000"/>
                </a:solidFill>
              </a:rPr>
              <a:t>專業</a:t>
            </a:r>
            <a:r>
              <a:rPr lang="en-US" altLang="zh-TW" sz="2000" dirty="0" smtClean="0">
                <a:solidFill>
                  <a:srgbClr val="FF0000"/>
                </a:solidFill>
              </a:rPr>
              <a:t>/</a:t>
            </a:r>
            <a:r>
              <a:rPr lang="zh-TW" altLang="en-US" sz="2000" dirty="0" smtClean="0">
                <a:solidFill>
                  <a:srgbClr val="FF0000"/>
                </a:solidFill>
              </a:rPr>
              <a:t>英文證照及檢定</a:t>
            </a:r>
            <a:r>
              <a:rPr lang="en-US" altLang="zh-TW" sz="2000" dirty="0" smtClean="0">
                <a:solidFill>
                  <a:srgbClr val="FF0000"/>
                </a:solidFill>
              </a:rPr>
              <a:t>:</a:t>
            </a:r>
          </a:p>
          <a:p>
            <a:r>
              <a:rPr lang="en-US" altLang="zh-TW" sz="2000" b="1" dirty="0" smtClean="0">
                <a:solidFill>
                  <a:srgbClr val="002060"/>
                </a:solidFill>
              </a:rPr>
              <a:t>3.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溝通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/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合作能力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: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活動、志工服務、社團、營隊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..</a:t>
            </a:r>
          </a:p>
          <a:p>
            <a:r>
              <a:rPr lang="en-US" altLang="zh-TW" sz="2000" b="1" dirty="0" smtClean="0">
                <a:solidFill>
                  <a:srgbClr val="993300"/>
                </a:solidFill>
              </a:rPr>
              <a:t>4.</a:t>
            </a:r>
            <a:r>
              <a:rPr lang="zh-TW" altLang="en-US" sz="2000" b="1" dirty="0" smtClean="0">
                <a:solidFill>
                  <a:srgbClr val="993300"/>
                </a:solidFill>
              </a:rPr>
              <a:t>國際視野培養</a:t>
            </a:r>
            <a:r>
              <a:rPr lang="en-US" altLang="zh-TW" sz="2000" b="1" dirty="0" smtClean="0">
                <a:solidFill>
                  <a:srgbClr val="993300"/>
                </a:solidFill>
              </a:rPr>
              <a:t>:</a:t>
            </a:r>
            <a:r>
              <a:rPr lang="zh-TW" altLang="en-US" sz="2000" b="1" dirty="0" smtClean="0">
                <a:solidFill>
                  <a:srgbClr val="993300"/>
                </a:solidFill>
              </a:rPr>
              <a:t>閱讀、海外留學、交換學生、講座</a:t>
            </a:r>
            <a:r>
              <a:rPr lang="en-US" altLang="zh-TW" sz="2000" b="1" dirty="0" smtClean="0">
                <a:solidFill>
                  <a:srgbClr val="993300"/>
                </a:solidFill>
              </a:rPr>
              <a:t>..</a:t>
            </a:r>
          </a:p>
        </p:txBody>
      </p:sp>
      <p:sp>
        <p:nvSpPr>
          <p:cNvPr id="12" name="文字方塊 11"/>
          <p:cNvSpPr txBox="1"/>
          <p:nvPr/>
        </p:nvSpPr>
        <p:spPr>
          <a:xfrm>
            <a:off x="2355959" y="5857045"/>
            <a:ext cx="6680538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2000" b="1" dirty="0">
                <a:solidFill>
                  <a:srgbClr val="002060"/>
                </a:solidFill>
              </a:rPr>
              <a:t>專業與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品味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(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參考戴佐梅 會計師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--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尋找</a:t>
            </a:r>
            <a:r>
              <a:rPr lang="zh-TW" altLang="en-US" sz="2000" b="1" dirty="0">
                <a:solidFill>
                  <a:srgbClr val="002060"/>
                </a:solidFill>
              </a:rPr>
              <a:t>「會計」的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桃花源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)</a:t>
            </a:r>
            <a:endParaRPr lang="zh-TW" altLang="en-US" sz="2000" b="1" dirty="0" smtClean="0">
              <a:solidFill>
                <a:srgbClr val="002060"/>
              </a:solidFill>
            </a:endParaRPr>
          </a:p>
          <a:p>
            <a:r>
              <a:rPr lang="zh-TW" altLang="en-US" sz="2000" b="1" dirty="0" smtClean="0">
                <a:solidFill>
                  <a:srgbClr val="002060"/>
                </a:solidFill>
              </a:rPr>
              <a:t> 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1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、兼顧健康及家庭                        </a:t>
            </a:r>
            <a:r>
              <a:rPr lang="en-US" altLang="zh-TW" sz="2000" b="1" dirty="0" smtClean="0">
                <a:solidFill>
                  <a:srgbClr val="002060"/>
                </a:solidFill>
              </a:rPr>
              <a:t>2</a:t>
            </a:r>
            <a:r>
              <a:rPr lang="zh-TW" altLang="en-US" sz="2000" b="1" dirty="0">
                <a:solidFill>
                  <a:srgbClr val="002060"/>
                </a:solidFill>
              </a:rPr>
              <a:t>、第二專長的建立</a:t>
            </a:r>
          </a:p>
          <a:p>
            <a:r>
              <a:rPr lang="zh-TW" altLang="en-US" sz="2000" b="1" dirty="0" smtClean="0">
                <a:solidFill>
                  <a:srgbClr val="002060"/>
                </a:solidFill>
              </a:rPr>
              <a:t> </a:t>
            </a:r>
            <a:r>
              <a:rPr lang="en-US" altLang="zh-TW" sz="2000" b="1" dirty="0">
                <a:solidFill>
                  <a:srgbClr val="002060"/>
                </a:solidFill>
              </a:rPr>
              <a:t>3</a:t>
            </a:r>
            <a:r>
              <a:rPr lang="zh-TW" altLang="en-US" sz="2000" b="1" dirty="0">
                <a:solidFill>
                  <a:srgbClr val="002060"/>
                </a:solidFill>
              </a:rPr>
              <a:t>、多作藝文賞析，訓練</a:t>
            </a:r>
            <a:r>
              <a:rPr lang="zh-TW" altLang="en-US" sz="2000" b="1" dirty="0" smtClean="0">
                <a:solidFill>
                  <a:srgbClr val="002060"/>
                </a:solidFill>
              </a:rPr>
              <a:t>品味       </a:t>
            </a:r>
            <a:r>
              <a:rPr lang="en-US" altLang="zh-TW" sz="2000" b="1" dirty="0">
                <a:solidFill>
                  <a:srgbClr val="002060"/>
                </a:solidFill>
              </a:rPr>
              <a:t>4</a:t>
            </a:r>
            <a:r>
              <a:rPr lang="zh-TW" altLang="en-US" sz="2000" b="1" dirty="0">
                <a:solidFill>
                  <a:srgbClr val="002060"/>
                </a:solidFill>
              </a:rPr>
              <a:t>、博學多聞，多閱讀</a:t>
            </a:r>
          </a:p>
        </p:txBody>
      </p:sp>
    </p:spTree>
    <p:extLst>
      <p:ext uri="{BB962C8B-B14F-4D97-AF65-F5344CB8AC3E}">
        <p14:creationId xmlns:p14="http://schemas.microsoft.com/office/powerpoint/2010/main" val="27529293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450" y="1169988"/>
            <a:ext cx="8547100" cy="54993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2226568" y="548680"/>
            <a:ext cx="4762872" cy="490066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TW" altLang="en-US" b="1" dirty="0" smtClean="0">
                <a:solidFill>
                  <a:srgbClr val="00B050"/>
                </a:solidFill>
              </a:rPr>
              <a:t>撰寫注意事項</a:t>
            </a:r>
            <a:endParaRPr lang="zh-TW" altLang="en-US" b="1" dirty="0">
              <a:solidFill>
                <a:srgbClr val="00B05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2987824" y="1988840"/>
            <a:ext cx="3384376" cy="156966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zh-TW" altLang="en-US" sz="3200" b="1" dirty="0">
                <a:solidFill>
                  <a:srgbClr val="7030A0"/>
                </a:solidFill>
              </a:rPr>
              <a:t>一</a:t>
            </a:r>
            <a:r>
              <a:rPr lang="en-US" altLang="zh-TW" sz="3200" b="1" dirty="0">
                <a:solidFill>
                  <a:srgbClr val="7030A0"/>
                </a:solidFill>
              </a:rPr>
              <a:t>.</a:t>
            </a:r>
            <a:r>
              <a:rPr lang="zh-TW" altLang="en-US" sz="3200" b="1" dirty="0" smtClean="0">
                <a:solidFill>
                  <a:srgbClr val="7030A0"/>
                </a:solidFill>
              </a:rPr>
              <a:t>扣住主題</a:t>
            </a:r>
            <a:endParaRPr lang="en-US" altLang="zh-TW" sz="3200" b="1" dirty="0" smtClean="0">
              <a:solidFill>
                <a:srgbClr val="7030A0"/>
              </a:solidFill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</a:rPr>
              <a:t>二</a:t>
            </a:r>
            <a:r>
              <a:rPr lang="en-US" altLang="zh-TW" sz="3200" b="1" dirty="0" smtClean="0">
                <a:solidFill>
                  <a:srgbClr val="7030A0"/>
                </a:solidFill>
              </a:rPr>
              <a:t>.</a:t>
            </a:r>
            <a:r>
              <a:rPr lang="zh-TW" altLang="en-US" sz="3200" b="1" dirty="0" smtClean="0">
                <a:solidFill>
                  <a:srgbClr val="7030A0"/>
                </a:solidFill>
              </a:rPr>
              <a:t>段落清楚</a:t>
            </a:r>
            <a:endParaRPr lang="en-US" altLang="zh-TW" sz="3200" b="1" dirty="0" smtClean="0">
              <a:solidFill>
                <a:srgbClr val="7030A0"/>
              </a:solidFill>
            </a:endParaRPr>
          </a:p>
          <a:p>
            <a:r>
              <a:rPr lang="zh-TW" altLang="en-US" sz="3200" b="1" dirty="0" smtClean="0">
                <a:solidFill>
                  <a:srgbClr val="7030A0"/>
                </a:solidFill>
              </a:rPr>
              <a:t>三</a:t>
            </a:r>
            <a:r>
              <a:rPr lang="en-US" altLang="zh-TW" sz="3200" b="1" dirty="0" smtClean="0">
                <a:solidFill>
                  <a:srgbClr val="7030A0"/>
                </a:solidFill>
              </a:rPr>
              <a:t>.</a:t>
            </a:r>
            <a:r>
              <a:rPr lang="zh-TW" altLang="en-US" sz="3200" b="1" dirty="0" smtClean="0">
                <a:solidFill>
                  <a:srgbClr val="7030A0"/>
                </a:solidFill>
              </a:rPr>
              <a:t>簡潔扼要</a:t>
            </a:r>
            <a:endParaRPr lang="zh-TW" altLang="en-US" sz="3200" b="1" dirty="0">
              <a:solidFill>
                <a:srgbClr val="7030A0"/>
              </a:solidFill>
            </a:endParaRPr>
          </a:p>
        </p:txBody>
      </p:sp>
      <p:pic>
        <p:nvPicPr>
          <p:cNvPr id="17410" name="Picture 2" descr="http://a120.loxa.edu.tw/image/material/line/line_bouz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1412776"/>
            <a:ext cx="4140460" cy="2380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412" name="Picture 4" descr="http://a120.loxa.edu.tw/image/material/line/line_bouz01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442232"/>
            <a:ext cx="3810000" cy="219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內容版面配置區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zh-TW" altLang="en-US"/>
          </a:p>
        </p:txBody>
      </p:sp>
    </p:spTree>
    <p:extLst>
      <p:ext uri="{BB962C8B-B14F-4D97-AF65-F5344CB8AC3E}">
        <p14:creationId xmlns:p14="http://schemas.microsoft.com/office/powerpoint/2010/main" val="22109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2483768" cy="360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</a:rPr>
              <a:t>撰寫注意事項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pic>
        <p:nvPicPr>
          <p:cNvPr id="3074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54810"/>
            <a:ext cx="9253536" cy="280319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文字方塊 3"/>
          <p:cNvSpPr txBox="1"/>
          <p:nvPr/>
        </p:nvSpPr>
        <p:spPr>
          <a:xfrm>
            <a:off x="827584" y="755993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dirty="0">
                <a:solidFill>
                  <a:srgbClr val="00B050"/>
                </a:solidFill>
              </a:rPr>
              <a:t>一</a:t>
            </a:r>
            <a:r>
              <a:rPr lang="en-US" altLang="zh-TW" sz="3200" dirty="0">
                <a:solidFill>
                  <a:srgbClr val="00B050"/>
                </a:solidFill>
              </a:rPr>
              <a:t>.</a:t>
            </a:r>
            <a:r>
              <a:rPr lang="zh-TW" altLang="en-US" sz="3200" dirty="0" smtClean="0">
                <a:solidFill>
                  <a:srgbClr val="00B050"/>
                </a:solidFill>
              </a:rPr>
              <a:t>扣住主題</a:t>
            </a:r>
            <a:r>
              <a:rPr lang="en-US" altLang="zh-TW" sz="3200" dirty="0">
                <a:solidFill>
                  <a:srgbClr val="00B050"/>
                </a:solidFill>
              </a:rPr>
              <a:t>:</a:t>
            </a:r>
            <a:r>
              <a:rPr lang="zh-TW" altLang="en-US" sz="3200" dirty="0" smtClean="0">
                <a:solidFill>
                  <a:srgbClr val="00B050"/>
                </a:solidFill>
              </a:rPr>
              <a:t>收集校系課程、活動、資源</a:t>
            </a:r>
            <a:r>
              <a:rPr lang="en-US" altLang="zh-TW" sz="3200" dirty="0" smtClean="0">
                <a:solidFill>
                  <a:srgbClr val="00B050"/>
                </a:solidFill>
              </a:rPr>
              <a:t>…</a:t>
            </a:r>
            <a:endParaRPr lang="en-US" altLang="zh-TW" sz="3200" dirty="0">
              <a:solidFill>
                <a:srgbClr val="00B050"/>
              </a:solidFill>
            </a:endParaRPr>
          </a:p>
        </p:txBody>
      </p:sp>
      <p:pic>
        <p:nvPicPr>
          <p:cNvPr id="18434" name="Picture 2" descr="http://a120.loxa.edu.tw/image/material/line/line_bouz0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5720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a120.loxa.edu.tw/image/material/line/line_bouz0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442665" cy="19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圖片 6"/>
          <p:cNvPicPr/>
          <p:nvPr/>
        </p:nvPicPr>
        <p:blipFill rotWithShape="1">
          <a:blip r:embed="rId4"/>
          <a:srcRect t="9396" b="65184"/>
          <a:stretch/>
        </p:blipFill>
        <p:spPr>
          <a:xfrm>
            <a:off x="179512" y="1556048"/>
            <a:ext cx="8964488" cy="1072446"/>
          </a:xfrm>
          <a:prstGeom prst="rect">
            <a:avLst/>
          </a:prstGeom>
        </p:spPr>
      </p:pic>
      <p:pic>
        <p:nvPicPr>
          <p:cNvPr id="8" name="圖片 7"/>
          <p:cNvPicPr/>
          <p:nvPr/>
        </p:nvPicPr>
        <p:blipFill rotWithShape="1">
          <a:blip r:embed="rId4"/>
          <a:srcRect t="42569" r="74649" b="15154"/>
          <a:stretch/>
        </p:blipFill>
        <p:spPr>
          <a:xfrm>
            <a:off x="500945" y="2646207"/>
            <a:ext cx="3203848" cy="3319546"/>
          </a:xfrm>
          <a:prstGeom prst="rect">
            <a:avLst/>
          </a:prstGeom>
        </p:spPr>
      </p:pic>
      <p:pic>
        <p:nvPicPr>
          <p:cNvPr id="19458" name="Picture 2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 r="58673" b="20504"/>
          <a:stretch/>
        </p:blipFill>
        <p:spPr bwMode="auto">
          <a:xfrm>
            <a:off x="3707904" y="3007320"/>
            <a:ext cx="5170772" cy="29523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5256514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332037"/>
            <a:ext cx="9324528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標題 1"/>
          <p:cNvSpPr>
            <a:spLocks noGrp="1"/>
          </p:cNvSpPr>
          <p:nvPr>
            <p:ph type="title"/>
          </p:nvPr>
        </p:nvSpPr>
        <p:spPr>
          <a:xfrm>
            <a:off x="179512" y="188640"/>
            <a:ext cx="2483768" cy="360040"/>
          </a:xfr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normAutofit fontScale="90000"/>
          </a:bodyPr>
          <a:lstStyle/>
          <a:p>
            <a:r>
              <a:rPr lang="zh-TW" altLang="en-US" sz="2400" b="1" dirty="0" smtClean="0">
                <a:solidFill>
                  <a:srgbClr val="7030A0"/>
                </a:solidFill>
              </a:rPr>
              <a:t>撰寫注意事項</a:t>
            </a:r>
            <a:endParaRPr lang="zh-TW" altLang="en-US" sz="2400" b="1" dirty="0">
              <a:solidFill>
                <a:srgbClr val="7030A0"/>
              </a:solidFill>
            </a:endParaRPr>
          </a:p>
        </p:txBody>
      </p:sp>
      <p:sp>
        <p:nvSpPr>
          <p:cNvPr id="4" name="文字方塊 3"/>
          <p:cNvSpPr txBox="1"/>
          <p:nvPr/>
        </p:nvSpPr>
        <p:spPr>
          <a:xfrm>
            <a:off x="611560" y="755993"/>
            <a:ext cx="792088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TW" altLang="en-US" sz="3200" b="1" dirty="0" smtClean="0">
                <a:solidFill>
                  <a:srgbClr val="00B050"/>
                </a:solidFill>
              </a:rPr>
              <a:t>二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>.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段落清楚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>: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標題</a:t>
            </a:r>
            <a:r>
              <a:rPr lang="zh-TW" altLang="en-US" sz="3200" b="1" dirty="0">
                <a:solidFill>
                  <a:srgbClr val="00B050"/>
                </a:solidFill>
              </a:rPr>
              <a:t>用粗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體、每段四</a:t>
            </a:r>
            <a:r>
              <a:rPr lang="en-US" altLang="zh-TW" sz="3200" b="1" dirty="0" smtClean="0">
                <a:solidFill>
                  <a:srgbClr val="00B050"/>
                </a:solidFill>
              </a:rPr>
              <a:t>-</a:t>
            </a:r>
            <a:r>
              <a:rPr lang="zh-TW" altLang="en-US" sz="3200" b="1" dirty="0" smtClean="0">
                <a:solidFill>
                  <a:srgbClr val="00B050"/>
                </a:solidFill>
              </a:rPr>
              <a:t>五行</a:t>
            </a:r>
            <a:endParaRPr lang="en-US" altLang="zh-TW" sz="3200" b="1" dirty="0" smtClean="0">
              <a:solidFill>
                <a:srgbClr val="00B050"/>
              </a:solidFill>
            </a:endParaRPr>
          </a:p>
        </p:txBody>
      </p:sp>
      <p:pic>
        <p:nvPicPr>
          <p:cNvPr id="18434" name="Picture 2" descr="http://a120.loxa.edu.tw/image/material/line/line_bouz0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340768"/>
            <a:ext cx="4572000" cy="203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6" name="Picture 4" descr="http://a120.loxa.edu.tw/image/material/line/line_bouz06.gif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340768"/>
            <a:ext cx="4442665" cy="1974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矩形 4"/>
          <p:cNvSpPr/>
          <p:nvPr/>
        </p:nvSpPr>
        <p:spPr>
          <a:xfrm>
            <a:off x="636674" y="1562370"/>
            <a:ext cx="811179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zh-TW" altLang="en-US" sz="3200" b="1" dirty="0">
                <a:solidFill>
                  <a:srgbClr val="00B050"/>
                </a:solidFill>
              </a:rPr>
              <a:t>三</a:t>
            </a:r>
            <a:r>
              <a:rPr lang="en-US" altLang="zh-TW" sz="3200" b="1" dirty="0">
                <a:solidFill>
                  <a:srgbClr val="00B050"/>
                </a:solidFill>
              </a:rPr>
              <a:t>.</a:t>
            </a:r>
            <a:r>
              <a:rPr lang="zh-TW" altLang="en-US" sz="3200" b="1" dirty="0">
                <a:solidFill>
                  <a:srgbClr val="00B050"/>
                </a:solidFill>
              </a:rPr>
              <a:t>簡潔扼要</a:t>
            </a:r>
            <a:r>
              <a:rPr lang="en-US" altLang="zh-TW" sz="3200" b="1" dirty="0">
                <a:solidFill>
                  <a:srgbClr val="00B050"/>
                </a:solidFill>
              </a:rPr>
              <a:t>:</a:t>
            </a:r>
            <a:r>
              <a:rPr lang="zh-TW" altLang="en-US" sz="3200" b="1" dirty="0">
                <a:solidFill>
                  <a:srgbClr val="00B050"/>
                </a:solidFill>
              </a:rPr>
              <a:t>加入</a:t>
            </a:r>
            <a:r>
              <a:rPr lang="zh-TW" altLang="en-US" sz="3200" b="1" dirty="0">
                <a:solidFill>
                  <a:srgbClr val="FF0000"/>
                </a:solidFill>
              </a:rPr>
              <a:t>實例</a:t>
            </a:r>
            <a:r>
              <a:rPr lang="en-US" altLang="zh-TW" sz="3200" b="1" dirty="0">
                <a:solidFill>
                  <a:srgbClr val="00B050"/>
                </a:solidFill>
              </a:rPr>
              <a:t>(</a:t>
            </a:r>
            <a:r>
              <a:rPr lang="zh-TW" altLang="en-US" sz="3200" b="1" dirty="0">
                <a:solidFill>
                  <a:srgbClr val="00B050"/>
                </a:solidFill>
              </a:rPr>
              <a:t>人、事、時、地、物</a:t>
            </a:r>
            <a:r>
              <a:rPr lang="en-US" altLang="zh-TW" sz="3200" b="1" dirty="0">
                <a:solidFill>
                  <a:srgbClr val="00B050"/>
                </a:solidFill>
              </a:rPr>
              <a:t>)</a:t>
            </a:r>
            <a:endParaRPr lang="zh-TW" altLang="en-US" sz="3200" b="1" dirty="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2565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9" name="內容版面配置區 1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zh-TW" altLang="en-US" smtClean="0"/>
          </a:p>
        </p:txBody>
      </p:sp>
      <p:pic>
        <p:nvPicPr>
          <p:cNvPr id="101380" name="圖片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480" r="2303" b="29346"/>
          <a:stretch>
            <a:fillRect/>
          </a:stretch>
        </p:blipFill>
        <p:spPr bwMode="auto">
          <a:xfrm>
            <a:off x="107950" y="981075"/>
            <a:ext cx="8928100" cy="1655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1384" name="Rectangle 4"/>
          <p:cNvSpPr>
            <a:spLocks noChangeArrowheads="1"/>
          </p:cNvSpPr>
          <p:nvPr/>
        </p:nvSpPr>
        <p:spPr bwMode="auto">
          <a:xfrm>
            <a:off x="251520" y="260350"/>
            <a:ext cx="796925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/>
          <a:lstStyle>
            <a:lvl1pPr eaLnBrk="0" hangingPunct="0">
              <a:spcBef>
                <a:spcPct val="20000"/>
              </a:spcBef>
              <a:buChar char="•"/>
              <a:defRPr kumimoji="1" sz="32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kumimoji="1" sz="2800">
                <a:solidFill>
                  <a:srgbClr val="FF0066"/>
                </a:solidFill>
                <a:latin typeface="Arial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kumimoji="1" sz="24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kumimoji="1" sz="2000">
                <a:solidFill>
                  <a:srgbClr val="FF0066"/>
                </a:solidFill>
                <a:latin typeface="Arial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kumimoji="1" sz="2000">
                <a:solidFill>
                  <a:schemeClr val="tx1"/>
                </a:solidFill>
                <a:latin typeface="Arial" pitchFamily="34" charset="0"/>
                <a:ea typeface="新細明體" pitchFamily="18" charset="-12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zh-TW" altLang="en-US" sz="6000" b="1" dirty="0" smtClean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面試參考</a:t>
            </a:r>
            <a:r>
              <a:rPr lang="zh-TW" altLang="en-US" sz="6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網站</a:t>
            </a:r>
            <a:r>
              <a:rPr lang="en-US" altLang="zh-TW" sz="4000" b="1" dirty="0">
                <a:solidFill>
                  <a:srgbClr val="00B050"/>
                </a:solidFill>
                <a:latin typeface="標楷體" pitchFamily="65" charset="-120"/>
                <a:ea typeface="標楷體" pitchFamily="65" charset="-120"/>
              </a:rPr>
              <a:t>-</a:t>
            </a:r>
            <a:r>
              <a:rPr lang="zh-TW" altLang="en-US" sz="3600" b="1" dirty="0">
                <a:solidFill>
                  <a:srgbClr val="CC0099"/>
                </a:solidFill>
                <a:latin typeface="標楷體" pitchFamily="65" charset="-120"/>
                <a:ea typeface="標楷體" pitchFamily="65" charset="-120"/>
              </a:rPr>
              <a:t>壢</a:t>
            </a:r>
            <a:r>
              <a:rPr lang="zh-TW" altLang="en-US" sz="3600" b="1" dirty="0" smtClean="0">
                <a:solidFill>
                  <a:srgbClr val="CC0099"/>
                </a:solidFill>
                <a:latin typeface="標楷體" pitchFamily="65" charset="-120"/>
                <a:ea typeface="標楷體" pitchFamily="65" charset="-120"/>
              </a:rPr>
              <a:t>商產攜專班</a:t>
            </a:r>
            <a:endParaRPr lang="zh-TW" altLang="en-US" sz="3600" b="1" dirty="0">
              <a:solidFill>
                <a:srgbClr val="CC0099"/>
              </a:solidFill>
              <a:latin typeface="標楷體" pitchFamily="65" charset="-120"/>
              <a:ea typeface="標楷體" pitchFamily="65" charset="-12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950" y="1324178"/>
            <a:ext cx="8712522" cy="5373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矩形 7"/>
          <p:cNvSpPr/>
          <p:nvPr/>
        </p:nvSpPr>
        <p:spPr>
          <a:xfrm>
            <a:off x="1835696" y="3501008"/>
            <a:ext cx="936104" cy="122413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zh-TW" altLang="en-US" sz="180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14199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橢圓 3"/>
          <p:cNvSpPr/>
          <p:nvPr/>
        </p:nvSpPr>
        <p:spPr>
          <a:xfrm>
            <a:off x="1449347" y="2087745"/>
            <a:ext cx="3169244" cy="3169244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" name="橢圓 2"/>
          <p:cNvSpPr/>
          <p:nvPr/>
        </p:nvSpPr>
        <p:spPr>
          <a:xfrm>
            <a:off x="1737825" y="2411229"/>
            <a:ext cx="2592288" cy="2592288"/>
          </a:xfrm>
          <a:prstGeom prst="ellipse">
            <a:avLst/>
          </a:prstGeom>
          <a:solidFill>
            <a:srgbClr val="FF7C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latin typeface="微軟正黑體" pitchFamily="34" charset="-120"/>
                <a:ea typeface="微軟正黑體" pitchFamily="34" charset="-120"/>
              </a:rPr>
              <a:t>備審資料</a:t>
            </a:r>
            <a:endParaRPr lang="zh-TW" altLang="en-US" sz="6000" b="1" dirty="0"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5" name="橢圓 4"/>
          <p:cNvSpPr/>
          <p:nvPr/>
        </p:nvSpPr>
        <p:spPr>
          <a:xfrm>
            <a:off x="4666355" y="2411229"/>
            <a:ext cx="2592288" cy="2592288"/>
          </a:xfrm>
          <a:prstGeom prst="ellipse">
            <a:avLst/>
          </a:prstGeom>
          <a:solidFill>
            <a:srgbClr val="993300">
              <a:alpha val="50196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6000" b="1" dirty="0" smtClean="0">
                <a:solidFill>
                  <a:schemeClr val="bg1">
                    <a:lumMod val="75000"/>
                  </a:schemeClr>
                </a:solidFill>
                <a:latin typeface="微軟正黑體" pitchFamily="34" charset="-120"/>
                <a:ea typeface="微軟正黑體" pitchFamily="34" charset="-120"/>
              </a:rPr>
              <a:t>現場面試</a:t>
            </a:r>
            <a:endParaRPr lang="zh-TW" altLang="en-US" sz="6000" b="1" dirty="0">
              <a:solidFill>
                <a:schemeClr val="bg1">
                  <a:lumMod val="75000"/>
                </a:schemeClr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3198200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1043608" y="2420888"/>
            <a:ext cx="7632848" cy="3600400"/>
          </a:xfrm>
          <a:ln w="57150">
            <a:solidFill>
              <a:srgbClr val="993300"/>
            </a:solidFill>
          </a:ln>
        </p:spPr>
        <p:txBody>
          <a:bodyPr>
            <a:noAutofit/>
          </a:bodyPr>
          <a:lstStyle/>
          <a:p>
            <a:pPr algn="l" eaLnBrk="1" hangingPunct="1">
              <a:buFont typeface="+mj-lt"/>
              <a:buAutoNum type="arabicPeriod"/>
            </a:pPr>
            <a:r>
              <a:rPr lang="zh-TW" altLang="en-US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備審資料一</a:t>
            </a:r>
            <a:r>
              <a:rPr lang="zh-TW" altLang="en-US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式</a:t>
            </a:r>
            <a:r>
              <a:rPr lang="en-US" altLang="zh-TW" b="1" dirty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份</a:t>
            </a:r>
            <a:r>
              <a:rPr lang="en-US" altLang="zh-TW" b="1" dirty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2.15</a:t>
            </a:r>
            <a:r>
              <a:rPr lang="zh-TW" altLang="en-US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頁以內</a:t>
            </a:r>
            <a:r>
              <a:rPr lang="en-US" altLang="zh-TW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(</a:t>
            </a:r>
            <a:r>
              <a:rPr lang="zh-TW" altLang="en-US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不含封面、目錄</a:t>
            </a:r>
            <a:r>
              <a:rPr lang="en-US" altLang="zh-TW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)</a:t>
            </a:r>
            <a:r>
              <a:rPr lang="en-US" altLang="zh-TW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3.</a:t>
            </a:r>
            <a:r>
              <a:rPr lang="zh-TW" altLang="en-US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可以正反面</a:t>
            </a:r>
            <a:r>
              <a:rPr lang="en-US" altLang="zh-TW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/>
            </a:r>
            <a:br>
              <a:rPr lang="en-US" altLang="zh-TW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</a:br>
            <a:r>
              <a:rPr lang="en-US" altLang="zh-TW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4.</a:t>
            </a:r>
            <a:r>
              <a:rPr lang="zh-TW" altLang="en-US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以表格呈現較佳</a:t>
            </a:r>
            <a:endParaRPr lang="en-US" altLang="zh-TW" b="1" dirty="0" smtClean="0">
              <a:solidFill>
                <a:srgbClr val="99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043607" y="1700808"/>
            <a:ext cx="7636753" cy="856482"/>
          </a:xfrm>
          <a:prstGeom prst="rect">
            <a:avLst/>
          </a:prstGeom>
          <a:solidFill>
            <a:srgbClr val="993300"/>
          </a:solidFill>
          <a:ln w="57150">
            <a:solidFill>
              <a:srgbClr val="9933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TW" altLang="en-US" sz="5400" b="1" dirty="0" smtClean="0">
                <a:solidFill>
                  <a:schemeClr val="bg1"/>
                </a:solidFill>
                <a:latin typeface="微軟正黑體" pitchFamily="34" charset="-120"/>
                <a:ea typeface="微軟正黑體" pitchFamily="34" charset="-120"/>
              </a:rPr>
              <a:t>備審資料說明</a:t>
            </a:r>
            <a:endParaRPr lang="zh-TW" altLang="en-US" sz="5400" b="1" dirty="0">
              <a:solidFill>
                <a:schemeClr val="bg1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27401126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71800" y="1484784"/>
            <a:ext cx="3836323" cy="917575"/>
          </a:xfrm>
        </p:spPr>
        <p:txBody>
          <a:bodyPr>
            <a:normAutofit/>
          </a:bodyPr>
          <a:lstStyle/>
          <a:p>
            <a:pPr algn="l" eaLnBrk="1" hangingPunct="1"/>
            <a:r>
              <a:rPr lang="zh-TW" altLang="en-US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備審資料一</a:t>
            </a:r>
            <a:r>
              <a:rPr lang="zh-TW" altLang="en-US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式</a:t>
            </a:r>
            <a:r>
              <a:rPr lang="en-US" altLang="zh-TW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份</a:t>
            </a:r>
            <a:endParaRPr lang="en-US" altLang="zh-TW" sz="3600" b="1" dirty="0" smtClean="0">
              <a:solidFill>
                <a:srgbClr val="99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22614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3026954662"/>
              </p:ext>
            </p:extLst>
          </p:nvPr>
        </p:nvGraphicFramePr>
        <p:xfrm>
          <a:off x="395536" y="2492896"/>
          <a:ext cx="8280920" cy="3731793"/>
        </p:xfrm>
        <a:graphic>
          <a:graphicData uri="http://schemas.openxmlformats.org/drawingml/2006/table">
            <a:tbl>
              <a:tblPr/>
              <a:tblGrid>
                <a:gridCol w="3854492"/>
                <a:gridCol w="4426428"/>
              </a:tblGrid>
              <a:tr h="5982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必備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履歷</a:t>
                      </a: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+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自傳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(300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字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電子檔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6.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公服證明單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學務處申請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家長同意書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自行下載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7.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無小過證明單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學務處申請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委託書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(</a:t>
                      </a: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委託報名另附，不必    裝訂在備審資料內</a:t>
                      </a:r>
                      <a:r>
                        <a:rPr kumimoji="1" lang="en-US" altLang="zh-TW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)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8.</a:t>
                      </a:r>
                      <a:r>
                        <a:rPr kumimoji="1" lang="zh-TW" alt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班級</a:t>
                      </a:r>
                      <a:r>
                        <a:rPr kumimoji="1" lang="en-US" altLang="zh-TW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/</a:t>
                      </a:r>
                      <a:r>
                        <a:rPr kumimoji="1" lang="zh-TW" alt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社團幹部</a:t>
                      </a:r>
                      <a:r>
                        <a:rPr kumimoji="1" lang="en-US" altLang="zh-TW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1" lang="zh-TW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學務處申請</a:t>
                      </a:r>
                      <a:r>
                        <a:rPr kumimoji="1" lang="en-US" altLang="zh-TW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kumimoji="1" lang="zh-TW" altLang="en-US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4.</a:t>
                      </a:r>
                      <a:r>
                        <a:rPr kumimoji="1" lang="zh-TW" alt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成績單</a:t>
                      </a:r>
                      <a:r>
                        <a:rPr kumimoji="1" lang="en-US" altLang="zh-TW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1" lang="zh-TW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班排、科排、評語）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9.</a:t>
                      </a:r>
                      <a:r>
                        <a:rPr kumimoji="1" lang="zh-TW" alt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家庭弱勢證明</a:t>
                      </a:r>
                      <a:r>
                        <a:rPr kumimoji="1" lang="en-US" altLang="zh-TW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1" lang="zh-TW" altLang="en-US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不一定</a:t>
                      </a:r>
                      <a:r>
                        <a:rPr kumimoji="1" lang="en-US" altLang="zh-TW" sz="1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kumimoji="1" lang="zh-TW" altLang="en-US" sz="1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丙級證照影本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10.</a:t>
                      </a:r>
                      <a:r>
                        <a:rPr kumimoji="1" lang="zh-TW" alt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優良表現表</a:t>
                      </a:r>
                      <a:r>
                        <a:rPr kumimoji="1" lang="en-US" altLang="zh-TW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(</a:t>
                      </a:r>
                      <a:r>
                        <a:rPr kumimoji="1" lang="zh-TW" alt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加分</a:t>
                      </a:r>
                      <a:r>
                        <a:rPr kumimoji="1" lang="en-US" altLang="zh-TW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)</a:t>
                      </a:r>
                      <a:endParaRPr kumimoji="1" lang="zh-TW" altLang="en-US" sz="2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9485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2"/>
          <p:cNvSpPr>
            <a:spLocks noGrp="1" noChangeArrowheads="1"/>
          </p:cNvSpPr>
          <p:nvPr>
            <p:ph type="title" idx="4294967295"/>
          </p:nvPr>
        </p:nvSpPr>
        <p:spPr>
          <a:xfrm>
            <a:off x="2771800" y="1484784"/>
            <a:ext cx="3836323" cy="917575"/>
          </a:xfrm>
        </p:spPr>
        <p:txBody>
          <a:bodyPr>
            <a:normAutofit/>
          </a:bodyPr>
          <a:lstStyle/>
          <a:p>
            <a:pPr algn="l" eaLnBrk="1" hangingPunct="1"/>
            <a:r>
              <a:rPr lang="zh-TW" altLang="en-US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備審資料一</a:t>
            </a:r>
            <a:r>
              <a:rPr lang="zh-TW" altLang="en-US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式</a:t>
            </a:r>
            <a:r>
              <a:rPr lang="en-US" altLang="zh-TW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4</a:t>
            </a:r>
            <a:r>
              <a:rPr lang="zh-TW" altLang="en-US" sz="3600" b="1" dirty="0" smtClean="0">
                <a:solidFill>
                  <a:srgbClr val="993300"/>
                </a:solidFill>
                <a:latin typeface="微軟正黑體" pitchFamily="34" charset="-120"/>
                <a:ea typeface="微軟正黑體" pitchFamily="34" charset="-120"/>
              </a:rPr>
              <a:t>份</a:t>
            </a:r>
            <a:endParaRPr lang="en-US" altLang="zh-TW" sz="3600" b="1" dirty="0" smtClean="0">
              <a:solidFill>
                <a:srgbClr val="9933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graphicFrame>
        <p:nvGraphicFramePr>
          <p:cNvPr id="322614" name="Group 54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2160284624"/>
              </p:ext>
            </p:extLst>
          </p:nvPr>
        </p:nvGraphicFramePr>
        <p:xfrm>
          <a:off x="395536" y="2492896"/>
          <a:ext cx="8280920" cy="4006105"/>
        </p:xfrm>
        <a:graphic>
          <a:graphicData uri="http://schemas.openxmlformats.org/drawingml/2006/table">
            <a:tbl>
              <a:tblPr/>
              <a:tblGrid>
                <a:gridCol w="3672408"/>
                <a:gridCol w="4608512"/>
              </a:tblGrid>
              <a:tr h="598215"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4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加分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7C80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endParaRPr kumimoji="1" lang="zh-TW" alt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7030A0"/>
                        </a:solidFill>
                        <a:effectLst/>
                        <a:latin typeface="Arial" charset="0"/>
                        <a:ea typeface="標楷體" pitchFamily="65" charset="-12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7080"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項目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內容</a:t>
                      </a:r>
                      <a:endParaRPr kumimoji="1" lang="en-US" altLang="zh-TW" sz="1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9821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1.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優良表現表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各項校內外競賽、優良事蹟</a:t>
                      </a:r>
                      <a:endParaRPr kumimoji="1" lang="en-US" altLang="zh-TW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03770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2.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讀書計畫</a:t>
                      </a: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/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生涯規劃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與會計產業相關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3.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活動證書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研習證明、參訪證明、語言能力證明、體育證明、服務證明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en-US" altLang="zh-TW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4.</a:t>
                      </a:r>
                      <a:r>
                        <a:rPr kumimoji="1" lang="zh-TW" alt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優良報告或作品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r>
                        <a:rPr kumimoji="1" lang="zh-TW" altLang="en-US" sz="28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  <a:cs typeface="+mn-cs"/>
                        </a:rPr>
                        <a:t>學校報告</a:t>
                      </a: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09463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</a:pPr>
                      <a:r>
                        <a:rPr kumimoji="1" lang="en-US" altLang="zh-TW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5.</a:t>
                      </a:r>
                      <a:r>
                        <a:rPr kumimoji="1" lang="zh-TW" alt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993300"/>
                          </a:solidFill>
                          <a:effectLst/>
                          <a:latin typeface="微軟正黑體" pitchFamily="34" charset="-120"/>
                          <a:ea typeface="微軟正黑體" pitchFamily="34" charset="-120"/>
                        </a:rPr>
                        <a:t>其他</a:t>
                      </a:r>
                    </a:p>
                  </a:txBody>
                  <a:tcPr marL="91433" marR="91433" marT="45716" marB="45716"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>
                          <a:schemeClr val="accent1"/>
                        </a:buClr>
                        <a:buSzTx/>
                        <a:buFont typeface="Wingdings" pitchFamily="2" charset="2"/>
                        <a:buNone/>
                        <a:tabLst/>
                        <a:defRPr/>
                      </a:pPr>
                      <a:endParaRPr kumimoji="1" lang="zh-TW" altLang="en-US" sz="28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rgbClr val="993300"/>
                        </a:solidFill>
                        <a:effectLst/>
                        <a:latin typeface="微軟正黑體" pitchFamily="34" charset="-120"/>
                        <a:ea typeface="微軟正黑體" pitchFamily="34" charset="-120"/>
                        <a:cs typeface="+mn-cs"/>
                      </a:endParaRPr>
                    </a:p>
                  </a:txBody>
                  <a:tcPr marL="91433" marR="91433" marT="45716" marB="45716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834828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26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9040"/>
            <a:ext cx="9252520" cy="26642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標題 1"/>
          <p:cNvSpPr txBox="1">
            <a:spLocks/>
          </p:cNvSpPr>
          <p:nvPr/>
        </p:nvSpPr>
        <p:spPr bwMode="auto">
          <a:xfrm>
            <a:off x="1696228" y="1351198"/>
            <a:ext cx="5396052" cy="553802"/>
          </a:xfrm>
          <a:prstGeom prst="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kumimoji="0" lang="zh-TW" altLang="en-US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面試資料製作</a:t>
            </a:r>
            <a:endParaRPr kumimoji="0" lang="zh-TW" altLang="en-US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34821" name="日期版面配置區 1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200" smtClean="0">
              <a:solidFill>
                <a:srgbClr val="898989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1691680" y="1905000"/>
            <a:ext cx="5400600" cy="587896"/>
          </a:xfrm>
          <a:prstGeom prst="rect">
            <a:avLst/>
          </a:prstGeom>
          <a:ln/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ctr" eaLnBrk="1" hangingPunct="1">
              <a:spcBef>
                <a:spcPts val="600"/>
              </a:spcBef>
              <a:spcAft>
                <a:spcPts val="600"/>
              </a:spcAft>
              <a:buFontTx/>
              <a:buNone/>
            </a:pPr>
            <a:r>
              <a:rPr lang="en-US" altLang="zh-TW" sz="40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r>
              <a:rPr lang="zh-TW" altLang="en-US" sz="40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原則</a:t>
            </a:r>
            <a:r>
              <a:rPr kumimoji="0" lang="en-US" altLang="zh-TW" sz="4000" b="1" dirty="0" smtClean="0">
                <a:solidFill>
                  <a:srgbClr val="00B050"/>
                </a:solidFill>
                <a:latin typeface="微軟正黑體" pitchFamily="34" charset="-120"/>
                <a:ea typeface="微軟正黑體" pitchFamily="34" charset="-120"/>
              </a:rPr>
              <a:t>~</a:t>
            </a:r>
            <a:endParaRPr kumimoji="0" lang="zh-TW" altLang="en-US" sz="4000" b="1" dirty="0">
              <a:solidFill>
                <a:srgbClr val="00000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>
          <a:xfrm>
            <a:off x="1691680" y="2492896"/>
            <a:ext cx="5400600" cy="2808312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l"/>
            <a:r>
              <a:rPr lang="zh-TW" altLang="en-US" sz="5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三要</a:t>
            </a:r>
            <a:r>
              <a:rPr lang="en-US" altLang="zh-TW" sz="5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:</a:t>
            </a:r>
            <a:r>
              <a:rPr lang="zh-TW" altLang="en-US" sz="5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要有特色</a:t>
            </a:r>
            <a:endParaRPr lang="en-US" altLang="zh-TW" sz="54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5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         要有創意</a:t>
            </a:r>
            <a:endParaRPr lang="en-US" altLang="zh-TW" sz="5400" b="1" dirty="0" smtClean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  <a:p>
            <a:pPr algn="l"/>
            <a:r>
              <a:rPr lang="zh-TW" altLang="en-US" sz="5400" b="1" dirty="0" smtClean="0">
                <a:solidFill>
                  <a:srgbClr val="7030A0"/>
                </a:solidFill>
                <a:latin typeface="微軟正黑體" pitchFamily="34" charset="-120"/>
                <a:ea typeface="微軟正黑體" pitchFamily="34" charset="-120"/>
              </a:rPr>
              <a:t>          要精簡扼要</a:t>
            </a:r>
            <a:endParaRPr lang="zh-TW" altLang="en-US" sz="5400" b="1" dirty="0">
              <a:solidFill>
                <a:srgbClr val="7030A0"/>
              </a:solidFill>
              <a:latin typeface="微軟正黑體" pitchFamily="34" charset="-120"/>
              <a:ea typeface="微軟正黑體" pitchFamily="34" charset="-120"/>
            </a:endParaRPr>
          </a:p>
        </p:txBody>
      </p:sp>
    </p:spTree>
    <p:extLst>
      <p:ext uri="{BB962C8B-B14F-4D97-AF65-F5344CB8AC3E}">
        <p14:creationId xmlns:p14="http://schemas.microsoft.com/office/powerpoint/2010/main" val="42246690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6" name="日期版面配置區 2"/>
          <p:cNvSpPr>
            <a:spLocks noGrp="1"/>
          </p:cNvSpPr>
          <p:nvPr>
            <p:ph type="dt" sz="half" idx="10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spcBef>
                <a:spcPct val="20000"/>
              </a:spcBef>
              <a:buFont typeface="Arial" pitchFamily="34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1pPr>
            <a:lvl2pPr marL="742950" indent="-285750" eaLnBrk="0" hangingPunct="0">
              <a:spcBef>
                <a:spcPct val="20000"/>
              </a:spcBef>
              <a:buFont typeface="Arial" pitchFamily="34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marL="1143000" indent="-228600" eaLnBrk="0" hangingPunct="0">
              <a:spcBef>
                <a:spcPct val="20000"/>
              </a:spcBef>
              <a:buFont typeface="Arial" pitchFamily="34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marL="1600200" indent="-228600" eaLnBrk="0" hangingPunct="0">
              <a:spcBef>
                <a:spcPct val="20000"/>
              </a:spcBef>
              <a:buFont typeface="Arial" pitchFamily="34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marL="2057400" indent="-228600" eaLnBrk="0" hangingPunct="0">
              <a:spcBef>
                <a:spcPct val="20000"/>
              </a:spcBef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en-US" altLang="zh-TW" sz="1200" smtClean="0">
              <a:solidFill>
                <a:srgbClr val="898989"/>
              </a:solidFill>
              <a:latin typeface="Arial" pitchFamily="34" charset="0"/>
              <a:ea typeface="標楷體" pitchFamily="65" charset="-120"/>
            </a:endParaRPr>
          </a:p>
        </p:txBody>
      </p:sp>
      <p:sp>
        <p:nvSpPr>
          <p:cNvPr id="5" name="標題 1"/>
          <p:cNvSpPr txBox="1">
            <a:spLocks/>
          </p:cNvSpPr>
          <p:nvPr/>
        </p:nvSpPr>
        <p:spPr bwMode="auto">
          <a:xfrm>
            <a:off x="2411760" y="2055976"/>
            <a:ext cx="3832937" cy="68016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r>
              <a:rPr kumimoji="0" lang="zh-TW" altLang="en-US" sz="400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面試資料的製作</a:t>
            </a:r>
            <a:r>
              <a:rPr kumimoji="0" lang="zh-TW" altLang="en-US" sz="4000" dirty="0" smtClean="0">
                <a:solidFill>
                  <a:srgbClr val="CC00CC"/>
                </a:solidFill>
                <a:latin typeface="微軟正黑體" pitchFamily="34" charset="-120"/>
                <a:ea typeface="微軟正黑體" pitchFamily="34" charset="-120"/>
              </a:rPr>
              <a:t>   </a:t>
            </a:r>
            <a:r>
              <a:rPr kumimoji="0" lang="zh-TW" altLang="en-US" sz="4000" dirty="0" smtClean="0">
                <a:solidFill>
                  <a:srgbClr val="000099"/>
                </a:solidFill>
                <a:latin typeface="微軟正黑體" pitchFamily="34" charset="-120"/>
                <a:ea typeface="微軟正黑體" pitchFamily="34" charset="-120"/>
              </a:rPr>
              <a:t>    </a:t>
            </a:r>
            <a:endParaRPr kumimoji="0" lang="zh-TW" alt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微軟正黑體" pitchFamily="34" charset="-120"/>
              <a:ea typeface="微軟正黑體" pitchFamily="34" charset="-120"/>
            </a:endParaRPr>
          </a:p>
        </p:txBody>
      </p:sp>
      <p:sp>
        <p:nvSpPr>
          <p:cNvPr id="7" name="標題 1"/>
          <p:cNvSpPr txBox="1">
            <a:spLocks/>
          </p:cNvSpPr>
          <p:nvPr/>
        </p:nvSpPr>
        <p:spPr bwMode="auto">
          <a:xfrm>
            <a:off x="2809800" y="2688482"/>
            <a:ext cx="2762325" cy="936104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endParaRPr kumimoji="0" lang="zh-TW" altLang="en-US" b="1" dirty="0">
              <a:solidFill>
                <a:srgbClr val="0000CC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標楷體" panose="03000509000000000000" pitchFamily="65" charset="-120"/>
              <a:ea typeface="標楷體" panose="03000509000000000000" pitchFamily="65" charset="-120"/>
            </a:endParaRPr>
          </a:p>
        </p:txBody>
      </p:sp>
      <p:sp>
        <p:nvSpPr>
          <p:cNvPr id="8" name="標題 1"/>
          <p:cNvSpPr txBox="1">
            <a:spLocks/>
          </p:cNvSpPr>
          <p:nvPr/>
        </p:nvSpPr>
        <p:spPr bwMode="auto">
          <a:xfrm>
            <a:off x="2411760" y="2106514"/>
            <a:ext cx="3744416" cy="2100039"/>
          </a:xfrm>
          <a:prstGeom prst="rect">
            <a:avLst/>
          </a:prstGeom>
          <a:noFill/>
          <a:ln>
            <a:noFill/>
          </a:ln>
          <a:extLst/>
        </p:spPr>
        <p:txBody>
          <a:bodyPr anchor="ctr"/>
          <a:lstStyle>
            <a:lvl1pPr algn="ctr" rtl="0" fontAlgn="base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2pPr>
            <a:lvl3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3pPr>
            <a:lvl4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4pPr>
            <a:lvl5pPr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  <a:ea typeface="新細明體" pitchFamily="18" charset="-120"/>
              </a:defRPr>
            </a:lvl9pPr>
          </a:lstStyle>
          <a:p>
            <a:pPr algn="l">
              <a:spcBef>
                <a:spcPts val="600"/>
              </a:spcBef>
              <a:spcAft>
                <a:spcPts val="600"/>
              </a:spcAft>
              <a:defRPr/>
            </a:pPr>
            <a:endParaRPr kumimoji="0" lang="en-US" altLang="zh-TW" sz="4000" dirty="0" smtClean="0">
              <a:solidFill>
                <a:srgbClr val="000099"/>
              </a:solidFill>
              <a:latin typeface="標楷體" panose="03000509000000000000" pitchFamily="65" charset="-120"/>
              <a:ea typeface="標楷體" panose="03000509000000000000" pitchFamily="65" charset="-120"/>
            </a:endParaRPr>
          </a:p>
          <a:p>
            <a:pPr marL="571500" indent="-5715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kumimoji="0" lang="zh-TW" altLang="en-US" sz="4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履歷</a:t>
            </a:r>
            <a:r>
              <a:rPr kumimoji="0" lang="en-US" altLang="zh-TW" sz="4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+</a:t>
            </a:r>
            <a:r>
              <a:rPr kumimoji="0" lang="zh-TW" altLang="en-US" sz="4000" b="1" dirty="0" smtClean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自傳</a:t>
            </a:r>
            <a:endParaRPr kumimoji="0" lang="en-US" altLang="zh-TW" sz="4000" b="1" dirty="0">
              <a:solidFill>
                <a:srgbClr val="C00000"/>
              </a:solidFill>
              <a:latin typeface="微軟正黑體" pitchFamily="34" charset="-120"/>
              <a:ea typeface="微軟正黑體" pitchFamily="34" charset="-120"/>
            </a:endParaRPr>
          </a:p>
          <a:p>
            <a:pPr marL="571500" indent="-571500" algn="l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  <a:defRPr/>
            </a:pPr>
            <a:r>
              <a:rPr lang="zh-TW" altLang="en-US" sz="4000" b="1" dirty="0">
                <a:solidFill>
                  <a:srgbClr val="C00000"/>
                </a:solidFill>
                <a:latin typeface="微軟正黑體" pitchFamily="34" charset="-120"/>
                <a:ea typeface="微軟正黑體" pitchFamily="34" charset="-120"/>
              </a:rPr>
              <a:t>讀書計畫</a:t>
            </a:r>
          </a:p>
        </p:txBody>
      </p:sp>
    </p:spTree>
    <p:extLst>
      <p:ext uri="{BB962C8B-B14F-4D97-AF65-F5344CB8AC3E}">
        <p14:creationId xmlns:p14="http://schemas.microsoft.com/office/powerpoint/2010/main" val="42826376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9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佈景主題">
  <a:themeElements>
    <a:clrScheme name="波形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佈景主題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Origin</Template>
  <TotalTime>1841</TotalTime>
  <Words>1744</Words>
  <Application>Microsoft Office PowerPoint</Application>
  <PresentationFormat>如螢幕大小 (4:3)</PresentationFormat>
  <Paragraphs>284</Paragraphs>
  <Slides>39</Slides>
  <Notes>1</Notes>
  <HiddenSlides>0</HiddenSlides>
  <MMClips>0</MMClips>
  <ScaleCrop>false</ScaleCrop>
  <HeadingPairs>
    <vt:vector size="4" baseType="variant">
      <vt:variant>
        <vt:lpstr>佈景主題</vt:lpstr>
      </vt:variant>
      <vt:variant>
        <vt:i4>1</vt:i4>
      </vt:variant>
      <vt:variant>
        <vt:lpstr>投影片標題</vt:lpstr>
      </vt:variant>
      <vt:variant>
        <vt:i4>39</vt:i4>
      </vt:variant>
    </vt:vector>
  </HeadingPairs>
  <TitlesOfParts>
    <vt:vector size="40" baseType="lpstr">
      <vt:lpstr>Office 佈景主題</vt:lpstr>
      <vt:lpstr>PowerPoint 簡報</vt:lpstr>
      <vt:lpstr>PowerPoint 簡報</vt:lpstr>
      <vt:lpstr>PowerPoint 簡報</vt:lpstr>
      <vt:lpstr>PowerPoint 簡報</vt:lpstr>
      <vt:lpstr>備審資料一式4份 2.15頁以內(不含封面、目錄) 3.可以正反面 4.以表格呈現較佳</vt:lpstr>
      <vt:lpstr>備審資料一式4份</vt:lpstr>
      <vt:lpstr>備審資料一式4份</vt:lpstr>
      <vt:lpstr>PowerPoint 簡報</vt:lpstr>
      <vt:lpstr>PowerPoint 簡報</vt:lpstr>
      <vt:lpstr>PowerPoint 簡報</vt:lpstr>
      <vt:lpstr>步驟一:收集自己資料</vt:lpstr>
      <vt:lpstr>人格測驗量表:事務型 (商學院)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PowerPoint 簡報</vt:lpstr>
      <vt:lpstr>步驟二:收集大學資料</vt:lpstr>
      <vt:lpstr>http://www.ntub.edu.tw/bin/home.php</vt:lpstr>
      <vt:lpstr>PowerPoint 簡報</vt:lpstr>
      <vt:lpstr>PowerPoint 簡報</vt:lpstr>
      <vt:lpstr>PowerPoint 簡報</vt:lpstr>
      <vt:lpstr>PowerPoint 簡報</vt:lpstr>
      <vt:lpstr>PowerPoint 簡報</vt:lpstr>
      <vt:lpstr>會計實務專班銜接課程 </vt:lpstr>
      <vt:lpstr>會計產業實務專班高職課程規畫 與檢定對照表</vt:lpstr>
      <vt:lpstr>英語能力畢業門檻(通過下列其一始得畢業)</vt:lpstr>
      <vt:lpstr>PowerPoint 簡報</vt:lpstr>
      <vt:lpstr>PowerPoint 簡報</vt:lpstr>
      <vt:lpstr>PowerPoint 簡報</vt:lpstr>
      <vt:lpstr>步驟三:預擬大綱</vt:lpstr>
      <vt:lpstr>撰寫注意事項</vt:lpstr>
      <vt:lpstr>撰寫注意事項</vt:lpstr>
      <vt:lpstr>撰寫注意事項</vt:lpstr>
      <vt:lpstr>PowerPoint 簡報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簡報</dc:title>
  <dc:creator>user</dc:creator>
  <cp:lastModifiedBy>user</cp:lastModifiedBy>
  <cp:revision>96</cp:revision>
  <dcterms:created xsi:type="dcterms:W3CDTF">2015-12-04T00:55:43Z</dcterms:created>
  <dcterms:modified xsi:type="dcterms:W3CDTF">2019-08-02T06:39:28Z</dcterms:modified>
</cp:coreProperties>
</file>