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81" r:id="rId1"/>
    <p:sldMasterId id="2147483898" r:id="rId2"/>
  </p:sldMasterIdLst>
  <p:notesMasterIdLst>
    <p:notesMasterId r:id="rId28"/>
  </p:notesMasterIdLst>
  <p:sldIdLst>
    <p:sldId id="256" r:id="rId3"/>
    <p:sldId id="267" r:id="rId4"/>
    <p:sldId id="259" r:id="rId5"/>
    <p:sldId id="261" r:id="rId6"/>
    <p:sldId id="281" r:id="rId7"/>
    <p:sldId id="285" r:id="rId8"/>
    <p:sldId id="292" r:id="rId9"/>
    <p:sldId id="293" r:id="rId10"/>
    <p:sldId id="258" r:id="rId11"/>
    <p:sldId id="272" r:id="rId12"/>
    <p:sldId id="271" r:id="rId13"/>
    <p:sldId id="269" r:id="rId14"/>
    <p:sldId id="270" r:id="rId15"/>
    <p:sldId id="268" r:id="rId16"/>
    <p:sldId id="273" r:id="rId17"/>
    <p:sldId id="263" r:id="rId18"/>
    <p:sldId id="279" r:id="rId19"/>
    <p:sldId id="283" r:id="rId20"/>
    <p:sldId id="276" r:id="rId21"/>
    <p:sldId id="277" r:id="rId22"/>
    <p:sldId id="284" r:id="rId23"/>
    <p:sldId id="275" r:id="rId24"/>
    <p:sldId id="282" r:id="rId25"/>
    <p:sldId id="290" r:id="rId26"/>
    <p:sldId id="291" r:id="rId2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sz="3200" kern="1200">
        <a:solidFill>
          <a:schemeClr val="tx1"/>
        </a:solidFill>
        <a:latin typeface="Verdana" panose="020B060403050404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97">
          <p15:clr>
            <a:srgbClr val="A4A3A4"/>
          </p15:clr>
        </p15:guide>
        <p15:guide id="2" orient="horz" pos="1253">
          <p15:clr>
            <a:srgbClr val="A4A3A4"/>
          </p15:clr>
        </p15:guide>
        <p15:guide id="3" orient="horz" pos="2024">
          <p15:clr>
            <a:srgbClr val="A4A3A4"/>
          </p15:clr>
        </p15:guide>
        <p15:guide id="4" orient="horz" pos="2886">
          <p15:clr>
            <a:srgbClr val="A4A3A4"/>
          </p15:clr>
        </p15:guide>
        <p15:guide id="5" orient="horz" pos="2795">
          <p15:clr>
            <a:srgbClr val="A4A3A4"/>
          </p15:clr>
        </p15:guide>
        <p15:guide id="6" orient="horz" pos="2568">
          <p15:clr>
            <a:srgbClr val="A4A3A4"/>
          </p15:clr>
        </p15:guide>
        <p15:guide id="7" orient="horz" pos="3339">
          <p15:clr>
            <a:srgbClr val="A4A3A4"/>
          </p15:clr>
        </p15:guide>
        <p15:guide id="8" orient="horz" pos="3566">
          <p15:clr>
            <a:srgbClr val="A4A3A4"/>
          </p15:clr>
        </p15:guide>
        <p15:guide id="9" pos="748">
          <p15:clr>
            <a:srgbClr val="A4A3A4"/>
          </p15:clr>
        </p15:guide>
        <p15:guide id="10" pos="476">
          <p15:clr>
            <a:srgbClr val="A4A3A4"/>
          </p15:clr>
        </p15:guide>
        <p15:guide id="11" pos="53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142994"/>
    <a:srgbClr val="121F96"/>
    <a:srgbClr val="051C5B"/>
    <a:srgbClr val="FF6600"/>
    <a:srgbClr val="FF3300"/>
    <a:srgbClr val="FFC68D"/>
    <a:srgbClr val="C6E270"/>
    <a:srgbClr val="FFFFA9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1273" autoAdjust="0"/>
  </p:normalViewPr>
  <p:slideViewPr>
    <p:cSldViewPr>
      <p:cViewPr>
        <p:scale>
          <a:sx n="75" d="100"/>
          <a:sy n="75" d="100"/>
        </p:scale>
        <p:origin x="-1181" y="-206"/>
      </p:cViewPr>
      <p:guideLst>
        <p:guide orient="horz" pos="1797"/>
        <p:guide orient="horz" pos="1253"/>
        <p:guide orient="horz" pos="2024"/>
        <p:guide orient="horz" pos="2886"/>
        <p:guide orient="horz" pos="2795"/>
        <p:guide orient="horz" pos="2568"/>
        <p:guide orient="horz" pos="3339"/>
        <p:guide orient="horz" pos="3566"/>
        <p:guide pos="748"/>
        <p:guide pos="476"/>
        <p:guide pos="53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新細明體" charset="-120"/>
              </a:defRPr>
            </a:lvl1pPr>
          </a:lstStyle>
          <a:p>
            <a:pPr>
              <a:defRPr/>
            </a:pPr>
            <a:fld id="{02FA15A1-9F8D-4DF9-A32B-116337EB9BBA}" type="datetimeFigureOut">
              <a:rPr lang="zh-TW" altLang="en-US"/>
              <a:pPr>
                <a:defRPr/>
              </a:pPr>
              <a:t>2014/9/10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smtClean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A5CF4E7-5B51-49E6-AD65-D54C542AFA55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55857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F4E7-5B51-49E6-AD65-D54C542AFA55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91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4F972123-7EE3-453D-B68F-C12AFDD31674}" type="slidenum">
              <a:rPr kumimoji="0"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526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D6C21948-40CF-4450-A7A9-E864DED50334}" type="slidenum">
              <a:rPr kumimoji="0"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69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3174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</a:pPr>
            <a:fld id="{8B90B2D6-8C49-481E-8915-390BA25EDBC3}" type="slidenum">
              <a:rPr kumimoji="0" lang="zh-TW" altLang="en-US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kumimoji="0" lang="zh-TW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1464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CF4E7-5B51-49E6-AD65-D54C542AFA55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8585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 userDrawn="1"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7" name="Rectangle 6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568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rgbClr val="FF99FF"/>
            </a:solidFill>
            <a:ln>
              <a:solidFill>
                <a:srgbClr val="FF99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171360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2459783" y="1697051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2468575" y="2554369"/>
              <a:ext cx="82872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Rectangle 34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Rectangle 38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3314880" y="857318"/>
              <a:ext cx="856800" cy="856776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Rectangle 42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Rectangle 43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Rectangle 44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Rectangle 45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Rectangle 47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Rectangle 50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2" name="Rectangle 51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Rectangle 53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Rectangle 55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9" name="Rectangle 58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0" name="Rectangle 59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2" name="Rectangle 61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4" name="Rectangle 63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7" name="Rectangle 66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8" name="Rectangle 67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0" name="Rectangle 69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" name="Rectangle 70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2" name="Rectangle 71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5" name="Rectangle 74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6" name="Rectangle 75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7" name="Rectangle 76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8" name="Rectangle 77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9" name="Rectangle 78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0" name="Rectangle 79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1" name="Rectangle 80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2" name="Rectangle 81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3" name="Rectangle 82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4" name="Rectangle 83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7" name="Rectangle 86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2" name="Rectangle 91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3" name="Rectangle 92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4" name="Rectangle 93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" name="群組 3"/>
          <p:cNvGrpSpPr/>
          <p:nvPr userDrawn="1"/>
        </p:nvGrpSpPr>
        <p:grpSpPr>
          <a:xfrm>
            <a:off x="1674052" y="1731953"/>
            <a:ext cx="6597699" cy="2557469"/>
            <a:chOff x="1650803" y="1721720"/>
            <a:chExt cx="6597699" cy="2557469"/>
          </a:xfrm>
        </p:grpSpPr>
        <p:sp>
          <p:nvSpPr>
            <p:cNvPr id="96" name="Rectangle 48"/>
            <p:cNvSpPr/>
            <p:nvPr/>
          </p:nvSpPr>
          <p:spPr>
            <a:xfrm>
              <a:off x="3314880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7" name="Rectangle 48"/>
            <p:cNvSpPr/>
            <p:nvPr/>
          </p:nvSpPr>
          <p:spPr>
            <a:xfrm>
              <a:off x="3314880" y="25714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8" name="Rectangle 48"/>
            <p:cNvSpPr/>
            <p:nvPr userDrawn="1"/>
          </p:nvSpPr>
          <p:spPr>
            <a:xfrm>
              <a:off x="1651015" y="17268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9" name="Rectangle 48"/>
            <p:cNvSpPr/>
            <p:nvPr userDrawn="1"/>
          </p:nvSpPr>
          <p:spPr>
            <a:xfrm>
              <a:off x="1651015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0" name="Rectangle 48"/>
            <p:cNvSpPr/>
            <p:nvPr userDrawn="1"/>
          </p:nvSpPr>
          <p:spPr>
            <a:xfrm>
              <a:off x="1650803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1" name="Rectangle 48"/>
            <p:cNvSpPr/>
            <p:nvPr userDrawn="1"/>
          </p:nvSpPr>
          <p:spPr>
            <a:xfrm>
              <a:off x="3296522" y="340791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2" name="Rectangle 48"/>
            <p:cNvSpPr/>
            <p:nvPr userDrawn="1"/>
          </p:nvSpPr>
          <p:spPr>
            <a:xfrm>
              <a:off x="4123935" y="3415975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3" name="Rectangle 48"/>
            <p:cNvSpPr/>
            <p:nvPr userDrawn="1"/>
          </p:nvSpPr>
          <p:spPr>
            <a:xfrm>
              <a:off x="4960387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4" name="Rectangle 48"/>
            <p:cNvSpPr/>
            <p:nvPr userDrawn="1"/>
          </p:nvSpPr>
          <p:spPr>
            <a:xfrm>
              <a:off x="6562366" y="341095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5" name="Rectangle 48"/>
            <p:cNvSpPr/>
            <p:nvPr userDrawn="1"/>
          </p:nvSpPr>
          <p:spPr>
            <a:xfrm>
              <a:off x="7390029" y="342146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6" name="Rectangle 48"/>
            <p:cNvSpPr/>
            <p:nvPr userDrawn="1"/>
          </p:nvSpPr>
          <p:spPr>
            <a:xfrm>
              <a:off x="5794424" y="341044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7" name="Rectangle 48"/>
            <p:cNvSpPr/>
            <p:nvPr userDrawn="1"/>
          </p:nvSpPr>
          <p:spPr>
            <a:xfrm>
              <a:off x="247048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8" name="Rectangle 48"/>
            <p:cNvSpPr/>
            <p:nvPr userDrawn="1"/>
          </p:nvSpPr>
          <p:spPr>
            <a:xfrm>
              <a:off x="2470910" y="256030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9" name="Rectangle 48"/>
            <p:cNvSpPr/>
            <p:nvPr userDrawn="1"/>
          </p:nvSpPr>
          <p:spPr>
            <a:xfrm>
              <a:off x="2470698" y="342238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0" name="Rectangle 48"/>
            <p:cNvSpPr/>
            <p:nvPr userDrawn="1"/>
          </p:nvSpPr>
          <p:spPr>
            <a:xfrm>
              <a:off x="4141967" y="251593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1" name="Rectangle 48"/>
            <p:cNvSpPr/>
            <p:nvPr userDrawn="1"/>
          </p:nvSpPr>
          <p:spPr>
            <a:xfrm>
              <a:off x="6645010" y="25575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2" name="Rectangle 48"/>
            <p:cNvSpPr/>
            <p:nvPr userDrawn="1"/>
          </p:nvSpPr>
          <p:spPr>
            <a:xfrm>
              <a:off x="4963893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3" name="Rectangle 48"/>
            <p:cNvSpPr/>
            <p:nvPr userDrawn="1"/>
          </p:nvSpPr>
          <p:spPr>
            <a:xfrm>
              <a:off x="4981145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4" name="Rectangle 48"/>
            <p:cNvSpPr/>
            <p:nvPr userDrawn="1"/>
          </p:nvSpPr>
          <p:spPr>
            <a:xfrm>
              <a:off x="5775161" y="1721721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5" name="Rectangle 48"/>
            <p:cNvSpPr/>
            <p:nvPr userDrawn="1"/>
          </p:nvSpPr>
          <p:spPr>
            <a:xfrm>
              <a:off x="5801040" y="254647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6" name="Rectangle 48"/>
            <p:cNvSpPr/>
            <p:nvPr userDrawn="1"/>
          </p:nvSpPr>
          <p:spPr>
            <a:xfrm>
              <a:off x="7389227" y="1726873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7" name="Rectangle 48"/>
            <p:cNvSpPr/>
            <p:nvPr userDrawn="1"/>
          </p:nvSpPr>
          <p:spPr>
            <a:xfrm>
              <a:off x="41026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8" name="Rectangle 48"/>
            <p:cNvSpPr/>
            <p:nvPr userDrawn="1"/>
          </p:nvSpPr>
          <p:spPr>
            <a:xfrm>
              <a:off x="6529570" y="1721720"/>
              <a:ext cx="856800" cy="88436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9" name="Rectangle 48"/>
            <p:cNvSpPr/>
            <p:nvPr userDrawn="1"/>
          </p:nvSpPr>
          <p:spPr>
            <a:xfrm>
              <a:off x="7391702" y="2550439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矩形 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7782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143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7891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02635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12337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7" name="Titre 1"/>
          <p:cNvSpPr>
            <a:spLocks noGrp="1"/>
          </p:cNvSpPr>
          <p:nvPr>
            <p:ph type="ctrTitle" hasCustomPrompt="1"/>
          </p:nvPr>
        </p:nvSpPr>
        <p:spPr>
          <a:xfrm>
            <a:off x="683568" y="2679055"/>
            <a:ext cx="7772400" cy="1109985"/>
          </a:xfrm>
        </p:spPr>
        <p:txBody>
          <a:bodyPr>
            <a:normAutofit/>
          </a:bodyPr>
          <a:lstStyle>
            <a:lvl1pPr>
              <a:defRPr sz="2400" cap="all" baseline="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dirty="0"/>
          </a:p>
        </p:txBody>
      </p:sp>
      <p:sp>
        <p:nvSpPr>
          <p:cNvPr id="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3568" y="3789040"/>
            <a:ext cx="7776864" cy="478904"/>
          </a:xfrm>
        </p:spPr>
        <p:txBody>
          <a:bodyPr anchor="ctr">
            <a:noAutofit/>
          </a:bodyPr>
          <a:lstStyle>
            <a:lvl1pPr marL="0" indent="0" algn="ctr">
              <a:buNone/>
              <a:defRPr sz="1800" cap="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6420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B10033-0E75-47D7-99C9-1809DBA11AE6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799630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618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915816" y="620688"/>
            <a:ext cx="5770984" cy="288032"/>
          </a:xfrm>
        </p:spPr>
        <p:txBody>
          <a:bodyPr anchor="ctr">
            <a:noAutofit/>
          </a:bodyPr>
          <a:lstStyle>
            <a:lvl1pPr marL="0" indent="0" algn="r">
              <a:buNone/>
              <a:defRPr sz="1600" cap="small" baseline="0">
                <a:solidFill>
                  <a:srgbClr val="1D263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Espace réservé du titre 1"/>
          <p:cNvSpPr>
            <a:spLocks noGrp="1"/>
          </p:cNvSpPr>
          <p:nvPr>
            <p:ph type="title"/>
          </p:nvPr>
        </p:nvSpPr>
        <p:spPr>
          <a:xfrm>
            <a:off x="2915816" y="3076"/>
            <a:ext cx="5770984" cy="6176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20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/>
          <p:cNvGrpSpPr/>
          <p:nvPr/>
        </p:nvGrpSpPr>
        <p:grpSpPr>
          <a:xfrm>
            <a:off x="0" y="-24"/>
            <a:ext cx="9144000" cy="6858048"/>
            <a:chOff x="0" y="-24"/>
            <a:chExt cx="9144000" cy="6858048"/>
          </a:xfrm>
        </p:grpSpPr>
        <p:sp>
          <p:nvSpPr>
            <p:cNvPr id="189" name="Rectangle 188"/>
            <p:cNvSpPr>
              <a:spLocks noChangeAspect="1"/>
            </p:cNvSpPr>
            <p:nvPr userDrawn="1"/>
          </p:nvSpPr>
          <p:spPr>
            <a:xfrm>
              <a:off x="0" y="-24"/>
              <a:ext cx="856800" cy="8568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Rectangle 189"/>
            <p:cNvSpPr/>
            <p:nvPr userDrawn="1"/>
          </p:nvSpPr>
          <p:spPr>
            <a:xfrm>
              <a:off x="0" y="857294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Rectangle 190"/>
            <p:cNvSpPr/>
            <p:nvPr userDrawn="1"/>
          </p:nvSpPr>
          <p:spPr>
            <a:xfrm>
              <a:off x="0" y="1714612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Rectangle 191"/>
            <p:cNvSpPr/>
            <p:nvPr userDrawn="1"/>
          </p:nvSpPr>
          <p:spPr>
            <a:xfrm>
              <a:off x="0" y="2571930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Rectangle 192"/>
            <p:cNvSpPr/>
            <p:nvPr userDrawn="1"/>
          </p:nvSpPr>
          <p:spPr>
            <a:xfrm>
              <a:off x="0" y="3429248"/>
              <a:ext cx="856800" cy="856800"/>
            </a:xfrm>
            <a:prstGeom prst="rect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Rectangle 193"/>
            <p:cNvSpPr/>
            <p:nvPr userDrawn="1"/>
          </p:nvSpPr>
          <p:spPr>
            <a:xfrm>
              <a:off x="0" y="4286566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Rectangle 194"/>
            <p:cNvSpPr/>
            <p:nvPr userDrawn="1"/>
          </p:nvSpPr>
          <p:spPr>
            <a:xfrm>
              <a:off x="0" y="5143884"/>
              <a:ext cx="856800" cy="856800"/>
            </a:xfrm>
            <a:prstGeom prst="rect">
              <a:avLst/>
            </a:prstGeom>
            <a:solidFill>
              <a:srgbClr val="990099"/>
            </a:solidFill>
            <a:ln>
              <a:solidFill>
                <a:srgbClr val="99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Rectangle 195"/>
            <p:cNvSpPr/>
            <p:nvPr userDrawn="1"/>
          </p:nvSpPr>
          <p:spPr>
            <a:xfrm>
              <a:off x="0" y="6001200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Rectangle 196"/>
            <p:cNvSpPr>
              <a:spLocks noChangeAspect="1"/>
            </p:cNvSpPr>
            <p:nvPr userDrawn="1"/>
          </p:nvSpPr>
          <p:spPr>
            <a:xfrm>
              <a:off x="8287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98" name="Rectangle 197"/>
            <p:cNvSpPr/>
            <p:nvPr userDrawn="1"/>
          </p:nvSpPr>
          <p:spPr>
            <a:xfrm>
              <a:off x="82872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Rectangle 198"/>
            <p:cNvSpPr/>
            <p:nvPr userDrawn="1"/>
          </p:nvSpPr>
          <p:spPr>
            <a:xfrm>
              <a:off x="8287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0" name="Rectangle 199"/>
            <p:cNvSpPr/>
            <p:nvPr userDrawn="1"/>
          </p:nvSpPr>
          <p:spPr>
            <a:xfrm>
              <a:off x="8287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1" name="Rectangle 200"/>
            <p:cNvSpPr/>
            <p:nvPr userDrawn="1"/>
          </p:nvSpPr>
          <p:spPr>
            <a:xfrm>
              <a:off x="8287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2" name="Rectangle 201"/>
            <p:cNvSpPr/>
            <p:nvPr userDrawn="1"/>
          </p:nvSpPr>
          <p:spPr>
            <a:xfrm>
              <a:off x="8287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3" name="Rectangle 202"/>
            <p:cNvSpPr/>
            <p:nvPr userDrawn="1"/>
          </p:nvSpPr>
          <p:spPr>
            <a:xfrm>
              <a:off x="8287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4" name="Rectangle 203"/>
            <p:cNvSpPr/>
            <p:nvPr userDrawn="1"/>
          </p:nvSpPr>
          <p:spPr>
            <a:xfrm>
              <a:off x="82872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>
              <a:spLocks noChangeAspect="1"/>
            </p:cNvSpPr>
            <p:nvPr userDrawn="1"/>
          </p:nvSpPr>
          <p:spPr>
            <a:xfrm>
              <a:off x="16574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6" name="Rectangle 205"/>
            <p:cNvSpPr/>
            <p:nvPr userDrawn="1"/>
          </p:nvSpPr>
          <p:spPr>
            <a:xfrm>
              <a:off x="1657440" y="857318"/>
              <a:ext cx="856800" cy="856800"/>
            </a:xfrm>
            <a:prstGeom prst="rect">
              <a:avLst/>
            </a:prstGeom>
            <a:solidFill>
              <a:srgbClr val="333399"/>
            </a:solidFill>
            <a:ln>
              <a:solidFill>
                <a:srgbClr val="33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 userDrawn="1"/>
          </p:nvSpPr>
          <p:spPr>
            <a:xfrm>
              <a:off x="16574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8" name="Rectangle 207"/>
            <p:cNvSpPr/>
            <p:nvPr userDrawn="1"/>
          </p:nvSpPr>
          <p:spPr>
            <a:xfrm>
              <a:off x="16574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09" name="Rectangle 208"/>
            <p:cNvSpPr/>
            <p:nvPr userDrawn="1"/>
          </p:nvSpPr>
          <p:spPr>
            <a:xfrm>
              <a:off x="16574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0" name="Rectangle 209"/>
            <p:cNvSpPr/>
            <p:nvPr userDrawn="1"/>
          </p:nvSpPr>
          <p:spPr>
            <a:xfrm>
              <a:off x="16574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1" name="Rectangle 210"/>
            <p:cNvSpPr/>
            <p:nvPr userDrawn="1"/>
          </p:nvSpPr>
          <p:spPr>
            <a:xfrm>
              <a:off x="16574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2" name="Rectangle 211"/>
            <p:cNvSpPr/>
            <p:nvPr userDrawn="1"/>
          </p:nvSpPr>
          <p:spPr>
            <a:xfrm>
              <a:off x="1657440" y="6001224"/>
              <a:ext cx="856800" cy="856800"/>
            </a:xfrm>
            <a:prstGeom prst="rect">
              <a:avLst/>
            </a:prstGeom>
            <a:solidFill>
              <a:srgbClr val="FF3300"/>
            </a:solidFill>
            <a:ln>
              <a:solidFill>
                <a:srgbClr val="FF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Rectangle 212"/>
            <p:cNvSpPr>
              <a:spLocks noChangeAspect="1"/>
            </p:cNvSpPr>
            <p:nvPr userDrawn="1"/>
          </p:nvSpPr>
          <p:spPr>
            <a:xfrm>
              <a:off x="24861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4" name="Rectangle 213"/>
            <p:cNvSpPr/>
            <p:nvPr userDrawn="1"/>
          </p:nvSpPr>
          <p:spPr>
            <a:xfrm>
              <a:off x="2486160" y="857318"/>
              <a:ext cx="856800" cy="856800"/>
            </a:xfrm>
            <a:prstGeom prst="rect">
              <a:avLst/>
            </a:prstGeom>
            <a:solidFill>
              <a:srgbClr val="6600CC"/>
            </a:solidFill>
            <a:ln>
              <a:solidFill>
                <a:srgbClr val="66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5" name="Rectangle 214"/>
            <p:cNvSpPr/>
            <p:nvPr userDrawn="1"/>
          </p:nvSpPr>
          <p:spPr>
            <a:xfrm>
              <a:off x="24861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6" name="Rectangle 215"/>
            <p:cNvSpPr/>
            <p:nvPr userDrawn="1"/>
          </p:nvSpPr>
          <p:spPr>
            <a:xfrm>
              <a:off x="24861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7" name="Rectangle 216"/>
            <p:cNvSpPr/>
            <p:nvPr userDrawn="1"/>
          </p:nvSpPr>
          <p:spPr>
            <a:xfrm>
              <a:off x="24861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8" name="Rectangle 217"/>
            <p:cNvSpPr/>
            <p:nvPr userDrawn="1"/>
          </p:nvSpPr>
          <p:spPr>
            <a:xfrm>
              <a:off x="24861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19" name="Rectangle 218"/>
            <p:cNvSpPr/>
            <p:nvPr userDrawn="1"/>
          </p:nvSpPr>
          <p:spPr>
            <a:xfrm>
              <a:off x="24861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0" name="Rectangle 219"/>
            <p:cNvSpPr/>
            <p:nvPr userDrawn="1"/>
          </p:nvSpPr>
          <p:spPr>
            <a:xfrm>
              <a:off x="248616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1" name="Rectangle 220"/>
            <p:cNvSpPr>
              <a:spLocks noChangeAspect="1"/>
            </p:cNvSpPr>
            <p:nvPr userDrawn="1"/>
          </p:nvSpPr>
          <p:spPr>
            <a:xfrm>
              <a:off x="331488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Rectangle 221"/>
            <p:cNvSpPr/>
            <p:nvPr userDrawn="1"/>
          </p:nvSpPr>
          <p:spPr>
            <a:xfrm>
              <a:off x="3314880" y="857318"/>
              <a:ext cx="856800" cy="856800"/>
            </a:xfrm>
            <a:prstGeom prst="rect">
              <a:avLst/>
            </a:prstGeom>
            <a:solidFill>
              <a:srgbClr val="CC0099"/>
            </a:solidFill>
            <a:ln>
              <a:solidFill>
                <a:srgbClr val="CC00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3" name="Rectangle 222"/>
            <p:cNvSpPr/>
            <p:nvPr userDrawn="1"/>
          </p:nvSpPr>
          <p:spPr>
            <a:xfrm>
              <a:off x="331488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4" name="Rectangle 223"/>
            <p:cNvSpPr/>
            <p:nvPr userDrawn="1"/>
          </p:nvSpPr>
          <p:spPr>
            <a:xfrm>
              <a:off x="331488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5" name="Rectangle 224"/>
            <p:cNvSpPr/>
            <p:nvPr userDrawn="1"/>
          </p:nvSpPr>
          <p:spPr>
            <a:xfrm>
              <a:off x="331488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6" name="Rectangle 225"/>
            <p:cNvSpPr/>
            <p:nvPr userDrawn="1"/>
          </p:nvSpPr>
          <p:spPr>
            <a:xfrm>
              <a:off x="331488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7" name="Rectangle 226"/>
            <p:cNvSpPr/>
            <p:nvPr userDrawn="1"/>
          </p:nvSpPr>
          <p:spPr>
            <a:xfrm>
              <a:off x="331488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8" name="Rectangle 227"/>
            <p:cNvSpPr/>
            <p:nvPr userDrawn="1"/>
          </p:nvSpPr>
          <p:spPr>
            <a:xfrm>
              <a:off x="3314880" y="6001224"/>
              <a:ext cx="856800" cy="856800"/>
            </a:xfrm>
            <a:prstGeom prst="rect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Rectangle 228"/>
            <p:cNvSpPr>
              <a:spLocks noChangeAspect="1"/>
            </p:cNvSpPr>
            <p:nvPr userDrawn="1"/>
          </p:nvSpPr>
          <p:spPr>
            <a:xfrm>
              <a:off x="414360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0" name="Rectangle 229"/>
            <p:cNvSpPr/>
            <p:nvPr userDrawn="1"/>
          </p:nvSpPr>
          <p:spPr>
            <a:xfrm>
              <a:off x="4143600" y="857318"/>
              <a:ext cx="856800" cy="856800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1" name="Rectangle 230"/>
            <p:cNvSpPr/>
            <p:nvPr userDrawn="1"/>
          </p:nvSpPr>
          <p:spPr>
            <a:xfrm>
              <a:off x="414360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2" name="Rectangle 231"/>
            <p:cNvSpPr/>
            <p:nvPr userDrawn="1"/>
          </p:nvSpPr>
          <p:spPr>
            <a:xfrm>
              <a:off x="414360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3" name="Rectangle 232"/>
            <p:cNvSpPr/>
            <p:nvPr userDrawn="1"/>
          </p:nvSpPr>
          <p:spPr>
            <a:xfrm>
              <a:off x="414360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4" name="Rectangle 233"/>
            <p:cNvSpPr/>
            <p:nvPr userDrawn="1"/>
          </p:nvSpPr>
          <p:spPr>
            <a:xfrm>
              <a:off x="414360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5" name="Rectangle 234"/>
            <p:cNvSpPr/>
            <p:nvPr userDrawn="1"/>
          </p:nvSpPr>
          <p:spPr>
            <a:xfrm>
              <a:off x="414360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6" name="Rectangle 235"/>
            <p:cNvSpPr/>
            <p:nvPr userDrawn="1"/>
          </p:nvSpPr>
          <p:spPr>
            <a:xfrm>
              <a:off x="4143600" y="600122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Rectangle 236"/>
            <p:cNvSpPr>
              <a:spLocks noChangeAspect="1"/>
            </p:cNvSpPr>
            <p:nvPr userDrawn="1"/>
          </p:nvSpPr>
          <p:spPr>
            <a:xfrm>
              <a:off x="497232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8" name="Rectangle 237"/>
            <p:cNvSpPr/>
            <p:nvPr userDrawn="1"/>
          </p:nvSpPr>
          <p:spPr>
            <a:xfrm>
              <a:off x="497232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9" name="Rectangle 238"/>
            <p:cNvSpPr/>
            <p:nvPr userDrawn="1"/>
          </p:nvSpPr>
          <p:spPr>
            <a:xfrm>
              <a:off x="497232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Rectangle 239"/>
            <p:cNvSpPr/>
            <p:nvPr userDrawn="1"/>
          </p:nvSpPr>
          <p:spPr>
            <a:xfrm>
              <a:off x="497232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Rectangle 240"/>
            <p:cNvSpPr/>
            <p:nvPr userDrawn="1"/>
          </p:nvSpPr>
          <p:spPr>
            <a:xfrm>
              <a:off x="497232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2" name="Rectangle 241"/>
            <p:cNvSpPr/>
            <p:nvPr userDrawn="1"/>
          </p:nvSpPr>
          <p:spPr>
            <a:xfrm>
              <a:off x="497232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3" name="Rectangle 242"/>
            <p:cNvSpPr/>
            <p:nvPr userDrawn="1"/>
          </p:nvSpPr>
          <p:spPr>
            <a:xfrm>
              <a:off x="497232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4" name="Rectangle 243"/>
            <p:cNvSpPr/>
            <p:nvPr userDrawn="1"/>
          </p:nvSpPr>
          <p:spPr>
            <a:xfrm>
              <a:off x="4972320" y="6001224"/>
              <a:ext cx="856800" cy="856800"/>
            </a:xfrm>
            <a:prstGeom prst="rect">
              <a:avLst/>
            </a:prstGeom>
            <a:solidFill>
              <a:srgbClr val="FFCC00"/>
            </a:solidFill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Rectangle 244"/>
            <p:cNvSpPr>
              <a:spLocks noChangeAspect="1"/>
            </p:cNvSpPr>
            <p:nvPr userDrawn="1"/>
          </p:nvSpPr>
          <p:spPr>
            <a:xfrm>
              <a:off x="580104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6" name="Rectangle 245"/>
            <p:cNvSpPr/>
            <p:nvPr userDrawn="1"/>
          </p:nvSpPr>
          <p:spPr>
            <a:xfrm>
              <a:off x="5801040" y="857318"/>
              <a:ext cx="856800" cy="856800"/>
            </a:xfrm>
            <a:prstGeom prst="rect">
              <a:avLst/>
            </a:prstGeom>
            <a:solidFill>
              <a:srgbClr val="FF00FF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7" name="Rectangle 246"/>
            <p:cNvSpPr/>
            <p:nvPr userDrawn="1"/>
          </p:nvSpPr>
          <p:spPr>
            <a:xfrm>
              <a:off x="580104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Rectangle 247"/>
            <p:cNvSpPr/>
            <p:nvPr userDrawn="1"/>
          </p:nvSpPr>
          <p:spPr>
            <a:xfrm>
              <a:off x="580104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Rectangle 248"/>
            <p:cNvSpPr/>
            <p:nvPr userDrawn="1"/>
          </p:nvSpPr>
          <p:spPr>
            <a:xfrm>
              <a:off x="580104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0" name="Rectangle 249"/>
            <p:cNvSpPr/>
            <p:nvPr userDrawn="1"/>
          </p:nvSpPr>
          <p:spPr>
            <a:xfrm>
              <a:off x="580104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1" name="Rectangle 250"/>
            <p:cNvSpPr/>
            <p:nvPr userDrawn="1"/>
          </p:nvSpPr>
          <p:spPr>
            <a:xfrm>
              <a:off x="580104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2" name="Rectangle 251"/>
            <p:cNvSpPr/>
            <p:nvPr userDrawn="1"/>
          </p:nvSpPr>
          <p:spPr>
            <a:xfrm>
              <a:off x="5801040" y="6001224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3" name="Rectangle 252"/>
            <p:cNvSpPr>
              <a:spLocks noChangeAspect="1"/>
            </p:cNvSpPr>
            <p:nvPr userDrawn="1"/>
          </p:nvSpPr>
          <p:spPr>
            <a:xfrm>
              <a:off x="6629760" y="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4" name="Rectangle 253"/>
            <p:cNvSpPr/>
            <p:nvPr userDrawn="1"/>
          </p:nvSpPr>
          <p:spPr>
            <a:xfrm>
              <a:off x="6629760" y="857318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5" name="Rectangle 254"/>
            <p:cNvSpPr/>
            <p:nvPr userDrawn="1"/>
          </p:nvSpPr>
          <p:spPr>
            <a:xfrm>
              <a:off x="6629760" y="257195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 userDrawn="1"/>
          </p:nvSpPr>
          <p:spPr>
            <a:xfrm>
              <a:off x="6629760" y="171463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Rectangle 256"/>
            <p:cNvSpPr/>
            <p:nvPr userDrawn="1"/>
          </p:nvSpPr>
          <p:spPr>
            <a:xfrm>
              <a:off x="6629760" y="342927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8" name="Rectangle 257"/>
            <p:cNvSpPr/>
            <p:nvPr userDrawn="1"/>
          </p:nvSpPr>
          <p:spPr>
            <a:xfrm>
              <a:off x="6629760" y="428659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59" name="Rectangle 258"/>
            <p:cNvSpPr/>
            <p:nvPr userDrawn="1"/>
          </p:nvSpPr>
          <p:spPr>
            <a:xfrm>
              <a:off x="6629760" y="514390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0" name="Rectangle 259"/>
            <p:cNvSpPr/>
            <p:nvPr userDrawn="1"/>
          </p:nvSpPr>
          <p:spPr>
            <a:xfrm>
              <a:off x="6629760" y="6001224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1" name="Rectangle 260"/>
            <p:cNvSpPr>
              <a:spLocks noChangeAspect="1"/>
            </p:cNvSpPr>
            <p:nvPr userDrawn="1"/>
          </p:nvSpPr>
          <p:spPr>
            <a:xfrm>
              <a:off x="7458480" y="-2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2" name="Rectangle 261"/>
            <p:cNvSpPr/>
            <p:nvPr userDrawn="1"/>
          </p:nvSpPr>
          <p:spPr>
            <a:xfrm>
              <a:off x="7458480" y="857294"/>
              <a:ext cx="856800" cy="856800"/>
            </a:xfrm>
            <a:prstGeom prst="rect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3" name="Rectangle 262"/>
            <p:cNvSpPr/>
            <p:nvPr userDrawn="1"/>
          </p:nvSpPr>
          <p:spPr>
            <a:xfrm>
              <a:off x="7458480" y="4286566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4" name="Rectangle 263"/>
            <p:cNvSpPr/>
            <p:nvPr userDrawn="1"/>
          </p:nvSpPr>
          <p:spPr>
            <a:xfrm>
              <a:off x="7458480" y="5143884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5" name="Rectangle 264"/>
            <p:cNvSpPr/>
            <p:nvPr userDrawn="1"/>
          </p:nvSpPr>
          <p:spPr>
            <a:xfrm>
              <a:off x="7458480" y="6001200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6" name="Rectangle 265"/>
            <p:cNvSpPr>
              <a:spLocks noChangeAspect="1"/>
            </p:cNvSpPr>
            <p:nvPr userDrawn="1"/>
          </p:nvSpPr>
          <p:spPr>
            <a:xfrm>
              <a:off x="8287200" y="0"/>
              <a:ext cx="856800" cy="856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7" name="Rectangle 266"/>
            <p:cNvSpPr/>
            <p:nvPr userDrawn="1"/>
          </p:nvSpPr>
          <p:spPr>
            <a:xfrm>
              <a:off x="8287200" y="857318"/>
              <a:ext cx="856800" cy="856800"/>
            </a:xfrm>
            <a:prstGeom prst="rect">
              <a:avLst/>
            </a:prstGeom>
            <a:solidFill>
              <a:srgbClr val="FFFF66"/>
            </a:solidFill>
            <a:ln>
              <a:solidFill>
                <a:srgbClr val="FFFF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8" name="Rectangle 267"/>
            <p:cNvSpPr/>
            <p:nvPr userDrawn="1"/>
          </p:nvSpPr>
          <p:spPr>
            <a:xfrm>
              <a:off x="8287200" y="4286590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69" name="Rectangle 268"/>
            <p:cNvSpPr/>
            <p:nvPr userDrawn="1"/>
          </p:nvSpPr>
          <p:spPr>
            <a:xfrm>
              <a:off x="8287200" y="5143908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0" name="Rectangle 269"/>
            <p:cNvSpPr/>
            <p:nvPr userDrawn="1"/>
          </p:nvSpPr>
          <p:spPr>
            <a:xfrm>
              <a:off x="8287200" y="6001224"/>
              <a:ext cx="856800" cy="85680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1" name="Rectangle 270"/>
            <p:cNvSpPr/>
            <p:nvPr userDrawn="1"/>
          </p:nvSpPr>
          <p:spPr>
            <a:xfrm>
              <a:off x="7458480" y="2571930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2" name="Rectangle 271"/>
            <p:cNvSpPr/>
            <p:nvPr userDrawn="1"/>
          </p:nvSpPr>
          <p:spPr>
            <a:xfrm>
              <a:off x="7458480" y="1714612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 userDrawn="1"/>
          </p:nvSpPr>
          <p:spPr>
            <a:xfrm>
              <a:off x="8287200" y="2571954"/>
              <a:ext cx="856800" cy="856800"/>
            </a:xfrm>
            <a:prstGeom prst="rect">
              <a:avLst/>
            </a:prstGeom>
            <a:solidFill>
              <a:srgbClr val="B1C01E"/>
            </a:solidFill>
            <a:ln>
              <a:solidFill>
                <a:srgbClr val="B1C01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4" name="Rectangle 273"/>
            <p:cNvSpPr/>
            <p:nvPr userDrawn="1"/>
          </p:nvSpPr>
          <p:spPr>
            <a:xfrm>
              <a:off x="8287200" y="1714636"/>
              <a:ext cx="856800" cy="856800"/>
            </a:xfrm>
            <a:prstGeom prst="rect">
              <a:avLst/>
            </a:prstGeom>
            <a:solidFill>
              <a:srgbClr val="CCFF33"/>
            </a:solidFill>
            <a:ln>
              <a:solidFill>
                <a:srgbClr val="CCFF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5" name="Rectangle 274"/>
            <p:cNvSpPr/>
            <p:nvPr userDrawn="1"/>
          </p:nvSpPr>
          <p:spPr>
            <a:xfrm>
              <a:off x="7458480" y="3429248"/>
              <a:ext cx="856800" cy="856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76" name="Rectangle 275"/>
            <p:cNvSpPr/>
            <p:nvPr userDrawn="1"/>
          </p:nvSpPr>
          <p:spPr>
            <a:xfrm>
              <a:off x="8287200" y="3429272"/>
              <a:ext cx="856800" cy="856800"/>
            </a:xfrm>
            <a:prstGeom prst="rect">
              <a:avLst/>
            </a:prstGeom>
            <a:solidFill>
              <a:srgbClr val="99CC00"/>
            </a:solidFill>
            <a:ln>
              <a:solidFill>
                <a:srgbClr val="99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矩形 92"/>
          <p:cNvSpPr/>
          <p:nvPr userDrawn="1"/>
        </p:nvSpPr>
        <p:spPr>
          <a:xfrm>
            <a:off x="-252536" y="-531440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58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Rectangle 188"/>
          <p:cNvSpPr>
            <a:spLocks noChangeAspect="1"/>
          </p:cNvSpPr>
          <p:nvPr/>
        </p:nvSpPr>
        <p:spPr>
          <a:xfrm>
            <a:off x="0" y="-24"/>
            <a:ext cx="856800" cy="856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/>
          <p:cNvSpPr/>
          <p:nvPr/>
        </p:nvSpPr>
        <p:spPr>
          <a:xfrm>
            <a:off x="0" y="857294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8" name="Rectangle 197"/>
          <p:cNvSpPr/>
          <p:nvPr/>
        </p:nvSpPr>
        <p:spPr>
          <a:xfrm>
            <a:off x="82872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1657440" y="857318"/>
            <a:ext cx="856800" cy="856800"/>
          </a:xfrm>
          <a:prstGeom prst="rect">
            <a:avLst/>
          </a:prstGeom>
          <a:solidFill>
            <a:srgbClr val="333399"/>
          </a:solidFill>
          <a:ln>
            <a:solidFill>
              <a:srgbClr val="33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4" name="Rectangle 213"/>
          <p:cNvSpPr/>
          <p:nvPr/>
        </p:nvSpPr>
        <p:spPr>
          <a:xfrm>
            <a:off x="2486160" y="857318"/>
            <a:ext cx="856800" cy="856800"/>
          </a:xfrm>
          <a:prstGeom prst="rect">
            <a:avLst/>
          </a:prstGeom>
          <a:solidFill>
            <a:srgbClr val="6600CC"/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2" name="Rectangle 221"/>
          <p:cNvSpPr/>
          <p:nvPr/>
        </p:nvSpPr>
        <p:spPr>
          <a:xfrm>
            <a:off x="3314880" y="857318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0" name="Rectangle 229"/>
          <p:cNvSpPr/>
          <p:nvPr/>
        </p:nvSpPr>
        <p:spPr>
          <a:xfrm>
            <a:off x="4143600" y="857318"/>
            <a:ext cx="856800" cy="8568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497232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6" name="Rectangle 245"/>
          <p:cNvSpPr/>
          <p:nvPr/>
        </p:nvSpPr>
        <p:spPr>
          <a:xfrm>
            <a:off x="5801040" y="857318"/>
            <a:ext cx="856800" cy="856800"/>
          </a:xfrm>
          <a:prstGeom prst="rect">
            <a:avLst/>
          </a:prstGeom>
          <a:solidFill>
            <a:srgbClr val="FF00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4" name="Rectangle 253"/>
          <p:cNvSpPr/>
          <p:nvPr/>
        </p:nvSpPr>
        <p:spPr>
          <a:xfrm>
            <a:off x="6629760" y="857318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2" name="Rectangle 261"/>
          <p:cNvSpPr/>
          <p:nvPr/>
        </p:nvSpPr>
        <p:spPr>
          <a:xfrm>
            <a:off x="7458480" y="85729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6" name="Rectangle 265"/>
          <p:cNvSpPr>
            <a:spLocks noChangeAspect="1"/>
          </p:cNvSpPr>
          <p:nvPr/>
        </p:nvSpPr>
        <p:spPr>
          <a:xfrm>
            <a:off x="8287200" y="0"/>
            <a:ext cx="856800" cy="856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7" name="Rectangle 266"/>
          <p:cNvSpPr/>
          <p:nvPr/>
        </p:nvSpPr>
        <p:spPr>
          <a:xfrm>
            <a:off x="8287200" y="857318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38" name="矩形 37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400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 195"/>
          <p:cNvSpPr/>
          <p:nvPr/>
        </p:nvSpPr>
        <p:spPr>
          <a:xfrm>
            <a:off x="0" y="6001200"/>
            <a:ext cx="856800" cy="856800"/>
          </a:xfrm>
          <a:prstGeom prst="rect">
            <a:avLst/>
          </a:prstGeom>
          <a:solidFill>
            <a:srgbClr val="CC0099"/>
          </a:solidFill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Rectangle 196"/>
          <p:cNvSpPr>
            <a:spLocks noChangeAspect="1"/>
          </p:cNvSpPr>
          <p:nvPr/>
        </p:nvSpPr>
        <p:spPr>
          <a:xfrm>
            <a:off x="8287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04" name="Rectangle 203"/>
          <p:cNvSpPr/>
          <p:nvPr/>
        </p:nvSpPr>
        <p:spPr>
          <a:xfrm>
            <a:off x="82872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Rectangle 204"/>
          <p:cNvSpPr>
            <a:spLocks noChangeAspect="1"/>
          </p:cNvSpPr>
          <p:nvPr/>
        </p:nvSpPr>
        <p:spPr>
          <a:xfrm>
            <a:off x="16574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2" name="Rectangle 211"/>
          <p:cNvSpPr/>
          <p:nvPr/>
        </p:nvSpPr>
        <p:spPr>
          <a:xfrm>
            <a:off x="1657440" y="6001224"/>
            <a:ext cx="856800" cy="856800"/>
          </a:xfrm>
          <a:prstGeom prst="rect">
            <a:avLst/>
          </a:prstGeom>
          <a:solidFill>
            <a:srgbClr val="FF3300"/>
          </a:solidFill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Rectangle 212"/>
          <p:cNvSpPr>
            <a:spLocks noChangeAspect="1"/>
          </p:cNvSpPr>
          <p:nvPr/>
        </p:nvSpPr>
        <p:spPr>
          <a:xfrm>
            <a:off x="24861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0" name="Rectangle 219"/>
          <p:cNvSpPr/>
          <p:nvPr/>
        </p:nvSpPr>
        <p:spPr>
          <a:xfrm>
            <a:off x="248616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1" name="Rectangle 220"/>
          <p:cNvSpPr>
            <a:spLocks noChangeAspect="1"/>
          </p:cNvSpPr>
          <p:nvPr/>
        </p:nvSpPr>
        <p:spPr>
          <a:xfrm>
            <a:off x="331488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28" name="Rectangle 227"/>
          <p:cNvSpPr/>
          <p:nvPr/>
        </p:nvSpPr>
        <p:spPr>
          <a:xfrm>
            <a:off x="3314880" y="6001224"/>
            <a:ext cx="856800" cy="856800"/>
          </a:xfrm>
          <a:prstGeom prst="rect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>
            <a:spLocks noChangeAspect="1"/>
          </p:cNvSpPr>
          <p:nvPr/>
        </p:nvSpPr>
        <p:spPr>
          <a:xfrm>
            <a:off x="414360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143600" y="6001224"/>
            <a:ext cx="856800" cy="856800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Rectangle 236"/>
          <p:cNvSpPr>
            <a:spLocks noChangeAspect="1"/>
          </p:cNvSpPr>
          <p:nvPr/>
        </p:nvSpPr>
        <p:spPr>
          <a:xfrm>
            <a:off x="497232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4" name="Rectangle 243"/>
          <p:cNvSpPr/>
          <p:nvPr/>
        </p:nvSpPr>
        <p:spPr>
          <a:xfrm>
            <a:off x="4972320" y="6001224"/>
            <a:ext cx="856800" cy="856800"/>
          </a:xfrm>
          <a:prstGeom prst="rect">
            <a:avLst/>
          </a:prstGeom>
          <a:solidFill>
            <a:srgbClr val="FFCC00"/>
          </a:solidFill>
          <a:ln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Rectangle 244"/>
          <p:cNvSpPr>
            <a:spLocks noChangeAspect="1"/>
          </p:cNvSpPr>
          <p:nvPr/>
        </p:nvSpPr>
        <p:spPr>
          <a:xfrm>
            <a:off x="580104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2" name="Rectangle 251"/>
          <p:cNvSpPr/>
          <p:nvPr/>
        </p:nvSpPr>
        <p:spPr>
          <a:xfrm>
            <a:off x="5801040" y="6001224"/>
            <a:ext cx="856800" cy="856800"/>
          </a:xfrm>
          <a:prstGeom prst="rect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53" name="Rectangle 252"/>
          <p:cNvSpPr>
            <a:spLocks noChangeAspect="1"/>
          </p:cNvSpPr>
          <p:nvPr/>
        </p:nvSpPr>
        <p:spPr>
          <a:xfrm>
            <a:off x="6629760" y="0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0" name="Rectangle 259"/>
          <p:cNvSpPr/>
          <p:nvPr/>
        </p:nvSpPr>
        <p:spPr>
          <a:xfrm>
            <a:off x="6629760" y="6001224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1" name="Rectangle 260"/>
          <p:cNvSpPr>
            <a:spLocks noChangeAspect="1"/>
          </p:cNvSpPr>
          <p:nvPr/>
        </p:nvSpPr>
        <p:spPr>
          <a:xfrm>
            <a:off x="7458480" y="-24"/>
            <a:ext cx="856800" cy="856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5" name="Rectangle 264"/>
          <p:cNvSpPr/>
          <p:nvPr/>
        </p:nvSpPr>
        <p:spPr>
          <a:xfrm>
            <a:off x="7458480" y="6001200"/>
            <a:ext cx="856800" cy="856800"/>
          </a:xfrm>
          <a:prstGeom prst="rect">
            <a:avLst/>
          </a:prstGeom>
          <a:solidFill>
            <a:srgbClr val="99CC00"/>
          </a:solidFill>
          <a:ln>
            <a:solidFill>
              <a:srgbClr val="99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70" name="Rectangle 269"/>
          <p:cNvSpPr/>
          <p:nvPr/>
        </p:nvSpPr>
        <p:spPr>
          <a:xfrm>
            <a:off x="8287200" y="6001224"/>
            <a:ext cx="856800" cy="856800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7" name="Title 1"/>
          <p:cNvSpPr>
            <a:spLocks noGrp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FF6600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93" name="Rectangle 92"/>
          <p:cNvSpPr/>
          <p:nvPr/>
        </p:nvSpPr>
        <p:spPr>
          <a:xfrm>
            <a:off x="0" y="1700213"/>
            <a:ext cx="9144000" cy="4321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827088" y="1700213"/>
            <a:ext cx="7459688" cy="4321175"/>
          </a:xfr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5" name="矩形 24"/>
          <p:cNvSpPr/>
          <p:nvPr userDrawn="1"/>
        </p:nvSpPr>
        <p:spPr>
          <a:xfrm>
            <a:off x="-324544" y="-315416"/>
            <a:ext cx="10009112" cy="7560840"/>
          </a:xfrm>
          <a:prstGeom prst="rect">
            <a:avLst/>
          </a:prstGeom>
          <a:solidFill>
            <a:srgbClr val="FFFFFF">
              <a:alpha val="4392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12379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190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776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51651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9425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99598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7ADCEB-F251-496C-8AE6-6407A1D8E616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05676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  <p:sldLayoutId id="2147483894" r:id="rId13"/>
    <p:sldLayoutId id="2147483895" r:id="rId14"/>
    <p:sldLayoutId id="2147483897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4786E5-36B4-4750-9BD9-353AA4FBC16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 rot="5400000">
            <a:off x="8473620" y="5799923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prstClr val="black"/>
                </a:solidFill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10738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9" r:id="rId1"/>
    <p:sldLayoutId id="214748390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3" Type="http://schemas.openxmlformats.org/officeDocument/2006/relationships/slide" Target="slide22.xml"/><Relationship Id="rId7" Type="http://schemas.openxmlformats.org/officeDocument/2006/relationships/slide" Target="slide17.xml"/><Relationship Id="rId12" Type="http://schemas.openxmlformats.org/officeDocument/2006/relationships/slide" Target="slide8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slide" Target="slide20.xml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User\Desktop\&#23416;&#26657;&#20844;&#21209;new201408&#20197;&#24460;\103&#26032;&#29983;&#23459;&#23566;&#36039;&#26009;\103&#26032;&#29983;&#23459;&#23566;ppt--20140910\1-&#26032;&#29983;&#35347;&#32244;.MOD" TargetMode="External"/><Relationship Id="rId1" Type="http://schemas.microsoft.com/office/2007/relationships/media" Target="file:///C:\Users\User\Desktop\&#23416;&#26657;&#20844;&#21209;new201408&#20197;&#24460;\103&#26032;&#29983;&#23459;&#23566;&#36039;&#26009;\103&#26032;&#29983;&#23459;&#23566;ppt--20140910\1-&#26032;&#29983;&#35347;&#32244;.MOD" TargetMode="External"/><Relationship Id="rId6" Type="http://schemas.openxmlformats.org/officeDocument/2006/relationships/image" Target="../media/image14.png"/><Relationship Id="rId5" Type="http://schemas.openxmlformats.org/officeDocument/2006/relationships/slide" Target="slide16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file:///C:\Users\User\Desktop\&#23416;&#26657;&#20844;&#21209;new201408&#20197;&#24460;\103&#26032;&#29983;&#23459;&#23566;&#36039;&#26009;\103&#26032;&#29983;&#23459;&#23566;ppt--20140910\2-&#22533;&#25345;&#22818;&#24819;&#30340;&#20154;.mp4" TargetMode="External"/><Relationship Id="rId1" Type="http://schemas.microsoft.com/office/2007/relationships/media" Target="file:///C:\Users\User\Desktop\&#23416;&#26657;&#20844;&#21209;new201408&#20197;&#24460;\103&#26032;&#29983;&#23459;&#23566;&#36039;&#26009;\103&#26032;&#29983;&#23459;&#23566;ppt--20140910\2-&#22533;&#25345;&#22818;&#24819;&#30340;&#20154;.mp4" TargetMode="Externa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583112" y="1988840"/>
            <a:ext cx="6696744" cy="1354472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103</a:t>
            </a:r>
            <a:r>
              <a:rPr lang="zh-TW" altLang="en-US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學年</a:t>
            </a:r>
            <a:r>
              <a:rPr lang="zh-TW" altLang="en-US" dirty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度新生</a:t>
            </a:r>
            <a:r>
              <a:rPr lang="zh-TW" altLang="en-US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宣導</a:t>
            </a:r>
            <a: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/>
            </a:r>
            <a:br>
              <a:rPr lang="en-US" altLang="zh-TW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</a:br>
            <a:r>
              <a:rPr lang="zh-TW" altLang="en-US" sz="4400" dirty="0" smtClean="0">
                <a:solidFill>
                  <a:srgbClr val="093EE7"/>
                </a:solidFill>
                <a:latin typeface="華康中黑體" panose="020B0509000000000000" pitchFamily="49" charset="-120"/>
                <a:ea typeface="華康中黑體" panose="020B0509000000000000" pitchFamily="49" charset="-120"/>
              </a:rPr>
              <a:t>商經科、國貿科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519101" y="3776999"/>
            <a:ext cx="6873744" cy="571504"/>
          </a:xfrm>
        </p:spPr>
        <p:txBody>
          <a:bodyPr>
            <a:noAutofit/>
          </a:bodyPr>
          <a:lstStyle/>
          <a:p>
            <a:pPr marL="0" indent="0" algn="ctr" eaLnBrk="1" hangingPunct="1">
              <a:buNone/>
            </a:pPr>
            <a:r>
              <a:rPr lang="zh-TW" altLang="en-US" sz="26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主講人：蔡美娟老師、李美慧老師    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-18288" y="1415064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-49596" y="5949280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836418" y="-37322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課程架構</a:t>
            </a:r>
            <a:r>
              <a:rPr lang="en-US" altLang="zh-TW" sz="5400" dirty="0" smtClean="0">
                <a:ea typeface="華康中黑體" panose="020B0509000000000000" pitchFamily="49" charset="-120"/>
              </a:rPr>
              <a:t>-</a:t>
            </a:r>
            <a:r>
              <a:rPr lang="zh-TW" altLang="en-US" sz="5400" dirty="0" smtClean="0">
                <a:ea typeface="華康中黑體" panose="020B0509000000000000" pitchFamily="49" charset="-120"/>
              </a:rPr>
              <a:t>商經科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9518296"/>
              </p:ext>
            </p:extLst>
          </p:nvPr>
        </p:nvGraphicFramePr>
        <p:xfrm>
          <a:off x="107504" y="1683231"/>
          <a:ext cx="8980512" cy="4530726"/>
        </p:xfrm>
        <a:graphic>
          <a:graphicData uri="http://schemas.openxmlformats.org/drawingml/2006/table">
            <a:tbl>
              <a:tblPr/>
              <a:tblGrid>
                <a:gridCol w="861259"/>
                <a:gridCol w="773813"/>
                <a:gridCol w="773811"/>
                <a:gridCol w="851359"/>
                <a:gridCol w="849710"/>
                <a:gridCol w="772162"/>
                <a:gridCol w="859608"/>
                <a:gridCol w="787012"/>
                <a:gridCol w="2451778"/>
              </a:tblGrid>
              <a:tr h="5667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年級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四技二專統一入學測驗科目課程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專業科目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實習科目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國文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英文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數學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會計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經濟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商概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計概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2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民商法概要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數位化資料處理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7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企業管理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專題製作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數位化資料處理</a:t>
                      </a:r>
                      <a:r>
                        <a:rPr kumimoji="1" lang="en-US" altLang="zh-TW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(3)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商業套裝軟體</a:t>
                      </a:r>
                      <a:r>
                        <a:rPr kumimoji="0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gridSpan="9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備註：高三開設輔導課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1"/>
          <p:cNvSpPr>
            <a:spLocks noChangeArrowheads="1"/>
          </p:cNvSpPr>
          <p:nvPr/>
        </p:nvSpPr>
        <p:spPr bwMode="auto">
          <a:xfrm>
            <a:off x="-18288" y="1415064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1"/>
          <p:cNvSpPr>
            <a:spLocks noChangeArrowheads="1"/>
          </p:cNvSpPr>
          <p:nvPr/>
        </p:nvSpPr>
        <p:spPr bwMode="auto">
          <a:xfrm>
            <a:off x="-49596" y="5949280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-36576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課程架構</a:t>
            </a:r>
            <a:r>
              <a:rPr lang="en-US" altLang="zh-TW" sz="5400" dirty="0" smtClean="0">
                <a:ea typeface="華康中黑體" panose="020B0509000000000000" pitchFamily="49" charset="-120"/>
              </a:rPr>
              <a:t>-</a:t>
            </a:r>
            <a:r>
              <a:rPr lang="zh-TW" altLang="en-US" sz="5400" dirty="0" smtClean="0">
                <a:ea typeface="華康中黑體" panose="020B0509000000000000" pitchFamily="49" charset="-120"/>
              </a:rPr>
              <a:t>國貿科</a:t>
            </a:r>
          </a:p>
        </p:txBody>
      </p:sp>
      <p:graphicFrame>
        <p:nvGraphicFramePr>
          <p:cNvPr id="20539" name="Group 5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3089027"/>
              </p:ext>
            </p:extLst>
          </p:nvPr>
        </p:nvGraphicFramePr>
        <p:xfrm>
          <a:off x="158622" y="1774858"/>
          <a:ext cx="8780106" cy="4530726"/>
        </p:xfrm>
        <a:graphic>
          <a:graphicData uri="http://schemas.openxmlformats.org/drawingml/2006/table">
            <a:tbl>
              <a:tblPr/>
              <a:tblGrid>
                <a:gridCol w="842037"/>
                <a:gridCol w="756545"/>
                <a:gridCol w="756544"/>
                <a:gridCol w="832360"/>
                <a:gridCol w="830747"/>
                <a:gridCol w="754932"/>
                <a:gridCol w="840425"/>
                <a:gridCol w="769449"/>
                <a:gridCol w="2397067"/>
              </a:tblGrid>
              <a:tr h="566738"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年級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gridSpan="7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四技二專統一入學測驗科目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專業科目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/</a:t>
                      </a: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實習科目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國文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英文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數學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會計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經濟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商概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計概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9429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一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國際貿易實務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數位化資料處理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0799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二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華康中黑體" pitchFamily="49" charset="-120"/>
                        <a:ea typeface="華康中黑體" pitchFamily="49" charset="-120"/>
                      </a:endParaRP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國際貿易實務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專題製作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數位化資料處理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(3)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三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國際貿易理論</a:t>
                      </a:r>
                      <a:r>
                        <a:rPr kumimoji="1" lang="en-US" altLang="zh-TW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(2)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 gridSpan="9"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華康中黑體" pitchFamily="49" charset="-120"/>
                          <a:ea typeface="華康中黑體" pitchFamily="49" charset="-120"/>
                          <a:cs typeface="Times New Roman" pitchFamily="18" charset="0"/>
                        </a:rPr>
                        <a:t>備註：高三開設輔導課</a:t>
                      </a:r>
                    </a:p>
                  </a:txBody>
                  <a:tcPr marL="78941" marR="78941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6275482" y="3326092"/>
            <a:ext cx="2671142" cy="2583745"/>
          </a:xfrm>
          <a:prstGeom prst="rect">
            <a:avLst/>
          </a:prstGeom>
          <a:gradFill>
            <a:gsLst>
              <a:gs pos="0">
                <a:srgbClr val="FF9933">
                  <a:alpha val="50000"/>
                </a:srgbClr>
              </a:gs>
              <a:gs pos="100000">
                <a:srgbClr val="FF9933">
                  <a:alpha val="0"/>
                </a:srgb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zh-TW" altLang="en-US" sz="2700" kern="1200" dirty="0" smtClean="0"/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TQC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中、英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打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7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電腦軟體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應用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丙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</a:p>
        </p:txBody>
      </p:sp>
      <p:sp>
        <p:nvSpPr>
          <p:cNvPr id="28" name="矩形 27"/>
          <p:cNvSpPr/>
          <p:nvPr/>
        </p:nvSpPr>
        <p:spPr>
          <a:xfrm>
            <a:off x="3230378" y="3326092"/>
            <a:ext cx="2671142" cy="2583745"/>
          </a:xfrm>
          <a:prstGeom prst="rect">
            <a:avLst/>
          </a:prstGeom>
          <a:gradFill>
            <a:gsLst>
              <a:gs pos="0">
                <a:srgbClr val="33CC33">
                  <a:alpha val="50000"/>
                </a:srgbClr>
              </a:gs>
              <a:gs pos="100000">
                <a:srgbClr val="33CC33">
                  <a:alpha val="0"/>
                </a:srgbClr>
              </a:gs>
            </a:gsLst>
            <a:lin ang="5400000" scaled="1"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商教會會計能力測驗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會計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事務</a:t>
            </a:r>
            <a: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丙</a:t>
            </a: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、乙</a:t>
            </a: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級</a:t>
            </a:r>
            <a:endParaRPr lang="en-US" altLang="zh-TW" sz="27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defTabSz="1200150">
              <a:lnSpc>
                <a:spcPct val="90000"/>
              </a:lnSpc>
              <a:spcAft>
                <a:spcPct val="15000"/>
              </a:spcAft>
            </a:pPr>
            <a:r>
              <a:rPr lang="zh-TW" altLang="en-US" sz="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05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05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defTabSz="1200150">
              <a:lnSpc>
                <a:spcPct val="90000"/>
              </a:lnSpc>
              <a:spcAft>
                <a:spcPct val="15000"/>
              </a:spcAft>
              <a:buChar char="••"/>
            </a:pPr>
            <a:r>
              <a:rPr lang="zh-TW" altLang="en-US" sz="27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國貿業務丙級</a:t>
            </a:r>
          </a:p>
        </p:txBody>
      </p:sp>
      <p:sp>
        <p:nvSpPr>
          <p:cNvPr id="32" name="矩形 31"/>
          <p:cNvSpPr/>
          <p:nvPr/>
        </p:nvSpPr>
        <p:spPr>
          <a:xfrm>
            <a:off x="185275" y="3326093"/>
            <a:ext cx="2671142" cy="2583744"/>
          </a:xfrm>
          <a:prstGeom prst="rect">
            <a:avLst/>
          </a:prstGeom>
          <a:gradFill flip="none" rotWithShape="1">
            <a:gsLst>
              <a:gs pos="0">
                <a:srgbClr val="CC0099">
                  <a:alpha val="50000"/>
                </a:srgbClr>
              </a:gs>
              <a:gs pos="100000">
                <a:srgbClr val="CC0099">
                  <a:alpha val="0"/>
                </a:srgbClr>
              </a:gs>
            </a:gsLst>
            <a:lin ang="5400000" scaled="1"/>
            <a:tileRect/>
          </a:gra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4018" tIns="144018" rIns="192024" bIns="216027" numCol="1" spcCol="1270" anchor="t" anchorCtr="0">
            <a:noAutofit/>
          </a:bodyPr>
          <a:lstStyle/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altLang="zh-TW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全民英檢</a:t>
            </a:r>
            <a:r>
              <a:rPr lang="en-US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7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初、中級</a:t>
            </a:r>
            <a:endParaRPr lang="en-US" altLang="zh-TW" sz="27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zh-TW" altLang="en-US" sz="1800" kern="1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8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28600" lvl="1" indent="-228600" algn="l" defTabSz="1200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7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多益能力測驗</a:t>
            </a:r>
            <a:endParaRPr lang="zh-TW" altLang="en-US" sz="2700" kern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5400" dirty="0" smtClean="0"/>
              <a:t>   </a:t>
            </a:r>
            <a:r>
              <a:rPr lang="zh-TW" altLang="en-US" sz="5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證照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185275" y="2144415"/>
            <a:ext cx="2671142" cy="1181677"/>
            <a:chOff x="2373" y="1517619"/>
            <a:chExt cx="2314508" cy="835200"/>
          </a:xfrm>
        </p:grpSpPr>
        <p:sp>
          <p:nvSpPr>
            <p:cNvPr id="33" name="矩形 32"/>
            <p:cNvSpPr/>
            <p:nvPr/>
          </p:nvSpPr>
          <p:spPr>
            <a:xfrm>
              <a:off x="2373" y="1517619"/>
              <a:ext cx="2314508" cy="835200"/>
            </a:xfrm>
            <a:prstGeom prst="rect">
              <a:avLst/>
            </a:prstGeom>
            <a:solidFill>
              <a:srgbClr val="CC0099"/>
            </a:solidFill>
          </p:spPr>
          <p:style>
            <a:lnRef idx="1">
              <a:schemeClr val="accent2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矩形 33"/>
            <p:cNvSpPr/>
            <p:nvPr/>
          </p:nvSpPr>
          <p:spPr>
            <a:xfrm>
              <a:off x="237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語文類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3230378" y="2144415"/>
            <a:ext cx="2671142" cy="1181677"/>
            <a:chOff x="2640913" y="1517619"/>
            <a:chExt cx="2314508" cy="835200"/>
          </a:xfrm>
        </p:grpSpPr>
        <p:sp>
          <p:nvSpPr>
            <p:cNvPr id="29" name="矩形 28"/>
            <p:cNvSpPr/>
            <p:nvPr/>
          </p:nvSpPr>
          <p:spPr>
            <a:xfrm>
              <a:off x="2640913" y="1517619"/>
              <a:ext cx="2314508" cy="835200"/>
            </a:xfrm>
            <a:prstGeom prst="rect">
              <a:avLst/>
            </a:prstGeom>
            <a:solidFill>
              <a:srgbClr val="33CC33"/>
            </a:solidFill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3">
              <a:schemeClr val="accent3">
                <a:hueOff val="0"/>
                <a:satOff val="0"/>
                <a:lumOff val="0"/>
                <a:alphaOff val="0"/>
              </a:schemeClr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矩形 29"/>
            <p:cNvSpPr/>
            <p:nvPr/>
          </p:nvSpPr>
          <p:spPr>
            <a:xfrm>
              <a:off x="264091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專業證照類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1" name="群組 20"/>
          <p:cNvGrpSpPr/>
          <p:nvPr/>
        </p:nvGrpSpPr>
        <p:grpSpPr>
          <a:xfrm>
            <a:off x="6275482" y="2144415"/>
            <a:ext cx="2671142" cy="1181677"/>
            <a:chOff x="5279453" y="1517619"/>
            <a:chExt cx="2314508" cy="835200"/>
          </a:xfrm>
        </p:grpSpPr>
        <p:sp>
          <p:nvSpPr>
            <p:cNvPr id="25" name="矩形 24"/>
            <p:cNvSpPr/>
            <p:nvPr/>
          </p:nvSpPr>
          <p:spPr>
            <a:xfrm>
              <a:off x="5279453" y="1517619"/>
              <a:ext cx="2314508" cy="835200"/>
            </a:xfrm>
            <a:prstGeom prst="rect">
              <a:avLst/>
            </a:prstGeom>
            <a:solidFill>
              <a:srgbClr val="FF9933"/>
            </a:solidFill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3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矩形 25"/>
            <p:cNvSpPr/>
            <p:nvPr/>
          </p:nvSpPr>
          <p:spPr>
            <a:xfrm>
              <a:off x="5279453" y="1517619"/>
              <a:ext cx="2314508" cy="83520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92024" tIns="109728" rIns="192024" bIns="109728" numCol="1" spcCol="1270" anchor="ctr" anchorCtr="0">
              <a:noAutofit/>
            </a:bodyPr>
            <a:lstStyle/>
            <a:p>
              <a:pPr lvl="0" algn="ctr" defTabSz="1200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kern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資訊應用類</a:t>
              </a:r>
              <a:endParaRPr lang="zh-TW" altLang="en-US" kern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96" name="Group 19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6694220"/>
              </p:ext>
            </p:extLst>
          </p:nvPr>
        </p:nvGraphicFramePr>
        <p:xfrm>
          <a:off x="179512" y="908720"/>
          <a:ext cx="8746823" cy="4849024"/>
        </p:xfrm>
        <a:graphic>
          <a:graphicData uri="http://schemas.openxmlformats.org/drawingml/2006/table">
            <a:tbl>
              <a:tblPr/>
              <a:tblGrid>
                <a:gridCol w="622603"/>
                <a:gridCol w="3141447"/>
                <a:gridCol w="2544228"/>
                <a:gridCol w="2438545"/>
              </a:tblGrid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高一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高二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高三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9364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上學期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altLang="zh-TW" sz="21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17608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下學期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en-US" altLang="zh-TW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(3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3.TQC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中英打檢定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3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en-US" altLang="zh-TW" sz="3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(2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endParaRPr kumimoji="1" lang="en-US" altLang="zh-TW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商教會會計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(1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多益英語測驗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  <a:tr h="11086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暑假</a:t>
                      </a: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altLang="zh-TW" sz="21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電腦軟體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kumimoji="1" lang="zh-TW" altLang="en-US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lang="en-US" altLang="zh-TW" sz="2100" b="0" i="0" dirty="0" smtClean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lang="zh-TW" altLang="en-US" sz="2300" b="0" i="0" dirty="0" smtClean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勞動部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丙級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kumimoji="1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國貿科</a:t>
                      </a:r>
                      <a:r>
                        <a:rPr kumimoji="1" lang="en-US" altLang="zh-TW" sz="23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en-US" altLang="zh-TW" sz="2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E2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1" lang="zh-TW" altLang="zh-TW" sz="2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73609" marR="73609" marT="40597" marB="405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68D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827087" y="0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zh-TW" sz="5400" dirty="0" smtClean="0"/>
              <a:t>   </a:t>
            </a:r>
            <a:r>
              <a:rPr lang="zh-TW" altLang="en-US" sz="5400" dirty="0" smtClean="0">
                <a:latin typeface="華康中黑體" panose="020B0509000000000000" pitchFamily="49" charset="-120"/>
                <a:ea typeface="華康中黑體" panose="020B0509000000000000" pitchFamily="49" charset="-120"/>
              </a:rPr>
              <a:t>證照</a:t>
            </a:r>
          </a:p>
        </p:txBody>
      </p:sp>
      <p:sp>
        <p:nvSpPr>
          <p:cNvPr id="5" name="矩形 4"/>
          <p:cNvSpPr/>
          <p:nvPr/>
        </p:nvSpPr>
        <p:spPr>
          <a:xfrm>
            <a:off x="812800" y="914400"/>
            <a:ext cx="3129280" cy="4826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11"/>
          <p:cNvSpPr>
            <a:spLocks noGrp="1" noChangeArrowheads="1"/>
          </p:cNvSpPr>
          <p:nvPr>
            <p:ph type="title"/>
          </p:nvPr>
        </p:nvSpPr>
        <p:spPr>
          <a:xfrm>
            <a:off x="1607820" y="-151257"/>
            <a:ext cx="6130925" cy="1139825"/>
          </a:xfrm>
        </p:spPr>
        <p:txBody>
          <a:bodyPr/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取得證照的好處</a:t>
            </a:r>
          </a:p>
        </p:txBody>
      </p:sp>
      <p:grpSp>
        <p:nvGrpSpPr>
          <p:cNvPr id="2" name="群組 1"/>
          <p:cNvGrpSpPr/>
          <p:nvPr/>
        </p:nvGrpSpPr>
        <p:grpSpPr>
          <a:xfrm>
            <a:off x="1296034" y="1896012"/>
            <a:ext cx="6754495" cy="739733"/>
            <a:chOff x="1296034" y="1896012"/>
            <a:chExt cx="6754495" cy="739733"/>
          </a:xfrm>
        </p:grpSpPr>
        <p:sp>
          <p:nvSpPr>
            <p:cNvPr id="20" name="圓角矩形 19"/>
            <p:cNvSpPr/>
            <p:nvPr/>
          </p:nvSpPr>
          <p:spPr>
            <a:xfrm>
              <a:off x="1296034" y="1896012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FF57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8" name="Text Box 4"/>
            <p:cNvSpPr txBox="1">
              <a:spLocks noChangeArrowheads="1"/>
            </p:cNvSpPr>
            <p:nvPr/>
          </p:nvSpPr>
          <p:spPr bwMode="auto">
            <a:xfrm>
              <a:off x="2385648" y="2027027"/>
              <a:ext cx="5322888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dirty="0">
                  <a:ln w="0"/>
                  <a:latin typeface="華康中黑體" pitchFamily="49" charset="-120"/>
                  <a:ea typeface="華康中黑體" pitchFamily="49" charset="-120"/>
                </a:rPr>
                <a:t>檢視學習成果，專業能力證明 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1704384" y="2044482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群組 2"/>
          <p:cNvGrpSpPr/>
          <p:nvPr/>
        </p:nvGrpSpPr>
        <p:grpSpPr>
          <a:xfrm>
            <a:off x="1312230" y="3010735"/>
            <a:ext cx="6798310" cy="739733"/>
            <a:chOff x="1312230" y="3010735"/>
            <a:chExt cx="6798310" cy="739733"/>
          </a:xfrm>
        </p:grpSpPr>
        <p:sp>
          <p:nvSpPr>
            <p:cNvPr id="26" name="圓角矩形 25"/>
            <p:cNvSpPr/>
            <p:nvPr/>
          </p:nvSpPr>
          <p:spPr>
            <a:xfrm>
              <a:off x="1312230" y="3010735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BC57B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6" name="Rectangle 7"/>
            <p:cNvSpPr>
              <a:spLocks noChangeArrowheads="1"/>
            </p:cNvSpPr>
            <p:nvPr/>
          </p:nvSpPr>
          <p:spPr bwMode="auto">
            <a:xfrm>
              <a:off x="2360248" y="3118763"/>
              <a:ext cx="575029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n w="0"/>
                  <a:latin typeface="華康中黑體" pitchFamily="49" charset="-120"/>
                  <a:ea typeface="華康中黑體" pitchFamily="49" charset="-120"/>
                </a:rPr>
                <a:t>抵免部分科目之重修</a:t>
              </a:r>
              <a:r>
                <a:rPr lang="en-US" altLang="zh-TW" dirty="0">
                  <a:ln w="0"/>
                  <a:latin typeface="華康中黑體" pitchFamily="49" charset="-120"/>
                  <a:ea typeface="華康中黑體" pitchFamily="49" charset="-120"/>
                </a:rPr>
                <a:t>(</a:t>
              </a:r>
              <a:r>
                <a:rPr lang="zh-TW" altLang="en-US" dirty="0">
                  <a:ln w="0"/>
                  <a:latin typeface="華康中黑體" pitchFamily="49" charset="-120"/>
                  <a:ea typeface="華康中黑體" pitchFamily="49" charset="-120"/>
                </a:rPr>
                <a:t>一張抵一科</a:t>
              </a:r>
              <a:r>
                <a:rPr lang="en-US" altLang="zh-TW" dirty="0">
                  <a:ln w="0"/>
                  <a:latin typeface="華康中黑體" pitchFamily="49" charset="-120"/>
                  <a:ea typeface="華康中黑體" pitchFamily="49" charset="-120"/>
                </a:rPr>
                <a:t>) </a:t>
              </a:r>
            </a:p>
          </p:txBody>
        </p:sp>
        <p:sp>
          <p:nvSpPr>
            <p:cNvPr id="16" name="橢圓 15"/>
            <p:cNvSpPr/>
            <p:nvPr/>
          </p:nvSpPr>
          <p:spPr>
            <a:xfrm>
              <a:off x="1704384" y="3139910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1303018" y="4072510"/>
            <a:ext cx="6754495" cy="739733"/>
            <a:chOff x="1303018" y="4072510"/>
            <a:chExt cx="6754495" cy="739733"/>
          </a:xfrm>
        </p:grpSpPr>
        <p:sp>
          <p:nvSpPr>
            <p:cNvPr id="29" name="圓角矩形 28"/>
            <p:cNvSpPr/>
            <p:nvPr/>
          </p:nvSpPr>
          <p:spPr>
            <a:xfrm>
              <a:off x="1303018" y="4072510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DD57B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6394" name="Rectangle 10"/>
            <p:cNvSpPr>
              <a:spLocks noChangeArrowheads="1"/>
            </p:cNvSpPr>
            <p:nvPr/>
          </p:nvSpPr>
          <p:spPr bwMode="auto">
            <a:xfrm>
              <a:off x="2407872" y="4172864"/>
              <a:ext cx="4314001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n w="0"/>
                  <a:latin typeface="華康中黑體" pitchFamily="49" charset="-120"/>
                  <a:ea typeface="華康中黑體" pitchFamily="49" charset="-120"/>
                </a:rPr>
                <a:t>乙級證照可參加技優甄審 </a:t>
              </a:r>
            </a:p>
          </p:txBody>
        </p:sp>
        <p:sp>
          <p:nvSpPr>
            <p:cNvPr id="17" name="橢圓 16"/>
            <p:cNvSpPr/>
            <p:nvPr/>
          </p:nvSpPr>
          <p:spPr>
            <a:xfrm>
              <a:off x="1704384" y="4235338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1296033" y="5094954"/>
            <a:ext cx="6754495" cy="739733"/>
            <a:chOff x="1296033" y="5094954"/>
            <a:chExt cx="6754495" cy="739733"/>
          </a:xfrm>
        </p:grpSpPr>
        <p:sp>
          <p:nvSpPr>
            <p:cNvPr id="32" name="圓角矩形 31"/>
            <p:cNvSpPr/>
            <p:nvPr/>
          </p:nvSpPr>
          <p:spPr>
            <a:xfrm>
              <a:off x="1296033" y="5094954"/>
              <a:ext cx="6754495" cy="739733"/>
            </a:xfrm>
            <a:prstGeom prst="roundRect">
              <a:avLst>
                <a:gd name="adj" fmla="val 50000"/>
              </a:avLst>
            </a:prstGeom>
            <a:solidFill>
              <a:srgbClr val="FF579A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2442296" y="5203209"/>
              <a:ext cx="4314001" cy="52322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 anchor="ctr">
              <a:spAutoFit/>
            </a:bodyPr>
            <a:lstStyle>
              <a:lvl1pPr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 eaLnBrk="0" hangingPunct="0"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200"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eaLnBrk="1" hangingPunct="1">
                <a:defRPr/>
              </a:pPr>
              <a:r>
                <a:rPr lang="zh-TW" altLang="en-US" sz="2800" dirty="0">
                  <a:ln w="0"/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證照可作為推甄備審資料 </a:t>
              </a:r>
            </a:p>
          </p:txBody>
        </p:sp>
        <p:sp>
          <p:nvSpPr>
            <p:cNvPr id="18" name="橢圓 17"/>
            <p:cNvSpPr/>
            <p:nvPr/>
          </p:nvSpPr>
          <p:spPr>
            <a:xfrm>
              <a:off x="1704384" y="5264707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11"/>
          <p:cNvSpPr>
            <a:spLocks noGrp="1" noChangeArrowheads="1"/>
          </p:cNvSpPr>
          <p:nvPr>
            <p:ph type="title"/>
          </p:nvPr>
        </p:nvSpPr>
        <p:spPr>
          <a:xfrm>
            <a:off x="827087" y="-27384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活動</a:t>
            </a:r>
          </a:p>
        </p:txBody>
      </p:sp>
      <p:pic>
        <p:nvPicPr>
          <p:cNvPr id="20" name="圖片 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484" y="3292977"/>
            <a:ext cx="2664183" cy="1469263"/>
          </a:xfrm>
          <a:prstGeom prst="rect">
            <a:avLst/>
          </a:prstGeom>
        </p:spPr>
      </p:pic>
      <p:pic>
        <p:nvPicPr>
          <p:cNvPr id="21" name="圖片 20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92729" y="3216208"/>
            <a:ext cx="2664183" cy="1377815"/>
          </a:xfrm>
          <a:prstGeom prst="rect">
            <a:avLst/>
          </a:prstGeom>
        </p:spPr>
      </p:pic>
      <p:pic>
        <p:nvPicPr>
          <p:cNvPr id="22" name="圖片 21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388" y="4565005"/>
            <a:ext cx="2670279" cy="129856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89437" y="1983031"/>
            <a:ext cx="2664183" cy="1347333"/>
          </a:xfrm>
          <a:prstGeom prst="rect">
            <a:avLst/>
          </a:prstGeom>
        </p:spPr>
      </p:pic>
      <p:pic>
        <p:nvPicPr>
          <p:cNvPr id="30" name="圖片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95551" y="2040701"/>
            <a:ext cx="2755631" cy="1450974"/>
          </a:xfrm>
          <a:prstGeom prst="rect">
            <a:avLst/>
          </a:prstGeom>
        </p:spPr>
      </p:pic>
      <p:pic>
        <p:nvPicPr>
          <p:cNvPr id="31" name="圖片 3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74472" y="2040701"/>
            <a:ext cx="2670279" cy="1450974"/>
          </a:xfrm>
          <a:prstGeom prst="rect">
            <a:avLst/>
          </a:prstGeom>
        </p:spPr>
      </p:pic>
      <p:pic>
        <p:nvPicPr>
          <p:cNvPr id="1026" name="Picture 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7698" y="3213100"/>
            <a:ext cx="266382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圖片 9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2793514"/>
            <a:ext cx="2962913" cy="2377646"/>
          </a:xfrm>
          <a:prstGeom prst="rect">
            <a:avLst/>
          </a:prstGeom>
        </p:spPr>
      </p:pic>
      <p:grpSp>
        <p:nvGrpSpPr>
          <p:cNvPr id="8" name="群組 7"/>
          <p:cNvGrpSpPr/>
          <p:nvPr/>
        </p:nvGrpSpPr>
        <p:grpSpPr>
          <a:xfrm>
            <a:off x="3276611" y="2793515"/>
            <a:ext cx="2808313" cy="2265832"/>
            <a:chOff x="3276611" y="2793515"/>
            <a:chExt cx="2808313" cy="2265832"/>
          </a:xfrm>
        </p:grpSpPr>
        <p:grpSp>
          <p:nvGrpSpPr>
            <p:cNvPr id="17" name="群組 16"/>
            <p:cNvGrpSpPr/>
            <p:nvPr/>
          </p:nvGrpSpPr>
          <p:grpSpPr>
            <a:xfrm>
              <a:off x="3299091" y="2793515"/>
              <a:ext cx="2616942" cy="2265832"/>
              <a:chOff x="2055316" y="840779"/>
              <a:chExt cx="1985367" cy="2382440"/>
            </a:xfrm>
            <a:scene3d>
              <a:camera prst="orthographicFront"/>
              <a:lightRig rig="flat" dir="t"/>
            </a:scene3d>
          </p:grpSpPr>
          <p:sp>
            <p:nvSpPr>
              <p:cNvPr id="23" name="圓角矩形 22"/>
              <p:cNvSpPr/>
              <p:nvPr/>
            </p:nvSpPr>
            <p:spPr>
              <a:xfrm>
                <a:off x="2055316" y="840779"/>
                <a:ext cx="1985367" cy="2382440"/>
              </a:xfrm>
              <a:prstGeom prst="roundRect">
                <a:avLst>
                  <a:gd name="adj" fmla="val 5000"/>
                </a:avLst>
              </a:prstGeom>
              <a:solidFill>
                <a:srgbClr val="A8CF2B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3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3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4" name="圓角矩形 6"/>
              <p:cNvSpPr/>
              <p:nvPr/>
            </p:nvSpPr>
            <p:spPr>
              <a:xfrm rot="16200000">
                <a:off x="1277052" y="1619043"/>
                <a:ext cx="1953601" cy="3970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2009" rIns="93345" bIns="0" numCol="1" spcCol="1270" anchor="t" anchorCtr="0">
                <a:noAutofit/>
              </a:bodyPr>
              <a:lstStyle/>
              <a:p>
                <a:pPr lvl="0" algn="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100" kern="1200"/>
              </a:p>
            </p:txBody>
          </p:sp>
        </p:grpSp>
        <p:sp>
          <p:nvSpPr>
            <p:cNvPr id="31" name="文字方塊 30"/>
            <p:cNvSpPr txBox="1"/>
            <p:nvPr/>
          </p:nvSpPr>
          <p:spPr>
            <a:xfrm>
              <a:off x="3276611" y="3634044"/>
              <a:ext cx="2808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年輕不要留白</a:t>
              </a:r>
              <a:endParaRPr lang="zh-TW" altLang="en-US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9" name="群組 8"/>
          <p:cNvGrpSpPr/>
          <p:nvPr/>
        </p:nvGrpSpPr>
        <p:grpSpPr>
          <a:xfrm>
            <a:off x="474476" y="2793514"/>
            <a:ext cx="2808313" cy="2265832"/>
            <a:chOff x="5875172" y="2793515"/>
            <a:chExt cx="2808313" cy="2265832"/>
          </a:xfrm>
        </p:grpSpPr>
        <p:grpSp>
          <p:nvGrpSpPr>
            <p:cNvPr id="19" name="群組 18"/>
            <p:cNvGrpSpPr/>
            <p:nvPr/>
          </p:nvGrpSpPr>
          <p:grpSpPr>
            <a:xfrm>
              <a:off x="6007627" y="2793515"/>
              <a:ext cx="2616942" cy="2265832"/>
              <a:chOff x="4110171" y="840779"/>
              <a:chExt cx="1985367" cy="2382440"/>
            </a:xfrm>
            <a:scene3d>
              <a:camera prst="orthographicFront"/>
              <a:lightRig rig="flat" dir="t"/>
            </a:scene3d>
          </p:grpSpPr>
          <p:sp>
            <p:nvSpPr>
              <p:cNvPr id="21" name="圓角矩形 20"/>
              <p:cNvSpPr/>
              <p:nvPr/>
            </p:nvSpPr>
            <p:spPr>
              <a:xfrm>
                <a:off x="4110171" y="840779"/>
                <a:ext cx="1985367" cy="2382440"/>
              </a:xfrm>
              <a:prstGeom prst="roundRect">
                <a:avLst>
                  <a:gd name="adj" fmla="val 5000"/>
                </a:avLst>
              </a:prstGeom>
              <a:solidFill>
                <a:srgbClr val="CC66FF"/>
              </a:solidFill>
              <a:sp3d prstMaterial="plastic">
                <a:bevelT w="120900" h="88900"/>
                <a:bevelB w="88900" h="31750" prst="angle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4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4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2" name="圓角矩形 9"/>
              <p:cNvSpPr/>
              <p:nvPr/>
            </p:nvSpPr>
            <p:spPr>
              <a:xfrm rot="16200000">
                <a:off x="3331907" y="1619043"/>
                <a:ext cx="1953601" cy="397073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72009" rIns="93345" bIns="0" numCol="1" spcCol="1270" anchor="t" anchorCtr="0">
                <a:noAutofit/>
              </a:bodyPr>
              <a:lstStyle/>
              <a:p>
                <a:pPr lvl="0" algn="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zh-TW" altLang="en-US" sz="2100" kern="1200"/>
              </a:p>
            </p:txBody>
          </p:sp>
        </p:grpSp>
        <p:sp>
          <p:nvSpPr>
            <p:cNvPr id="32" name="文字方塊 31"/>
            <p:cNvSpPr txBox="1"/>
            <p:nvPr/>
          </p:nvSpPr>
          <p:spPr>
            <a:xfrm>
              <a:off x="5875172" y="3634044"/>
              <a:ext cx="2808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品德、</a:t>
              </a:r>
              <a:r>
                <a:rPr lang="zh-TW" altLang="en-US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sp>
        <p:nvSpPr>
          <p:cNvPr id="18434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TW" sz="5400" dirty="0" smtClean="0">
                <a:ea typeface="華康中黑體" panose="020B0509000000000000" pitchFamily="49" charset="-120"/>
              </a:rPr>
              <a:t>    </a:t>
            </a:r>
            <a:r>
              <a:rPr lang="zh-TW" altLang="en-US" sz="5400" dirty="0" smtClean="0">
                <a:ea typeface="華康中黑體" panose="020B0509000000000000" pitchFamily="49" charset="-120"/>
              </a:rPr>
              <a:t>期許</a:t>
            </a:r>
          </a:p>
        </p:txBody>
      </p:sp>
      <p:sp>
        <p:nvSpPr>
          <p:cNvPr id="18" name="流程圖: 抽選 17"/>
          <p:cNvSpPr/>
          <p:nvPr/>
        </p:nvSpPr>
        <p:spPr>
          <a:xfrm rot="5400000">
            <a:off x="3127569" y="4601539"/>
            <a:ext cx="332904" cy="267834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流程圖: 抽選 19"/>
          <p:cNvSpPr/>
          <p:nvPr/>
        </p:nvSpPr>
        <p:spPr>
          <a:xfrm rot="5400000">
            <a:off x="5841171" y="4607142"/>
            <a:ext cx="332904" cy="296981"/>
          </a:xfrm>
          <a:prstGeom prst="flowChartExtract">
            <a:avLst/>
          </a:prstGeom>
          <a:scene3d>
            <a:camera prst="orthographicFront"/>
            <a:lightRig rig="flat" dir="t"/>
          </a:scene3d>
          <a:sp3d z="190500" extrusionH="12700" prstMaterial="plastic">
            <a:bevelT w="50800" h="50800"/>
          </a:sp3d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2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內容版面配置區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2" y="1628800"/>
            <a:ext cx="7513990" cy="45344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健康操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-新生訓練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55576" y="68506"/>
            <a:ext cx="7860051" cy="5895038"/>
          </a:xfrm>
          <a:prstGeom prst="rect">
            <a:avLst/>
          </a:prstGeom>
        </p:spPr>
      </p:pic>
      <p:pic>
        <p:nvPicPr>
          <p:cNvPr id="14" name="圖片 13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08225" y="6157947"/>
            <a:ext cx="896190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31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內容版面配置區 1"/>
          <p:cNvSpPr>
            <a:spLocks noGrp="1"/>
          </p:cNvSpPr>
          <p:nvPr>
            <p:ph idx="1"/>
          </p:nvPr>
        </p:nvSpPr>
        <p:spPr>
          <a:xfrm>
            <a:off x="829501" y="1718500"/>
            <a:ext cx="7464107" cy="428910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商業簡報</a:t>
            </a:r>
            <a:r>
              <a:rPr lang="en-US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全國第七名</a:t>
            </a:r>
          </a:p>
          <a:p>
            <a:pPr lvl="1" eaLnBrk="1" hangingPunct="1">
              <a:spcBef>
                <a:spcPts val="900"/>
              </a:spcBef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商三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周晏汝</a:t>
            </a:r>
          </a:p>
          <a:p>
            <a:pPr lvl="1" eaLnBrk="1" hangingPunct="1">
              <a:spcBef>
                <a:spcPts val="900"/>
              </a:spcBef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獲選年度金手獎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 eaLnBrk="1" hangingPunct="1">
              <a:spcBef>
                <a:spcPts val="900"/>
              </a:spcBef>
            </a:pPr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國立台灣科技大學</a:t>
            </a:r>
            <a:r>
              <a:rPr lang="en-US" altLang="zh-TW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 </a:t>
            </a:r>
          </a:p>
          <a:p>
            <a:pPr eaLnBrk="1" hangingPunct="1">
              <a:spcBef>
                <a:spcPts val="3000"/>
              </a:spcBef>
            </a:pP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文書處理</a:t>
            </a:r>
            <a:r>
              <a:rPr lang="en-US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zh-TW" sz="2800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全國第二十七名</a:t>
            </a:r>
          </a:p>
          <a:p>
            <a:pPr lvl="1" eaLnBrk="1" hangingPunct="1">
              <a:spcBef>
                <a:spcPts val="1200"/>
              </a:spcBef>
            </a:pP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資三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班 邱雅慈</a:t>
            </a:r>
          </a:p>
          <a:p>
            <a:pPr lvl="1" eaLnBrk="1" hangingPunct="1"/>
            <a:r>
              <a:rPr lang="zh-TW" altLang="en-US" sz="24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繁星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錄取國立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台北商業大學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學年全國技藝競賽</a:t>
            </a:r>
          </a:p>
        </p:txBody>
      </p:sp>
      <p:pic>
        <p:nvPicPr>
          <p:cNvPr id="5" name="Picture 5" descr="K:\102學年度公務檔案\1020808_集訓+技藝競賽+資訊月競賽\完成-102全國商科技藝競賽\102全國商科技藝競賽23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77" y="1852824"/>
            <a:ext cx="2577634" cy="40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圖片 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25" y="6157947"/>
            <a:ext cx="896190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9"/>
          <p:cNvSpPr>
            <a:spLocks noGrp="1" noChangeArrowheads="1"/>
          </p:cNvSpPr>
          <p:nvPr>
            <p:ph type="title"/>
          </p:nvPr>
        </p:nvSpPr>
        <p:spPr>
          <a:xfrm>
            <a:off x="827087" y="-27384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畢業條件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539552" y="2017589"/>
            <a:ext cx="8163146" cy="863600"/>
            <a:chOff x="539552" y="2017589"/>
            <a:chExt cx="8163146" cy="863600"/>
          </a:xfrm>
        </p:grpSpPr>
        <p:sp>
          <p:nvSpPr>
            <p:cNvPr id="11" name="圓角矩形 10"/>
            <p:cNvSpPr/>
            <p:nvPr/>
          </p:nvSpPr>
          <p:spPr>
            <a:xfrm>
              <a:off x="539552" y="2075144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33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" name="Group 12"/>
            <p:cNvGrpSpPr>
              <a:grpSpLocks/>
            </p:cNvGrpSpPr>
            <p:nvPr/>
          </p:nvGrpSpPr>
          <p:grpSpPr bwMode="auto">
            <a:xfrm>
              <a:off x="1240084" y="2017589"/>
              <a:ext cx="6531257" cy="863600"/>
              <a:chOff x="476" y="1253"/>
              <a:chExt cx="4875" cy="544"/>
            </a:xfrm>
          </p:grpSpPr>
          <p:sp>
            <p:nvSpPr>
              <p:cNvPr id="4109" name="AutoShape 2"/>
              <p:cNvSpPr>
                <a:spLocks noChangeArrowheads="1"/>
              </p:cNvSpPr>
              <p:nvPr/>
            </p:nvSpPr>
            <p:spPr bwMode="auto">
              <a:xfrm>
                <a:off x="476" y="1253"/>
                <a:ext cx="4808" cy="544"/>
              </a:xfrm>
              <a:prstGeom prst="flowChartAlternateProcess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zh-TW" altLang="en-US" sz="3200">
                  <a:ea typeface="華康中黑體" panose="020B0509000000000000" pitchFamily="49" charset="-120"/>
                </a:endParaRPr>
              </a:p>
            </p:txBody>
          </p:sp>
          <p:sp>
            <p:nvSpPr>
              <p:cNvPr id="4110" name="Text Box 3"/>
              <p:cNvSpPr txBox="1">
                <a:spLocks noChangeArrowheads="1"/>
              </p:cNvSpPr>
              <p:nvPr/>
            </p:nvSpPr>
            <p:spPr bwMode="auto">
              <a:xfrm>
                <a:off x="518" y="1351"/>
                <a:ext cx="4833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ClrTx/>
                  <a:buSzTx/>
                  <a:buFontTx/>
                  <a:buNone/>
                </a:pP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畢業學分</a:t>
                </a:r>
                <a:r>
                  <a:rPr lang="en-US" altLang="zh-TW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160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學分</a:t>
                </a:r>
                <a:r>
                  <a:rPr lang="zh-TW" altLang="en-US" dirty="0"/>
                  <a:t>，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部定科目及格率</a:t>
                </a:r>
                <a:r>
                  <a:rPr lang="en-US" altLang="zh-TW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85</a:t>
                </a:r>
                <a:r>
                  <a:rPr lang="zh-TW" altLang="en-US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％</a:t>
                </a:r>
                <a:r>
                  <a:rPr lang="zh-TW" altLang="en-US" sz="2400" dirty="0">
                    <a:latin typeface="華康中黑體" panose="020B0509000000000000" pitchFamily="49" charset="-120"/>
                    <a:ea typeface="華康中黑體" panose="020B0509000000000000" pitchFamily="49" charset="-120"/>
                  </a:rPr>
                  <a:t> </a:t>
                </a:r>
              </a:p>
            </p:txBody>
          </p:sp>
        </p:grpSp>
        <p:sp>
          <p:nvSpPr>
            <p:cNvPr id="8" name="橢圓 7"/>
            <p:cNvSpPr/>
            <p:nvPr/>
          </p:nvSpPr>
          <p:spPr>
            <a:xfrm>
              <a:off x="764948" y="219298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550647" y="3003322"/>
            <a:ext cx="8163146" cy="739733"/>
            <a:chOff x="550647" y="3003322"/>
            <a:chExt cx="8163146" cy="739733"/>
          </a:xfrm>
        </p:grpSpPr>
        <p:sp>
          <p:nvSpPr>
            <p:cNvPr id="29" name="圓角矩形 28"/>
            <p:cNvSpPr/>
            <p:nvPr/>
          </p:nvSpPr>
          <p:spPr>
            <a:xfrm>
              <a:off x="550647" y="3003322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66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1" name="Rectangle 10"/>
            <p:cNvSpPr>
              <a:spLocks noChangeArrowheads="1"/>
            </p:cNvSpPr>
            <p:nvPr/>
          </p:nvSpPr>
          <p:spPr bwMode="auto">
            <a:xfrm>
              <a:off x="1325585" y="3118921"/>
              <a:ext cx="737711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專業及實習科目至少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80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學分，至少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學分及格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24" name="橢圓 23"/>
            <p:cNvSpPr/>
            <p:nvPr/>
          </p:nvSpPr>
          <p:spPr>
            <a:xfrm>
              <a:off x="764948" y="3145352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5" name="群組 14"/>
          <p:cNvGrpSpPr/>
          <p:nvPr/>
        </p:nvGrpSpPr>
        <p:grpSpPr>
          <a:xfrm>
            <a:off x="539552" y="3955148"/>
            <a:ext cx="8163146" cy="739733"/>
            <a:chOff x="539552" y="3955148"/>
            <a:chExt cx="8163146" cy="739733"/>
          </a:xfrm>
        </p:grpSpPr>
        <p:sp>
          <p:nvSpPr>
            <p:cNvPr id="30" name="圓角矩形 29"/>
            <p:cNvSpPr/>
            <p:nvPr/>
          </p:nvSpPr>
          <p:spPr>
            <a:xfrm>
              <a:off x="539552" y="3955148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FFCC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108" name="Rectangle 7"/>
            <p:cNvSpPr>
              <a:spLocks noChangeArrowheads="1"/>
            </p:cNvSpPr>
            <p:nvPr/>
          </p:nvSpPr>
          <p:spPr bwMode="auto">
            <a:xfrm>
              <a:off x="1376418" y="4043923"/>
              <a:ext cx="48529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實習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(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實務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)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科目需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30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學分及格</a:t>
              </a:r>
            </a:p>
          </p:txBody>
        </p:sp>
        <p:sp>
          <p:nvSpPr>
            <p:cNvPr id="25" name="橢圓 24"/>
            <p:cNvSpPr/>
            <p:nvPr/>
          </p:nvSpPr>
          <p:spPr>
            <a:xfrm>
              <a:off x="764948" y="4072986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39552" y="4884912"/>
            <a:ext cx="8163146" cy="739733"/>
            <a:chOff x="539552" y="4884912"/>
            <a:chExt cx="8163146" cy="739733"/>
          </a:xfrm>
        </p:grpSpPr>
        <p:sp>
          <p:nvSpPr>
            <p:cNvPr id="31" name="圓角矩形 30"/>
            <p:cNvSpPr/>
            <p:nvPr/>
          </p:nvSpPr>
          <p:spPr>
            <a:xfrm>
              <a:off x="539552" y="4884912"/>
              <a:ext cx="8163146" cy="739733"/>
            </a:xfrm>
            <a:prstGeom prst="roundRect">
              <a:avLst>
                <a:gd name="adj" fmla="val 50000"/>
              </a:avLst>
            </a:prstGeom>
            <a:solidFill>
              <a:srgbClr val="99CC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Rectangle 8"/>
            <p:cNvSpPr>
              <a:spLocks noChangeArrowheads="1"/>
            </p:cNvSpPr>
            <p:nvPr/>
          </p:nvSpPr>
          <p:spPr bwMode="auto">
            <a:xfrm>
              <a:off x="1361855" y="4993618"/>
              <a:ext cx="439578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專題製作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4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學分為必修課程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26" name="橢圓 25"/>
            <p:cNvSpPr/>
            <p:nvPr/>
          </p:nvSpPr>
          <p:spPr>
            <a:xfrm>
              <a:off x="764948" y="4993618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7" name="內容版面配置區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709952"/>
            <a:ext cx="7461504" cy="4275227"/>
          </a:xfrm>
        </p:spPr>
      </p:pic>
      <p:sp>
        <p:nvSpPr>
          <p:cNvPr id="2662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企業參訪 ─ 台塑王國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內容版面配置區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" t="9555" r="2020" b="9920"/>
          <a:stretch/>
        </p:blipFill>
        <p:spPr>
          <a:xfrm>
            <a:off x="813816" y="1700808"/>
            <a:ext cx="7470648" cy="4279368"/>
          </a:xfrm>
        </p:spPr>
      </p:pic>
      <p:sp>
        <p:nvSpPr>
          <p:cNvPr id="27651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參訪 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─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桃園國際機場</a:t>
            </a:r>
          </a:p>
        </p:txBody>
      </p:sp>
      <p:pic>
        <p:nvPicPr>
          <p:cNvPr id="12" name="圖片 11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25" y="6157947"/>
            <a:ext cx="896190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內容版面配置區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968" y="1741302"/>
            <a:ext cx="3168352" cy="4227054"/>
          </a:xfrm>
          <a:prstGeom prst="rect">
            <a:avLst/>
          </a:prstGeom>
          <a:noFill/>
          <a:ln>
            <a:noFill/>
          </a:ln>
        </p:spPr>
      </p:pic>
      <p:sp>
        <p:nvSpPr>
          <p:cNvPr id="22530" name="標題 1"/>
          <p:cNvSpPr>
            <a:spLocks noGrp="1"/>
          </p:cNvSpPr>
          <p:nvPr>
            <p:ph type="title"/>
          </p:nvPr>
        </p:nvSpPr>
        <p:spPr>
          <a:xfrm>
            <a:off x="179512" y="-171400"/>
            <a:ext cx="8229600" cy="1139825"/>
          </a:xfrm>
        </p:spPr>
        <p:txBody>
          <a:bodyPr>
            <a:normAutofit/>
          </a:bodyPr>
          <a:lstStyle/>
          <a:p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公民訓練</a:t>
            </a:r>
            <a:r>
              <a:rPr lang="en-US" altLang="zh-TW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攀岩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>
                <a:solidFill>
                  <a:srgbClr val="FF33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44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公民訓練</a:t>
            </a:r>
          </a:p>
        </p:txBody>
      </p:sp>
      <p:pic>
        <p:nvPicPr>
          <p:cNvPr id="23555" name="Picture 2" descr="E:\國一1~國三1~照片及影片\2012--12.12-13公訓\國二1\20121212_1406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34" b="6454"/>
          <a:stretch>
            <a:fillRect/>
          </a:stretch>
        </p:blipFill>
        <p:spPr bwMode="auto">
          <a:xfrm>
            <a:off x="811576" y="1709952"/>
            <a:ext cx="7520984" cy="4276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8225" y="6157947"/>
            <a:ext cx="896190" cy="65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-堅持夢想的人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0607" y="20186"/>
            <a:ext cx="8477043" cy="5958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71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68664" y="2104152"/>
            <a:ext cx="642814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en-US" altLang="zh-TW" sz="115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96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9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95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title"/>
          </p:nvPr>
        </p:nvSpPr>
        <p:spPr>
          <a:xfrm>
            <a:off x="862806" y="-60592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成績考核概要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313309" y="1962022"/>
            <a:ext cx="8421686" cy="739733"/>
            <a:chOff x="313309" y="1962022"/>
            <a:chExt cx="8421686" cy="739733"/>
          </a:xfrm>
        </p:grpSpPr>
        <p:sp>
          <p:nvSpPr>
            <p:cNvPr id="16" name="圓角矩形 15"/>
            <p:cNvSpPr/>
            <p:nvPr/>
          </p:nvSpPr>
          <p:spPr>
            <a:xfrm>
              <a:off x="313309" y="1962022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00B0F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4" name="Text Box 7"/>
            <p:cNvSpPr txBox="1">
              <a:spLocks noChangeArrowheads="1"/>
            </p:cNvSpPr>
            <p:nvPr/>
          </p:nvSpPr>
          <p:spPr bwMode="auto">
            <a:xfrm>
              <a:off x="1080070" y="2060848"/>
              <a:ext cx="7200900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學期成績不及格且達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40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(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含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)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者可予以補考</a:t>
              </a:r>
              <a:r>
                <a:rPr lang="zh-TW" altLang="en-US" sz="2400" dirty="0"/>
                <a:t> </a:t>
              </a:r>
            </a:p>
          </p:txBody>
        </p:sp>
        <p:sp>
          <p:nvSpPr>
            <p:cNvPr id="12" name="橢圓 11"/>
            <p:cNvSpPr/>
            <p:nvPr/>
          </p:nvSpPr>
          <p:spPr>
            <a:xfrm>
              <a:off x="539552" y="2070246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1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313309" y="2997757"/>
            <a:ext cx="8421686" cy="739733"/>
            <a:chOff x="313309" y="2997757"/>
            <a:chExt cx="8421686" cy="739733"/>
          </a:xfrm>
        </p:grpSpPr>
        <p:sp>
          <p:nvSpPr>
            <p:cNvPr id="17" name="圓角矩形 16"/>
            <p:cNvSpPr/>
            <p:nvPr/>
          </p:nvSpPr>
          <p:spPr>
            <a:xfrm>
              <a:off x="313309" y="2997757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0033CC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8" name="Rectangle 12"/>
            <p:cNvSpPr>
              <a:spLocks noChangeArrowheads="1"/>
            </p:cNvSpPr>
            <p:nvPr/>
          </p:nvSpPr>
          <p:spPr bwMode="auto">
            <a:xfrm>
              <a:off x="1075307" y="3108068"/>
              <a:ext cx="3821113" cy="519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補考及格者以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分登錄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13" name="橢圓 12"/>
            <p:cNvSpPr/>
            <p:nvPr/>
          </p:nvSpPr>
          <p:spPr>
            <a:xfrm>
              <a:off x="539552" y="311935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2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313309" y="4100133"/>
            <a:ext cx="8421686" cy="739733"/>
            <a:chOff x="313309" y="4100133"/>
            <a:chExt cx="8421686" cy="739733"/>
          </a:xfrm>
        </p:grpSpPr>
        <p:sp>
          <p:nvSpPr>
            <p:cNvPr id="18" name="圓角矩形 17"/>
            <p:cNvSpPr/>
            <p:nvPr/>
          </p:nvSpPr>
          <p:spPr>
            <a:xfrm>
              <a:off x="313309" y="4100133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CC0099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30" name="Rectangle 9"/>
            <p:cNvSpPr>
              <a:spLocks noChangeArrowheads="1"/>
            </p:cNvSpPr>
            <p:nvPr/>
          </p:nvSpPr>
          <p:spPr bwMode="auto">
            <a:xfrm>
              <a:off x="1083245" y="4191128"/>
              <a:ext cx="669290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未達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40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分或補考未達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分者，必須重補修</a:t>
              </a:r>
              <a:r>
                <a:rPr lang="zh-TW" altLang="en-US" sz="2400" dirty="0"/>
                <a:t> </a:t>
              </a:r>
            </a:p>
          </p:txBody>
        </p:sp>
        <p:sp>
          <p:nvSpPr>
            <p:cNvPr id="14" name="橢圓 13"/>
            <p:cNvSpPr/>
            <p:nvPr/>
          </p:nvSpPr>
          <p:spPr>
            <a:xfrm>
              <a:off x="539552" y="4213713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3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313309" y="5099728"/>
            <a:ext cx="8421686" cy="739733"/>
            <a:chOff x="313309" y="5099728"/>
            <a:chExt cx="8421686" cy="739733"/>
          </a:xfrm>
        </p:grpSpPr>
        <p:sp>
          <p:nvSpPr>
            <p:cNvPr id="19" name="圓角矩形 18"/>
            <p:cNvSpPr/>
            <p:nvPr/>
          </p:nvSpPr>
          <p:spPr>
            <a:xfrm>
              <a:off x="313309" y="5099728"/>
              <a:ext cx="8421686" cy="739733"/>
            </a:xfrm>
            <a:prstGeom prst="roundRect">
              <a:avLst>
                <a:gd name="adj" fmla="val 50000"/>
              </a:avLst>
            </a:prstGeom>
            <a:solidFill>
              <a:srgbClr val="FF00FF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129" name="Rectangle 13"/>
            <p:cNvSpPr>
              <a:spLocks noChangeArrowheads="1"/>
            </p:cNvSpPr>
            <p:nvPr/>
          </p:nvSpPr>
          <p:spPr bwMode="auto">
            <a:xfrm>
              <a:off x="1083245" y="5202510"/>
              <a:ext cx="7651750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重補修及格者以</a:t>
              </a:r>
              <a:r>
                <a:rPr lang="en-US" altLang="zh-TW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60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分登錄，若不及格者擇優登錄</a:t>
              </a:r>
            </a:p>
          </p:txBody>
        </p:sp>
        <p:sp>
          <p:nvSpPr>
            <p:cNvPr id="15" name="橢圓 14"/>
            <p:cNvSpPr/>
            <p:nvPr/>
          </p:nvSpPr>
          <p:spPr>
            <a:xfrm>
              <a:off x="539552" y="5217567"/>
              <a:ext cx="504056" cy="504056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TW" dirty="0" smtClean="0">
                  <a:solidFill>
                    <a:schemeClr val="tx1"/>
                  </a:solidFill>
                </a:rPr>
                <a:t>4</a:t>
              </a:r>
              <a:endParaRPr lang="zh-TW" altLang="en-US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zh-TW" altLang="en-US" sz="5400" smtClean="0">
                <a:ea typeface="華康中黑體" panose="020B0509000000000000" pitchFamily="49" charset="-120"/>
              </a:rPr>
              <a:t>升學管道</a:t>
            </a:r>
          </a:p>
        </p:txBody>
      </p:sp>
      <p:sp>
        <p:nvSpPr>
          <p:cNvPr id="13" name="矩形 12"/>
          <p:cNvSpPr/>
          <p:nvPr/>
        </p:nvSpPr>
        <p:spPr>
          <a:xfrm rot="2723923">
            <a:off x="1981730" y="2677208"/>
            <a:ext cx="2520280" cy="252028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  <a:alpha val="22000"/>
                </a:srgbClr>
              </a:gs>
              <a:gs pos="50000">
                <a:srgbClr val="00B0F0">
                  <a:tint val="44500"/>
                  <a:satMod val="160000"/>
                  <a:alpha val="33000"/>
                </a:srgbClr>
              </a:gs>
              <a:gs pos="100000">
                <a:srgbClr val="00B0F0">
                  <a:tint val="23500"/>
                  <a:satMod val="160000"/>
                  <a:alpha val="17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contrasting" dir="t"/>
          </a:scene3d>
          <a:sp3d prstMaterial="plastic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0" name="群組 19"/>
          <p:cNvGrpSpPr/>
          <p:nvPr/>
        </p:nvGrpSpPr>
        <p:grpSpPr>
          <a:xfrm>
            <a:off x="5963294" y="3262513"/>
            <a:ext cx="2497138" cy="1534639"/>
            <a:chOff x="5963294" y="3262513"/>
            <a:chExt cx="2497138" cy="1534639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5965991" y="3262513"/>
              <a:ext cx="2493963" cy="684213"/>
              <a:chOff x="3279" y="1049"/>
              <a:chExt cx="1571" cy="431"/>
            </a:xfrm>
            <a:noFill/>
          </p:grpSpPr>
          <p:sp>
            <p:nvSpPr>
              <p:cNvPr id="6155" name="AutoShape 15"/>
              <p:cNvSpPr>
                <a:spLocks noChangeArrowheads="1"/>
              </p:cNvSpPr>
              <p:nvPr/>
            </p:nvSpPr>
            <p:spPr bwMode="auto">
              <a:xfrm>
                <a:off x="3833" y="1049"/>
                <a:ext cx="1017" cy="408"/>
              </a:xfrm>
              <a:prstGeom prst="roundRect">
                <a:avLst>
                  <a:gd name="adj" fmla="val 16667"/>
                </a:avLst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3200" dirty="0">
                    <a:ea typeface="華康中黑體" panose="020B0509000000000000" pitchFamily="49" charset="-120"/>
                  </a:rPr>
                  <a:t>保送</a:t>
                </a:r>
              </a:p>
            </p:txBody>
          </p:sp>
          <p:sp>
            <p:nvSpPr>
              <p:cNvPr id="6156" name="Line 17"/>
              <p:cNvSpPr>
                <a:spLocks noChangeShapeType="1"/>
              </p:cNvSpPr>
              <p:nvPr/>
            </p:nvSpPr>
            <p:spPr bwMode="auto">
              <a:xfrm flipV="1">
                <a:off x="3279" y="1185"/>
                <a:ext cx="408" cy="29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5963294" y="4004989"/>
              <a:ext cx="2497138" cy="792163"/>
              <a:chOff x="3279" y="1525"/>
              <a:chExt cx="1573" cy="499"/>
            </a:xfrm>
          </p:grpSpPr>
          <p:sp>
            <p:nvSpPr>
              <p:cNvPr id="6153" name="AutoShape 16"/>
              <p:cNvSpPr>
                <a:spLocks noChangeArrowheads="1"/>
              </p:cNvSpPr>
              <p:nvPr/>
            </p:nvSpPr>
            <p:spPr bwMode="auto">
              <a:xfrm>
                <a:off x="3833" y="1616"/>
                <a:ext cx="1019" cy="408"/>
              </a:xfrm>
              <a:prstGeom prst="roundRect">
                <a:avLst>
                  <a:gd name="adj" fmla="val 16667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lr>
                    <a:schemeClr val="bg2"/>
                  </a:buClr>
                  <a:buSzPct val="75000"/>
                  <a:buFont typeface="Wingdings" panose="05000000000000000000" pitchFamily="2" charset="2"/>
                  <a:buChar char="p"/>
                  <a:defRPr kumimoji="1" sz="28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tx2"/>
                  </a:buClr>
                  <a:buSzPct val="75000"/>
                  <a:buFont typeface="Wingdings" panose="05000000000000000000" pitchFamily="2" charset="2"/>
                  <a:buChar char="n"/>
                  <a:defRPr kumimoji="1" sz="24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p"/>
                  <a:defRPr kumimoji="1" sz="2000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bg2"/>
                  </a:buClr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SzPct val="80000"/>
                  <a:buFont typeface="Wingdings" panose="05000000000000000000" pitchFamily="2" charset="2"/>
                  <a:buChar char="§"/>
                  <a:defRPr kumimoji="1">
                    <a:solidFill>
                      <a:schemeClr val="tx1"/>
                    </a:solidFill>
                    <a:latin typeface="Verdana" panose="020B060403050404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zh-TW" altLang="en-US" sz="3200">
                    <a:ea typeface="華康中黑體" panose="020B0509000000000000" pitchFamily="49" charset="-120"/>
                  </a:rPr>
                  <a:t>甄審</a:t>
                </a:r>
              </a:p>
            </p:txBody>
          </p:sp>
          <p:sp>
            <p:nvSpPr>
              <p:cNvPr id="6154" name="Line 18"/>
              <p:cNvSpPr>
                <a:spLocks noChangeShapeType="1"/>
              </p:cNvSpPr>
              <p:nvPr/>
            </p:nvSpPr>
            <p:spPr bwMode="auto">
              <a:xfrm>
                <a:off x="3279" y="1525"/>
                <a:ext cx="363" cy="2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18" name="群組 17"/>
          <p:cNvGrpSpPr/>
          <p:nvPr/>
        </p:nvGrpSpPr>
        <p:grpSpPr>
          <a:xfrm>
            <a:off x="-378107" y="4840242"/>
            <a:ext cx="4787546" cy="1078193"/>
            <a:chOff x="-378107" y="4840242"/>
            <a:chExt cx="4787546" cy="1078193"/>
          </a:xfrm>
        </p:grpSpPr>
        <p:sp>
          <p:nvSpPr>
            <p:cNvPr id="6162" name="Rectangle 7"/>
            <p:cNvSpPr>
              <a:spLocks noChangeArrowheads="1"/>
            </p:cNvSpPr>
            <p:nvPr/>
          </p:nvSpPr>
          <p:spPr bwMode="auto">
            <a:xfrm>
              <a:off x="2281589" y="5011169"/>
              <a:ext cx="2127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分發入學</a:t>
              </a:r>
              <a:r>
                <a:rPr lang="zh-TW" altLang="en-US" sz="18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 </a:t>
              </a:r>
            </a:p>
          </p:txBody>
        </p:sp>
        <p:sp>
          <p:nvSpPr>
            <p:cNvPr id="14" name="弧形 13"/>
            <p:cNvSpPr/>
            <p:nvPr/>
          </p:nvSpPr>
          <p:spPr>
            <a:xfrm flipV="1">
              <a:off x="-378107" y="4840242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-1930214" y="3416798"/>
            <a:ext cx="4787546" cy="1078193"/>
            <a:chOff x="-1930214" y="3416798"/>
            <a:chExt cx="4787546" cy="1078193"/>
          </a:xfrm>
        </p:grpSpPr>
        <p:sp>
          <p:nvSpPr>
            <p:cNvPr id="6158" name="Rectangle 10"/>
            <p:cNvSpPr>
              <a:spLocks noChangeArrowheads="1"/>
            </p:cNvSpPr>
            <p:nvPr/>
          </p:nvSpPr>
          <p:spPr bwMode="auto">
            <a:xfrm>
              <a:off x="679079" y="3615821"/>
              <a:ext cx="2094282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ea typeface="華康中黑體" panose="020B0509000000000000" pitchFamily="49" charset="-120"/>
                </a:rPr>
                <a:t>甄選入學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57" name="弧形 56"/>
            <p:cNvSpPr/>
            <p:nvPr/>
          </p:nvSpPr>
          <p:spPr>
            <a:xfrm flipV="1">
              <a:off x="-1930214" y="3416798"/>
              <a:ext cx="4787546" cy="1078193"/>
            </a:xfrm>
            <a:prstGeom prst="arc">
              <a:avLst>
                <a:gd name="adj1" fmla="val 17616774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-221095" y="1722415"/>
            <a:ext cx="4787546" cy="1078193"/>
            <a:chOff x="-221095" y="1722415"/>
            <a:chExt cx="4787546" cy="1078193"/>
          </a:xfrm>
        </p:grpSpPr>
        <p:sp>
          <p:nvSpPr>
            <p:cNvPr id="6160" name="Rectangle 8"/>
            <p:cNvSpPr>
              <a:spLocks noChangeArrowheads="1"/>
            </p:cNvSpPr>
            <p:nvPr/>
          </p:nvSpPr>
          <p:spPr bwMode="auto">
            <a:xfrm>
              <a:off x="2392360" y="1931905"/>
              <a:ext cx="2093759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ea typeface="華康中黑體" panose="020B0509000000000000" pitchFamily="49" charset="-120"/>
                </a:rPr>
                <a:t>繁星計畫</a:t>
              </a:r>
              <a:r>
                <a:rPr lang="zh-TW" altLang="en-US" sz="1800" dirty="0"/>
                <a:t> </a:t>
              </a:r>
            </a:p>
          </p:txBody>
        </p:sp>
        <p:sp>
          <p:nvSpPr>
            <p:cNvPr id="58" name="弧形 57"/>
            <p:cNvSpPr/>
            <p:nvPr/>
          </p:nvSpPr>
          <p:spPr>
            <a:xfrm flipV="1">
              <a:off x="-221095" y="1722415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982291" y="3392572"/>
            <a:ext cx="4849341" cy="1078193"/>
            <a:chOff x="982291" y="3392572"/>
            <a:chExt cx="4849341" cy="1078193"/>
          </a:xfrm>
        </p:grpSpPr>
        <p:sp>
          <p:nvSpPr>
            <p:cNvPr id="6164" name="Text Box 3"/>
            <p:cNvSpPr txBox="1">
              <a:spLocks noChangeArrowheads="1"/>
            </p:cNvSpPr>
            <p:nvPr/>
          </p:nvSpPr>
          <p:spPr bwMode="auto">
            <a:xfrm>
              <a:off x="3697782" y="3615821"/>
              <a:ext cx="2133850" cy="641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bg2"/>
                </a:buClr>
                <a:buSzPct val="75000"/>
                <a:buFont typeface="Wingdings" panose="05000000000000000000" pitchFamily="2" charset="2"/>
                <a:buChar char="p"/>
                <a:defRPr kumimoji="1" sz="28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tx2"/>
                </a:buClr>
                <a:buSzPct val="75000"/>
                <a:buFont typeface="Wingdings" panose="05000000000000000000" pitchFamily="2" charset="2"/>
                <a:buChar char="n"/>
                <a:defRPr kumimoji="1" sz="24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p"/>
                <a:defRPr kumimoji="1" sz="2000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2"/>
                </a:buClr>
                <a:buSzPct val="80000"/>
                <a:buFont typeface="Wingdings" panose="05000000000000000000" pitchFamily="2" charset="2"/>
                <a:buChar char="§"/>
                <a:defRPr kumimoji="1">
                  <a:solidFill>
                    <a:schemeClr val="tx1"/>
                  </a:solidFill>
                  <a:latin typeface="Verdana" panose="020B060403050404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zh-TW" altLang="en-US" sz="3600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技優入學</a:t>
              </a:r>
              <a:r>
                <a:rPr lang="zh-TW" altLang="en-US" dirty="0">
                  <a:latin typeface="華康中黑體" panose="020B0509000000000000" pitchFamily="49" charset="-120"/>
                  <a:ea typeface="華康中黑體" panose="020B0509000000000000" pitchFamily="49" charset="-120"/>
                </a:rPr>
                <a:t> </a:t>
              </a:r>
            </a:p>
          </p:txBody>
        </p:sp>
        <p:sp>
          <p:nvSpPr>
            <p:cNvPr id="59" name="弧形 58"/>
            <p:cNvSpPr/>
            <p:nvPr/>
          </p:nvSpPr>
          <p:spPr>
            <a:xfrm flipV="1">
              <a:off x="982291" y="3392572"/>
              <a:ext cx="4787546" cy="1078193"/>
            </a:xfrm>
            <a:prstGeom prst="arc">
              <a:avLst>
                <a:gd name="adj1" fmla="val 18259431"/>
                <a:gd name="adj2" fmla="val 0"/>
              </a:avLst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內容版面配置區 2"/>
          <p:cNvSpPr>
            <a:spLocks noGrp="1"/>
          </p:cNvSpPr>
          <p:nvPr>
            <p:ph idx="1"/>
          </p:nvPr>
        </p:nvSpPr>
        <p:spPr>
          <a:xfrm>
            <a:off x="822960" y="1556792"/>
            <a:ext cx="7444347" cy="48245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技優入學</a:t>
            </a:r>
            <a:r>
              <a:rPr lang="zh-TW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不用參加統測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保送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全國技藝競賽前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甄審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全國競賽獲獎或持乙級証照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zh-TW" sz="1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推甄入學</a:t>
            </a:r>
            <a:r>
              <a:rPr lang="zh-TW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參加統測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可選填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個校系報名甄試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國立普通大學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(ex.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政大、中央等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只能參加推甄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zh-TW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3200" b="1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分發入學</a:t>
            </a:r>
            <a:r>
              <a:rPr lang="zh-TW" altLang="zh-TW" sz="3200" dirty="0" smtClean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須</a:t>
            </a:r>
            <a:r>
              <a:rPr lang="zh-TW" altLang="zh-TW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參加統測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約</a:t>
            </a:r>
            <a:r>
              <a:rPr lang="en-US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份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聯合登記分發</a:t>
            </a:r>
          </a:p>
        </p:txBody>
      </p:sp>
      <p:sp>
        <p:nvSpPr>
          <p:cNvPr id="5" name="Rectangle 9"/>
          <p:cNvSpPr txBox="1">
            <a:spLocks noChangeArrowheads="1"/>
          </p:cNvSpPr>
          <p:nvPr/>
        </p:nvSpPr>
        <p:spPr>
          <a:xfrm>
            <a:off x="445028" y="-142824"/>
            <a:ext cx="8229600" cy="1012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FF66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kumimoji="0" lang="zh-TW" altLang="en-US" sz="5400" dirty="0" smtClean="0">
                <a:ea typeface="華康中黑體" panose="020B0509000000000000" pitchFamily="49" charset="-120"/>
              </a:rPr>
              <a:t>升學管道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08104" y="2363178"/>
            <a:ext cx="2852895" cy="37694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967468" y="1898544"/>
            <a:ext cx="6060916" cy="4016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kern="100" dirty="0">
                <a:solidFill>
                  <a:srgbClr val="00B0F0"/>
                </a:solidFill>
                <a:latin typeface="Calibri" pitchFamily="34" charset="0"/>
                <a:ea typeface="微軟正黑體"/>
                <a:cs typeface="Times New Roman"/>
              </a:rPr>
              <a:t>商業簡報</a:t>
            </a:r>
            <a:r>
              <a:rPr lang="zh-TW" altLang="zh-TW" sz="3600" b="1" kern="100" dirty="0">
                <a:solidFill>
                  <a:srgbClr val="00B0F0"/>
                </a:solidFill>
                <a:latin typeface="Calibri" pitchFamily="34" charset="0"/>
                <a:ea typeface="微軟正黑體"/>
                <a:cs typeface="Times New Roman"/>
              </a:rPr>
              <a:t>職種</a:t>
            </a:r>
            <a:r>
              <a:rPr lang="zh-TW" altLang="zh-TW" sz="3600" b="1" kern="100" dirty="0" smtClean="0">
                <a:solidFill>
                  <a:srgbClr val="00B0F0"/>
                </a:solidFill>
                <a:latin typeface="Calibri" pitchFamily="34" charset="0"/>
                <a:ea typeface="微軟正黑體"/>
                <a:cs typeface="Times New Roman"/>
              </a:rPr>
              <a:t>：</a:t>
            </a:r>
            <a:r>
              <a:rPr lang="en-US" altLang="zh-TW" sz="1600" b="1" kern="100" dirty="0" smtClean="0">
                <a:solidFill>
                  <a:srgbClr val="00B0F0"/>
                </a:solidFill>
                <a:latin typeface="Calibri" pitchFamily="34" charset="0"/>
                <a:ea typeface="微軟正黑體"/>
                <a:cs typeface="Times New Roman"/>
              </a:rPr>
              <a:t> </a:t>
            </a:r>
            <a:endParaRPr lang="en-US" altLang="zh-TW" sz="1600" b="1" kern="100" dirty="0">
              <a:solidFill>
                <a:srgbClr val="00B0F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商三</a:t>
            </a:r>
            <a:r>
              <a:rPr lang="en-US" altLang="zh-TW" sz="3600" kern="100" dirty="0">
                <a:latin typeface="Calibri" pitchFamily="34" charset="0"/>
                <a:ea typeface="微軟正黑體"/>
                <a:cs typeface="Times New Roman"/>
              </a:rPr>
              <a:t>2</a:t>
            </a: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班 周晏汝</a:t>
            </a:r>
            <a:r>
              <a:rPr lang="zh-TW" altLang="en-US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榮獲</a:t>
            </a:r>
            <a:r>
              <a:rPr lang="zh-TW" altLang="zh-TW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TW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zh-TW" sz="38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名</a:t>
            </a:r>
            <a:endParaRPr lang="en-US" altLang="zh-TW" sz="38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獲選年度金手獎</a:t>
            </a:r>
            <a:endParaRPr lang="en-US" altLang="zh-TW" sz="3600" kern="100" dirty="0">
              <a:latin typeface="Calibri" pitchFamily="34" charset="0"/>
              <a:ea typeface="微軟正黑體"/>
              <a:cs typeface="Times New Roman"/>
            </a:endParaRP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技優甄審成績加分</a:t>
            </a:r>
            <a:r>
              <a:rPr lang="en-US" altLang="zh-TW" sz="3600" kern="100" dirty="0">
                <a:latin typeface="Calibri" pitchFamily="34" charset="0"/>
                <a:ea typeface="微軟正黑體"/>
                <a:cs typeface="Times New Roman"/>
              </a:rPr>
              <a:t>25%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n"/>
              <a:defRPr/>
            </a:pP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感謝</a:t>
            </a:r>
            <a:r>
              <a:rPr lang="zh-TW" altLang="en-US" sz="3600" kern="100" dirty="0">
                <a:latin typeface="Calibri" pitchFamily="34" charset="0"/>
                <a:ea typeface="微軟正黑體"/>
                <a:cs typeface="Times New Roman"/>
              </a:rPr>
              <a:t>徐秀燕</a:t>
            </a:r>
            <a:r>
              <a:rPr lang="zh-TW" altLang="zh-TW" sz="3600" kern="100" dirty="0">
                <a:latin typeface="Calibri" pitchFamily="34" charset="0"/>
                <a:ea typeface="微軟正黑體"/>
                <a:cs typeface="Times New Roman"/>
              </a:rPr>
              <a:t>老師指導</a:t>
            </a:r>
            <a:endParaRPr lang="zh-TW" altLang="en-US" sz="3600" kern="100" dirty="0">
              <a:latin typeface="Calibri" pitchFamily="34" charset="0"/>
              <a:ea typeface="微軟正黑體"/>
              <a:cs typeface="Times New Roman"/>
            </a:endParaRPr>
          </a:p>
        </p:txBody>
      </p:sp>
      <p:pic>
        <p:nvPicPr>
          <p:cNvPr id="8196" name="Picture 5" descr="K:\102學年度公務檔案\1020808_集訓+技藝競賽+資訊月競賽\1020829技藝競賽 -\1 02選手相片與照相事宜\1020902選手報名用照片300dpi\簡報正手周晏汝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354" y="1177320"/>
            <a:ext cx="1701205" cy="259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矩形 1"/>
          <p:cNvSpPr>
            <a:spLocks noChangeArrowheads="1"/>
          </p:cNvSpPr>
          <p:nvPr/>
        </p:nvSpPr>
        <p:spPr bwMode="auto">
          <a:xfrm>
            <a:off x="1056323" y="15939"/>
            <a:ext cx="77755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103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學年</a:t>
            </a:r>
            <a:r>
              <a:rPr lang="zh-TW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全國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商科技藝競賽</a:t>
            </a:r>
            <a:endParaRPr lang="en-US" altLang="zh-TW" sz="4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395816"/>
            <a:ext cx="2852895" cy="37694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455676" y="1941894"/>
            <a:ext cx="8280400" cy="387798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zh-TW" sz="3600" b="1" kern="100" dirty="0">
                <a:solidFill>
                  <a:srgbClr val="002060"/>
                </a:solidFill>
                <a:latin typeface="Calibri" pitchFamily="34" charset="0"/>
                <a:ea typeface="微軟正黑體"/>
                <a:cs typeface="Times New Roman"/>
              </a:rPr>
              <a:t>數位內容簡報</a:t>
            </a:r>
            <a:r>
              <a:rPr lang="zh-TW" altLang="en-US" sz="3600" b="1" kern="100" dirty="0">
                <a:solidFill>
                  <a:srgbClr val="002060"/>
                </a:solidFill>
                <a:latin typeface="Calibri" pitchFamily="34" charset="0"/>
                <a:ea typeface="微軟正黑體"/>
                <a:cs typeface="Times New Roman"/>
              </a:rPr>
              <a:t>競賽：</a:t>
            </a:r>
            <a:endParaRPr lang="en-US" altLang="zh-TW" sz="3600" b="1" kern="100" dirty="0">
              <a:solidFill>
                <a:srgbClr val="00206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b="1" kern="100" dirty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團體組：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商三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2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周彥汝、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商三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3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施佑燐</a:t>
            </a:r>
            <a:r>
              <a:rPr lang="zh-TW" altLang="zh-TW" kern="100" dirty="0" smtClean="0">
                <a:latin typeface="Calibri" pitchFamily="34" charset="0"/>
                <a:ea typeface="微軟正黑體"/>
                <a:cs typeface="Times New Roman"/>
              </a:rPr>
              <a:t>、</a:t>
            </a:r>
            <a:endParaRPr lang="en-US" altLang="zh-TW" kern="100" dirty="0">
              <a:solidFill>
                <a:srgbClr val="0000FF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>
              <a:spcAft>
                <a:spcPts val="1200"/>
              </a:spcAft>
              <a:defRPr/>
            </a:pPr>
            <a:r>
              <a:rPr lang="en-US" altLang="zh-TW" kern="100" dirty="0">
                <a:solidFill>
                  <a:srgbClr val="0000FF"/>
                </a:solidFill>
                <a:latin typeface="Calibri" pitchFamily="34" charset="0"/>
                <a:ea typeface="微軟正黑體"/>
                <a:cs typeface="Times New Roman"/>
              </a:rPr>
              <a:t>                       </a:t>
            </a:r>
            <a:r>
              <a:rPr lang="en-US" altLang="zh-TW" kern="100" dirty="0" smtClean="0">
                <a:solidFill>
                  <a:srgbClr val="0000FF"/>
                </a:solidFill>
                <a:latin typeface="Calibri" pitchFamily="34" charset="0"/>
                <a:ea typeface="微軟正黑體"/>
                <a:cs typeface="Times New Roman"/>
              </a:rPr>
              <a:t>  </a:t>
            </a:r>
            <a:r>
              <a:rPr lang="zh-TW" altLang="en-US" kern="100" dirty="0" smtClean="0">
                <a:latin typeface="Calibri" pitchFamily="34" charset="0"/>
                <a:ea typeface="微軟正黑體"/>
                <a:cs typeface="Times New Roman"/>
              </a:rPr>
              <a:t>商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4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涂子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晴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、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國三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2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劉欣盈</a:t>
            </a:r>
          </a:p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 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榮獲北區第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3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名</a:t>
            </a:r>
          </a:p>
          <a:p>
            <a:pPr marL="571500" indent="-571500">
              <a:spcAft>
                <a:spcPts val="12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b="1" kern="100" dirty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個人組</a:t>
            </a:r>
            <a:r>
              <a:rPr lang="zh-TW" altLang="zh-TW" b="1" kern="100" dirty="0" smtClean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：</a:t>
            </a:r>
            <a:endParaRPr lang="en-US" altLang="zh-TW" b="1" kern="100" dirty="0" smtClean="0">
              <a:solidFill>
                <a:srgbClr val="0070C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1028700" lvl="1" indent="-571500"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zh-TW" kern="100" dirty="0" smtClean="0">
                <a:latin typeface="Calibri" pitchFamily="34" charset="0"/>
                <a:ea typeface="微軟正黑體"/>
                <a:cs typeface="Times New Roman"/>
              </a:rPr>
              <a:t> </a:t>
            </a:r>
            <a:r>
              <a:rPr lang="zh-TW" altLang="en-US" kern="100" dirty="0" smtClean="0">
                <a:latin typeface="Calibri" pitchFamily="34" charset="0"/>
                <a:ea typeface="微軟正黑體"/>
                <a:cs typeface="Times New Roman"/>
              </a:rPr>
              <a:t>國</a:t>
            </a:r>
            <a:r>
              <a:rPr lang="zh-TW" altLang="en-US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2 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劉欣盈獲北區第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3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名</a:t>
            </a:r>
            <a:r>
              <a:rPr lang="zh-TW" altLang="zh-TW" kern="100" dirty="0" smtClean="0">
                <a:latin typeface="Calibri" pitchFamily="34" charset="0"/>
                <a:ea typeface="微軟正黑體"/>
                <a:cs typeface="Times New Roman"/>
              </a:rPr>
              <a:t>、全國</a:t>
            </a:r>
            <a:r>
              <a:rPr lang="zh-TW" altLang="zh-TW" kern="100" dirty="0">
                <a:latin typeface="Calibri" pitchFamily="34" charset="0"/>
                <a:ea typeface="微軟正黑體"/>
                <a:cs typeface="Times New Roman"/>
              </a:rPr>
              <a:t>第</a:t>
            </a:r>
            <a:r>
              <a:rPr lang="en-US" altLang="zh-TW" kern="100" dirty="0">
                <a:latin typeface="Calibri" pitchFamily="34" charset="0"/>
                <a:ea typeface="微軟正黑體"/>
                <a:cs typeface="Times New Roman"/>
              </a:rPr>
              <a:t>9</a:t>
            </a:r>
            <a:r>
              <a:rPr lang="zh-TW" altLang="zh-TW" kern="100" dirty="0" smtClean="0">
                <a:latin typeface="Calibri" pitchFamily="34" charset="0"/>
                <a:ea typeface="微軟正黑體"/>
                <a:cs typeface="Times New Roman"/>
              </a:rPr>
              <a:t>名</a:t>
            </a:r>
            <a:endParaRPr lang="en-US" altLang="zh-TW" kern="100" dirty="0">
              <a:latin typeface="Calibri" pitchFamily="34" charset="0"/>
              <a:ea typeface="微軟正黑體"/>
              <a:cs typeface="Times New Roman"/>
            </a:endParaRP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852424" y="92075"/>
            <a:ext cx="77771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資訊月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資訊應用</a:t>
            </a:r>
            <a:r>
              <a:rPr lang="zh-TW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en-US" altLang="zh-TW" sz="4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3209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6176" y="2395816"/>
            <a:ext cx="2852895" cy="37694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68111" y="1916832"/>
            <a:ext cx="8640960" cy="38933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defRPr/>
            </a:pPr>
            <a:r>
              <a:rPr lang="zh-TW" altLang="zh-TW" sz="3600" b="1" kern="100" dirty="0">
                <a:solidFill>
                  <a:srgbClr val="002060"/>
                </a:solidFill>
                <a:latin typeface="Calibri" pitchFamily="34" charset="0"/>
                <a:ea typeface="微軟正黑體"/>
                <a:cs typeface="Times New Roman"/>
              </a:rPr>
              <a:t>會計資訊與財務分析</a:t>
            </a:r>
            <a:r>
              <a:rPr lang="zh-TW" altLang="en-US" sz="3600" b="1" kern="100" dirty="0">
                <a:solidFill>
                  <a:srgbClr val="002060"/>
                </a:solidFill>
                <a:latin typeface="Calibri" pitchFamily="34" charset="0"/>
                <a:ea typeface="微軟正黑體"/>
                <a:cs typeface="Times New Roman"/>
              </a:rPr>
              <a:t>競賽</a:t>
            </a:r>
            <a:r>
              <a:rPr lang="zh-TW" altLang="zh-TW" sz="3600" b="1" kern="100" dirty="0">
                <a:solidFill>
                  <a:srgbClr val="002060"/>
                </a:solidFill>
                <a:latin typeface="Calibri" pitchFamily="34" charset="0"/>
                <a:ea typeface="微軟正黑體"/>
                <a:cs typeface="Times New Roman"/>
              </a:rPr>
              <a:t>：</a:t>
            </a:r>
            <a:endParaRPr lang="en-US" altLang="zh-TW" sz="3600" b="1" kern="100" dirty="0">
              <a:solidFill>
                <a:srgbClr val="00206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b="1" kern="100" dirty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團體組</a:t>
            </a:r>
            <a:r>
              <a:rPr lang="zh-TW" altLang="zh-TW" b="1" kern="100" dirty="0" smtClean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：</a:t>
            </a:r>
            <a:endParaRPr lang="en-US" altLang="zh-TW" b="1" kern="100" dirty="0" smtClean="0">
              <a:solidFill>
                <a:srgbClr val="0070C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sz="2800" kern="100" dirty="0" smtClean="0">
                <a:latin typeface="Calibri" pitchFamily="34" charset="0"/>
                <a:ea typeface="微軟正黑體"/>
                <a:cs typeface="Times New Roman"/>
              </a:rPr>
              <a:t>商</a:t>
            </a:r>
            <a:r>
              <a:rPr lang="zh-TW" altLang="en-US" sz="2800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2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蘇秀賢、國</a:t>
            </a:r>
            <a:r>
              <a:rPr lang="zh-TW" altLang="en-US" sz="2800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4 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李昀茜</a:t>
            </a:r>
            <a:r>
              <a:rPr lang="zh-TW" altLang="zh-TW" sz="2800" kern="100" dirty="0" smtClean="0">
                <a:latin typeface="Calibri" pitchFamily="34" charset="0"/>
                <a:ea typeface="微軟正黑體"/>
                <a:cs typeface="Times New Roman"/>
              </a:rPr>
              <a:t>、</a:t>
            </a:r>
            <a:r>
              <a:rPr lang="en-US" altLang="zh-TW" sz="2800" kern="100" dirty="0" smtClean="0">
                <a:latin typeface="Calibri" pitchFamily="34" charset="0"/>
                <a:ea typeface="微軟正黑體"/>
                <a:cs typeface="Times New Roman"/>
              </a:rPr>
              <a:t> 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國</a:t>
            </a:r>
            <a:r>
              <a:rPr lang="zh-TW" altLang="en-US" sz="2800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4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劉蓴</a:t>
            </a:r>
            <a:r>
              <a:rPr lang="zh-TW" altLang="zh-TW" sz="2800" kern="100" dirty="0" smtClean="0">
                <a:latin typeface="Calibri" pitchFamily="34" charset="0"/>
                <a:ea typeface="微軟正黑體"/>
                <a:cs typeface="Times New Roman"/>
              </a:rPr>
              <a:t>芳</a:t>
            </a:r>
            <a:endParaRPr lang="en-US" altLang="zh-TW" sz="2800" kern="100" dirty="0" smtClean="0">
              <a:latin typeface="Calibri" pitchFamily="34" charset="0"/>
              <a:ea typeface="微軟正黑體"/>
              <a:cs typeface="Times New Roman"/>
            </a:endParaRPr>
          </a:p>
          <a:p>
            <a:pPr marL="1028700" lvl="1" indent="-571500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en-US" altLang="zh-TW" sz="2800" kern="100" dirty="0" smtClean="0">
                <a:latin typeface="Calibri" pitchFamily="34" charset="0"/>
                <a:ea typeface="微軟正黑體"/>
                <a:cs typeface="Times New Roman"/>
              </a:rPr>
              <a:t> 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榮獲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全國第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1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名、北區第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1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名。</a:t>
            </a:r>
          </a:p>
          <a:p>
            <a:pPr marL="571500" indent="-571500">
              <a:spcAft>
                <a:spcPts val="600"/>
              </a:spcAft>
              <a:buFont typeface="Wingdings" panose="05000000000000000000" pitchFamily="2" charset="2"/>
              <a:buChar char="n"/>
              <a:defRPr/>
            </a:pPr>
            <a:r>
              <a:rPr lang="zh-TW" altLang="zh-TW" b="1" kern="100" dirty="0">
                <a:solidFill>
                  <a:srgbClr val="0070C0"/>
                </a:solidFill>
                <a:latin typeface="Calibri" pitchFamily="34" charset="0"/>
                <a:ea typeface="微軟正黑體"/>
                <a:cs typeface="Times New Roman"/>
              </a:rPr>
              <a:t>個人組：</a:t>
            </a:r>
            <a:endParaRPr lang="en-US" altLang="zh-TW" b="1" kern="100" dirty="0">
              <a:solidFill>
                <a:srgbClr val="0070C0"/>
              </a:solidFill>
              <a:latin typeface="Calibri" pitchFamily="34" charset="0"/>
              <a:ea typeface="微軟正黑體"/>
              <a:cs typeface="Times New Roman"/>
            </a:endParaRPr>
          </a:p>
          <a:p>
            <a:pPr marL="1028700" lvl="1" indent="-571500">
              <a:spcAft>
                <a:spcPts val="600"/>
              </a:spcAft>
              <a:buSzPct val="100000"/>
              <a:buFont typeface="Wingdings" panose="05000000000000000000" pitchFamily="2" charset="2"/>
              <a:buChar char="n"/>
              <a:defRPr/>
            </a:pP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商</a:t>
            </a:r>
            <a:r>
              <a:rPr lang="zh-TW" altLang="en-US" sz="2800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2 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蘇秀賢獲北區優勝</a:t>
            </a:r>
            <a:endParaRPr lang="en-US" altLang="zh-TW" sz="2800" kern="100" dirty="0">
              <a:latin typeface="Calibri" pitchFamily="34" charset="0"/>
              <a:ea typeface="微軟正黑體"/>
              <a:cs typeface="Times New Roman"/>
            </a:endParaRPr>
          </a:p>
          <a:p>
            <a:pPr marL="1028700" lvl="1" indent="-571500">
              <a:spcAft>
                <a:spcPts val="600"/>
              </a:spcAft>
              <a:buSzPct val="100000"/>
              <a:buFont typeface="Wingdings" panose="05000000000000000000" pitchFamily="2" charset="2"/>
              <a:buChar char="n"/>
              <a:defRPr/>
            </a:pP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國</a:t>
            </a:r>
            <a:r>
              <a:rPr lang="zh-TW" altLang="en-US" sz="2800" kern="100" dirty="0">
                <a:latin typeface="Calibri" pitchFamily="34" charset="0"/>
                <a:ea typeface="微軟正黑體"/>
                <a:cs typeface="Times New Roman"/>
              </a:rPr>
              <a:t>三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4 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李昀茜獲北區第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3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名、全國第</a:t>
            </a:r>
            <a:r>
              <a:rPr lang="en-US" altLang="zh-TW" sz="2800" kern="100" dirty="0">
                <a:latin typeface="Calibri" pitchFamily="34" charset="0"/>
                <a:ea typeface="微軟正黑體"/>
                <a:cs typeface="Times New Roman"/>
              </a:rPr>
              <a:t>8</a:t>
            </a:r>
            <a:r>
              <a:rPr lang="zh-TW" altLang="zh-TW" sz="2800" kern="100" dirty="0">
                <a:latin typeface="Calibri" pitchFamily="34" charset="0"/>
                <a:ea typeface="微軟正黑體"/>
                <a:cs typeface="Times New Roman"/>
              </a:rPr>
              <a:t>名</a:t>
            </a:r>
            <a:endParaRPr lang="en-US" altLang="zh-TW" sz="2800" kern="100" dirty="0">
              <a:latin typeface="Calibri" pitchFamily="34" charset="0"/>
              <a:ea typeface="微軟正黑體"/>
              <a:cs typeface="Times New Roman"/>
            </a:endParaRPr>
          </a:p>
        </p:txBody>
      </p:sp>
      <p:sp>
        <p:nvSpPr>
          <p:cNvPr id="9220" name="矩形 1"/>
          <p:cNvSpPr>
            <a:spLocks noChangeArrowheads="1"/>
          </p:cNvSpPr>
          <p:nvPr/>
        </p:nvSpPr>
        <p:spPr bwMode="auto">
          <a:xfrm>
            <a:off x="899592" y="0"/>
            <a:ext cx="77771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103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資訊月</a:t>
            </a:r>
            <a:r>
              <a:rPr lang="zh-TW" altLang="en-US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資訊應用</a:t>
            </a:r>
            <a:r>
              <a:rPr lang="zh-TW" altLang="zh-TW" sz="4400" b="1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競賽</a:t>
            </a:r>
            <a:endParaRPr lang="en-US" altLang="zh-TW" sz="4400" b="1" dirty="0">
              <a:solidFill>
                <a:srgbClr val="FF66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38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-59023" y="5883292"/>
            <a:ext cx="9243190" cy="50180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3363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971550" y="2852738"/>
            <a:ext cx="7200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TW" altLang="zh-TW" sz="1800"/>
          </a:p>
        </p:txBody>
      </p:sp>
      <p:sp>
        <p:nvSpPr>
          <p:cNvPr id="11267" name="Rectangle 14"/>
          <p:cNvSpPr>
            <a:spLocks noGrp="1" noChangeArrowheads="1"/>
          </p:cNvSpPr>
          <p:nvPr>
            <p:ph type="title"/>
          </p:nvPr>
        </p:nvSpPr>
        <p:spPr>
          <a:xfrm>
            <a:off x="827087" y="-27992"/>
            <a:ext cx="7489825" cy="85723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zh-TW" altLang="en-US" sz="5400" dirty="0" smtClean="0">
                <a:ea typeface="華康中黑體" panose="020B0509000000000000" pitchFamily="49" charset="-120"/>
              </a:rPr>
              <a:t>升學考試科目</a:t>
            </a:r>
          </a:p>
        </p:txBody>
      </p:sp>
      <p:graphicFrame>
        <p:nvGraphicFramePr>
          <p:cNvPr id="12453" name="Group 16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76413386"/>
              </p:ext>
            </p:extLst>
          </p:nvPr>
        </p:nvGraphicFramePr>
        <p:xfrm>
          <a:off x="107503" y="2026785"/>
          <a:ext cx="8928993" cy="3917823"/>
        </p:xfrm>
        <a:graphic>
          <a:graphicData uri="http://schemas.openxmlformats.org/drawingml/2006/table">
            <a:tbl>
              <a:tblPr/>
              <a:tblGrid>
                <a:gridCol w="1224137"/>
                <a:gridCol w="1584176"/>
                <a:gridCol w="2160240"/>
                <a:gridCol w="3960440"/>
              </a:tblGrid>
              <a:tr h="39614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群組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專一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專二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招生學校系科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1009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商管群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資管群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會計學、經濟學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企管、資管、國貿、會計、財務金融、行銷與流通等商業類相關系科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005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外語群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英語類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英文閱讀與寫作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應用英語或其他外語等相關系科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05677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外語群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日語類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商業概論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計算機概論</a:t>
                      </a:r>
                      <a:endParaRPr kumimoji="1" lang="zh-TW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日文閱讀與翻譯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TW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華康中黑體" pitchFamily="49" charset="-120"/>
                          <a:cs typeface="Times New Roman" pitchFamily="18" charset="0"/>
                        </a:rPr>
                        <a:t>應用日語等相關系科</a:t>
                      </a:r>
                      <a:endParaRPr kumimoji="1" lang="zh-TW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華康中黑體" pitchFamily="49" charset="-120"/>
                        <a:cs typeface="Times New Roman" pitchFamily="18" charset="0"/>
                      </a:endParaRPr>
                    </a:p>
                  </a:txBody>
                  <a:tcPr marL="78280" marR="78280" marT="45688" marB="45688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295" name="矩形 1"/>
          <p:cNvSpPr>
            <a:spLocks noChangeArrowheads="1"/>
          </p:cNvSpPr>
          <p:nvPr/>
        </p:nvSpPr>
        <p:spPr bwMode="auto">
          <a:xfrm>
            <a:off x="-75318" y="1353034"/>
            <a:ext cx="9243190" cy="58112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anose="05000000000000000000" pitchFamily="2" charset="2"/>
              <a:buChar char="p"/>
              <a:defRPr kumimoji="1" sz="28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 kumimoji="1" sz="24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p"/>
              <a:defRPr kumimoji="1" sz="2000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bg2"/>
              </a:buClr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anose="05000000000000000000" pitchFamily="2" charset="2"/>
              <a:buChar char="§"/>
              <a:defRPr kumimoji="1">
                <a:solidFill>
                  <a:schemeClr val="tx1"/>
                </a:solidFill>
                <a:latin typeface="Verdana" panose="020B060403050404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共同必考科目：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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含作文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</a:t>
            </a:r>
            <a:r>
              <a:rPr lang="zh-TW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英文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含非選擇題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</a:t>
            </a:r>
            <a:r>
              <a:rPr lang="zh-TW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數學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lorPix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Corporate-green</Template>
  <TotalTime>1698</TotalTime>
  <Words>897</Words>
  <Application>Microsoft Office PowerPoint</Application>
  <PresentationFormat>如螢幕大小 (4:3)</PresentationFormat>
  <Paragraphs>244</Paragraphs>
  <Slides>25</Slides>
  <Notes>5</Notes>
  <HiddenSlides>0</HiddenSlides>
  <MMClips>2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25</vt:i4>
      </vt:variant>
    </vt:vector>
  </HeadingPairs>
  <TitlesOfParts>
    <vt:vector size="27" baseType="lpstr">
      <vt:lpstr>ColorPix template</vt:lpstr>
      <vt:lpstr>Blank</vt:lpstr>
      <vt:lpstr>103學年度新生宣導 商經科、國貿科</vt:lpstr>
      <vt:lpstr>畢業條件</vt:lpstr>
      <vt:lpstr>成績考核概要</vt:lpstr>
      <vt:lpstr>升學管道</vt:lpstr>
      <vt:lpstr>PowerPoint 簡報</vt:lpstr>
      <vt:lpstr>PowerPoint 簡報</vt:lpstr>
      <vt:lpstr>PowerPoint 簡報</vt:lpstr>
      <vt:lpstr>PowerPoint 簡報</vt:lpstr>
      <vt:lpstr>升學考試科目</vt:lpstr>
      <vt:lpstr>課程架構-商經科</vt:lpstr>
      <vt:lpstr>課程架構-國貿科</vt:lpstr>
      <vt:lpstr>   證照</vt:lpstr>
      <vt:lpstr>   證照</vt:lpstr>
      <vt:lpstr>取得證照的好處</vt:lpstr>
      <vt:lpstr>活動</vt:lpstr>
      <vt:lpstr>    期許</vt:lpstr>
      <vt:lpstr>健康操</vt:lpstr>
      <vt:lpstr>PowerPoint 簡報</vt:lpstr>
      <vt:lpstr>103學年全國技藝競賽</vt:lpstr>
      <vt:lpstr>企業參訪 ─ 台塑王國</vt:lpstr>
      <vt:lpstr>參訪 ─ 桃園國際機場</vt:lpstr>
      <vt:lpstr>    公民訓練-攀岩</vt:lpstr>
      <vt:lpstr> 公民訓練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99學年度國貿科 新生宣導</dc:title>
  <dc:creator>User</dc:creator>
  <cp:lastModifiedBy>User</cp:lastModifiedBy>
  <cp:revision>146</cp:revision>
  <dcterms:created xsi:type="dcterms:W3CDTF">2010-09-07T02:46:13Z</dcterms:created>
  <dcterms:modified xsi:type="dcterms:W3CDTF">2014-09-10T03:10:31Z</dcterms:modified>
</cp:coreProperties>
</file>