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60" r:id="rId5"/>
    <p:sldId id="266" r:id="rId6"/>
    <p:sldId id="282" r:id="rId7"/>
    <p:sldId id="267" r:id="rId8"/>
    <p:sldId id="281" r:id="rId9"/>
    <p:sldId id="268" r:id="rId10"/>
    <p:sldId id="269" r:id="rId11"/>
    <p:sldId id="272" r:id="rId12"/>
    <p:sldId id="273" r:id="rId13"/>
    <p:sldId id="280" r:id="rId14"/>
    <p:sldId id="270" r:id="rId15"/>
    <p:sldId id="279" r:id="rId16"/>
    <p:sldId id="283" r:id="rId17"/>
    <p:sldId id="274" r:id="rId18"/>
    <p:sldId id="278" r:id="rId19"/>
    <p:sldId id="276" r:id="rId2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0E1FF"/>
    <a:srgbClr val="E6CDFF"/>
    <a:srgbClr val="CC99FF"/>
    <a:srgbClr val="7B4900"/>
    <a:srgbClr val="CCCCFF"/>
    <a:srgbClr val="FFFFFF"/>
    <a:srgbClr val="418AB3"/>
    <a:srgbClr val="A6B727"/>
    <a:srgbClr val="F6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20" autoAdjust="0"/>
    <p:restoredTop sz="94660"/>
  </p:normalViewPr>
  <p:slideViewPr>
    <p:cSldViewPr snapToGrid="0">
      <p:cViewPr>
        <p:scale>
          <a:sx n="70" d="100"/>
          <a:sy n="70" d="100"/>
        </p:scale>
        <p:origin x="48" y="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籌備團隊</c:v>
                </c:pt>
              </c:strCache>
            </c:strRef>
          </c:tx>
          <c:spPr>
            <a:ln w="0"/>
          </c:spPr>
          <c:dPt>
            <c:idx val="0"/>
            <c:bubble3D val="0"/>
            <c:spPr>
              <a:solidFill>
                <a:schemeClr val="accent1"/>
              </a:solidFill>
              <a:ln w="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D31-48A6-BB94-BD49D8F01E6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D31-48A6-BB94-BD49D8F01E6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工作表1!$A$2:$A$7</c:f>
              <c:strCache>
                <c:ptCount val="6"/>
                <c:pt idx="0">
                  <c:v>教育主席</c:v>
                </c:pt>
                <c:pt idx="1">
                  <c:v>教育監察</c:v>
                </c:pt>
                <c:pt idx="2">
                  <c:v>兼任配套教育人員</c:v>
                </c:pt>
                <c:pt idx="3">
                  <c:v>技職教育主席</c:v>
                </c:pt>
                <c:pt idx="4">
                  <c:v>各端聯絡窗口</c:v>
                </c:pt>
                <c:pt idx="5">
                  <c:v>兼任技職研究助理</c:v>
                </c:pt>
              </c:strCache>
            </c:strRef>
          </c:cat>
          <c:val>
            <c:numRef>
              <c:f>工作表1!$B$2:$B$7</c:f>
              <c:numCache>
                <c:formatCode>General</c:formatCode>
                <c:ptCount val="6"/>
                <c:pt idx="0">
                  <c:v>2</c:v>
                </c:pt>
                <c:pt idx="1">
                  <c:v>10</c:v>
                </c:pt>
                <c:pt idx="2">
                  <c:v>8</c:v>
                </c:pt>
                <c:pt idx="3">
                  <c:v>1</c:v>
                </c:pt>
                <c:pt idx="4">
                  <c:v>5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31-48A6-BB94-BD49D8F01E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817421259842515"/>
          <c:y val="0.53228090967760155"/>
          <c:w val="0.1674554625984252"/>
          <c:h val="0.288120676173678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zh-TW" sz="2400" b="1" i="0" u="none" strike="noStrike" baseline="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105-107學年度各區域施測108課綱彙整表 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北區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工作表1!$A$2:$A$9</c:f>
              <c:strCache>
                <c:ptCount val="8"/>
                <c:pt idx="0">
                  <c:v>106上學期</c:v>
                </c:pt>
                <c:pt idx="1">
                  <c:v>106下學期</c:v>
                </c:pt>
                <c:pt idx="2">
                  <c:v>107上學期</c:v>
                </c:pt>
                <c:pt idx="3">
                  <c:v>107下學期</c:v>
                </c:pt>
                <c:pt idx="4">
                  <c:v>108上學期</c:v>
                </c:pt>
                <c:pt idx="5">
                  <c:v>108下學期</c:v>
                </c:pt>
                <c:pt idx="6">
                  <c:v>109上學期</c:v>
                </c:pt>
                <c:pt idx="7">
                  <c:v>109下學期</c:v>
                </c:pt>
              </c:strCache>
            </c:strRef>
          </c:cat>
          <c:val>
            <c:numRef>
              <c:f>工作表1!$B$2:$B$9</c:f>
              <c:numCache>
                <c:formatCode>General</c:formatCode>
                <c:ptCount val="8"/>
                <c:pt idx="0">
                  <c:v>23</c:v>
                </c:pt>
                <c:pt idx="1">
                  <c:v>42</c:v>
                </c:pt>
                <c:pt idx="2">
                  <c:v>53</c:v>
                </c:pt>
                <c:pt idx="3">
                  <c:v>83</c:v>
                </c:pt>
                <c:pt idx="4">
                  <c:v>136</c:v>
                </c:pt>
                <c:pt idx="5">
                  <c:v>197</c:v>
                </c:pt>
                <c:pt idx="6">
                  <c:v>220</c:v>
                </c:pt>
                <c:pt idx="7">
                  <c:v>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2E-47BA-B7C3-686AA670893F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中區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工作表1!$A$2:$A$9</c:f>
              <c:strCache>
                <c:ptCount val="8"/>
                <c:pt idx="0">
                  <c:v>106上學期</c:v>
                </c:pt>
                <c:pt idx="1">
                  <c:v>106下學期</c:v>
                </c:pt>
                <c:pt idx="2">
                  <c:v>107上學期</c:v>
                </c:pt>
                <c:pt idx="3">
                  <c:v>107下學期</c:v>
                </c:pt>
                <c:pt idx="4">
                  <c:v>108上學期</c:v>
                </c:pt>
                <c:pt idx="5">
                  <c:v>108下學期</c:v>
                </c:pt>
                <c:pt idx="6">
                  <c:v>109上學期</c:v>
                </c:pt>
                <c:pt idx="7">
                  <c:v>109下學期</c:v>
                </c:pt>
              </c:strCache>
            </c:strRef>
          </c:cat>
          <c:val>
            <c:numRef>
              <c:f>工作表1!$C$2:$C$9</c:f>
              <c:numCache>
                <c:formatCode>General</c:formatCode>
                <c:ptCount val="8"/>
                <c:pt idx="0">
                  <c:v>15</c:v>
                </c:pt>
                <c:pt idx="1">
                  <c:v>26</c:v>
                </c:pt>
                <c:pt idx="2">
                  <c:v>34</c:v>
                </c:pt>
                <c:pt idx="3">
                  <c:v>57</c:v>
                </c:pt>
                <c:pt idx="4">
                  <c:v>86</c:v>
                </c:pt>
                <c:pt idx="5">
                  <c:v>125</c:v>
                </c:pt>
                <c:pt idx="6">
                  <c:v>130</c:v>
                </c:pt>
                <c:pt idx="7">
                  <c:v>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2E-47BA-B7C3-686AA670893F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南區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工作表1!$A$2:$A$9</c:f>
              <c:strCache>
                <c:ptCount val="8"/>
                <c:pt idx="0">
                  <c:v>106上學期</c:v>
                </c:pt>
                <c:pt idx="1">
                  <c:v>106下學期</c:v>
                </c:pt>
                <c:pt idx="2">
                  <c:v>107上學期</c:v>
                </c:pt>
                <c:pt idx="3">
                  <c:v>107下學期</c:v>
                </c:pt>
                <c:pt idx="4">
                  <c:v>108上學期</c:v>
                </c:pt>
                <c:pt idx="5">
                  <c:v>108下學期</c:v>
                </c:pt>
                <c:pt idx="6">
                  <c:v>109上學期</c:v>
                </c:pt>
                <c:pt idx="7">
                  <c:v>109下學期</c:v>
                </c:pt>
              </c:strCache>
            </c:strRef>
          </c:cat>
          <c:val>
            <c:numRef>
              <c:f>工作表1!$D$2:$D$9</c:f>
              <c:numCache>
                <c:formatCode>General</c:formatCode>
                <c:ptCount val="8"/>
                <c:pt idx="0">
                  <c:v>13</c:v>
                </c:pt>
                <c:pt idx="1">
                  <c:v>27</c:v>
                </c:pt>
                <c:pt idx="2">
                  <c:v>45</c:v>
                </c:pt>
                <c:pt idx="3">
                  <c:v>68</c:v>
                </c:pt>
                <c:pt idx="4">
                  <c:v>93</c:v>
                </c:pt>
                <c:pt idx="5">
                  <c:v>129</c:v>
                </c:pt>
                <c:pt idx="6">
                  <c:v>125</c:v>
                </c:pt>
                <c:pt idx="7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2E-47BA-B7C3-686AA670893F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東區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工作表1!$A$2:$A$9</c:f>
              <c:strCache>
                <c:ptCount val="8"/>
                <c:pt idx="0">
                  <c:v>106上學期</c:v>
                </c:pt>
                <c:pt idx="1">
                  <c:v>106下學期</c:v>
                </c:pt>
                <c:pt idx="2">
                  <c:v>107上學期</c:v>
                </c:pt>
                <c:pt idx="3">
                  <c:v>107下學期</c:v>
                </c:pt>
                <c:pt idx="4">
                  <c:v>108上學期</c:v>
                </c:pt>
                <c:pt idx="5">
                  <c:v>108下學期</c:v>
                </c:pt>
                <c:pt idx="6">
                  <c:v>109上學期</c:v>
                </c:pt>
                <c:pt idx="7">
                  <c:v>109下學期</c:v>
                </c:pt>
              </c:strCache>
            </c:strRef>
          </c:cat>
          <c:val>
            <c:numRef>
              <c:f>工作表1!$E$2:$E$9</c:f>
              <c:numCache>
                <c:formatCode>General</c:formatCode>
                <c:ptCount val="8"/>
                <c:pt idx="0">
                  <c:v>4</c:v>
                </c:pt>
                <c:pt idx="1">
                  <c:v>7</c:v>
                </c:pt>
                <c:pt idx="2">
                  <c:v>18</c:v>
                </c:pt>
                <c:pt idx="3">
                  <c:v>33</c:v>
                </c:pt>
                <c:pt idx="4">
                  <c:v>42</c:v>
                </c:pt>
                <c:pt idx="5">
                  <c:v>58</c:v>
                </c:pt>
                <c:pt idx="6">
                  <c:v>62</c:v>
                </c:pt>
                <c:pt idx="7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52E-47BA-B7C3-686AA670893F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離島地區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工作表1!$A$2:$A$9</c:f>
              <c:strCache>
                <c:ptCount val="8"/>
                <c:pt idx="0">
                  <c:v>106上學期</c:v>
                </c:pt>
                <c:pt idx="1">
                  <c:v>106下學期</c:v>
                </c:pt>
                <c:pt idx="2">
                  <c:v>107上學期</c:v>
                </c:pt>
                <c:pt idx="3">
                  <c:v>107下學期</c:v>
                </c:pt>
                <c:pt idx="4">
                  <c:v>108上學期</c:v>
                </c:pt>
                <c:pt idx="5">
                  <c:v>108下學期</c:v>
                </c:pt>
                <c:pt idx="6">
                  <c:v>109上學期</c:v>
                </c:pt>
                <c:pt idx="7">
                  <c:v>109下學期</c:v>
                </c:pt>
              </c:strCache>
            </c:strRef>
          </c:cat>
          <c:val>
            <c:numRef>
              <c:f>工作表1!$F$2:$F$9</c:f>
              <c:numCache>
                <c:formatCode>General</c:formatCode>
                <c:ptCount val="8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12</c:v>
                </c:pt>
                <c:pt idx="4">
                  <c:v>20</c:v>
                </c:pt>
                <c:pt idx="5">
                  <c:v>30</c:v>
                </c:pt>
                <c:pt idx="6">
                  <c:v>35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52E-47BA-B7C3-686AA67089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9426688"/>
        <c:axId val="429427016"/>
      </c:barChart>
      <c:catAx>
        <c:axId val="42942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429427016"/>
        <c:crosses val="autoZero"/>
        <c:auto val="1"/>
        <c:lblAlgn val="ctr"/>
        <c:lblOffset val="100"/>
        <c:noMultiLvlLbl val="0"/>
      </c:catAx>
      <c:valAx>
        <c:axId val="42942701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429426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0.5948</cdr:x>
      <cdr:y>0</cdr:y>
    </cdr:from>
    <cdr:to>
      <cdr:x>0.83052</cdr:x>
      <cdr:y>0.13064</cdr:y>
    </cdr:to>
    <cdr:sp macro="" textlink="">
      <cdr:nvSpPr>
        <cdr:cNvPr id="3" name="矩形 2"/>
        <cdr:cNvSpPr/>
      </cdr:nvSpPr>
      <cdr:spPr>
        <a:xfrm xmlns:a="http://schemas.openxmlformats.org/drawingml/2006/main">
          <a:off x="4834543" y="0"/>
          <a:ext cx="1915909" cy="70788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>
              <a:lumMod val="95000"/>
              <a:lumOff val="5000"/>
            </a:schemeClr>
          </a:solidFill>
        </a:ln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zh-TW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zh-TW" sz="2000" b="1" kern="100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rPr>
            <a:t></a:t>
          </a:r>
          <a:r>
            <a:rPr lang="zh-TW" altLang="en-US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統籌</a:t>
          </a:r>
          <a:r>
            <a: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教育</a:t>
          </a:r>
          <a:r>
            <a:rPr lang="zh-TW" altLang="en-US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現況</a:t>
          </a:r>
          <a:endParaRPr lang="en-US" altLang="zh-TW" sz="2000" b="1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 xmlns:a="http://schemas.openxmlformats.org/drawingml/2006/main">
          <a:r>
            <a:rPr lang="en-US" altLang="zh-TW" sz="2000" b="1" kern="100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rPr>
            <a:t></a:t>
          </a:r>
          <a:r>
            <a:rPr lang="zh-TW" altLang="en-US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提交</a:t>
          </a:r>
          <a:r>
            <a: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課綱計畫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C5E8C-5946-4AF3-809E-3B8A172567ED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D4E2-CA2E-42FB-8213-114B599198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131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C5E8C-5946-4AF3-809E-3B8A172567ED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D4E2-CA2E-42FB-8213-114B599198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739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C5E8C-5946-4AF3-809E-3B8A172567ED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D4E2-CA2E-42FB-8213-114B599198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599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C5E8C-5946-4AF3-809E-3B8A172567ED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D4E2-CA2E-42FB-8213-114B599198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715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C5E8C-5946-4AF3-809E-3B8A172567ED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D4E2-CA2E-42FB-8213-114B599198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090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C5E8C-5946-4AF3-809E-3B8A172567ED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D4E2-CA2E-42FB-8213-114B599198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847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C5E8C-5946-4AF3-809E-3B8A172567ED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D4E2-CA2E-42FB-8213-114B599198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9762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C5E8C-5946-4AF3-809E-3B8A172567ED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D4E2-CA2E-42FB-8213-114B599198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308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C5E8C-5946-4AF3-809E-3B8A172567ED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D4E2-CA2E-42FB-8213-114B599198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5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C5E8C-5946-4AF3-809E-3B8A172567ED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D4E2-CA2E-42FB-8213-114B599198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305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C5E8C-5946-4AF3-809E-3B8A172567ED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D4E2-CA2E-42FB-8213-114B599198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5594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C5E8C-5946-4AF3-809E-3B8A172567ED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ED4E2-CA2E-42FB-8213-114B599198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051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框架 2"/>
          <p:cNvSpPr/>
          <p:nvPr/>
        </p:nvSpPr>
        <p:spPr>
          <a:xfrm>
            <a:off x="-2" y="0"/>
            <a:ext cx="2608731" cy="2729753"/>
          </a:xfrm>
          <a:prstGeom prst="frame">
            <a:avLst>
              <a:gd name="adj1" fmla="val 18287"/>
            </a:avLst>
          </a:prstGeom>
          <a:ln>
            <a:solidFill>
              <a:srgbClr val="DF5327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4" name="框架 3"/>
          <p:cNvSpPr/>
          <p:nvPr/>
        </p:nvSpPr>
        <p:spPr>
          <a:xfrm>
            <a:off x="2608729" y="-4"/>
            <a:ext cx="2581837" cy="2420476"/>
          </a:xfrm>
          <a:prstGeom prst="frame">
            <a:avLst>
              <a:gd name="adj1" fmla="val 18287"/>
            </a:avLst>
          </a:prstGeom>
          <a:ln>
            <a:solidFill>
              <a:srgbClr val="FEC306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5" name="框架 4"/>
          <p:cNvSpPr/>
          <p:nvPr/>
        </p:nvSpPr>
        <p:spPr>
          <a:xfrm>
            <a:off x="5190566" y="-4"/>
            <a:ext cx="2541494" cy="2151534"/>
          </a:xfrm>
          <a:prstGeom prst="frame">
            <a:avLst>
              <a:gd name="adj1" fmla="val 18287"/>
            </a:avLst>
          </a:prstGeom>
          <a:ln>
            <a:solidFill>
              <a:srgbClr val="F692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6" name="框架 5"/>
          <p:cNvSpPr/>
          <p:nvPr/>
        </p:nvSpPr>
        <p:spPr>
          <a:xfrm>
            <a:off x="7732060" y="-5"/>
            <a:ext cx="2407022" cy="1949829"/>
          </a:xfrm>
          <a:prstGeom prst="frame">
            <a:avLst>
              <a:gd name="adj1" fmla="val 18287"/>
            </a:avLst>
          </a:prstGeom>
          <a:ln>
            <a:solidFill>
              <a:srgbClr val="A6B727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7" name="框架 6"/>
          <p:cNvSpPr/>
          <p:nvPr/>
        </p:nvSpPr>
        <p:spPr>
          <a:xfrm>
            <a:off x="10139082" y="0"/>
            <a:ext cx="2052918" cy="1815353"/>
          </a:xfrm>
          <a:prstGeom prst="frame">
            <a:avLst>
              <a:gd name="adj1" fmla="val 18287"/>
            </a:avLst>
          </a:prstGeom>
          <a:ln>
            <a:solidFill>
              <a:srgbClr val="418AB3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-2" y="2729753"/>
            <a:ext cx="2608731" cy="2554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2608729" y="2420472"/>
            <a:ext cx="2581837" cy="2554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217461" y="2164978"/>
            <a:ext cx="2514600" cy="2554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-2" y="4545106"/>
            <a:ext cx="12192002" cy="231289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7732060" y="1973359"/>
            <a:ext cx="2407022" cy="2554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10139082" y="1833845"/>
            <a:ext cx="2052918" cy="2554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2608729" y="4572002"/>
            <a:ext cx="92881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4800" b="1" u="sng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zh-TW" sz="4800" b="1" u="sng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課綱施辦成果及前瞻探討計畫</a:t>
            </a:r>
            <a:endParaRPr lang="zh-TW" altLang="en-US" sz="4800" b="1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等腰三角形 14"/>
          <p:cNvSpPr/>
          <p:nvPr/>
        </p:nvSpPr>
        <p:spPr>
          <a:xfrm>
            <a:off x="677193" y="1552575"/>
            <a:ext cx="1080000" cy="922622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671802" y="2475197"/>
            <a:ext cx="360000" cy="31730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1031801" y="2475197"/>
            <a:ext cx="365391" cy="31730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1397193" y="2475197"/>
            <a:ext cx="360000" cy="31730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圓角矩形 19"/>
          <p:cNvSpPr/>
          <p:nvPr/>
        </p:nvSpPr>
        <p:spPr>
          <a:xfrm>
            <a:off x="678033" y="5715000"/>
            <a:ext cx="1079160" cy="4572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671802" y="5648231"/>
            <a:ext cx="1085391" cy="16582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等腰三角形 21"/>
          <p:cNvSpPr/>
          <p:nvPr/>
        </p:nvSpPr>
        <p:spPr>
          <a:xfrm>
            <a:off x="1121559" y="1567425"/>
            <a:ext cx="191268" cy="15183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13307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6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6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69" dur="2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71" dur="2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73" dur="20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75" dur="2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77" dur="200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79" dur="2000" spd="-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81" dur="2000" spd="-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83" dur="2000" spd="-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  <p:bldP spid="13" grpId="0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19" grpId="0" animBg="1"/>
      <p:bldP spid="19" grpId="1" animBg="1"/>
      <p:bldP spid="22" grpId="0" animBg="1"/>
      <p:bldP spid="2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圖片 39" descr="台灣「教育不平等」的根源是什麼？他靠教育長期追蹤資料庫找出真正答案| 故事StoryStudi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89131"/>
            <a:ext cx="2997200" cy="1997886"/>
          </a:xfrm>
          <a:prstGeom prst="rect">
            <a:avLst/>
          </a:prstGeom>
        </p:spPr>
      </p:pic>
      <p:sp>
        <p:nvSpPr>
          <p:cNvPr id="6" name="圓角矩形 5"/>
          <p:cNvSpPr/>
          <p:nvPr/>
        </p:nvSpPr>
        <p:spPr>
          <a:xfrm>
            <a:off x="3132600" y="1816100"/>
            <a:ext cx="3078685" cy="177936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0" y="0"/>
            <a:ext cx="12192000" cy="87085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rot="16200000">
            <a:off x="8748485" y="3443515"/>
            <a:ext cx="6016174" cy="87085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圓角矩形 11"/>
          <p:cNvSpPr/>
          <p:nvPr/>
        </p:nvSpPr>
        <p:spPr>
          <a:xfrm>
            <a:off x="391886" y="0"/>
            <a:ext cx="4180114" cy="98697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1349828" y="187856"/>
            <a:ext cx="3142343" cy="611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zh-TW" altLang="en-US" sz="3200" b="1" dirty="0" smtClean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課綱計畫內容</a:t>
            </a:r>
            <a:endParaRPr lang="zh-TW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51114" y="0"/>
            <a:ext cx="159657" cy="98697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10342" y="0"/>
            <a:ext cx="159657" cy="98697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160874" y="448284"/>
            <a:ext cx="1415772" cy="481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zh-TW" altLang="zh-TW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基本理念</a:t>
            </a:r>
            <a:endParaRPr lang="zh-TW" altLang="en-US" sz="24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095386" y="317656"/>
            <a:ext cx="1826141" cy="6112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zh-TW" altLang="zh-TW" sz="3200" b="1" u="sng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課程目標</a:t>
            </a:r>
            <a:endParaRPr lang="zh-TW" altLang="en-US" sz="3200" b="1" u="sng" dirty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9384278" y="466557"/>
            <a:ext cx="1415772" cy="481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zh-TW" altLang="zh-TW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核心素養</a:t>
            </a:r>
            <a:endParaRPr lang="zh-TW" altLang="en-US" sz="24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20" name="淚滴形 19"/>
          <p:cNvSpPr/>
          <p:nvPr/>
        </p:nvSpPr>
        <p:spPr>
          <a:xfrm rot="5400000">
            <a:off x="5453913" y="2659466"/>
            <a:ext cx="936000" cy="936000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1" name="圓角矩形 20"/>
          <p:cNvSpPr/>
          <p:nvPr/>
        </p:nvSpPr>
        <p:spPr>
          <a:xfrm>
            <a:off x="3132600" y="3723991"/>
            <a:ext cx="3078685" cy="175152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淚滴形 21"/>
          <p:cNvSpPr/>
          <p:nvPr/>
        </p:nvSpPr>
        <p:spPr>
          <a:xfrm>
            <a:off x="5453913" y="3723991"/>
            <a:ext cx="936000" cy="936000"/>
          </a:xfrm>
          <a:prstGeom prst="teardrop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圓角矩形 31"/>
          <p:cNvSpPr/>
          <p:nvPr/>
        </p:nvSpPr>
        <p:spPr>
          <a:xfrm>
            <a:off x="6605142" y="1816100"/>
            <a:ext cx="3078685" cy="177936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淚滴形 32"/>
          <p:cNvSpPr/>
          <p:nvPr/>
        </p:nvSpPr>
        <p:spPr>
          <a:xfrm rot="16200000" flipH="1">
            <a:off x="6525415" y="2659466"/>
            <a:ext cx="936000" cy="936000"/>
          </a:xfrm>
          <a:prstGeom prst="teardrop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圓角矩形 33"/>
          <p:cNvSpPr/>
          <p:nvPr/>
        </p:nvSpPr>
        <p:spPr>
          <a:xfrm>
            <a:off x="6667658" y="3723991"/>
            <a:ext cx="3078685" cy="175152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淚滴形 35"/>
          <p:cNvSpPr/>
          <p:nvPr/>
        </p:nvSpPr>
        <p:spPr>
          <a:xfrm flipH="1">
            <a:off x="6543556" y="3723991"/>
            <a:ext cx="936000" cy="936000"/>
          </a:xfrm>
          <a:prstGeom prst="teardrop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6460724" y="4425120"/>
            <a:ext cx="3209979" cy="611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indent="635">
              <a:lnSpc>
                <a:spcPct val="115000"/>
              </a:lnSpc>
            </a:pPr>
            <a:r>
              <a:rPr lang="zh-TW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涵育公民責任</a:t>
            </a:r>
          </a:p>
        </p:txBody>
      </p:sp>
      <p:sp>
        <p:nvSpPr>
          <p:cNvPr id="37" name="矩形 36"/>
          <p:cNvSpPr/>
          <p:nvPr/>
        </p:nvSpPr>
        <p:spPr>
          <a:xfrm>
            <a:off x="2865755" y="2255235"/>
            <a:ext cx="3101490" cy="6112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49580" indent="635">
              <a:lnSpc>
                <a:spcPct val="115000"/>
              </a:lnSpc>
              <a:spcAft>
                <a:spcPts val="0"/>
              </a:spcAft>
            </a:pPr>
            <a:r>
              <a:rPr lang="zh-TW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啟發生命潛能</a:t>
            </a:r>
            <a:endParaRPr lang="zh-TW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6478130" y="2255235"/>
            <a:ext cx="3101490" cy="6112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49580" indent="635">
              <a:lnSpc>
                <a:spcPct val="115000"/>
              </a:lnSpc>
            </a:pPr>
            <a:r>
              <a:rPr lang="zh-TW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陶養生活知能</a:t>
            </a:r>
            <a:endParaRPr lang="zh-TW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865755" y="4453012"/>
            <a:ext cx="3101490" cy="6112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49580" indent="635">
              <a:lnSpc>
                <a:spcPct val="115000"/>
              </a:lnSpc>
              <a:spcAft>
                <a:spcPts val="0"/>
              </a:spcAft>
            </a:pPr>
            <a:r>
              <a:rPr lang="zh-TW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促進生涯發展</a:t>
            </a:r>
            <a:endParaRPr lang="zh-TW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6166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向右箭號 7"/>
          <p:cNvSpPr/>
          <p:nvPr/>
        </p:nvSpPr>
        <p:spPr>
          <a:xfrm>
            <a:off x="830942" y="1707776"/>
            <a:ext cx="10128411" cy="484095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0" y="0"/>
            <a:ext cx="12192000" cy="87085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rot="16200000">
            <a:off x="8748485" y="3443515"/>
            <a:ext cx="6016174" cy="87085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圓角矩形 11"/>
          <p:cNvSpPr/>
          <p:nvPr/>
        </p:nvSpPr>
        <p:spPr>
          <a:xfrm>
            <a:off x="391886" y="0"/>
            <a:ext cx="4180114" cy="98697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1349828" y="187856"/>
            <a:ext cx="3142343" cy="611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zh-TW" altLang="en-US" sz="3200" b="1" dirty="0" smtClean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課綱計畫內容</a:t>
            </a:r>
            <a:endParaRPr lang="zh-TW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51114" y="0"/>
            <a:ext cx="159657" cy="98697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10342" y="0"/>
            <a:ext cx="159657" cy="98697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160874" y="448284"/>
            <a:ext cx="1415772" cy="481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zh-TW" altLang="zh-TW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基本理念</a:t>
            </a:r>
            <a:endParaRPr lang="zh-TW" altLang="en-US" sz="24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300056" y="465350"/>
            <a:ext cx="1415772" cy="481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zh-TW" altLang="zh-TW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課程</a:t>
            </a:r>
            <a:r>
              <a:rPr lang="zh-TW" altLang="zh-TW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目標</a:t>
            </a:r>
            <a:endParaRPr lang="zh-TW" altLang="en-US" sz="24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9236668" y="335634"/>
            <a:ext cx="1826141" cy="6112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zh-TW" altLang="zh-TW" sz="3200" b="1" u="sng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核心素養</a:t>
            </a:r>
            <a:endParaRPr lang="zh-TW" altLang="en-US" sz="3200" b="1" u="sng" dirty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27" name="圓角矩形 26"/>
          <p:cNvSpPr/>
          <p:nvPr/>
        </p:nvSpPr>
        <p:spPr>
          <a:xfrm>
            <a:off x="1324417" y="1365660"/>
            <a:ext cx="1596582" cy="110848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2400" b="1" kern="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自主行動</a:t>
            </a:r>
            <a:endPara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圓角矩形 27"/>
          <p:cNvSpPr/>
          <p:nvPr/>
        </p:nvSpPr>
        <p:spPr>
          <a:xfrm>
            <a:off x="4980064" y="1401563"/>
            <a:ext cx="1596582" cy="110848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kern="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溝通互動</a:t>
            </a:r>
            <a:endPara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圓角矩形 28"/>
          <p:cNvSpPr/>
          <p:nvPr/>
        </p:nvSpPr>
        <p:spPr>
          <a:xfrm>
            <a:off x="8635711" y="1437466"/>
            <a:ext cx="1596582" cy="11084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kern="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社會參與</a:t>
            </a:r>
            <a:endPara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流程圖: 程序 8"/>
          <p:cNvSpPr/>
          <p:nvPr/>
        </p:nvSpPr>
        <p:spPr>
          <a:xfrm>
            <a:off x="185677" y="2828459"/>
            <a:ext cx="948872" cy="3143069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304800" indent="-228600">
              <a:lnSpc>
                <a:spcPct val="115000"/>
              </a:lnSpc>
              <a:spcAft>
                <a:spcPts val="0"/>
              </a:spcAft>
            </a:pPr>
            <a:r>
              <a:rPr lang="zh-TW" altLang="zh-TW" sz="24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身心素質與</a:t>
            </a:r>
            <a:r>
              <a:rPr lang="zh-TW" altLang="zh-TW" sz="2400" b="1" kern="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自我精</a:t>
            </a:r>
            <a:r>
              <a:rPr lang="zh-TW" altLang="zh-TW" sz="24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進</a:t>
            </a:r>
            <a:endParaRPr lang="zh-TW" altLang="en-US" sz="2400" b="1" kern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35" name="流程圖: 程序 34"/>
          <p:cNvSpPr/>
          <p:nvPr/>
        </p:nvSpPr>
        <p:spPr>
          <a:xfrm>
            <a:off x="1441504" y="2828459"/>
            <a:ext cx="948872" cy="3143069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304800" indent="-228600">
              <a:lnSpc>
                <a:spcPct val="115000"/>
              </a:lnSpc>
              <a:spcAft>
                <a:spcPts val="0"/>
              </a:spcAft>
            </a:pPr>
            <a:r>
              <a:rPr lang="zh-TW" altLang="en-US" sz="2400" b="1" kern="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系統思考與解決問題</a:t>
            </a:r>
            <a:endParaRPr lang="zh-TW" altLang="en-US" sz="2400" b="1" kern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0" name="流程圖: 程序 39"/>
          <p:cNvSpPr/>
          <p:nvPr/>
        </p:nvSpPr>
        <p:spPr>
          <a:xfrm>
            <a:off x="2697331" y="2828459"/>
            <a:ext cx="948872" cy="3143069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304800" indent="-228600">
              <a:lnSpc>
                <a:spcPct val="115000"/>
              </a:lnSpc>
              <a:spcAft>
                <a:spcPts val="0"/>
              </a:spcAft>
            </a:pPr>
            <a:r>
              <a:rPr lang="zh-TW" altLang="en-US" sz="2400" b="1" kern="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規劃執行與創新應變</a:t>
            </a:r>
            <a:endParaRPr lang="zh-TW" altLang="en-US" sz="2400" b="1" kern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1" name="流程圖: 程序 40"/>
          <p:cNvSpPr/>
          <p:nvPr/>
        </p:nvSpPr>
        <p:spPr>
          <a:xfrm>
            <a:off x="3953158" y="2828459"/>
            <a:ext cx="948872" cy="3143069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304800" indent="-228600">
              <a:lnSpc>
                <a:spcPct val="115000"/>
              </a:lnSpc>
              <a:spcAft>
                <a:spcPts val="0"/>
              </a:spcAft>
            </a:pPr>
            <a:r>
              <a:rPr lang="zh-TW" altLang="en-US" sz="2400" b="1" kern="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符號運用與溝通表達</a:t>
            </a:r>
            <a:endParaRPr lang="zh-TW" altLang="en-US" sz="2400" b="1" kern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2" name="流程圖: 程序 41"/>
          <p:cNvSpPr/>
          <p:nvPr/>
        </p:nvSpPr>
        <p:spPr>
          <a:xfrm>
            <a:off x="5208985" y="2828459"/>
            <a:ext cx="948872" cy="3143069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304800" indent="-228600">
              <a:lnSpc>
                <a:spcPct val="115000"/>
              </a:lnSpc>
              <a:spcAft>
                <a:spcPts val="0"/>
              </a:spcAft>
            </a:pPr>
            <a:r>
              <a:rPr lang="zh-TW" altLang="en-US" sz="2400" b="1" kern="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科技資訊與媒體素養</a:t>
            </a:r>
            <a:endParaRPr lang="zh-TW" altLang="en-US" sz="2400" b="1" kern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3" name="流程圖: 程序 42"/>
          <p:cNvSpPr/>
          <p:nvPr/>
        </p:nvSpPr>
        <p:spPr>
          <a:xfrm>
            <a:off x="6464812" y="2828459"/>
            <a:ext cx="948872" cy="3143069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304800" indent="-228600">
              <a:lnSpc>
                <a:spcPct val="115000"/>
              </a:lnSpc>
              <a:spcAft>
                <a:spcPts val="0"/>
              </a:spcAft>
            </a:pPr>
            <a:r>
              <a:rPr lang="zh-TW" altLang="en-US" sz="2400" b="1" kern="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藝術涵養與美感素養</a:t>
            </a:r>
            <a:endParaRPr lang="zh-TW" altLang="en-US" sz="2400" b="1" kern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4" name="流程圖: 程序 43"/>
          <p:cNvSpPr/>
          <p:nvPr/>
        </p:nvSpPr>
        <p:spPr>
          <a:xfrm>
            <a:off x="7720639" y="2828459"/>
            <a:ext cx="948872" cy="3143069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304800" indent="-228600">
              <a:lnSpc>
                <a:spcPct val="115000"/>
              </a:lnSpc>
              <a:spcAft>
                <a:spcPts val="0"/>
              </a:spcAft>
            </a:pPr>
            <a:r>
              <a:rPr lang="zh-TW" altLang="en-US" sz="2400" b="1" kern="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道德實踐與公民意識</a:t>
            </a:r>
            <a:endParaRPr lang="zh-TW" altLang="en-US" sz="2400" b="1" kern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5" name="流程圖: 程序 44"/>
          <p:cNvSpPr/>
          <p:nvPr/>
        </p:nvSpPr>
        <p:spPr>
          <a:xfrm>
            <a:off x="8976466" y="2828459"/>
            <a:ext cx="948872" cy="3143069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304800" indent="-228600">
              <a:lnSpc>
                <a:spcPct val="115000"/>
              </a:lnSpc>
              <a:spcAft>
                <a:spcPts val="0"/>
              </a:spcAft>
            </a:pPr>
            <a:r>
              <a:rPr lang="zh-TW" altLang="en-US" sz="2400" b="1" kern="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人際關係與團隊合作</a:t>
            </a:r>
            <a:endParaRPr lang="zh-TW" altLang="en-US" sz="2400" b="1" kern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6" name="流程圖: 程序 45"/>
          <p:cNvSpPr/>
          <p:nvPr/>
        </p:nvSpPr>
        <p:spPr>
          <a:xfrm>
            <a:off x="10232293" y="2828459"/>
            <a:ext cx="948872" cy="3143069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304800" indent="-228600">
              <a:lnSpc>
                <a:spcPct val="115000"/>
              </a:lnSpc>
              <a:spcAft>
                <a:spcPts val="0"/>
              </a:spcAft>
            </a:pPr>
            <a:r>
              <a:rPr lang="zh-TW" altLang="en-US" sz="2400" b="1" kern="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多元文化與國際理解</a:t>
            </a:r>
            <a:endParaRPr lang="zh-TW" altLang="en-US" sz="2400" b="1" kern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1200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向右箭號 6"/>
          <p:cNvSpPr/>
          <p:nvPr/>
        </p:nvSpPr>
        <p:spPr>
          <a:xfrm>
            <a:off x="1468868" y="2097741"/>
            <a:ext cx="9046732" cy="2601310"/>
          </a:xfrm>
          <a:prstGeom prst="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0" y="0"/>
            <a:ext cx="12192000" cy="87085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rot="16200000">
            <a:off x="8748485" y="3443515"/>
            <a:ext cx="6016174" cy="87085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圓角矩形 11"/>
          <p:cNvSpPr/>
          <p:nvPr/>
        </p:nvSpPr>
        <p:spPr>
          <a:xfrm>
            <a:off x="391886" y="0"/>
            <a:ext cx="4180114" cy="98697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1349828" y="187856"/>
            <a:ext cx="3142343" cy="611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zh-TW" altLang="en-US" sz="3200" b="1" dirty="0" smtClean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課綱計畫內容</a:t>
            </a:r>
            <a:endParaRPr lang="zh-TW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51114" y="0"/>
            <a:ext cx="159657" cy="98697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10342" y="0"/>
            <a:ext cx="159657" cy="98697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160874" y="448284"/>
            <a:ext cx="1415772" cy="481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zh-TW" altLang="zh-TW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基本理念</a:t>
            </a:r>
            <a:endParaRPr lang="zh-TW" altLang="en-US" sz="24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300056" y="465350"/>
            <a:ext cx="1415772" cy="481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zh-TW" altLang="zh-TW" sz="2400" b="1" dirty="0" smtClean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課程</a:t>
            </a:r>
            <a:r>
              <a:rPr lang="zh-TW" altLang="zh-TW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目標</a:t>
            </a:r>
            <a:endParaRPr lang="zh-TW" altLang="en-US" sz="24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9236668" y="335634"/>
            <a:ext cx="1826141" cy="6112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zh-TW" altLang="zh-TW" sz="3200" b="1" u="sng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核心素養</a:t>
            </a:r>
            <a:endParaRPr lang="zh-TW" altLang="en-US" sz="3200" b="1" u="sng" dirty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190170" y="6153768"/>
            <a:ext cx="9042123" cy="7042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矩形 28"/>
          <p:cNvSpPr/>
          <p:nvPr/>
        </p:nvSpPr>
        <p:spPr>
          <a:xfrm>
            <a:off x="1468868" y="6289942"/>
            <a:ext cx="87634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4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強調</a:t>
            </a:r>
            <a:r>
              <a:rPr lang="zh-TW" altLang="zh-TW" sz="24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學習不以學科知識及技能為限</a:t>
            </a:r>
            <a:r>
              <a:rPr lang="zh-TW" altLang="zh-TW" sz="24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，應</a:t>
            </a:r>
            <a:r>
              <a:rPr lang="zh-TW" altLang="zh-TW" sz="24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關注學習與生活的</a:t>
            </a:r>
            <a:r>
              <a:rPr lang="zh-TW" altLang="zh-TW" sz="24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結合</a:t>
            </a:r>
            <a:r>
              <a:rPr lang="zh-TW" altLang="en-US" sz="24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！</a:t>
            </a:r>
            <a:endParaRPr lang="zh-TW" altLang="en-US" sz="2400" b="1" dirty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9" name="流程圖: 程序 8"/>
          <p:cNvSpPr/>
          <p:nvPr/>
        </p:nvSpPr>
        <p:spPr>
          <a:xfrm>
            <a:off x="2481943" y="2256548"/>
            <a:ext cx="1484939" cy="2439945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直角三角形 18"/>
          <p:cNvSpPr/>
          <p:nvPr/>
        </p:nvSpPr>
        <p:spPr>
          <a:xfrm flipH="1">
            <a:off x="2259106" y="2253831"/>
            <a:ext cx="222837" cy="502816"/>
          </a:xfrm>
          <a:prstGeom prst="rt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直角三角形 39"/>
          <p:cNvSpPr/>
          <p:nvPr/>
        </p:nvSpPr>
        <p:spPr>
          <a:xfrm flipH="1" flipV="1">
            <a:off x="2259104" y="4026698"/>
            <a:ext cx="222837" cy="671074"/>
          </a:xfrm>
          <a:prstGeom prst="rt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2824302" y="2441688"/>
            <a:ext cx="800219" cy="2144177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TW" altLang="zh-TW" sz="40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社會參</a:t>
            </a:r>
            <a:r>
              <a:rPr lang="zh-TW" altLang="zh-TW" sz="40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與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" name="流程圖: 程序 40"/>
          <p:cNvSpPr/>
          <p:nvPr/>
        </p:nvSpPr>
        <p:spPr>
          <a:xfrm>
            <a:off x="4744892" y="2254550"/>
            <a:ext cx="1484939" cy="2439945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直角三角形 41"/>
          <p:cNvSpPr/>
          <p:nvPr/>
        </p:nvSpPr>
        <p:spPr>
          <a:xfrm flipH="1">
            <a:off x="4522055" y="2251833"/>
            <a:ext cx="222837" cy="502816"/>
          </a:xfrm>
          <a:prstGeom prst="rt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直角三角形 42"/>
          <p:cNvSpPr/>
          <p:nvPr/>
        </p:nvSpPr>
        <p:spPr>
          <a:xfrm flipH="1" flipV="1">
            <a:off x="4522053" y="4024700"/>
            <a:ext cx="222837" cy="671074"/>
          </a:xfrm>
          <a:prstGeom prst="rt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矩形 43"/>
          <p:cNvSpPr/>
          <p:nvPr/>
        </p:nvSpPr>
        <p:spPr>
          <a:xfrm>
            <a:off x="5087251" y="2439690"/>
            <a:ext cx="800219" cy="2144177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TW" altLang="en-US" sz="40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溝通互動</a:t>
            </a:r>
            <a:endParaRPr lang="zh-TW" altLang="en-US" sz="4000" b="1" kern="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5" name="流程圖: 程序 44"/>
          <p:cNvSpPr/>
          <p:nvPr/>
        </p:nvSpPr>
        <p:spPr>
          <a:xfrm>
            <a:off x="7007841" y="2252552"/>
            <a:ext cx="1484939" cy="2439945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直角三角形 45"/>
          <p:cNvSpPr/>
          <p:nvPr/>
        </p:nvSpPr>
        <p:spPr>
          <a:xfrm flipH="1">
            <a:off x="6785004" y="2249835"/>
            <a:ext cx="222837" cy="502816"/>
          </a:xfrm>
          <a:prstGeom prst="rt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直角三角形 46"/>
          <p:cNvSpPr/>
          <p:nvPr/>
        </p:nvSpPr>
        <p:spPr>
          <a:xfrm flipH="1" flipV="1">
            <a:off x="6785002" y="4022702"/>
            <a:ext cx="222837" cy="671074"/>
          </a:xfrm>
          <a:prstGeom prst="rt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矩形 47"/>
          <p:cNvSpPr/>
          <p:nvPr/>
        </p:nvSpPr>
        <p:spPr>
          <a:xfrm>
            <a:off x="7350200" y="2437692"/>
            <a:ext cx="800219" cy="2144177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TW" altLang="en-US" sz="40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自主行動</a:t>
            </a:r>
            <a:endParaRPr lang="zh-TW" altLang="en-US" sz="4000" b="1" kern="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1077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圓角矩形 8"/>
          <p:cNvSpPr/>
          <p:nvPr/>
        </p:nvSpPr>
        <p:spPr>
          <a:xfrm rot="5400000">
            <a:off x="4762573" y="-242047"/>
            <a:ext cx="2424809" cy="666974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9578791" y="2760293"/>
            <a:ext cx="2231701" cy="450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7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zh-TW" altLang="en-US" sz="28700" b="1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091527" y="2227647"/>
            <a:ext cx="7814080" cy="1065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zh-TW" altLang="en-US" sz="6000" b="1" dirty="0" smtClean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新課綱相關配套措施</a:t>
            </a:r>
            <a:endParaRPr lang="zh-TW" altLang="en-US" sz="60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6320634" y="3474233"/>
            <a:ext cx="2989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endParaRPr lang="zh-TW" altLang="en-US" sz="48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框架 13"/>
          <p:cNvSpPr/>
          <p:nvPr/>
        </p:nvSpPr>
        <p:spPr>
          <a:xfrm rot="19416459">
            <a:off x="5927434" y="-1892057"/>
            <a:ext cx="2608731" cy="2729753"/>
          </a:xfrm>
          <a:prstGeom prst="frame">
            <a:avLst>
              <a:gd name="adj1" fmla="val 13733"/>
            </a:avLst>
          </a:prstGeom>
          <a:noFill/>
          <a:ln w="76200">
            <a:solidFill>
              <a:srgbClr val="7B49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5" name="框架 14"/>
          <p:cNvSpPr/>
          <p:nvPr/>
        </p:nvSpPr>
        <p:spPr>
          <a:xfrm rot="19416459">
            <a:off x="7651077" y="-1512635"/>
            <a:ext cx="2581837" cy="2420476"/>
          </a:xfrm>
          <a:prstGeom prst="frame">
            <a:avLst>
              <a:gd name="adj1" fmla="val 12579"/>
            </a:avLst>
          </a:prstGeom>
          <a:noFill/>
          <a:ln w="76200">
            <a:solidFill>
              <a:schemeClr val="accent4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6" name="框架 15"/>
          <p:cNvSpPr/>
          <p:nvPr/>
        </p:nvSpPr>
        <p:spPr>
          <a:xfrm rot="19416459">
            <a:off x="2834425" y="5798697"/>
            <a:ext cx="2608731" cy="2729753"/>
          </a:xfrm>
          <a:prstGeom prst="frame">
            <a:avLst>
              <a:gd name="adj1" fmla="val 14760"/>
            </a:avLst>
          </a:prstGeom>
          <a:noFill/>
          <a:ln w="76200">
            <a:solidFill>
              <a:srgbClr val="7B49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7" name="框架 16"/>
          <p:cNvSpPr/>
          <p:nvPr/>
        </p:nvSpPr>
        <p:spPr>
          <a:xfrm rot="19416459">
            <a:off x="4558068" y="6178119"/>
            <a:ext cx="2581837" cy="2420476"/>
          </a:xfrm>
          <a:prstGeom prst="frame">
            <a:avLst>
              <a:gd name="adj1" fmla="val 13165"/>
            </a:avLst>
          </a:prstGeom>
          <a:noFill/>
          <a:ln w="76200">
            <a:solidFill>
              <a:schemeClr val="accent4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" name="等腰三角形 1"/>
          <p:cNvSpPr/>
          <p:nvPr/>
        </p:nvSpPr>
        <p:spPr>
          <a:xfrm>
            <a:off x="677193" y="1552575"/>
            <a:ext cx="1080000" cy="922622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671802" y="2475197"/>
            <a:ext cx="360000" cy="31730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1031801" y="2475197"/>
            <a:ext cx="365391" cy="31730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397193" y="2475197"/>
            <a:ext cx="360000" cy="31730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圓角矩形 5"/>
          <p:cNvSpPr/>
          <p:nvPr/>
        </p:nvSpPr>
        <p:spPr>
          <a:xfrm>
            <a:off x="678033" y="5715000"/>
            <a:ext cx="1079160" cy="4572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71802" y="5648231"/>
            <a:ext cx="1085391" cy="16582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等腰三角形 7"/>
          <p:cNvSpPr/>
          <p:nvPr/>
        </p:nvSpPr>
        <p:spPr>
          <a:xfrm>
            <a:off x="1121559" y="1567425"/>
            <a:ext cx="191268" cy="15183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10660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44" dur="2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46" dur="20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48" dur="2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0" dur="20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2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4" dur="2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6" dur="2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/>
      <p:bldP spid="14" grpId="0" animBg="1"/>
      <p:bldP spid="15" grpId="0" animBg="1"/>
      <p:bldP spid="16" grpId="0" animBg="1"/>
      <p:bldP spid="17" grpId="0" animBg="1"/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圓角矩形 12"/>
          <p:cNvSpPr/>
          <p:nvPr/>
        </p:nvSpPr>
        <p:spPr>
          <a:xfrm>
            <a:off x="391886" y="1077709"/>
            <a:ext cx="1756229" cy="838200"/>
          </a:xfrm>
          <a:prstGeom prst="roundRect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圓角矩形 5"/>
          <p:cNvSpPr/>
          <p:nvPr/>
        </p:nvSpPr>
        <p:spPr>
          <a:xfrm>
            <a:off x="1228555" y="1770025"/>
            <a:ext cx="9029701" cy="838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矩形 1"/>
          <p:cNvSpPr/>
          <p:nvPr/>
        </p:nvSpPr>
        <p:spPr>
          <a:xfrm>
            <a:off x="0" y="0"/>
            <a:ext cx="12192000" cy="8708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 rot="16200000">
            <a:off x="8748485" y="3443515"/>
            <a:ext cx="6016174" cy="8708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391886" y="0"/>
            <a:ext cx="4180114" cy="98697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830942" y="220269"/>
            <a:ext cx="4200072" cy="546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新課綱相關配套措施</a:t>
            </a:r>
            <a:endParaRPr lang="zh-TW" altLang="en-US" sz="28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51114" y="0"/>
            <a:ext cx="159657" cy="98697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1110342" y="0"/>
            <a:ext cx="159657" cy="98697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391886" y="1191180"/>
            <a:ext cx="1826142" cy="6112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課程架構</a:t>
            </a:r>
            <a:endParaRPr lang="zh-TW" altLang="en-US" sz="3200" b="1" dirty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81359" y="1915909"/>
            <a:ext cx="8669361" cy="546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zh-TW" altLang="zh-TW" sz="28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高達1/3的比例，是提供學生可自主搭配選取的選修課</a:t>
            </a:r>
            <a:endParaRPr lang="zh-TW" altLang="en-US" sz="2800" b="1" dirty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260750" y="2715565"/>
            <a:ext cx="2525770" cy="838200"/>
          </a:xfrm>
          <a:prstGeom prst="roundRect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200196" y="2829036"/>
            <a:ext cx="2646878" cy="6112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學習歷程檔案</a:t>
            </a:r>
          </a:p>
        </p:txBody>
      </p:sp>
      <p:sp>
        <p:nvSpPr>
          <p:cNvPr id="16" name="圓角矩形 15"/>
          <p:cNvSpPr/>
          <p:nvPr/>
        </p:nvSpPr>
        <p:spPr>
          <a:xfrm>
            <a:off x="1173820" y="3436852"/>
            <a:ext cx="9084436" cy="10160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1304957" y="3564457"/>
            <a:ext cx="86034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</a:t>
            </a:r>
            <a:r>
              <a:rPr lang="zh-TW" altLang="zh-TW" sz="24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配合</a:t>
            </a:r>
            <a:r>
              <a:rPr lang="zh-TW" altLang="zh-TW" sz="24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新課綱的多元</a:t>
            </a:r>
            <a:r>
              <a:rPr lang="zh-TW" altLang="zh-TW" sz="24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課程</a:t>
            </a:r>
            <a:r>
              <a:rPr lang="en-US" altLang="zh-TW" sz="2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</a:t>
            </a:r>
            <a:r>
              <a:rPr lang="zh-TW" altLang="zh-TW" sz="24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呈現</a:t>
            </a:r>
            <a:r>
              <a:rPr lang="zh-TW" altLang="zh-TW" sz="24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考試外的學習</a:t>
            </a:r>
            <a:r>
              <a:rPr lang="zh-TW" altLang="zh-TW" sz="24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成果</a:t>
            </a:r>
            <a:endParaRPr lang="en-US" altLang="zh-TW" sz="2400" b="1" dirty="0" smtClean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r>
              <a:rPr lang="en-US" altLang="zh-TW" sz="2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</a:t>
            </a:r>
            <a:r>
              <a:rPr lang="zh-TW" altLang="zh-TW" sz="24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展現</a:t>
            </a:r>
            <a:r>
              <a:rPr lang="zh-TW" altLang="zh-TW" sz="24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個人特色和學習</a:t>
            </a:r>
            <a:r>
              <a:rPr lang="zh-TW" altLang="zh-TW" sz="24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軌跡</a:t>
            </a:r>
            <a:r>
              <a:rPr lang="en-US" altLang="zh-TW" sz="2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</a:t>
            </a:r>
            <a:r>
              <a:rPr lang="zh-TW" altLang="zh-TW" sz="24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協助</a:t>
            </a:r>
            <a:r>
              <a:rPr lang="zh-TW" altLang="zh-TW" sz="24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學生生涯探索</a:t>
            </a:r>
            <a:endParaRPr lang="zh-TW" altLang="en-US" sz="2400" b="1" dirty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27" name="圓角矩形 26"/>
          <p:cNvSpPr/>
          <p:nvPr/>
        </p:nvSpPr>
        <p:spPr>
          <a:xfrm>
            <a:off x="337151" y="4589245"/>
            <a:ext cx="1756229" cy="838200"/>
          </a:xfrm>
          <a:prstGeom prst="roundRect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圓角矩形 27"/>
          <p:cNvSpPr/>
          <p:nvPr/>
        </p:nvSpPr>
        <p:spPr>
          <a:xfrm>
            <a:off x="1173820" y="5281560"/>
            <a:ext cx="9029701" cy="101005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矩形 28"/>
          <p:cNvSpPr/>
          <p:nvPr/>
        </p:nvSpPr>
        <p:spPr>
          <a:xfrm>
            <a:off x="337151" y="4702716"/>
            <a:ext cx="1826142" cy="6112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生涯探索</a:t>
            </a:r>
            <a:endParaRPr lang="zh-TW" altLang="en-US" sz="3200" b="1" dirty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377146" y="5349861"/>
            <a:ext cx="6569426" cy="9062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altLang="zh-TW" sz="24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</a:t>
            </a:r>
            <a:r>
              <a:rPr lang="zh-TW" altLang="en-US" sz="24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透過選修課程、線上資源、課外活動進行探索</a:t>
            </a:r>
            <a:endParaRPr lang="en-US" altLang="zh-TW" sz="2400" b="1" dirty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en-US" altLang="zh-TW" sz="24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</a:t>
            </a:r>
            <a:r>
              <a:rPr lang="zh-TW" altLang="zh-TW" sz="24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教師協力提供學生全面的課程諮詢與生涯輔導</a:t>
            </a:r>
            <a:endParaRPr lang="zh-TW" altLang="en-US" sz="2400" b="1" dirty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6965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圓角矩形 8"/>
          <p:cNvSpPr/>
          <p:nvPr/>
        </p:nvSpPr>
        <p:spPr>
          <a:xfrm rot="5400000">
            <a:off x="4762573" y="-242047"/>
            <a:ext cx="2424809" cy="66697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9578791" y="2760293"/>
            <a:ext cx="2231701" cy="450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7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zh-TW" altLang="en-US" sz="287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40105" y="2241307"/>
            <a:ext cx="5810564" cy="11626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zh-TW" altLang="en-US" sz="66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課綱試辦</a:t>
            </a:r>
            <a:endParaRPr lang="zh-TW" altLang="en-US" sz="6600" b="1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6320634" y="3474233"/>
            <a:ext cx="2989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endParaRPr lang="zh-TW" altLang="en-US" sz="48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框架 13"/>
          <p:cNvSpPr/>
          <p:nvPr/>
        </p:nvSpPr>
        <p:spPr>
          <a:xfrm rot="19416459">
            <a:off x="5927434" y="-1892057"/>
            <a:ext cx="2608731" cy="2729753"/>
          </a:xfrm>
          <a:prstGeom prst="frame">
            <a:avLst>
              <a:gd name="adj1" fmla="val 13733"/>
            </a:avLst>
          </a:prstGeom>
          <a:noFill/>
          <a:ln w="76200">
            <a:solidFill>
              <a:srgbClr val="7B49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5" name="框架 14"/>
          <p:cNvSpPr/>
          <p:nvPr/>
        </p:nvSpPr>
        <p:spPr>
          <a:xfrm rot="19416459">
            <a:off x="7651077" y="-1512635"/>
            <a:ext cx="2581837" cy="2420476"/>
          </a:xfrm>
          <a:prstGeom prst="frame">
            <a:avLst>
              <a:gd name="adj1" fmla="val 12579"/>
            </a:avLst>
          </a:prstGeom>
          <a:noFill/>
          <a:ln w="76200">
            <a:solidFill>
              <a:schemeClr val="accent4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6" name="框架 15"/>
          <p:cNvSpPr/>
          <p:nvPr/>
        </p:nvSpPr>
        <p:spPr>
          <a:xfrm rot="19416459">
            <a:off x="2834425" y="5798697"/>
            <a:ext cx="2608731" cy="2729753"/>
          </a:xfrm>
          <a:prstGeom prst="frame">
            <a:avLst>
              <a:gd name="adj1" fmla="val 14760"/>
            </a:avLst>
          </a:prstGeom>
          <a:noFill/>
          <a:ln w="76200">
            <a:solidFill>
              <a:srgbClr val="7B49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7" name="框架 16"/>
          <p:cNvSpPr/>
          <p:nvPr/>
        </p:nvSpPr>
        <p:spPr>
          <a:xfrm rot="19416459">
            <a:off x="4558068" y="6178119"/>
            <a:ext cx="2581837" cy="2420476"/>
          </a:xfrm>
          <a:prstGeom prst="frame">
            <a:avLst>
              <a:gd name="adj1" fmla="val 13165"/>
            </a:avLst>
          </a:prstGeom>
          <a:noFill/>
          <a:ln w="76200">
            <a:solidFill>
              <a:schemeClr val="accent4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" name="等腰三角形 1"/>
          <p:cNvSpPr/>
          <p:nvPr/>
        </p:nvSpPr>
        <p:spPr>
          <a:xfrm>
            <a:off x="677193" y="1552575"/>
            <a:ext cx="1080000" cy="922622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671802" y="2475197"/>
            <a:ext cx="360000" cy="31730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1031801" y="2475197"/>
            <a:ext cx="365391" cy="31730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397193" y="2475197"/>
            <a:ext cx="360000" cy="31730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圓角矩形 5"/>
          <p:cNvSpPr/>
          <p:nvPr/>
        </p:nvSpPr>
        <p:spPr>
          <a:xfrm>
            <a:off x="678033" y="5715000"/>
            <a:ext cx="1079160" cy="4572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71802" y="5648231"/>
            <a:ext cx="1085391" cy="16582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等腰三角形 7"/>
          <p:cNvSpPr/>
          <p:nvPr/>
        </p:nvSpPr>
        <p:spPr>
          <a:xfrm>
            <a:off x="1121559" y="1567425"/>
            <a:ext cx="191268" cy="15183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16321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44" dur="2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46" dur="20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48" dur="2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0" dur="20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2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4" dur="2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6" dur="2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/>
      <p:bldP spid="14" grpId="0" animBg="1"/>
      <p:bldP spid="15" grpId="0" animBg="1"/>
      <p:bldP spid="16" grpId="0" animBg="1"/>
      <p:bldP spid="17" grpId="0" animBg="1"/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8708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 rot="16200000">
            <a:off x="8748485" y="3443515"/>
            <a:ext cx="6016174" cy="8708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圓角矩形 3"/>
          <p:cNvSpPr/>
          <p:nvPr/>
        </p:nvSpPr>
        <p:spPr>
          <a:xfrm>
            <a:off x="391886" y="0"/>
            <a:ext cx="4180114" cy="98697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830942" y="220269"/>
            <a:ext cx="4200072" cy="546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zh-TW" altLang="en-US" sz="28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新課綱相關配套措施</a:t>
            </a:r>
            <a:endParaRPr lang="zh-TW" altLang="en-US" sz="2800" b="1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51114" y="0"/>
            <a:ext cx="159657" cy="98697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110342" y="0"/>
            <a:ext cx="159657" cy="98697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0" name="圖表 9"/>
          <p:cNvGraphicFramePr/>
          <p:nvPr>
            <p:extLst>
              <p:ext uri="{D42A27DB-BD31-4B8C-83A1-F6EECF244321}">
                <p14:modId xmlns:p14="http://schemas.microsoft.com/office/powerpoint/2010/main" val="3158585150"/>
              </p:ext>
            </p:extLst>
          </p:nvPr>
        </p:nvGraphicFramePr>
        <p:xfrm>
          <a:off x="1888942" y="983786"/>
          <a:ext cx="8454030" cy="5790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圖片 8" descr="快速了解108課綱-108課綱資訊網｜十二年國民基本教育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113" y="0"/>
            <a:ext cx="2651565" cy="13458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10573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8708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 rot="16200000">
            <a:off x="8748485" y="3443515"/>
            <a:ext cx="6016174" cy="8708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圓角矩形 3"/>
          <p:cNvSpPr/>
          <p:nvPr/>
        </p:nvSpPr>
        <p:spPr>
          <a:xfrm>
            <a:off x="391886" y="0"/>
            <a:ext cx="4180114" cy="98697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830942" y="220269"/>
            <a:ext cx="4200072" cy="546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zh-TW" altLang="en-US" sz="28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新課綱相關配套措施</a:t>
            </a:r>
            <a:endParaRPr lang="zh-TW" altLang="en-US" sz="2800" b="1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51114" y="0"/>
            <a:ext cx="159657" cy="98697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110342" y="0"/>
            <a:ext cx="159657" cy="98697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 10"/>
          <p:cNvSpPr/>
          <p:nvPr/>
        </p:nvSpPr>
        <p:spPr>
          <a:xfrm>
            <a:off x="208515" y="1472977"/>
            <a:ext cx="5597137" cy="23341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淚滴形 11"/>
          <p:cNvSpPr/>
          <p:nvPr/>
        </p:nvSpPr>
        <p:spPr>
          <a:xfrm rot="5400000">
            <a:off x="5048279" y="2871122"/>
            <a:ext cx="936000" cy="936000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zh-TW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zh-TW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208516" y="3935647"/>
            <a:ext cx="5597136" cy="218549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4" name="淚滴形 13"/>
          <p:cNvSpPr/>
          <p:nvPr/>
        </p:nvSpPr>
        <p:spPr>
          <a:xfrm>
            <a:off x="5048279" y="3935647"/>
            <a:ext cx="936000" cy="936000"/>
          </a:xfrm>
          <a:prstGeom prst="teardrop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zh-TW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6199508" y="1472977"/>
            <a:ext cx="4894628" cy="233414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淚滴形 15"/>
          <p:cNvSpPr/>
          <p:nvPr/>
        </p:nvSpPr>
        <p:spPr>
          <a:xfrm rot="16200000" flipH="1">
            <a:off x="6119781" y="2871122"/>
            <a:ext cx="936000" cy="936000"/>
          </a:xfrm>
          <a:prstGeom prst="teardrop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zh-TW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endParaRPr lang="zh-TW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6262024" y="3935647"/>
            <a:ext cx="4832112" cy="23492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淚滴形 17"/>
          <p:cNvSpPr/>
          <p:nvPr/>
        </p:nvSpPr>
        <p:spPr>
          <a:xfrm flipH="1">
            <a:off x="6137922" y="3935647"/>
            <a:ext cx="936000" cy="936000"/>
          </a:xfrm>
          <a:prstGeom prst="teardrop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zh-TW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890123" y="5020003"/>
            <a:ext cx="5334771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indent="635">
              <a:lnSpc>
                <a:spcPct val="115000"/>
              </a:lnSpc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課綱疑慮易受到各端的質疑與挑戰</a:t>
            </a:r>
            <a:endParaRPr lang="zh-TW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-13748" y="1644630"/>
            <a:ext cx="586398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indent="635">
              <a:lnSpc>
                <a:spcPct val="115000"/>
              </a:lnSpc>
              <a:spcAft>
                <a:spcPts val="0"/>
              </a:spcAft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推動課綱推行，教育零延遲</a:t>
            </a:r>
          </a:p>
          <a:p>
            <a:pPr marL="449580" indent="635">
              <a:lnSpc>
                <a:spcPct val="115000"/>
              </a:lnSpc>
              <a:spcAft>
                <a:spcPts val="0"/>
              </a:spcAft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培養學生素養思考及，強化國家硬實力</a:t>
            </a:r>
          </a:p>
          <a:p>
            <a:pPr marL="449580" indent="635">
              <a:lnSpc>
                <a:spcPct val="115000"/>
              </a:lnSpc>
              <a:spcAft>
                <a:spcPts val="0"/>
              </a:spcAft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編列較多之教育預算，以加強學習環境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757440" y="1708892"/>
            <a:ext cx="5563703" cy="13665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49580" indent="635">
              <a:lnSpc>
                <a:spcPct val="115000"/>
              </a:lnSpc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方案及配套措施尚有改進方向及方針</a:t>
            </a:r>
          </a:p>
          <a:p>
            <a:pPr marL="449580" indent="635">
              <a:lnSpc>
                <a:spcPct val="115000"/>
              </a:lnSpc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短時間內教育現場較無法有效符合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課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49580" indent="635">
              <a:lnSpc>
                <a:spcPct val="115000"/>
              </a:lnSpc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綱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精神</a:t>
            </a:r>
          </a:p>
        </p:txBody>
      </p:sp>
      <p:sp>
        <p:nvSpPr>
          <p:cNvPr id="22" name="矩形 21"/>
          <p:cNvSpPr/>
          <p:nvPr/>
        </p:nvSpPr>
        <p:spPr>
          <a:xfrm>
            <a:off x="-207028" y="4666502"/>
            <a:ext cx="6487032" cy="9062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49580" indent="635">
              <a:lnSpc>
                <a:spcPct val="115000"/>
              </a:lnSpc>
              <a:spcAft>
                <a:spcPts val="0"/>
              </a:spcAft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科技應用日新月異，加入生活科技相關課程</a:t>
            </a:r>
          </a:p>
          <a:p>
            <a:pPr marL="449580" indent="635">
              <a:lnSpc>
                <a:spcPct val="115000"/>
              </a:lnSpc>
              <a:spcAft>
                <a:spcPts val="0"/>
              </a:spcAft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全球教育逐漸重視素養及多元化能力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0910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圓角矩形 8"/>
          <p:cNvSpPr/>
          <p:nvPr/>
        </p:nvSpPr>
        <p:spPr>
          <a:xfrm rot="5400000">
            <a:off x="4762573" y="-242047"/>
            <a:ext cx="2424809" cy="6669744"/>
          </a:xfrm>
          <a:prstGeom prst="roundRect">
            <a:avLst/>
          </a:prstGeom>
          <a:solidFill>
            <a:srgbClr val="F0E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9578791" y="2760293"/>
            <a:ext cx="2231701" cy="450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700" b="1" dirty="0" smtClean="0">
                <a:solidFill>
                  <a:srgbClr val="E6CD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zh-TW" altLang="en-US" sz="28700" b="1" dirty="0">
              <a:solidFill>
                <a:srgbClr val="E6CD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40105" y="2241307"/>
            <a:ext cx="5810564" cy="11626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zh-TW" altLang="en-US" sz="66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各國教育方針</a:t>
            </a:r>
            <a:endParaRPr lang="zh-TW" altLang="en-US" sz="66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6320634" y="3474233"/>
            <a:ext cx="2989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 smtClean="0">
                <a:solidFill>
                  <a:srgbClr val="CC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endParaRPr lang="zh-TW" altLang="en-US" sz="4800" b="1" dirty="0">
              <a:solidFill>
                <a:srgbClr val="CC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框架 13"/>
          <p:cNvSpPr/>
          <p:nvPr/>
        </p:nvSpPr>
        <p:spPr>
          <a:xfrm rot="19416459">
            <a:off x="5927434" y="-1892057"/>
            <a:ext cx="2608731" cy="2729753"/>
          </a:xfrm>
          <a:prstGeom prst="frame">
            <a:avLst>
              <a:gd name="adj1" fmla="val 13733"/>
            </a:avLst>
          </a:prstGeom>
          <a:noFill/>
          <a:ln w="76200">
            <a:solidFill>
              <a:srgbClr val="7B49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5" name="框架 14"/>
          <p:cNvSpPr/>
          <p:nvPr/>
        </p:nvSpPr>
        <p:spPr>
          <a:xfrm rot="19416459">
            <a:off x="7651077" y="-1512635"/>
            <a:ext cx="2581837" cy="2420476"/>
          </a:xfrm>
          <a:prstGeom prst="frame">
            <a:avLst>
              <a:gd name="adj1" fmla="val 12579"/>
            </a:avLst>
          </a:prstGeom>
          <a:noFill/>
          <a:ln w="76200">
            <a:solidFill>
              <a:schemeClr val="accent4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6" name="框架 15"/>
          <p:cNvSpPr/>
          <p:nvPr/>
        </p:nvSpPr>
        <p:spPr>
          <a:xfrm rot="19416459">
            <a:off x="2834425" y="5798697"/>
            <a:ext cx="2608731" cy="2729753"/>
          </a:xfrm>
          <a:prstGeom prst="frame">
            <a:avLst>
              <a:gd name="adj1" fmla="val 14760"/>
            </a:avLst>
          </a:prstGeom>
          <a:noFill/>
          <a:ln w="76200">
            <a:solidFill>
              <a:srgbClr val="7B49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7" name="框架 16"/>
          <p:cNvSpPr/>
          <p:nvPr/>
        </p:nvSpPr>
        <p:spPr>
          <a:xfrm rot="19416459">
            <a:off x="4558068" y="6178119"/>
            <a:ext cx="2581837" cy="2420476"/>
          </a:xfrm>
          <a:prstGeom prst="frame">
            <a:avLst>
              <a:gd name="adj1" fmla="val 13165"/>
            </a:avLst>
          </a:prstGeom>
          <a:noFill/>
          <a:ln w="76200">
            <a:solidFill>
              <a:schemeClr val="accent4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" name="等腰三角形 1"/>
          <p:cNvSpPr/>
          <p:nvPr/>
        </p:nvSpPr>
        <p:spPr>
          <a:xfrm>
            <a:off x="677193" y="1552575"/>
            <a:ext cx="1080000" cy="922622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671802" y="2475197"/>
            <a:ext cx="360000" cy="31730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1031801" y="2475197"/>
            <a:ext cx="365391" cy="31730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397193" y="2475197"/>
            <a:ext cx="360000" cy="31730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圓角矩形 5"/>
          <p:cNvSpPr/>
          <p:nvPr/>
        </p:nvSpPr>
        <p:spPr>
          <a:xfrm>
            <a:off x="678033" y="5715000"/>
            <a:ext cx="1079160" cy="4572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71802" y="5648231"/>
            <a:ext cx="1085391" cy="16582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等腰三角形 7"/>
          <p:cNvSpPr/>
          <p:nvPr/>
        </p:nvSpPr>
        <p:spPr>
          <a:xfrm>
            <a:off x="1121559" y="1567425"/>
            <a:ext cx="191268" cy="15183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01650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44" dur="2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46" dur="20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48" dur="2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0" dur="20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2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4" dur="2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6" dur="2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/>
      <p:bldP spid="14" grpId="0" animBg="1"/>
      <p:bldP spid="15" grpId="0" animBg="1"/>
      <p:bldP spid="16" grpId="0" animBg="1"/>
      <p:bldP spid="17" grpId="0" animBg="1"/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框架 2"/>
          <p:cNvSpPr/>
          <p:nvPr/>
        </p:nvSpPr>
        <p:spPr>
          <a:xfrm>
            <a:off x="-2" y="0"/>
            <a:ext cx="2608731" cy="2729753"/>
          </a:xfrm>
          <a:prstGeom prst="frame">
            <a:avLst>
              <a:gd name="adj1" fmla="val 18287"/>
            </a:avLst>
          </a:prstGeom>
          <a:ln>
            <a:solidFill>
              <a:srgbClr val="DF5327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4" name="框架 3"/>
          <p:cNvSpPr/>
          <p:nvPr/>
        </p:nvSpPr>
        <p:spPr>
          <a:xfrm>
            <a:off x="2608729" y="-4"/>
            <a:ext cx="2581837" cy="2420476"/>
          </a:xfrm>
          <a:prstGeom prst="frame">
            <a:avLst>
              <a:gd name="adj1" fmla="val 18287"/>
            </a:avLst>
          </a:prstGeom>
          <a:ln>
            <a:solidFill>
              <a:srgbClr val="FEC306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5" name="框架 4"/>
          <p:cNvSpPr/>
          <p:nvPr/>
        </p:nvSpPr>
        <p:spPr>
          <a:xfrm>
            <a:off x="5190566" y="-4"/>
            <a:ext cx="2541494" cy="2151534"/>
          </a:xfrm>
          <a:prstGeom prst="frame">
            <a:avLst>
              <a:gd name="adj1" fmla="val 18287"/>
            </a:avLst>
          </a:prstGeom>
          <a:ln>
            <a:solidFill>
              <a:srgbClr val="F692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6" name="框架 5"/>
          <p:cNvSpPr/>
          <p:nvPr/>
        </p:nvSpPr>
        <p:spPr>
          <a:xfrm>
            <a:off x="7732060" y="-5"/>
            <a:ext cx="2407022" cy="1949829"/>
          </a:xfrm>
          <a:prstGeom prst="frame">
            <a:avLst>
              <a:gd name="adj1" fmla="val 18287"/>
            </a:avLst>
          </a:prstGeom>
          <a:ln>
            <a:solidFill>
              <a:srgbClr val="A6B727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7" name="框架 6"/>
          <p:cNvSpPr/>
          <p:nvPr/>
        </p:nvSpPr>
        <p:spPr>
          <a:xfrm>
            <a:off x="10139082" y="0"/>
            <a:ext cx="2052918" cy="1815353"/>
          </a:xfrm>
          <a:prstGeom prst="frame">
            <a:avLst>
              <a:gd name="adj1" fmla="val 18287"/>
            </a:avLst>
          </a:prstGeom>
          <a:ln>
            <a:solidFill>
              <a:srgbClr val="418AB3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-2" y="2729753"/>
            <a:ext cx="2608731" cy="2554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2608729" y="2420472"/>
            <a:ext cx="2581837" cy="2554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217461" y="2164978"/>
            <a:ext cx="2514600" cy="2554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-2" y="4545106"/>
            <a:ext cx="12192002" cy="231289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7732060" y="1973359"/>
            <a:ext cx="2407022" cy="2554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10139082" y="1833845"/>
            <a:ext cx="2052918" cy="2554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2608729" y="4572002"/>
            <a:ext cx="92881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4800" b="1" u="sng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zh-TW" sz="4800" b="1" u="sng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課綱施辦成果及前瞻探討計畫</a:t>
            </a:r>
            <a:endParaRPr lang="zh-TW" altLang="en-US" sz="4800" b="1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等腰三角形 14"/>
          <p:cNvSpPr/>
          <p:nvPr/>
        </p:nvSpPr>
        <p:spPr>
          <a:xfrm>
            <a:off x="677193" y="1552575"/>
            <a:ext cx="1080000" cy="922622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671802" y="2475197"/>
            <a:ext cx="360000" cy="31730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1031801" y="2475197"/>
            <a:ext cx="365391" cy="31730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1397193" y="2475197"/>
            <a:ext cx="360000" cy="31730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圓角矩形 19"/>
          <p:cNvSpPr/>
          <p:nvPr/>
        </p:nvSpPr>
        <p:spPr>
          <a:xfrm>
            <a:off x="678033" y="5715000"/>
            <a:ext cx="1079160" cy="4572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671802" y="5648231"/>
            <a:ext cx="1085391" cy="16582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等腰三角形 21"/>
          <p:cNvSpPr/>
          <p:nvPr/>
        </p:nvSpPr>
        <p:spPr>
          <a:xfrm>
            <a:off x="1121559" y="1567425"/>
            <a:ext cx="191268" cy="15183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7888405" y="5648231"/>
            <a:ext cx="36030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b="1" kern="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&lt;</a:t>
            </a:r>
            <a:r>
              <a:rPr lang="zh-TW" altLang="en-US" sz="4400" b="1" kern="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感謝聆聽</a:t>
            </a:r>
            <a:r>
              <a:rPr lang="en-US" altLang="zh-TW" sz="4400" b="1" kern="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&gt;</a:t>
            </a:r>
            <a:endParaRPr lang="zh-TW" altLang="en-US" sz="4400" b="1" kern="0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5889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6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6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5" grpId="0" animBg="1"/>
      <p:bldP spid="16" grpId="0" animBg="1"/>
      <p:bldP spid="17" grpId="0" animBg="1"/>
      <p:bldP spid="18" grpId="0" animBg="1"/>
      <p:bldP spid="20" grpId="0" animBg="1"/>
      <p:bldP spid="19" grpId="0" animBg="1"/>
      <p:bldP spid="22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1"/>
          <p:cNvSpPr/>
          <p:nvPr/>
        </p:nvSpPr>
        <p:spPr>
          <a:xfrm>
            <a:off x="184050" y="2537530"/>
            <a:ext cx="1959317" cy="298524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圓角矩形 2"/>
          <p:cNvSpPr/>
          <p:nvPr/>
        </p:nvSpPr>
        <p:spPr>
          <a:xfrm>
            <a:off x="308099" y="3504969"/>
            <a:ext cx="1685924" cy="201819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橢圓 3"/>
          <p:cNvSpPr/>
          <p:nvPr/>
        </p:nvSpPr>
        <p:spPr>
          <a:xfrm>
            <a:off x="691384" y="3105376"/>
            <a:ext cx="813243" cy="7504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346956" y="2659394"/>
            <a:ext cx="2010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endParaRPr lang="zh-TW" altLang="en-US" sz="28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70172" y="3111433"/>
            <a:ext cx="5308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4000" b="1" dirty="0" smtClean="0">
                <a:solidFill>
                  <a:srgbClr val="DF532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TW" altLang="en-US" sz="4000" b="1" dirty="0">
              <a:solidFill>
                <a:srgbClr val="DF5327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2136768" y="2537143"/>
            <a:ext cx="1959317" cy="298524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圓角矩形 8"/>
          <p:cNvSpPr/>
          <p:nvPr/>
        </p:nvSpPr>
        <p:spPr>
          <a:xfrm>
            <a:off x="2260817" y="3504582"/>
            <a:ext cx="1685924" cy="201819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2644102" y="3104989"/>
            <a:ext cx="813243" cy="7504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2240502" y="2657846"/>
            <a:ext cx="2010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endParaRPr lang="zh-TW" altLang="en-US" sz="28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822890" y="3111046"/>
            <a:ext cx="5308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40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TW" altLang="en-US" sz="40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4088535" y="2536756"/>
            <a:ext cx="1959317" cy="298524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圓角矩形 13"/>
          <p:cNvSpPr/>
          <p:nvPr/>
        </p:nvSpPr>
        <p:spPr>
          <a:xfrm>
            <a:off x="4212584" y="3504195"/>
            <a:ext cx="1685924" cy="201819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4595869" y="3104602"/>
            <a:ext cx="813243" cy="7504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4192269" y="2657459"/>
            <a:ext cx="2010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endParaRPr lang="zh-TW" altLang="en-US" sz="2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774657" y="3110659"/>
            <a:ext cx="5308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4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TW" altLang="en-US" sz="4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圓角矩形 17"/>
          <p:cNvSpPr/>
          <p:nvPr/>
        </p:nvSpPr>
        <p:spPr>
          <a:xfrm>
            <a:off x="6027938" y="2535982"/>
            <a:ext cx="1959317" cy="298524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圓角矩形 18"/>
          <p:cNvSpPr/>
          <p:nvPr/>
        </p:nvSpPr>
        <p:spPr>
          <a:xfrm>
            <a:off x="6151987" y="3503421"/>
            <a:ext cx="1685924" cy="201819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6535272" y="3103828"/>
            <a:ext cx="813243" cy="7504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6131672" y="2656685"/>
            <a:ext cx="2010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endParaRPr lang="zh-TW" altLang="en-US" sz="28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714060" y="3109885"/>
            <a:ext cx="5308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4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zh-TW" altLang="en-US" sz="4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圓角矩形 22"/>
          <p:cNvSpPr/>
          <p:nvPr/>
        </p:nvSpPr>
        <p:spPr>
          <a:xfrm>
            <a:off x="7996261" y="2535595"/>
            <a:ext cx="1959317" cy="298524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圓角矩形 23"/>
          <p:cNvSpPr/>
          <p:nvPr/>
        </p:nvSpPr>
        <p:spPr>
          <a:xfrm>
            <a:off x="8120310" y="3503034"/>
            <a:ext cx="1685924" cy="201819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8503595" y="3103441"/>
            <a:ext cx="813243" cy="7504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8099995" y="2656298"/>
            <a:ext cx="2010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endParaRPr lang="zh-TW" alt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682383" y="3109498"/>
            <a:ext cx="5308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zh-TW" altLang="en-US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圓角矩形 27"/>
          <p:cNvSpPr/>
          <p:nvPr/>
        </p:nvSpPr>
        <p:spPr>
          <a:xfrm>
            <a:off x="3451147" y="0"/>
            <a:ext cx="5351929" cy="103542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endParaRPr lang="zh-TW" altLang="en-US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圓角矩形 28"/>
          <p:cNvSpPr/>
          <p:nvPr/>
        </p:nvSpPr>
        <p:spPr>
          <a:xfrm>
            <a:off x="3167507" y="-239806"/>
            <a:ext cx="5871882" cy="1515035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圓角矩形 29"/>
          <p:cNvSpPr/>
          <p:nvPr/>
        </p:nvSpPr>
        <p:spPr>
          <a:xfrm>
            <a:off x="9955578" y="2535208"/>
            <a:ext cx="1959317" cy="2985247"/>
          </a:xfrm>
          <a:prstGeom prst="roundRect">
            <a:avLst/>
          </a:prstGeom>
          <a:solidFill>
            <a:srgbClr val="CC99FF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圓角矩形 30"/>
          <p:cNvSpPr/>
          <p:nvPr/>
        </p:nvSpPr>
        <p:spPr>
          <a:xfrm>
            <a:off x="10079627" y="3502647"/>
            <a:ext cx="1685924" cy="2018195"/>
          </a:xfrm>
          <a:prstGeom prst="roundRect">
            <a:avLst/>
          </a:prstGeom>
          <a:solidFill>
            <a:srgbClr val="F0E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橢圓 31"/>
          <p:cNvSpPr/>
          <p:nvPr/>
        </p:nvSpPr>
        <p:spPr>
          <a:xfrm>
            <a:off x="10462912" y="3103054"/>
            <a:ext cx="813243" cy="7504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文字方塊 32"/>
          <p:cNvSpPr txBox="1"/>
          <p:nvPr/>
        </p:nvSpPr>
        <p:spPr>
          <a:xfrm>
            <a:off x="10059312" y="2655911"/>
            <a:ext cx="2010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endParaRPr lang="zh-TW" altLang="en-U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0641700" y="3109111"/>
            <a:ext cx="5308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zh-TW" altLang="en-US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30447" y="4017807"/>
            <a:ext cx="1620957" cy="1083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zh-TW" altLang="zh-TW" sz="28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課綱</a:t>
            </a:r>
            <a:r>
              <a:rPr lang="zh-TW" altLang="zh-TW" sz="2800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計畫</a:t>
            </a:r>
            <a:endParaRPr lang="en-US" altLang="zh-TW" sz="2800" b="1" dirty="0" smtClean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zh-TW" altLang="zh-TW" sz="2800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緣起</a:t>
            </a:r>
            <a:endParaRPr lang="zh-TW" altLang="zh-TW" sz="1600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Noto Sans CJK JP Regular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2304737" y="4142469"/>
            <a:ext cx="1620957" cy="546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zh-TW" altLang="zh-TW" sz="2800" b="1" dirty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籌備團隊</a:t>
            </a:r>
          </a:p>
        </p:txBody>
      </p:sp>
      <p:sp>
        <p:nvSpPr>
          <p:cNvPr id="38" name="矩形 37"/>
          <p:cNvSpPr/>
          <p:nvPr/>
        </p:nvSpPr>
        <p:spPr>
          <a:xfrm>
            <a:off x="4294107" y="3959269"/>
            <a:ext cx="1620957" cy="10419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zh-TW" altLang="zh-TW" sz="2800" b="1" dirty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課綱</a:t>
            </a:r>
            <a:r>
              <a:rPr lang="zh-TW" altLang="zh-TW" sz="2800" b="1" dirty="0" smtClean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計畫</a:t>
            </a:r>
            <a:endParaRPr lang="en-US" altLang="zh-TW" sz="2800" b="1" dirty="0" smtClean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zh-TW" altLang="zh-TW" sz="2800" b="1" dirty="0" smtClean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內容</a:t>
            </a:r>
            <a:endParaRPr lang="zh-TW" altLang="zh-TW" sz="28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150043" y="4058607"/>
            <a:ext cx="1723549" cy="9062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zh-TW" altLang="zh-TW" sz="2400" b="1" dirty="0" smtClean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新課綱相關</a:t>
            </a:r>
            <a:endParaRPr lang="en-US" altLang="zh-TW" sz="2400" b="1" dirty="0" smtClean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zh-TW" altLang="zh-TW" sz="2400" b="1" dirty="0" smtClean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配套措施</a:t>
            </a:r>
            <a:endParaRPr lang="zh-TW" altLang="zh-TW" sz="2400" b="1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8160011" y="4142469"/>
            <a:ext cx="1620957" cy="546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zh-TW" altLang="zh-TW" sz="28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課綱試辦</a:t>
            </a:r>
          </a:p>
        </p:txBody>
      </p:sp>
      <p:sp>
        <p:nvSpPr>
          <p:cNvPr id="41" name="矩形 40"/>
          <p:cNvSpPr/>
          <p:nvPr/>
        </p:nvSpPr>
        <p:spPr>
          <a:xfrm>
            <a:off x="10088633" y="4063491"/>
            <a:ext cx="1620957" cy="10419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zh-TW" altLang="zh-TW" sz="2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各國</a:t>
            </a:r>
            <a:r>
              <a:rPr lang="zh-TW" altLang="zh-TW" sz="28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教育</a:t>
            </a:r>
            <a:endParaRPr lang="en-US" altLang="zh-TW" sz="28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zh-TW" altLang="zh-TW" sz="28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方針</a:t>
            </a:r>
            <a:endParaRPr lang="zh-TW" altLang="zh-TW" sz="28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5244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500"/>
                            </p:stCondLst>
                            <p:childTnLst>
                              <p:par>
                                <p:cTn id="10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7" grpId="0"/>
      <p:bldP spid="8" grpId="0" animBg="1"/>
      <p:bldP spid="9" grpId="0" animBg="1"/>
      <p:bldP spid="10" grpId="0" animBg="1"/>
      <p:bldP spid="11" grpId="0"/>
      <p:bldP spid="12" grpId="0"/>
      <p:bldP spid="13" grpId="0" animBg="1"/>
      <p:bldP spid="14" grpId="0" animBg="1"/>
      <p:bldP spid="15" grpId="0" animBg="1"/>
      <p:bldP spid="16" grpId="0"/>
      <p:bldP spid="17" grpId="0"/>
      <p:bldP spid="18" grpId="0" animBg="1"/>
      <p:bldP spid="19" grpId="0" animBg="1"/>
      <p:bldP spid="20" grpId="0" animBg="1"/>
      <p:bldP spid="21" grpId="0"/>
      <p:bldP spid="22" grpId="0"/>
      <p:bldP spid="23" grpId="0" animBg="1"/>
      <p:bldP spid="24" grpId="0" animBg="1"/>
      <p:bldP spid="25" grpId="0" animBg="1"/>
      <p:bldP spid="26" grpId="0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6" grpId="0"/>
      <p:bldP spid="38" grpId="0"/>
      <p:bldP spid="39" grpId="0"/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圓角矩形 8"/>
          <p:cNvSpPr/>
          <p:nvPr/>
        </p:nvSpPr>
        <p:spPr>
          <a:xfrm rot="5400000">
            <a:off x="4762573" y="-242047"/>
            <a:ext cx="2424809" cy="66697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9578791" y="2760293"/>
            <a:ext cx="2231701" cy="450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7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TW" altLang="en-US" sz="28700" b="1" dirty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40105" y="2241307"/>
            <a:ext cx="5810564" cy="126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zh-TW" altLang="zh-TW" sz="66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課綱</a:t>
            </a:r>
            <a:r>
              <a:rPr lang="zh-TW" altLang="zh-TW" sz="6600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計畫緣起</a:t>
            </a:r>
            <a:endParaRPr lang="zh-TW" altLang="zh-TW" sz="4400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Noto Sans CJK JP Regular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6320634" y="3474233"/>
            <a:ext cx="2989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endParaRPr lang="zh-TW" altLang="en-US" sz="48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框架 13"/>
          <p:cNvSpPr/>
          <p:nvPr/>
        </p:nvSpPr>
        <p:spPr>
          <a:xfrm rot="19416459">
            <a:off x="5927434" y="-1892057"/>
            <a:ext cx="2608731" cy="2729753"/>
          </a:xfrm>
          <a:prstGeom prst="frame">
            <a:avLst>
              <a:gd name="adj1" fmla="val 13733"/>
            </a:avLst>
          </a:prstGeom>
          <a:noFill/>
          <a:ln w="76200">
            <a:solidFill>
              <a:srgbClr val="7B49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5" name="框架 14"/>
          <p:cNvSpPr/>
          <p:nvPr/>
        </p:nvSpPr>
        <p:spPr>
          <a:xfrm rot="19416459">
            <a:off x="7651077" y="-1512635"/>
            <a:ext cx="2581837" cy="2420476"/>
          </a:xfrm>
          <a:prstGeom prst="frame">
            <a:avLst>
              <a:gd name="adj1" fmla="val 12579"/>
            </a:avLst>
          </a:prstGeom>
          <a:noFill/>
          <a:ln w="76200">
            <a:solidFill>
              <a:schemeClr val="accent4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6" name="框架 15"/>
          <p:cNvSpPr/>
          <p:nvPr/>
        </p:nvSpPr>
        <p:spPr>
          <a:xfrm rot="19416459">
            <a:off x="2834425" y="5798697"/>
            <a:ext cx="2608731" cy="2729753"/>
          </a:xfrm>
          <a:prstGeom prst="frame">
            <a:avLst>
              <a:gd name="adj1" fmla="val 14760"/>
            </a:avLst>
          </a:prstGeom>
          <a:noFill/>
          <a:ln w="76200">
            <a:solidFill>
              <a:srgbClr val="7B49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7" name="框架 16"/>
          <p:cNvSpPr/>
          <p:nvPr/>
        </p:nvSpPr>
        <p:spPr>
          <a:xfrm rot="19416459">
            <a:off x="4558068" y="6178119"/>
            <a:ext cx="2581837" cy="2420476"/>
          </a:xfrm>
          <a:prstGeom prst="frame">
            <a:avLst>
              <a:gd name="adj1" fmla="val 13165"/>
            </a:avLst>
          </a:prstGeom>
          <a:noFill/>
          <a:ln w="76200">
            <a:solidFill>
              <a:schemeClr val="accent4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" name="等腰三角形 1"/>
          <p:cNvSpPr/>
          <p:nvPr/>
        </p:nvSpPr>
        <p:spPr>
          <a:xfrm>
            <a:off x="677193" y="1552575"/>
            <a:ext cx="1080000" cy="922622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671802" y="2475197"/>
            <a:ext cx="360000" cy="31730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1031801" y="2475197"/>
            <a:ext cx="365391" cy="31730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397193" y="2475197"/>
            <a:ext cx="360000" cy="31730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圓角矩形 5"/>
          <p:cNvSpPr/>
          <p:nvPr/>
        </p:nvSpPr>
        <p:spPr>
          <a:xfrm>
            <a:off x="678033" y="5715000"/>
            <a:ext cx="1079160" cy="4572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71802" y="5648231"/>
            <a:ext cx="1085391" cy="16582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等腰三角形 7"/>
          <p:cNvSpPr/>
          <p:nvPr/>
        </p:nvSpPr>
        <p:spPr>
          <a:xfrm>
            <a:off x="1121559" y="1567425"/>
            <a:ext cx="191268" cy="15183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726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44" dur="2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46" dur="20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48" dur="2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0" dur="20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2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4" dur="2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6" dur="2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/>
      <p:bldP spid="14" grpId="0" animBg="1"/>
      <p:bldP spid="15" grpId="0" animBg="1"/>
      <p:bldP spid="16" grpId="0" animBg="1"/>
      <p:bldP spid="17" grpId="0" animBg="1"/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8708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 rot="16200000">
            <a:off x="8748485" y="3443515"/>
            <a:ext cx="6016174" cy="8708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391886" y="0"/>
            <a:ext cx="4180114" cy="98697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349828" y="187856"/>
            <a:ext cx="3142343" cy="611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zh-TW" altLang="zh-TW" sz="3200" b="1" dirty="0">
                <a:solidFill>
                  <a:srgbClr val="DF5327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課綱</a:t>
            </a:r>
            <a:r>
              <a:rPr lang="zh-TW" altLang="zh-TW" sz="3200" b="1" dirty="0" smtClean="0">
                <a:solidFill>
                  <a:srgbClr val="DF5327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計畫緣起</a:t>
            </a:r>
            <a:endParaRPr lang="zh-TW" altLang="zh-TW" dirty="0">
              <a:solidFill>
                <a:srgbClr val="DF5327">
                  <a:lumMod val="50000"/>
                </a:srgb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Noto Sans CJK JP Regular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51114" y="0"/>
            <a:ext cx="159657" cy="98697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1110342" y="0"/>
            <a:ext cx="159657" cy="98697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 9"/>
          <p:cNvSpPr/>
          <p:nvPr/>
        </p:nvSpPr>
        <p:spPr>
          <a:xfrm>
            <a:off x="6464192" y="1621391"/>
            <a:ext cx="4141694" cy="4518746"/>
          </a:xfrm>
          <a:prstGeom prst="roundRect">
            <a:avLst>
              <a:gd name="adj" fmla="val 847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 10"/>
          <p:cNvSpPr/>
          <p:nvPr/>
        </p:nvSpPr>
        <p:spPr>
          <a:xfrm>
            <a:off x="6459070" y="1487456"/>
            <a:ext cx="4146816" cy="381242"/>
          </a:xfrm>
          <a:prstGeom prst="roundRect">
            <a:avLst>
              <a:gd name="adj" fmla="val 38485"/>
            </a:avLst>
          </a:prstGeom>
          <a:solidFill>
            <a:schemeClr val="bg1">
              <a:lumMod val="65000"/>
            </a:schemeClr>
          </a:solidFill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zh-T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課綱</a:t>
            </a:r>
            <a:endParaRPr lang="zh-TW" alt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6459070" y="5709833"/>
            <a:ext cx="4146816" cy="381242"/>
          </a:xfrm>
          <a:prstGeom prst="roundRect">
            <a:avLst>
              <a:gd name="adj" fmla="val 38485"/>
            </a:avLst>
          </a:prstGeom>
          <a:solidFill>
            <a:schemeClr val="bg1">
              <a:lumMod val="65000"/>
            </a:schemeClr>
          </a:solidFill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6453948" y="2410286"/>
            <a:ext cx="6096000" cy="334860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altLang="zh-TW" sz="28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</a:t>
            </a:r>
            <a:r>
              <a:rPr lang="zh-TW" altLang="zh-TW" sz="28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素養</a:t>
            </a:r>
            <a:r>
              <a:rPr lang="zh-TW" altLang="zh-TW" sz="28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導向、多元發展</a:t>
            </a:r>
            <a:endParaRPr lang="zh-TW" altLang="zh-TW" sz="2400" b="1" kern="10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Noto Sans CJK JP Regular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altLang="zh-TW" sz="28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</a:t>
            </a:r>
            <a:r>
              <a:rPr lang="zh-TW" altLang="zh-TW" sz="28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八大</a:t>
            </a:r>
            <a:r>
              <a:rPr lang="zh-TW" altLang="zh-TW" sz="28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領域</a:t>
            </a:r>
            <a:endParaRPr lang="zh-TW" altLang="zh-TW" sz="2400" b="1" kern="10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Noto Sans CJK JP Regular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altLang="zh-TW" sz="28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</a:t>
            </a:r>
            <a:r>
              <a:rPr lang="zh-TW" altLang="zh-TW" sz="28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劃分</a:t>
            </a:r>
            <a:r>
              <a:rPr lang="zh-TW" altLang="zh-TW" sz="28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自然科學及</a:t>
            </a:r>
            <a:r>
              <a:rPr lang="zh-TW" altLang="zh-TW" sz="28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科技</a:t>
            </a:r>
            <a:endParaRPr lang="en-US" altLang="zh-TW" sz="2800" b="1" kern="1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15000"/>
              </a:lnSpc>
            </a:pPr>
            <a:r>
              <a:rPr lang="en-US" altLang="zh-TW" sz="2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</a:t>
            </a:r>
            <a:r>
              <a:rPr lang="zh-TW" altLang="zh-TW" sz="2400" b="1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固定節次</a:t>
            </a:r>
            <a:endParaRPr lang="zh-TW" altLang="zh-TW" sz="2000" b="1" kern="10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Noto Sans CJK JP Regular"/>
            </a:endParaRPr>
          </a:p>
          <a:p>
            <a:pPr>
              <a:lnSpc>
                <a:spcPct val="115000"/>
              </a:lnSpc>
            </a:pPr>
            <a:r>
              <a:rPr lang="en-US" altLang="zh-TW" sz="2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</a:t>
            </a:r>
            <a:r>
              <a:rPr lang="zh-TW" altLang="zh-TW" sz="2400" b="1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明確規範</a:t>
            </a:r>
            <a:r>
              <a:rPr lang="zh-TW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彈性學習</a:t>
            </a:r>
          </a:p>
          <a:p>
            <a:pPr>
              <a:lnSpc>
                <a:spcPct val="115000"/>
              </a:lnSpc>
            </a:pPr>
            <a:r>
              <a:rPr lang="en-US" altLang="zh-TW" sz="2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</a:t>
            </a:r>
            <a:r>
              <a:rPr lang="zh-TW" altLang="zh-TW" sz="2400" b="1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融入各學習領域</a:t>
            </a:r>
            <a:endParaRPr lang="zh-TW" altLang="zh-TW" sz="2000" b="1" kern="10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Noto Sans CJK JP Regular"/>
            </a:endParaRPr>
          </a:p>
          <a:p>
            <a:pPr>
              <a:lnSpc>
                <a:spcPct val="115000"/>
              </a:lnSpc>
            </a:pPr>
            <a:r>
              <a:rPr lang="en-US" altLang="zh-TW" sz="2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</a:t>
            </a:r>
            <a:r>
              <a:rPr lang="zh-TW" altLang="zh-TW" sz="2400" b="1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統一規範</a:t>
            </a:r>
            <a:r>
              <a:rPr lang="zh-TW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學習階段劃分</a:t>
            </a:r>
          </a:p>
        </p:txBody>
      </p:sp>
      <p:sp>
        <p:nvSpPr>
          <p:cNvPr id="15" name="圓角矩形 14"/>
          <p:cNvSpPr/>
          <p:nvPr/>
        </p:nvSpPr>
        <p:spPr>
          <a:xfrm>
            <a:off x="756236" y="1621391"/>
            <a:ext cx="4141694" cy="4518746"/>
          </a:xfrm>
          <a:prstGeom prst="roundRect">
            <a:avLst>
              <a:gd name="adj" fmla="val 847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圓角矩形 15"/>
          <p:cNvSpPr/>
          <p:nvPr/>
        </p:nvSpPr>
        <p:spPr>
          <a:xfrm>
            <a:off x="751114" y="1487456"/>
            <a:ext cx="4146816" cy="381242"/>
          </a:xfrm>
          <a:prstGeom prst="roundRect">
            <a:avLst>
              <a:gd name="adj" fmla="val 38485"/>
            </a:avLst>
          </a:prstGeom>
          <a:solidFill>
            <a:schemeClr val="bg1">
              <a:lumMod val="65000"/>
            </a:schemeClr>
          </a:solidFill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99</a:t>
            </a:r>
            <a:r>
              <a:rPr lang="zh-TW" altLang="zh-TW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課</a:t>
            </a:r>
            <a:r>
              <a:rPr lang="zh-TW" altLang="zh-T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綱</a:t>
            </a:r>
            <a:endParaRPr lang="zh-TW" alt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751114" y="5709833"/>
            <a:ext cx="4146816" cy="381242"/>
          </a:xfrm>
          <a:prstGeom prst="roundRect">
            <a:avLst>
              <a:gd name="adj" fmla="val 38485"/>
            </a:avLst>
          </a:prstGeom>
          <a:solidFill>
            <a:schemeClr val="bg1">
              <a:lumMod val="65000"/>
            </a:schemeClr>
          </a:solidFill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836064" y="2174886"/>
            <a:ext cx="6096000" cy="32778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altLang="zh-TW" sz="2800" b="1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</a:t>
            </a:r>
            <a:r>
              <a:rPr lang="zh-TW" altLang="en-US" sz="2800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能力導向、適性發展</a:t>
            </a:r>
            <a:endParaRPr lang="zh-TW" altLang="zh-TW" sz="2400" b="1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Noto Sans CJK JP Regular"/>
            </a:endParaRPr>
          </a:p>
          <a:p>
            <a:pPr lvl="0">
              <a:lnSpc>
                <a:spcPct val="115000"/>
              </a:lnSpc>
            </a:pPr>
            <a:r>
              <a:rPr lang="en-US" altLang="zh-TW" sz="2800" b="1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</a:t>
            </a:r>
            <a:r>
              <a:rPr lang="zh-TW" altLang="en-US" sz="2800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七大</a:t>
            </a:r>
            <a:r>
              <a:rPr lang="zh-TW" altLang="en-US" sz="2800" b="1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領域</a:t>
            </a:r>
            <a:endParaRPr lang="en-US" altLang="zh-TW" sz="2800" b="1" kern="100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lnSpc>
                <a:spcPct val="115000"/>
              </a:lnSpc>
            </a:pPr>
            <a:r>
              <a:rPr lang="en-US" altLang="zh-TW" sz="2800" b="1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</a:t>
            </a:r>
            <a:r>
              <a:rPr lang="zh-TW" altLang="en-US" sz="2800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自然與生活科技</a:t>
            </a:r>
            <a:r>
              <a:rPr lang="zh-TW" altLang="en-US" sz="2800" b="1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合一</a:t>
            </a:r>
            <a:endParaRPr lang="en-US" altLang="zh-TW" sz="2800" b="1" kern="100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lnSpc>
                <a:spcPct val="115000"/>
              </a:lnSpc>
            </a:pPr>
            <a:r>
              <a:rPr lang="en-US" altLang="zh-TW" sz="2400" b="1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</a:t>
            </a:r>
            <a:r>
              <a:rPr lang="zh-TW" altLang="en-US" sz="2400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彈性比例</a:t>
            </a:r>
            <a:endParaRPr lang="zh-TW" altLang="zh-TW" sz="2000" b="1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Noto Sans CJK JP Regular"/>
            </a:endParaRPr>
          </a:p>
          <a:p>
            <a:pPr lvl="0">
              <a:lnSpc>
                <a:spcPct val="115000"/>
              </a:lnSpc>
            </a:pPr>
            <a:r>
              <a:rPr lang="en-US" altLang="zh-TW" sz="2400" b="1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</a:t>
            </a:r>
            <a:r>
              <a:rPr lang="zh-TW" altLang="en-US" sz="2400" b="1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無</a:t>
            </a:r>
            <a:r>
              <a:rPr lang="zh-TW" altLang="zh-TW" sz="2400" b="1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明確</a:t>
            </a:r>
            <a:r>
              <a:rPr lang="zh-TW" altLang="zh-TW" sz="2400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規範彈性學習</a:t>
            </a:r>
          </a:p>
          <a:p>
            <a:pPr lvl="0">
              <a:lnSpc>
                <a:spcPct val="115000"/>
              </a:lnSpc>
            </a:pPr>
            <a:r>
              <a:rPr lang="en-US" altLang="zh-TW" sz="2400" b="1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</a:t>
            </a:r>
            <a:r>
              <a:rPr lang="zh-TW" altLang="en-US" sz="2400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設置相關課綱</a:t>
            </a:r>
            <a:endParaRPr lang="zh-TW" altLang="zh-TW" sz="2000" b="1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Noto Sans CJK JP Regular"/>
            </a:endParaRPr>
          </a:p>
          <a:p>
            <a:pPr lvl="0">
              <a:lnSpc>
                <a:spcPct val="115000"/>
              </a:lnSpc>
            </a:pPr>
            <a:r>
              <a:rPr lang="en-US" altLang="zh-TW" sz="2400" b="1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</a:t>
            </a:r>
            <a:r>
              <a:rPr lang="zh-TW" altLang="en-US" sz="2400" b="1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</a:t>
            </a:r>
            <a:r>
              <a:rPr lang="zh-TW" altLang="zh-TW" sz="2400" b="1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規範</a:t>
            </a:r>
            <a:r>
              <a:rPr lang="zh-TW" altLang="zh-TW" sz="2400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學習階段劃分</a:t>
            </a:r>
            <a:endParaRPr lang="zh-TW" altLang="zh-TW" sz="2400" b="1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012141" y="6140137"/>
            <a:ext cx="4854388" cy="7042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向右箭號 18"/>
          <p:cNvSpPr/>
          <p:nvPr/>
        </p:nvSpPr>
        <p:spPr>
          <a:xfrm>
            <a:off x="4897930" y="3319662"/>
            <a:ext cx="1337876" cy="1116106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3679171" y="6167436"/>
            <a:ext cx="3775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4000" b="1" kern="100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提倡</a:t>
            </a:r>
            <a:r>
              <a:rPr lang="zh-TW" altLang="zh-TW" sz="4000" b="1" kern="1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適性</a:t>
            </a:r>
            <a:r>
              <a:rPr lang="zh-TW" altLang="zh-TW" sz="4000" b="1" kern="100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</a:t>
            </a:r>
            <a:r>
              <a:rPr lang="zh-TW" altLang="en-US" sz="4000" b="1" kern="1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7413000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8708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 rot="16200000">
            <a:off x="8748485" y="3443515"/>
            <a:ext cx="6016174" cy="8708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391886" y="0"/>
            <a:ext cx="4180114" cy="98697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349828" y="187856"/>
            <a:ext cx="3142343" cy="611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zh-TW" altLang="zh-TW" sz="3200" b="1" dirty="0" smtClean="0">
                <a:solidFill>
                  <a:srgbClr val="DF5327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課綱計畫緣起</a:t>
            </a:r>
            <a:endParaRPr lang="zh-TW" altLang="zh-TW" dirty="0">
              <a:solidFill>
                <a:srgbClr val="DF5327">
                  <a:lumMod val="50000"/>
                </a:srgb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Noto Sans CJK JP Regular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51114" y="0"/>
            <a:ext cx="159657" cy="98697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6" name="圖片 25" descr="108課綱重點-108課綱資訊網｜十二年國民基本教育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726" y="2596433"/>
            <a:ext cx="4078159" cy="405266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矩形 8"/>
          <p:cNvSpPr/>
          <p:nvPr/>
        </p:nvSpPr>
        <p:spPr>
          <a:xfrm>
            <a:off x="1110342" y="0"/>
            <a:ext cx="159657" cy="98697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1375699" y="3137358"/>
            <a:ext cx="51090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重視多元領域的發展及培養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52809" y="4553160"/>
            <a:ext cx="63401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培養到</a:t>
            </a:r>
            <a:r>
              <a:rPr lang="zh-TW" altLang="zh-TW" sz="3200" b="1" u="sng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新環境、新問題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的</a:t>
            </a:r>
            <a:r>
              <a:rPr lang="zh-TW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解決能力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996656" y="6162622"/>
            <a:ext cx="5446059" cy="7042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2232366" y="6222350"/>
            <a:ext cx="51090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課綱的重要核心「素養</a:t>
            </a:r>
            <a:r>
              <a:rPr lang="zh-TW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」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！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338738" y="2863415"/>
            <a:ext cx="1008000" cy="1008000"/>
          </a:xfrm>
          <a:prstGeom prst="ellipse">
            <a:avLst/>
          </a:prstGeom>
          <a:noFill/>
          <a:ln w="165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338738" y="4279217"/>
            <a:ext cx="1008000" cy="1008000"/>
          </a:xfrm>
          <a:prstGeom prst="ellipse">
            <a:avLst/>
          </a:prstGeom>
          <a:noFill/>
          <a:ln w="165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1537683" y="1642285"/>
            <a:ext cx="3877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落實適性揚才之教育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28" name="橢圓 27"/>
          <p:cNvSpPr/>
          <p:nvPr/>
        </p:nvSpPr>
        <p:spPr>
          <a:xfrm>
            <a:off x="352813" y="1411782"/>
            <a:ext cx="1008000" cy="1008000"/>
          </a:xfrm>
          <a:prstGeom prst="ellipse">
            <a:avLst/>
          </a:prstGeom>
          <a:noFill/>
          <a:ln w="165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47550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圓角矩形 8"/>
          <p:cNvSpPr/>
          <p:nvPr/>
        </p:nvSpPr>
        <p:spPr>
          <a:xfrm rot="5400000">
            <a:off x="4762573" y="-242047"/>
            <a:ext cx="2424809" cy="666974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9578791" y="2760293"/>
            <a:ext cx="2231701" cy="450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7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TW" altLang="en-US" sz="28700" b="1" dirty="0">
              <a:solidFill>
                <a:schemeClr val="accent3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40105" y="2298045"/>
            <a:ext cx="5810564" cy="11626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zh-TW" altLang="en-US" sz="6600" b="1" dirty="0" smtClean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籌備團隊</a:t>
            </a:r>
            <a:endParaRPr lang="zh-TW" altLang="en-US" sz="6600" b="1" dirty="0">
              <a:solidFill>
                <a:schemeClr val="accent3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6320634" y="3474233"/>
            <a:ext cx="2989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endParaRPr lang="zh-TW" altLang="en-US" sz="48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框架 13"/>
          <p:cNvSpPr/>
          <p:nvPr/>
        </p:nvSpPr>
        <p:spPr>
          <a:xfrm rot="19416459">
            <a:off x="5927434" y="-1892057"/>
            <a:ext cx="2608731" cy="2729753"/>
          </a:xfrm>
          <a:prstGeom prst="frame">
            <a:avLst>
              <a:gd name="adj1" fmla="val 13733"/>
            </a:avLst>
          </a:prstGeom>
          <a:noFill/>
          <a:ln w="76200">
            <a:solidFill>
              <a:srgbClr val="7B49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5" name="框架 14"/>
          <p:cNvSpPr/>
          <p:nvPr/>
        </p:nvSpPr>
        <p:spPr>
          <a:xfrm rot="19416459">
            <a:off x="7651077" y="-1512635"/>
            <a:ext cx="2581837" cy="2420476"/>
          </a:xfrm>
          <a:prstGeom prst="frame">
            <a:avLst>
              <a:gd name="adj1" fmla="val 12579"/>
            </a:avLst>
          </a:prstGeom>
          <a:noFill/>
          <a:ln w="76200">
            <a:solidFill>
              <a:schemeClr val="accent4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6" name="框架 15"/>
          <p:cNvSpPr/>
          <p:nvPr/>
        </p:nvSpPr>
        <p:spPr>
          <a:xfrm rot="19416459">
            <a:off x="2834425" y="5798697"/>
            <a:ext cx="2608731" cy="2729753"/>
          </a:xfrm>
          <a:prstGeom prst="frame">
            <a:avLst>
              <a:gd name="adj1" fmla="val 14760"/>
            </a:avLst>
          </a:prstGeom>
          <a:noFill/>
          <a:ln w="76200">
            <a:solidFill>
              <a:srgbClr val="7B49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7" name="框架 16"/>
          <p:cNvSpPr/>
          <p:nvPr/>
        </p:nvSpPr>
        <p:spPr>
          <a:xfrm rot="19416459">
            <a:off x="4558068" y="6178119"/>
            <a:ext cx="2581837" cy="2420476"/>
          </a:xfrm>
          <a:prstGeom prst="frame">
            <a:avLst>
              <a:gd name="adj1" fmla="val 13165"/>
            </a:avLst>
          </a:prstGeom>
          <a:noFill/>
          <a:ln w="76200">
            <a:solidFill>
              <a:schemeClr val="accent4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" name="等腰三角形 1"/>
          <p:cNvSpPr/>
          <p:nvPr/>
        </p:nvSpPr>
        <p:spPr>
          <a:xfrm>
            <a:off x="677193" y="1552575"/>
            <a:ext cx="1080000" cy="922622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671802" y="2475197"/>
            <a:ext cx="360000" cy="31730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1031801" y="2475197"/>
            <a:ext cx="365391" cy="31730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397193" y="2475197"/>
            <a:ext cx="360000" cy="31730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圓角矩形 5"/>
          <p:cNvSpPr/>
          <p:nvPr/>
        </p:nvSpPr>
        <p:spPr>
          <a:xfrm>
            <a:off x="678033" y="5715000"/>
            <a:ext cx="1079160" cy="4572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71802" y="5648231"/>
            <a:ext cx="1085391" cy="16582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等腰三角形 7"/>
          <p:cNvSpPr/>
          <p:nvPr/>
        </p:nvSpPr>
        <p:spPr>
          <a:xfrm>
            <a:off x="1121559" y="1567425"/>
            <a:ext cx="191268" cy="15183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78990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44" dur="2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46" dur="20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48" dur="2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0" dur="20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2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4" dur="2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6" dur="2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/>
      <p:bldP spid="14" grpId="0" animBg="1"/>
      <p:bldP spid="15" grpId="0" animBg="1"/>
      <p:bldP spid="16" grpId="0" animBg="1"/>
      <p:bldP spid="17" grpId="0" animBg="1"/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8708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 rot="16200000">
            <a:off x="8748485" y="3443515"/>
            <a:ext cx="6016174" cy="8708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391886" y="0"/>
            <a:ext cx="4180114" cy="98697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349828" y="187856"/>
            <a:ext cx="3142343" cy="611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zh-TW" altLang="en-US" sz="3200" b="1" dirty="0" smtClean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籌備團隊</a:t>
            </a:r>
            <a:endParaRPr lang="zh-TW" altLang="en-US" sz="3200" b="1" dirty="0">
              <a:solidFill>
                <a:schemeClr val="accent3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51114" y="0"/>
            <a:ext cx="159657" cy="98697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1110342" y="0"/>
            <a:ext cx="159657" cy="98697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3" name="圖表 12"/>
          <p:cNvGraphicFramePr/>
          <p:nvPr>
            <p:extLst>
              <p:ext uri="{D42A27DB-BD31-4B8C-83A1-F6EECF244321}">
                <p14:modId xmlns:p14="http://schemas.microsoft.com/office/powerpoint/2010/main" val="2393816965"/>
              </p:ext>
            </p:extLst>
          </p:nvPr>
        </p:nvGraphicFramePr>
        <p:xfrm>
          <a:off x="2799012" y="1277988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25" name="直線接點 24"/>
          <p:cNvCxnSpPr/>
          <p:nvPr/>
        </p:nvCxnSpPr>
        <p:spPr>
          <a:xfrm flipV="1">
            <a:off x="8216155" y="3590366"/>
            <a:ext cx="793376" cy="261684"/>
          </a:xfrm>
          <a:prstGeom prst="line">
            <a:avLst/>
          </a:prstGeom>
          <a:ln w="2857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9011103" y="3047486"/>
            <a:ext cx="1915909" cy="707886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altLang="zh-TW" sz="20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</a:t>
            </a:r>
            <a:r>
              <a:rPr lang="zh-TW" altLang="en-US" sz="20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監察課綱</a:t>
            </a:r>
            <a:endParaRPr lang="en-US" altLang="zh-TW" sz="2000" b="1" kern="100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r>
              <a:rPr lang="en-US" altLang="zh-TW" sz="20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</a:t>
            </a:r>
            <a:r>
              <a:rPr lang="zh-TW" altLang="en-US" sz="20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教育現場成效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27" name="直線接點 26"/>
          <p:cNvCxnSpPr/>
          <p:nvPr/>
        </p:nvCxnSpPr>
        <p:spPr>
          <a:xfrm flipV="1">
            <a:off x="6840179" y="1722080"/>
            <a:ext cx="793376" cy="261684"/>
          </a:xfrm>
          <a:prstGeom prst="line">
            <a:avLst/>
          </a:prstGeom>
          <a:ln w="2857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>
            <a:off x="6212436" y="6035811"/>
            <a:ext cx="627743" cy="297754"/>
          </a:xfrm>
          <a:prstGeom prst="line">
            <a:avLst/>
          </a:prstGeom>
          <a:ln w="2857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6901967" y="5979622"/>
            <a:ext cx="3454792" cy="707886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altLang="zh-TW" sz="20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</a:t>
            </a:r>
            <a:r>
              <a:rPr lang="zh-TW" altLang="zh-TW" sz="20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蒐集</a:t>
            </a:r>
            <a:r>
              <a:rPr lang="zh-TW" altLang="en-US" sz="20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0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試辦教育現場之狀況</a:t>
            </a:r>
          </a:p>
          <a:p>
            <a:r>
              <a:rPr lang="en-US" altLang="zh-TW" sz="20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</a:t>
            </a:r>
            <a:r>
              <a:rPr lang="zh-TW" altLang="zh-TW" sz="20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撰寫教育課綱報告書</a:t>
            </a:r>
            <a:endParaRPr lang="zh-TW" altLang="en-US" sz="2000" b="1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2" name="直線接點 31"/>
          <p:cNvCxnSpPr/>
          <p:nvPr/>
        </p:nvCxnSpPr>
        <p:spPr>
          <a:xfrm flipV="1">
            <a:off x="3160059" y="3337728"/>
            <a:ext cx="915752" cy="417644"/>
          </a:xfrm>
          <a:prstGeom prst="line">
            <a:avLst/>
          </a:prstGeom>
          <a:ln w="2857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104246" y="3721208"/>
            <a:ext cx="3621504" cy="584775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altLang="zh-TW" sz="16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</a:t>
            </a:r>
            <a:r>
              <a:rPr lang="zh-TW" altLang="en-US" sz="16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大學端、教育端及政府窗口意見彙整</a:t>
            </a:r>
          </a:p>
          <a:p>
            <a:r>
              <a:rPr lang="en-US" altLang="zh-TW" sz="16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</a:t>
            </a:r>
            <a:r>
              <a:rPr lang="zh-TW" altLang="en-US" sz="16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連絡相關教育權威及專家</a:t>
            </a:r>
          </a:p>
        </p:txBody>
      </p:sp>
      <p:cxnSp>
        <p:nvCxnSpPr>
          <p:cNvPr id="34" name="直線接點 33"/>
          <p:cNvCxnSpPr/>
          <p:nvPr/>
        </p:nvCxnSpPr>
        <p:spPr>
          <a:xfrm flipV="1">
            <a:off x="3679123" y="4591637"/>
            <a:ext cx="396688" cy="1034042"/>
          </a:xfrm>
          <a:prstGeom prst="line">
            <a:avLst/>
          </a:prstGeom>
          <a:ln w="2857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1674504" y="5625679"/>
            <a:ext cx="2492990" cy="707886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altLang="zh-TW" sz="20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</a:t>
            </a:r>
            <a:r>
              <a:rPr lang="zh-TW" altLang="en-US" sz="20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整合技職教育</a:t>
            </a:r>
            <a:endParaRPr lang="en-US" altLang="zh-TW" sz="2000" b="1" kern="100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r>
              <a:rPr lang="zh-TW" altLang="en-US" sz="20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相關規章之計畫負責</a:t>
            </a:r>
          </a:p>
        </p:txBody>
      </p:sp>
      <p:cxnSp>
        <p:nvCxnSpPr>
          <p:cNvPr id="41" name="直線接點 40"/>
          <p:cNvCxnSpPr/>
          <p:nvPr/>
        </p:nvCxnSpPr>
        <p:spPr>
          <a:xfrm>
            <a:off x="4182249" y="2084294"/>
            <a:ext cx="875534" cy="41141"/>
          </a:xfrm>
          <a:prstGeom prst="line">
            <a:avLst/>
          </a:prstGeom>
          <a:ln w="2857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131140" y="1891937"/>
            <a:ext cx="4051109" cy="646331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altLang="zh-TW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</a:t>
            </a:r>
            <a:r>
              <a:rPr lang="zh-TW" altLang="en-US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技職課程及新課綱的彙整及創新</a:t>
            </a:r>
          </a:p>
          <a:p>
            <a:r>
              <a:rPr lang="en-US" altLang="zh-TW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</a:t>
            </a:r>
            <a:r>
              <a:rPr lang="zh-TW" altLang="en-US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實習課程的成果研究及報告討論分析</a:t>
            </a:r>
          </a:p>
        </p:txBody>
      </p:sp>
      <p:sp>
        <p:nvSpPr>
          <p:cNvPr id="52" name="文字方塊 51"/>
          <p:cNvSpPr txBox="1"/>
          <p:nvPr/>
        </p:nvSpPr>
        <p:spPr>
          <a:xfrm>
            <a:off x="5428910" y="2690156"/>
            <a:ext cx="137409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</a:t>
            </a:r>
            <a:endParaRPr lang="zh-TW" altLang="en-US" sz="16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5635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圓角矩形 8"/>
          <p:cNvSpPr/>
          <p:nvPr/>
        </p:nvSpPr>
        <p:spPr>
          <a:xfrm rot="5400000">
            <a:off x="4762573" y="-242047"/>
            <a:ext cx="2424809" cy="666974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9578791" y="2760293"/>
            <a:ext cx="2231701" cy="450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7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TW" altLang="en-US" sz="28700" b="1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40105" y="2241307"/>
            <a:ext cx="5810564" cy="11626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zh-TW" altLang="en-US" sz="6600" b="1" dirty="0" smtClean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課綱計畫內容</a:t>
            </a:r>
            <a:endParaRPr lang="zh-TW" altLang="en-US" sz="66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6320634" y="3474233"/>
            <a:ext cx="2989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endParaRPr lang="zh-TW" altLang="en-US" sz="48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框架 13"/>
          <p:cNvSpPr/>
          <p:nvPr/>
        </p:nvSpPr>
        <p:spPr>
          <a:xfrm rot="19416459">
            <a:off x="5927434" y="-1892057"/>
            <a:ext cx="2608731" cy="2729753"/>
          </a:xfrm>
          <a:prstGeom prst="frame">
            <a:avLst>
              <a:gd name="adj1" fmla="val 13733"/>
            </a:avLst>
          </a:prstGeom>
          <a:noFill/>
          <a:ln w="76200">
            <a:solidFill>
              <a:srgbClr val="7B49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5" name="框架 14"/>
          <p:cNvSpPr/>
          <p:nvPr/>
        </p:nvSpPr>
        <p:spPr>
          <a:xfrm rot="19416459">
            <a:off x="7651077" y="-1512635"/>
            <a:ext cx="2581837" cy="2420476"/>
          </a:xfrm>
          <a:prstGeom prst="frame">
            <a:avLst>
              <a:gd name="adj1" fmla="val 12579"/>
            </a:avLst>
          </a:prstGeom>
          <a:noFill/>
          <a:ln w="76200">
            <a:solidFill>
              <a:schemeClr val="accent4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6" name="框架 15"/>
          <p:cNvSpPr/>
          <p:nvPr/>
        </p:nvSpPr>
        <p:spPr>
          <a:xfrm rot="19416459">
            <a:off x="2834425" y="5798697"/>
            <a:ext cx="2608731" cy="2729753"/>
          </a:xfrm>
          <a:prstGeom prst="frame">
            <a:avLst>
              <a:gd name="adj1" fmla="val 14760"/>
            </a:avLst>
          </a:prstGeom>
          <a:noFill/>
          <a:ln w="76200">
            <a:solidFill>
              <a:srgbClr val="7B49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7" name="框架 16"/>
          <p:cNvSpPr/>
          <p:nvPr/>
        </p:nvSpPr>
        <p:spPr>
          <a:xfrm rot="19416459">
            <a:off x="4558068" y="6178119"/>
            <a:ext cx="2581837" cy="2420476"/>
          </a:xfrm>
          <a:prstGeom prst="frame">
            <a:avLst>
              <a:gd name="adj1" fmla="val 13165"/>
            </a:avLst>
          </a:prstGeom>
          <a:noFill/>
          <a:ln w="76200">
            <a:solidFill>
              <a:schemeClr val="accent4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" name="等腰三角形 1"/>
          <p:cNvSpPr/>
          <p:nvPr/>
        </p:nvSpPr>
        <p:spPr>
          <a:xfrm>
            <a:off x="677193" y="1552575"/>
            <a:ext cx="1080000" cy="922622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671802" y="2475197"/>
            <a:ext cx="360000" cy="31730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1031801" y="2475197"/>
            <a:ext cx="365391" cy="31730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397193" y="2475197"/>
            <a:ext cx="360000" cy="31730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圓角矩形 5"/>
          <p:cNvSpPr/>
          <p:nvPr/>
        </p:nvSpPr>
        <p:spPr>
          <a:xfrm>
            <a:off x="678033" y="5715000"/>
            <a:ext cx="1079160" cy="4572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71802" y="5648231"/>
            <a:ext cx="1085391" cy="16582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等腰三角形 7"/>
          <p:cNvSpPr/>
          <p:nvPr/>
        </p:nvSpPr>
        <p:spPr>
          <a:xfrm>
            <a:off x="1121559" y="1567425"/>
            <a:ext cx="191268" cy="15183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58641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44" dur="2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46" dur="20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48" dur="2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0" dur="20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2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4" dur="2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5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56" dur="2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/>
      <p:bldP spid="14" grpId="0" animBg="1"/>
      <p:bldP spid="15" grpId="0" animBg="1"/>
      <p:bldP spid="16" grpId="0" animBg="1"/>
      <p:bldP spid="17" grpId="0" animBg="1"/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87085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 rot="16200000">
            <a:off x="8748485" y="3443515"/>
            <a:ext cx="6016174" cy="87085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391886" y="0"/>
            <a:ext cx="4180114" cy="98697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349828" y="187856"/>
            <a:ext cx="3142343" cy="611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zh-TW" altLang="en-US" sz="3200" b="1" dirty="0" smtClean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課綱計畫內容</a:t>
            </a:r>
            <a:endParaRPr lang="zh-TW" altLang="en-US" sz="32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51114" y="0"/>
            <a:ext cx="159657" cy="98697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10342" y="0"/>
            <a:ext cx="159657" cy="98697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954921" y="317656"/>
            <a:ext cx="1826142" cy="6112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zh-TW" altLang="zh-TW" sz="3200" b="1" u="sng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基本理念</a:t>
            </a:r>
            <a:endParaRPr lang="zh-TW" altLang="en-US" sz="3200" b="1" u="sng" dirty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302156" y="447372"/>
            <a:ext cx="1415772" cy="481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zh-TW" altLang="zh-TW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課程目標</a:t>
            </a:r>
            <a:endParaRPr lang="zh-TW" altLang="en-US" sz="24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9384278" y="466557"/>
            <a:ext cx="1415772" cy="481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zh-TW" altLang="zh-TW" sz="2400" b="1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核心素養</a:t>
            </a:r>
            <a:endParaRPr lang="zh-TW" altLang="en-US" sz="2400" b="1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34" name="圓角矩形 33"/>
          <p:cNvSpPr/>
          <p:nvPr/>
        </p:nvSpPr>
        <p:spPr>
          <a:xfrm>
            <a:off x="2792078" y="1524337"/>
            <a:ext cx="6968064" cy="907243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圓角矩形 25"/>
          <p:cNvSpPr/>
          <p:nvPr/>
        </p:nvSpPr>
        <p:spPr>
          <a:xfrm>
            <a:off x="1349828" y="1508184"/>
            <a:ext cx="1220482" cy="907243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/>
          <p:nvPr/>
        </p:nvSpPr>
        <p:spPr>
          <a:xfrm>
            <a:off x="2312893" y="1582394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橢圓 27"/>
          <p:cNvSpPr/>
          <p:nvPr/>
        </p:nvSpPr>
        <p:spPr>
          <a:xfrm>
            <a:off x="2314815" y="1887958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橢圓 28"/>
          <p:cNvSpPr/>
          <p:nvPr/>
        </p:nvSpPr>
        <p:spPr>
          <a:xfrm>
            <a:off x="2316737" y="2193522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橢圓 34"/>
          <p:cNvSpPr/>
          <p:nvPr/>
        </p:nvSpPr>
        <p:spPr>
          <a:xfrm>
            <a:off x="2913007" y="1592357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橢圓 35"/>
          <p:cNvSpPr/>
          <p:nvPr/>
        </p:nvSpPr>
        <p:spPr>
          <a:xfrm>
            <a:off x="2914929" y="1897921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橢圓 36"/>
          <p:cNvSpPr/>
          <p:nvPr/>
        </p:nvSpPr>
        <p:spPr>
          <a:xfrm>
            <a:off x="2916851" y="2203485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圓角矩形 30"/>
          <p:cNvSpPr/>
          <p:nvPr/>
        </p:nvSpPr>
        <p:spPr>
          <a:xfrm>
            <a:off x="2402893" y="1607785"/>
            <a:ext cx="608106" cy="11095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圓角矩形 31"/>
          <p:cNvSpPr/>
          <p:nvPr/>
        </p:nvSpPr>
        <p:spPr>
          <a:xfrm>
            <a:off x="2402893" y="1922481"/>
            <a:ext cx="608106" cy="11095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圓角矩形 32"/>
          <p:cNvSpPr/>
          <p:nvPr/>
        </p:nvSpPr>
        <p:spPr>
          <a:xfrm>
            <a:off x="2402893" y="2237177"/>
            <a:ext cx="608106" cy="11095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2570310" y="1688589"/>
            <a:ext cx="7302500" cy="546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5" algn="ctr">
              <a:lnSpc>
                <a:spcPct val="115000"/>
              </a:lnSpc>
              <a:spcAft>
                <a:spcPts val="0"/>
              </a:spcAft>
            </a:pPr>
            <a:r>
              <a:rPr lang="zh-TW" altLang="zh-TW" sz="28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「自發」、「互動」及「</a:t>
            </a:r>
            <a:r>
              <a:rPr lang="zh-TW" altLang="zh-TW" sz="28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共好</a:t>
            </a:r>
            <a:r>
              <a:rPr lang="zh-TW" altLang="zh-TW" sz="28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」為理念</a:t>
            </a:r>
            <a:endParaRPr lang="zh-TW" altLang="en-US" sz="2800" b="1" dirty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38" name="圓角矩形 37"/>
          <p:cNvSpPr/>
          <p:nvPr/>
        </p:nvSpPr>
        <p:spPr>
          <a:xfrm>
            <a:off x="2792078" y="2749529"/>
            <a:ext cx="6968064" cy="90724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圓角矩形 38"/>
          <p:cNvSpPr/>
          <p:nvPr/>
        </p:nvSpPr>
        <p:spPr>
          <a:xfrm>
            <a:off x="1349828" y="2733376"/>
            <a:ext cx="1220482" cy="90724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橢圓 39"/>
          <p:cNvSpPr/>
          <p:nvPr/>
        </p:nvSpPr>
        <p:spPr>
          <a:xfrm>
            <a:off x="2312893" y="2807586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橢圓 40"/>
          <p:cNvSpPr/>
          <p:nvPr/>
        </p:nvSpPr>
        <p:spPr>
          <a:xfrm>
            <a:off x="2314815" y="3113150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橢圓 41"/>
          <p:cNvSpPr/>
          <p:nvPr/>
        </p:nvSpPr>
        <p:spPr>
          <a:xfrm>
            <a:off x="2316737" y="3418714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橢圓 42"/>
          <p:cNvSpPr/>
          <p:nvPr/>
        </p:nvSpPr>
        <p:spPr>
          <a:xfrm>
            <a:off x="2913007" y="281754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橢圓 43"/>
          <p:cNvSpPr/>
          <p:nvPr/>
        </p:nvSpPr>
        <p:spPr>
          <a:xfrm>
            <a:off x="2914929" y="3123113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橢圓 44"/>
          <p:cNvSpPr/>
          <p:nvPr/>
        </p:nvSpPr>
        <p:spPr>
          <a:xfrm>
            <a:off x="2916851" y="3428677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圓角矩形 45"/>
          <p:cNvSpPr/>
          <p:nvPr/>
        </p:nvSpPr>
        <p:spPr>
          <a:xfrm>
            <a:off x="2402893" y="2832977"/>
            <a:ext cx="608106" cy="11095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圓角矩形 46"/>
          <p:cNvSpPr/>
          <p:nvPr/>
        </p:nvSpPr>
        <p:spPr>
          <a:xfrm>
            <a:off x="2402893" y="3147673"/>
            <a:ext cx="608106" cy="11095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圓角矩形 47"/>
          <p:cNvSpPr/>
          <p:nvPr/>
        </p:nvSpPr>
        <p:spPr>
          <a:xfrm>
            <a:off x="2402893" y="3462369"/>
            <a:ext cx="608106" cy="11095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矩形 48"/>
          <p:cNvSpPr/>
          <p:nvPr/>
        </p:nvSpPr>
        <p:spPr>
          <a:xfrm>
            <a:off x="3129813" y="2773637"/>
            <a:ext cx="7302500" cy="906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5">
              <a:lnSpc>
                <a:spcPct val="115000"/>
              </a:lnSpc>
              <a:spcAft>
                <a:spcPts val="0"/>
              </a:spcAft>
            </a:pPr>
            <a:r>
              <a:rPr lang="zh-TW" altLang="en-US" sz="24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引導學生開展與自我、與他人、與社會、與自然</a:t>
            </a:r>
            <a:endParaRPr lang="en-US" altLang="zh-TW" sz="2400" b="1" dirty="0" smtClean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indent="635">
              <a:lnSpc>
                <a:spcPct val="115000"/>
              </a:lnSpc>
              <a:spcAft>
                <a:spcPts val="0"/>
              </a:spcAft>
            </a:pPr>
            <a:r>
              <a:rPr lang="zh-TW" altLang="en-US" sz="24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的各種互動能力</a:t>
            </a:r>
            <a:endParaRPr lang="zh-TW" altLang="en-US" sz="2400" b="1" dirty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4" name="圓角矩形 73"/>
          <p:cNvSpPr/>
          <p:nvPr/>
        </p:nvSpPr>
        <p:spPr>
          <a:xfrm>
            <a:off x="2827831" y="3998829"/>
            <a:ext cx="6968064" cy="907243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5" name="圓角矩形 74"/>
          <p:cNvSpPr/>
          <p:nvPr/>
        </p:nvSpPr>
        <p:spPr>
          <a:xfrm>
            <a:off x="1385581" y="3982676"/>
            <a:ext cx="1220482" cy="907243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6" name="橢圓 75"/>
          <p:cNvSpPr/>
          <p:nvPr/>
        </p:nvSpPr>
        <p:spPr>
          <a:xfrm>
            <a:off x="2348646" y="4056886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7" name="橢圓 76"/>
          <p:cNvSpPr/>
          <p:nvPr/>
        </p:nvSpPr>
        <p:spPr>
          <a:xfrm>
            <a:off x="2350568" y="4362450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8" name="橢圓 77"/>
          <p:cNvSpPr/>
          <p:nvPr/>
        </p:nvSpPr>
        <p:spPr>
          <a:xfrm>
            <a:off x="2352490" y="4668014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9" name="橢圓 78"/>
          <p:cNvSpPr/>
          <p:nvPr/>
        </p:nvSpPr>
        <p:spPr>
          <a:xfrm>
            <a:off x="2948760" y="406684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0" name="橢圓 79"/>
          <p:cNvSpPr/>
          <p:nvPr/>
        </p:nvSpPr>
        <p:spPr>
          <a:xfrm>
            <a:off x="2950682" y="4372413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1" name="橢圓 80"/>
          <p:cNvSpPr/>
          <p:nvPr/>
        </p:nvSpPr>
        <p:spPr>
          <a:xfrm>
            <a:off x="2952604" y="4677977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2" name="圓角矩形 81"/>
          <p:cNvSpPr/>
          <p:nvPr/>
        </p:nvSpPr>
        <p:spPr>
          <a:xfrm>
            <a:off x="2438646" y="4082277"/>
            <a:ext cx="608106" cy="11095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3" name="圓角矩形 82"/>
          <p:cNvSpPr/>
          <p:nvPr/>
        </p:nvSpPr>
        <p:spPr>
          <a:xfrm>
            <a:off x="2438646" y="4396973"/>
            <a:ext cx="608106" cy="11095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4" name="圓角矩形 83"/>
          <p:cNvSpPr/>
          <p:nvPr/>
        </p:nvSpPr>
        <p:spPr>
          <a:xfrm>
            <a:off x="2438646" y="4711669"/>
            <a:ext cx="608106" cy="11095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5" name="矩形 84"/>
          <p:cNvSpPr/>
          <p:nvPr/>
        </p:nvSpPr>
        <p:spPr>
          <a:xfrm>
            <a:off x="2692219" y="4188296"/>
            <a:ext cx="7302500" cy="546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5" algn="ctr">
              <a:lnSpc>
                <a:spcPct val="115000"/>
              </a:lnSpc>
              <a:spcAft>
                <a:spcPts val="0"/>
              </a:spcAft>
            </a:pPr>
            <a:r>
              <a:rPr lang="zh-TW" altLang="en-US" sz="28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成就每一個孩子</a:t>
            </a:r>
            <a:r>
              <a:rPr lang="en-US" altLang="zh-TW" sz="28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—</a:t>
            </a:r>
            <a:r>
              <a:rPr lang="zh-TW" altLang="en-US" sz="28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適性揚才、終身學習</a:t>
            </a:r>
            <a:endParaRPr lang="zh-TW" altLang="en-US" sz="2800" b="1" dirty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86" name="圓角矩形 85"/>
          <p:cNvSpPr/>
          <p:nvPr/>
        </p:nvSpPr>
        <p:spPr>
          <a:xfrm>
            <a:off x="2827831" y="5231976"/>
            <a:ext cx="6968064" cy="90724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7" name="圓角矩形 86"/>
          <p:cNvSpPr/>
          <p:nvPr/>
        </p:nvSpPr>
        <p:spPr>
          <a:xfrm>
            <a:off x="1385581" y="5215823"/>
            <a:ext cx="1220482" cy="90724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8" name="橢圓 87"/>
          <p:cNvSpPr/>
          <p:nvPr/>
        </p:nvSpPr>
        <p:spPr>
          <a:xfrm>
            <a:off x="2348646" y="5290033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9" name="橢圓 88"/>
          <p:cNvSpPr/>
          <p:nvPr/>
        </p:nvSpPr>
        <p:spPr>
          <a:xfrm>
            <a:off x="2350568" y="5595597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0" name="橢圓 89"/>
          <p:cNvSpPr/>
          <p:nvPr/>
        </p:nvSpPr>
        <p:spPr>
          <a:xfrm>
            <a:off x="2352490" y="5901161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1" name="橢圓 90"/>
          <p:cNvSpPr/>
          <p:nvPr/>
        </p:nvSpPr>
        <p:spPr>
          <a:xfrm>
            <a:off x="2948760" y="5299996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2" name="橢圓 91"/>
          <p:cNvSpPr/>
          <p:nvPr/>
        </p:nvSpPr>
        <p:spPr>
          <a:xfrm>
            <a:off x="2950682" y="5605560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3" name="橢圓 92"/>
          <p:cNvSpPr/>
          <p:nvPr/>
        </p:nvSpPr>
        <p:spPr>
          <a:xfrm>
            <a:off x="2952604" y="5911124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4" name="圓角矩形 93"/>
          <p:cNvSpPr/>
          <p:nvPr/>
        </p:nvSpPr>
        <p:spPr>
          <a:xfrm>
            <a:off x="2438646" y="5315424"/>
            <a:ext cx="608106" cy="11095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5" name="圓角矩形 94"/>
          <p:cNvSpPr/>
          <p:nvPr/>
        </p:nvSpPr>
        <p:spPr>
          <a:xfrm>
            <a:off x="2438646" y="5630120"/>
            <a:ext cx="608106" cy="11095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6" name="圓角矩形 95"/>
          <p:cNvSpPr/>
          <p:nvPr/>
        </p:nvSpPr>
        <p:spPr>
          <a:xfrm>
            <a:off x="2438646" y="5944816"/>
            <a:ext cx="608106" cy="11095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7" name="矩形 96"/>
          <p:cNvSpPr/>
          <p:nvPr/>
        </p:nvSpPr>
        <p:spPr>
          <a:xfrm>
            <a:off x="3140637" y="5280433"/>
            <a:ext cx="7302500" cy="906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5">
              <a:lnSpc>
                <a:spcPct val="115000"/>
              </a:lnSpc>
              <a:spcAft>
                <a:spcPts val="0"/>
              </a:spcAft>
            </a:pPr>
            <a:r>
              <a:rPr lang="zh-TW" altLang="en-US" sz="24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兼顧個別特殊需求、尊重多元文化與族群差異</a:t>
            </a:r>
            <a:r>
              <a:rPr lang="zh-TW" altLang="en-US" sz="24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、</a:t>
            </a:r>
            <a:endParaRPr lang="en-US" altLang="zh-TW" sz="2400" b="1" dirty="0" smtClean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indent="635">
              <a:lnSpc>
                <a:spcPct val="115000"/>
              </a:lnSpc>
              <a:spcAft>
                <a:spcPts val="0"/>
              </a:spcAft>
            </a:pPr>
            <a:r>
              <a:rPr lang="zh-TW" altLang="en-US" sz="24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關懷</a:t>
            </a:r>
            <a:r>
              <a:rPr lang="zh-TW" altLang="en-US" sz="24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弱勢群體</a:t>
            </a:r>
          </a:p>
        </p:txBody>
      </p:sp>
    </p:spTree>
    <p:extLst>
      <p:ext uri="{BB962C8B-B14F-4D97-AF65-F5344CB8AC3E}">
        <p14:creationId xmlns:p14="http://schemas.microsoft.com/office/powerpoint/2010/main" val="42019481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跑馬燈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</TotalTime>
  <Words>696</Words>
  <Application>Microsoft Office PowerPoint</Application>
  <PresentationFormat>寬螢幕</PresentationFormat>
  <Paragraphs>148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8" baseType="lpstr">
      <vt:lpstr>Noto Sans CJK JP Regular</vt:lpstr>
      <vt:lpstr>微軟正黑體</vt:lpstr>
      <vt:lpstr>新細明體</vt:lpstr>
      <vt:lpstr>Arial</vt:lpstr>
      <vt:lpstr>Calibri</vt:lpstr>
      <vt:lpstr>Calibri Light</vt:lpstr>
      <vt:lpstr>Webdings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Admin</cp:lastModifiedBy>
  <cp:revision>72</cp:revision>
  <dcterms:created xsi:type="dcterms:W3CDTF">2022-03-04T06:08:23Z</dcterms:created>
  <dcterms:modified xsi:type="dcterms:W3CDTF">2022-03-04T09:00:02Z</dcterms:modified>
</cp:coreProperties>
</file>