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63" r:id="rId4"/>
    <p:sldId id="261" r:id="rId5"/>
    <p:sldId id="264" r:id="rId6"/>
    <p:sldId id="271" r:id="rId7"/>
    <p:sldId id="273" r:id="rId8"/>
    <p:sldId id="265" r:id="rId9"/>
    <p:sldId id="262" r:id="rId10"/>
    <p:sldId id="272" r:id="rId11"/>
    <p:sldId id="266" r:id="rId12"/>
    <p:sldId id="267" r:id="rId13"/>
    <p:sldId id="269" r:id="rId14"/>
    <p:sldId id="270" r:id="rId15"/>
    <p:sldId id="268" r:id="rId16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C659"/>
    <a:srgbClr val="A33B11"/>
    <a:srgbClr val="875513"/>
    <a:srgbClr val="D1AD65"/>
    <a:srgbClr val="AA4DE3"/>
    <a:srgbClr val="5DD7FD"/>
    <a:srgbClr val="03B7EF"/>
    <a:srgbClr val="18A818"/>
    <a:srgbClr val="FA988E"/>
    <a:srgbClr val="B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442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63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471295A-53ED-434B-9011-9A9A09AFC439}" type="datetimeFigureOut">
              <a:rPr lang="zh-TW" altLang="en-US" smtClean="0"/>
              <a:t>2022/3/4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7CDA11-50C4-40C0-8013-461C0020090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2150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471295A-53ED-434B-9011-9A9A09AFC439}" type="datetimeFigureOut">
              <a:rPr lang="zh-TW" altLang="en-US" smtClean="0"/>
              <a:t>2022/3/4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7CDA11-50C4-40C0-8013-461C0020090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3505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471295A-53ED-434B-9011-9A9A09AFC439}" type="datetimeFigureOut">
              <a:rPr lang="zh-TW" altLang="en-US" smtClean="0"/>
              <a:t>2022/3/4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7CDA11-50C4-40C0-8013-461C0020090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19886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471295A-53ED-434B-9011-9A9A09AFC439}" type="datetimeFigureOut">
              <a:rPr lang="zh-TW" altLang="en-US" smtClean="0"/>
              <a:t>2022/3/4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7CDA11-50C4-40C0-8013-461C0020090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51050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471295A-53ED-434B-9011-9A9A09AFC439}" type="datetimeFigureOut">
              <a:rPr lang="zh-TW" altLang="en-US" smtClean="0"/>
              <a:t>2022/3/4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7CDA11-50C4-40C0-8013-461C0020090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44278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471295A-53ED-434B-9011-9A9A09AFC439}" type="datetimeFigureOut">
              <a:rPr lang="zh-TW" altLang="en-US" smtClean="0"/>
              <a:t>2022/3/4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7CDA11-50C4-40C0-8013-461C0020090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54592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471295A-53ED-434B-9011-9A9A09AFC439}" type="datetimeFigureOut">
              <a:rPr lang="zh-TW" altLang="en-US" smtClean="0"/>
              <a:t>2022/3/4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7CDA11-50C4-40C0-8013-461C0020090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4796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471295A-53ED-434B-9011-9A9A09AFC439}" type="datetimeFigureOut">
              <a:rPr lang="zh-TW" altLang="en-US" smtClean="0"/>
              <a:t>2022/3/4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7CDA11-50C4-40C0-8013-461C0020090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35656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471295A-53ED-434B-9011-9A9A09AFC439}" type="datetimeFigureOut">
              <a:rPr lang="zh-TW" altLang="en-US" smtClean="0"/>
              <a:t>2022/3/4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7CDA11-50C4-40C0-8013-461C0020090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7175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471295A-53ED-434B-9011-9A9A09AFC439}" type="datetimeFigureOut">
              <a:rPr lang="zh-TW" altLang="en-US" smtClean="0"/>
              <a:t>2022/3/4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7CDA11-50C4-40C0-8013-461C0020090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7368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471295A-53ED-434B-9011-9A9A09AFC439}" type="datetimeFigureOut">
              <a:rPr lang="zh-TW" altLang="en-US" smtClean="0"/>
              <a:t>2022/3/4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7CDA11-50C4-40C0-8013-461C0020090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7063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25825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471295A-53ED-434B-9011-9A9A09AFC439}" type="datetimeFigureOut">
              <a:rPr lang="zh-TW" altLang="en-US" smtClean="0"/>
              <a:t>2022/3/4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7CDA11-50C4-40C0-8013-461C0020090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8545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3452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74" r:id="rId8"/>
    <p:sldLayoutId id="2147483660" r:id="rId9"/>
    <p:sldLayoutId id="2147483656" r:id="rId10"/>
    <p:sldLayoutId id="2147483657" r:id="rId11"/>
    <p:sldLayoutId id="2147483658" r:id="rId12"/>
    <p:sldLayoutId id="2147483659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5"/>
          <p:cNvSpPr txBox="1"/>
          <p:nvPr/>
        </p:nvSpPr>
        <p:spPr>
          <a:xfrm>
            <a:off x="5717521" y="2277233"/>
            <a:ext cx="509939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9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薯地主義</a:t>
            </a:r>
            <a:endParaRPr lang="zh-TW" altLang="en-US" sz="9600" b="1" dirty="0">
              <a:solidFill>
                <a:schemeClr val="tx1">
                  <a:lumMod val="85000"/>
                  <a:lumOff val="1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65" name="群組 64"/>
          <p:cNvGrpSpPr/>
          <p:nvPr/>
        </p:nvGrpSpPr>
        <p:grpSpPr>
          <a:xfrm>
            <a:off x="0" y="0"/>
            <a:ext cx="12192000" cy="997527"/>
            <a:chOff x="0" y="0"/>
            <a:chExt cx="12192000" cy="997527"/>
          </a:xfrm>
        </p:grpSpPr>
        <p:sp>
          <p:nvSpPr>
            <p:cNvPr id="9" name="矩形 8"/>
            <p:cNvSpPr/>
            <p:nvPr/>
          </p:nvSpPr>
          <p:spPr>
            <a:xfrm>
              <a:off x="0" y="0"/>
              <a:ext cx="10715105" cy="997527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11211098" y="0"/>
              <a:ext cx="980902" cy="997527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67" name="群組 66"/>
          <p:cNvGrpSpPr/>
          <p:nvPr/>
        </p:nvGrpSpPr>
        <p:grpSpPr>
          <a:xfrm>
            <a:off x="0" y="4709083"/>
            <a:ext cx="12192000" cy="2148917"/>
            <a:chOff x="0" y="4709083"/>
            <a:chExt cx="12192000" cy="2148917"/>
          </a:xfrm>
        </p:grpSpPr>
        <p:grpSp>
          <p:nvGrpSpPr>
            <p:cNvPr id="66" name="群組 65"/>
            <p:cNvGrpSpPr/>
            <p:nvPr/>
          </p:nvGrpSpPr>
          <p:grpSpPr>
            <a:xfrm>
              <a:off x="0" y="5972243"/>
              <a:ext cx="12192000" cy="885757"/>
              <a:chOff x="0" y="5972243"/>
              <a:chExt cx="12192000" cy="885757"/>
            </a:xfrm>
          </p:grpSpPr>
          <p:sp>
            <p:nvSpPr>
              <p:cNvPr id="10" name="矩形 9"/>
              <p:cNvSpPr/>
              <p:nvPr/>
            </p:nvSpPr>
            <p:spPr>
              <a:xfrm>
                <a:off x="1504604" y="5972244"/>
                <a:ext cx="10687396" cy="885756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14" name="矩形 13"/>
              <p:cNvSpPr/>
              <p:nvPr/>
            </p:nvSpPr>
            <p:spPr>
              <a:xfrm>
                <a:off x="0" y="5972243"/>
                <a:ext cx="980902" cy="885756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  <p:grpSp>
          <p:nvGrpSpPr>
            <p:cNvPr id="40" name="群組 39"/>
            <p:cNvGrpSpPr/>
            <p:nvPr/>
          </p:nvGrpSpPr>
          <p:grpSpPr>
            <a:xfrm rot="1284136">
              <a:off x="9994173" y="4764290"/>
              <a:ext cx="972129" cy="991737"/>
              <a:chOff x="5421318" y="3296908"/>
              <a:chExt cx="972129" cy="991737"/>
            </a:xfrm>
          </p:grpSpPr>
          <p:grpSp>
            <p:nvGrpSpPr>
              <p:cNvPr id="34" name="群組 33"/>
              <p:cNvGrpSpPr/>
              <p:nvPr/>
            </p:nvGrpSpPr>
            <p:grpSpPr>
              <a:xfrm>
                <a:off x="5421319" y="3296908"/>
                <a:ext cx="972128" cy="991737"/>
                <a:chOff x="4596939" y="2676696"/>
                <a:chExt cx="1205346" cy="1205346"/>
              </a:xfrm>
              <a:solidFill>
                <a:schemeClr val="accent4">
                  <a:lumMod val="60000"/>
                  <a:lumOff val="40000"/>
                </a:schemeClr>
              </a:solidFill>
            </p:grpSpPr>
            <p:sp>
              <p:nvSpPr>
                <p:cNvPr id="35" name="淚滴形 34"/>
                <p:cNvSpPr/>
                <p:nvPr/>
              </p:nvSpPr>
              <p:spPr>
                <a:xfrm>
                  <a:off x="4596939" y="2676696"/>
                  <a:ext cx="1205346" cy="1205346"/>
                </a:xfrm>
                <a:prstGeom prst="teardrop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>
                    <a:latin typeface="微軟正黑體" panose="020B0604030504040204" pitchFamily="34" charset="-120"/>
                    <a:ea typeface="微軟正黑體" panose="020B0604030504040204" pitchFamily="34" charset="-120"/>
                  </a:endParaRPr>
                </a:p>
              </p:txBody>
            </p:sp>
            <p:sp>
              <p:nvSpPr>
                <p:cNvPr id="36" name="淚滴形 35"/>
                <p:cNvSpPr/>
                <p:nvPr/>
              </p:nvSpPr>
              <p:spPr>
                <a:xfrm rot="10800000">
                  <a:off x="4596939" y="2676696"/>
                  <a:ext cx="1205346" cy="1205346"/>
                </a:xfrm>
                <a:prstGeom prst="teardrop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>
                    <a:latin typeface="微軟正黑體" panose="020B0604030504040204" pitchFamily="34" charset="-120"/>
                    <a:ea typeface="微軟正黑體" panose="020B0604030504040204" pitchFamily="34" charset="-120"/>
                  </a:endParaRPr>
                </a:p>
              </p:txBody>
            </p:sp>
          </p:grpSp>
          <p:grpSp>
            <p:nvGrpSpPr>
              <p:cNvPr id="37" name="群組 36"/>
              <p:cNvGrpSpPr/>
              <p:nvPr/>
            </p:nvGrpSpPr>
            <p:grpSpPr>
              <a:xfrm>
                <a:off x="5421318" y="3296908"/>
                <a:ext cx="972129" cy="909332"/>
                <a:chOff x="5370483" y="4268584"/>
                <a:chExt cx="1205346" cy="1205346"/>
              </a:xfrm>
              <a:solidFill>
                <a:schemeClr val="accent4">
                  <a:lumMod val="75000"/>
                </a:schemeClr>
              </a:solidFill>
            </p:grpSpPr>
            <p:sp>
              <p:nvSpPr>
                <p:cNvPr id="38" name="淚滴形 37"/>
                <p:cNvSpPr/>
                <p:nvPr/>
              </p:nvSpPr>
              <p:spPr>
                <a:xfrm>
                  <a:off x="5370483" y="4268584"/>
                  <a:ext cx="1205346" cy="1205346"/>
                </a:xfrm>
                <a:prstGeom prst="teardrop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>
                    <a:latin typeface="微軟正黑體" panose="020B0604030504040204" pitchFamily="34" charset="-120"/>
                    <a:ea typeface="微軟正黑體" panose="020B0604030504040204" pitchFamily="34" charset="-120"/>
                  </a:endParaRPr>
                </a:p>
              </p:txBody>
            </p:sp>
            <p:sp>
              <p:nvSpPr>
                <p:cNvPr id="39" name="淚滴形 38"/>
                <p:cNvSpPr/>
                <p:nvPr/>
              </p:nvSpPr>
              <p:spPr>
                <a:xfrm rot="10800000">
                  <a:off x="5370483" y="4268584"/>
                  <a:ext cx="1205346" cy="1205346"/>
                </a:xfrm>
                <a:prstGeom prst="teardrop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>
                    <a:latin typeface="微軟正黑體" panose="020B0604030504040204" pitchFamily="34" charset="-120"/>
                    <a:ea typeface="微軟正黑體" panose="020B0604030504040204" pitchFamily="34" charset="-120"/>
                  </a:endParaRPr>
                </a:p>
              </p:txBody>
            </p:sp>
          </p:grpSp>
        </p:grpSp>
        <p:grpSp>
          <p:nvGrpSpPr>
            <p:cNvPr id="41" name="群組 40"/>
            <p:cNvGrpSpPr/>
            <p:nvPr/>
          </p:nvGrpSpPr>
          <p:grpSpPr>
            <a:xfrm rot="5505094">
              <a:off x="10646392" y="4699279"/>
              <a:ext cx="972129" cy="991737"/>
              <a:chOff x="5421318" y="3296908"/>
              <a:chExt cx="972129" cy="991737"/>
            </a:xfrm>
          </p:grpSpPr>
          <p:grpSp>
            <p:nvGrpSpPr>
              <p:cNvPr id="42" name="群組 41"/>
              <p:cNvGrpSpPr/>
              <p:nvPr/>
            </p:nvGrpSpPr>
            <p:grpSpPr>
              <a:xfrm>
                <a:off x="5421319" y="3296908"/>
                <a:ext cx="972128" cy="991737"/>
                <a:chOff x="4596939" y="2676696"/>
                <a:chExt cx="1205346" cy="1205346"/>
              </a:xfrm>
              <a:solidFill>
                <a:schemeClr val="accent4">
                  <a:lumMod val="60000"/>
                  <a:lumOff val="40000"/>
                </a:schemeClr>
              </a:solidFill>
            </p:grpSpPr>
            <p:sp>
              <p:nvSpPr>
                <p:cNvPr id="46" name="淚滴形 45"/>
                <p:cNvSpPr/>
                <p:nvPr/>
              </p:nvSpPr>
              <p:spPr>
                <a:xfrm>
                  <a:off x="4596939" y="2676696"/>
                  <a:ext cx="1205346" cy="1205346"/>
                </a:xfrm>
                <a:prstGeom prst="teardrop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>
                    <a:latin typeface="微軟正黑體" panose="020B0604030504040204" pitchFamily="34" charset="-120"/>
                    <a:ea typeface="微軟正黑體" panose="020B0604030504040204" pitchFamily="34" charset="-120"/>
                  </a:endParaRPr>
                </a:p>
              </p:txBody>
            </p:sp>
            <p:sp>
              <p:nvSpPr>
                <p:cNvPr id="47" name="淚滴形 46"/>
                <p:cNvSpPr/>
                <p:nvPr/>
              </p:nvSpPr>
              <p:spPr>
                <a:xfrm rot="10800000">
                  <a:off x="4596939" y="2676696"/>
                  <a:ext cx="1205346" cy="1205346"/>
                </a:xfrm>
                <a:prstGeom prst="teardrop">
                  <a:avLst>
                    <a:gd name="adj" fmla="val 108551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>
                    <a:latin typeface="微軟正黑體" panose="020B0604030504040204" pitchFamily="34" charset="-120"/>
                    <a:ea typeface="微軟正黑體" panose="020B0604030504040204" pitchFamily="34" charset="-120"/>
                  </a:endParaRPr>
                </a:p>
              </p:txBody>
            </p:sp>
          </p:grpSp>
          <p:grpSp>
            <p:nvGrpSpPr>
              <p:cNvPr id="43" name="群組 42"/>
              <p:cNvGrpSpPr/>
              <p:nvPr/>
            </p:nvGrpSpPr>
            <p:grpSpPr>
              <a:xfrm>
                <a:off x="5421318" y="3296908"/>
                <a:ext cx="972129" cy="909332"/>
                <a:chOff x="5370483" y="4268584"/>
                <a:chExt cx="1205346" cy="1205346"/>
              </a:xfrm>
              <a:solidFill>
                <a:schemeClr val="accent4">
                  <a:lumMod val="75000"/>
                </a:schemeClr>
              </a:solidFill>
            </p:grpSpPr>
            <p:sp>
              <p:nvSpPr>
                <p:cNvPr id="44" name="淚滴形 43"/>
                <p:cNvSpPr/>
                <p:nvPr/>
              </p:nvSpPr>
              <p:spPr>
                <a:xfrm>
                  <a:off x="5370483" y="4268584"/>
                  <a:ext cx="1205346" cy="1205346"/>
                </a:xfrm>
                <a:prstGeom prst="teardrop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>
                    <a:latin typeface="微軟正黑體" panose="020B0604030504040204" pitchFamily="34" charset="-120"/>
                    <a:ea typeface="微軟正黑體" panose="020B0604030504040204" pitchFamily="34" charset="-120"/>
                  </a:endParaRPr>
                </a:p>
              </p:txBody>
            </p:sp>
            <p:sp>
              <p:nvSpPr>
                <p:cNvPr id="45" name="淚滴形 44"/>
                <p:cNvSpPr/>
                <p:nvPr/>
              </p:nvSpPr>
              <p:spPr>
                <a:xfrm rot="10800000">
                  <a:off x="5370483" y="4268584"/>
                  <a:ext cx="1205346" cy="1205346"/>
                </a:xfrm>
                <a:prstGeom prst="teardrop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>
                    <a:latin typeface="微軟正黑體" panose="020B0604030504040204" pitchFamily="34" charset="-120"/>
                    <a:ea typeface="微軟正黑體" panose="020B0604030504040204" pitchFamily="34" charset="-120"/>
                  </a:endParaRPr>
                </a:p>
              </p:txBody>
            </p:sp>
          </p:grpSp>
        </p:grpSp>
      </p:grpSp>
      <p:grpSp>
        <p:nvGrpSpPr>
          <p:cNvPr id="50" name="群組 49"/>
          <p:cNvGrpSpPr/>
          <p:nvPr/>
        </p:nvGrpSpPr>
        <p:grpSpPr>
          <a:xfrm rot="20966742">
            <a:off x="1217535" y="1896505"/>
            <a:ext cx="2841527" cy="2945830"/>
            <a:chOff x="1209987" y="1923781"/>
            <a:chExt cx="2644979" cy="2706006"/>
          </a:xfrm>
        </p:grpSpPr>
        <p:pic>
          <p:nvPicPr>
            <p:cNvPr id="2" name="圖片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52580" y="2047037"/>
              <a:ext cx="2376246" cy="2464664"/>
            </a:xfrm>
            <a:prstGeom prst="rect">
              <a:avLst/>
            </a:prstGeom>
          </p:spPr>
        </p:pic>
        <p:sp>
          <p:nvSpPr>
            <p:cNvPr id="48" name="直角三角形 47"/>
            <p:cNvSpPr/>
            <p:nvPr/>
          </p:nvSpPr>
          <p:spPr>
            <a:xfrm>
              <a:off x="1209987" y="3665913"/>
              <a:ext cx="1009512" cy="963874"/>
            </a:xfrm>
            <a:prstGeom prst="rtTriangle">
              <a:avLst/>
            </a:prstGeom>
            <a:solidFill>
              <a:srgbClr val="E4A60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9" name="直角三角形 48"/>
            <p:cNvSpPr/>
            <p:nvPr/>
          </p:nvSpPr>
          <p:spPr>
            <a:xfrm rot="10800000">
              <a:off x="2861905" y="1923781"/>
              <a:ext cx="993061" cy="950984"/>
            </a:xfrm>
            <a:prstGeom prst="rtTriangle">
              <a:avLst/>
            </a:prstGeom>
            <a:solidFill>
              <a:srgbClr val="E4A60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11955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7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50"/>
                            </p:stCondLst>
                            <p:childTnLst>
                              <p:par>
                                <p:cTn id="1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1504604" y="6201294"/>
            <a:ext cx="10687396" cy="65670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矩形 13"/>
          <p:cNvSpPr/>
          <p:nvPr/>
        </p:nvSpPr>
        <p:spPr>
          <a:xfrm>
            <a:off x="0" y="6201293"/>
            <a:ext cx="980902" cy="656705"/>
          </a:xfrm>
          <a:prstGeom prst="rect">
            <a:avLst/>
          </a:prstGeom>
          <a:solidFill>
            <a:srgbClr val="18A8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6" name="群組 5"/>
          <p:cNvGrpSpPr/>
          <p:nvPr/>
        </p:nvGrpSpPr>
        <p:grpSpPr>
          <a:xfrm>
            <a:off x="0" y="-21246"/>
            <a:ext cx="12192000" cy="960584"/>
            <a:chOff x="0" y="-21246"/>
            <a:chExt cx="12192000" cy="960584"/>
          </a:xfrm>
        </p:grpSpPr>
        <p:sp>
          <p:nvSpPr>
            <p:cNvPr id="9" name="矩形 8"/>
            <p:cNvSpPr/>
            <p:nvPr/>
          </p:nvSpPr>
          <p:spPr>
            <a:xfrm>
              <a:off x="0" y="-21246"/>
              <a:ext cx="10715105" cy="939339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13" name="矩形 12"/>
            <p:cNvSpPr/>
            <p:nvPr/>
          </p:nvSpPr>
          <p:spPr>
            <a:xfrm>
              <a:off x="11211098" y="-1"/>
              <a:ext cx="980902" cy="939339"/>
            </a:xfrm>
            <a:prstGeom prst="rect">
              <a:avLst/>
            </a:prstGeom>
            <a:solidFill>
              <a:srgbClr val="18A81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" name="矩形 4"/>
            <p:cNvSpPr/>
            <p:nvPr/>
          </p:nvSpPr>
          <p:spPr>
            <a:xfrm>
              <a:off x="4628203" y="-21246"/>
              <a:ext cx="3101850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TW" altLang="en-US" sz="5400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財務規劃</a:t>
              </a:r>
              <a:endParaRPr lang="zh-TW" altLang="en-US" sz="54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7075262"/>
              </p:ext>
            </p:extLst>
          </p:nvPr>
        </p:nvGraphicFramePr>
        <p:xfrm>
          <a:off x="1587730" y="1319413"/>
          <a:ext cx="9010996" cy="4480560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2252218">
                  <a:extLst>
                    <a:ext uri="{9D8B030D-6E8A-4147-A177-3AD203B41FA5}">
                      <a16:colId xmlns:a16="http://schemas.microsoft.com/office/drawing/2014/main" val="3857324687"/>
                    </a:ext>
                  </a:extLst>
                </a:gridCol>
                <a:gridCol w="2252218">
                  <a:extLst>
                    <a:ext uri="{9D8B030D-6E8A-4147-A177-3AD203B41FA5}">
                      <a16:colId xmlns:a16="http://schemas.microsoft.com/office/drawing/2014/main" val="2760114940"/>
                    </a:ext>
                  </a:extLst>
                </a:gridCol>
                <a:gridCol w="2253280">
                  <a:extLst>
                    <a:ext uri="{9D8B030D-6E8A-4147-A177-3AD203B41FA5}">
                      <a16:colId xmlns:a16="http://schemas.microsoft.com/office/drawing/2014/main" val="2114939361"/>
                    </a:ext>
                  </a:extLst>
                </a:gridCol>
                <a:gridCol w="2253280">
                  <a:extLst>
                    <a:ext uri="{9D8B030D-6E8A-4147-A177-3AD203B41FA5}">
                      <a16:colId xmlns:a16="http://schemas.microsoft.com/office/drawing/2014/main" val="2304488732"/>
                    </a:ext>
                  </a:extLst>
                </a:gridCol>
              </a:tblGrid>
              <a:tr h="448056">
                <a:tc gridSpan="4">
                  <a:txBody>
                    <a:bodyPr/>
                    <a:lstStyle/>
                    <a:p>
                      <a:pPr algn="ctr"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薯地主義</a:t>
                      </a:r>
                      <a:endParaRPr lang="zh-TW" sz="1800" kern="1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7555500"/>
                  </a:ext>
                </a:extLst>
              </a:tr>
              <a:tr h="448056">
                <a:tc gridSpan="4">
                  <a:txBody>
                    <a:bodyPr/>
                    <a:lstStyle/>
                    <a:p>
                      <a:pPr algn="ctr"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資產負債表</a:t>
                      </a:r>
                      <a:endParaRPr lang="zh-TW" sz="1800" kern="1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336496"/>
                  </a:ext>
                </a:extLst>
              </a:tr>
              <a:tr h="448056">
                <a:tc gridSpan="4">
                  <a:txBody>
                    <a:bodyPr/>
                    <a:lstStyle/>
                    <a:p>
                      <a:pPr algn="ctr"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中華民國</a:t>
                      </a: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109</a:t>
                      </a: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</a:t>
                      </a: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</a:t>
                      </a: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日</a:t>
                      </a:r>
                      <a:endParaRPr lang="zh-TW" sz="1800" kern="1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2144030"/>
                  </a:ext>
                </a:extLst>
              </a:tr>
              <a:tr h="448056">
                <a:tc gridSpan="2">
                  <a:txBody>
                    <a:bodyPr/>
                    <a:lstStyle/>
                    <a:p>
                      <a:pPr algn="just"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資產</a:t>
                      </a:r>
                      <a:endParaRPr lang="zh-TW" sz="1800" kern="10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負債</a:t>
                      </a:r>
                      <a:endParaRPr lang="zh-TW" sz="1800" kern="10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575133"/>
                  </a:ext>
                </a:extLst>
              </a:tr>
              <a:tr h="448056">
                <a:tc>
                  <a:txBody>
                    <a:bodyPr/>
                    <a:lstStyle/>
                    <a:p>
                      <a:pPr algn="just"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流動資產</a:t>
                      </a:r>
                      <a:endParaRPr lang="zh-TW" sz="1800" kern="10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kern="10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流動負債</a:t>
                      </a:r>
                      <a:endParaRPr lang="zh-TW" sz="1800" kern="10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kern="10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00714917"/>
                  </a:ext>
                </a:extLst>
              </a:tr>
              <a:tr h="448056">
                <a:tc>
                  <a:txBody>
                    <a:bodyPr/>
                    <a:lstStyle/>
                    <a:p>
                      <a:pPr algn="just"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</a:t>
                      </a:r>
                      <a:r>
                        <a:rPr lang="zh-TW" sz="18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現金</a:t>
                      </a:r>
                      <a:endParaRPr lang="zh-TW" sz="1800" kern="10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＄</a:t>
                      </a:r>
                      <a:r>
                        <a:rPr lang="en-US" sz="18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20,483</a:t>
                      </a:r>
                      <a:endParaRPr lang="zh-TW" sz="1800" kern="10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</a:t>
                      </a:r>
                      <a:r>
                        <a:rPr lang="zh-TW" sz="18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短期借款</a:t>
                      </a:r>
                      <a:endParaRPr lang="zh-TW" sz="1800" kern="10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＄</a:t>
                      </a:r>
                      <a:r>
                        <a:rPr lang="en-US" sz="18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1,800</a:t>
                      </a:r>
                      <a:endParaRPr lang="zh-TW" sz="1800" kern="10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7520954"/>
                  </a:ext>
                </a:extLst>
              </a:tr>
              <a:tr h="448056">
                <a:tc>
                  <a:txBody>
                    <a:bodyPr/>
                    <a:lstStyle/>
                    <a:p>
                      <a:pPr algn="just"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</a:t>
                      </a:r>
                      <a:r>
                        <a:rPr lang="zh-TW" sz="18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存貨</a:t>
                      </a:r>
                      <a:endParaRPr lang="zh-TW" sz="1800" kern="10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1,944</a:t>
                      </a:r>
                      <a:endParaRPr lang="zh-TW" sz="1800" kern="10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權益</a:t>
                      </a:r>
                      <a:endParaRPr lang="zh-TW" sz="1800" kern="10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kern="10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54406601"/>
                  </a:ext>
                </a:extLst>
              </a:tr>
              <a:tr h="448056">
                <a:tc>
                  <a:txBody>
                    <a:bodyPr/>
                    <a:lstStyle/>
                    <a:p>
                      <a:pPr algn="just"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非流動資產</a:t>
                      </a:r>
                      <a:endParaRPr lang="zh-TW" sz="1800" kern="10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kern="10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</a:t>
                      </a:r>
                      <a:r>
                        <a:rPr lang="zh-TW" sz="18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本期淨利</a:t>
                      </a:r>
                      <a:endParaRPr lang="zh-TW" sz="1800" kern="10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20,483</a:t>
                      </a:r>
                      <a:endParaRPr lang="zh-TW" sz="1800" kern="10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24310298"/>
                  </a:ext>
                </a:extLst>
              </a:tr>
              <a:tr h="448056">
                <a:tc>
                  <a:txBody>
                    <a:bodyPr/>
                    <a:lstStyle/>
                    <a:p>
                      <a:pPr algn="just"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</a:t>
                      </a:r>
                      <a:r>
                        <a:rPr lang="zh-TW" sz="18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設備</a:t>
                      </a:r>
                      <a:endParaRPr lang="zh-TW" sz="1800" kern="10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1,656</a:t>
                      </a:r>
                      <a:endParaRPr lang="zh-TW" sz="1800" kern="10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</a:t>
                      </a:r>
                      <a:r>
                        <a:rPr lang="zh-TW" sz="18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業主資本</a:t>
                      </a:r>
                      <a:endParaRPr lang="zh-TW" sz="1800" kern="10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1,800</a:t>
                      </a:r>
                      <a:endParaRPr lang="zh-TW" sz="1800" kern="10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47909081"/>
                  </a:ext>
                </a:extLst>
              </a:tr>
              <a:tr h="448056">
                <a:tc>
                  <a:txBody>
                    <a:bodyPr/>
                    <a:lstStyle/>
                    <a:p>
                      <a:pPr algn="just"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資產總額</a:t>
                      </a:r>
                      <a:endParaRPr lang="zh-TW" sz="1800" kern="10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＄</a:t>
                      </a:r>
                      <a:r>
                        <a:rPr lang="en-US" sz="18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22,427</a:t>
                      </a:r>
                      <a:endParaRPr lang="zh-TW" sz="1800" kern="10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負債與權益總額</a:t>
                      </a:r>
                      <a:endParaRPr lang="zh-TW" sz="1800" kern="10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＄</a:t>
                      </a: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22,427</a:t>
                      </a:r>
                      <a:endParaRPr lang="zh-TW" sz="1800" kern="1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59697450"/>
                  </a:ext>
                </a:extLst>
              </a:tr>
            </a:tbl>
          </a:graphicData>
        </a:graphic>
      </p:graphicFrame>
      <p:sp>
        <p:nvSpPr>
          <p:cNvPr id="11" name="矩形 10"/>
          <p:cNvSpPr/>
          <p:nvPr/>
        </p:nvSpPr>
        <p:spPr>
          <a:xfrm>
            <a:off x="1504604" y="6201293"/>
            <a:ext cx="10687396" cy="65670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2" name="群組 11"/>
          <p:cNvGrpSpPr/>
          <p:nvPr/>
        </p:nvGrpSpPr>
        <p:grpSpPr>
          <a:xfrm>
            <a:off x="0" y="-21247"/>
            <a:ext cx="12192000" cy="960584"/>
            <a:chOff x="0" y="-21246"/>
            <a:chExt cx="12192000" cy="960584"/>
          </a:xfrm>
        </p:grpSpPr>
        <p:sp>
          <p:nvSpPr>
            <p:cNvPr id="15" name="矩形 14"/>
            <p:cNvSpPr/>
            <p:nvPr/>
          </p:nvSpPr>
          <p:spPr>
            <a:xfrm>
              <a:off x="0" y="-21246"/>
              <a:ext cx="10715105" cy="939339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16" name="矩形 15"/>
            <p:cNvSpPr/>
            <p:nvPr/>
          </p:nvSpPr>
          <p:spPr>
            <a:xfrm>
              <a:off x="11211098" y="-1"/>
              <a:ext cx="980902" cy="939339"/>
            </a:xfrm>
            <a:prstGeom prst="rect">
              <a:avLst/>
            </a:prstGeom>
            <a:solidFill>
              <a:srgbClr val="18A81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4628203" y="-21246"/>
              <a:ext cx="3101850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TW" altLang="en-US" sz="5400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財務規劃</a:t>
              </a:r>
              <a:endParaRPr lang="zh-TW" altLang="en-US" sz="54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7" name="群組 6"/>
          <p:cNvGrpSpPr/>
          <p:nvPr/>
        </p:nvGrpSpPr>
        <p:grpSpPr>
          <a:xfrm>
            <a:off x="0" y="-21248"/>
            <a:ext cx="12192000" cy="6879245"/>
            <a:chOff x="0" y="-21248"/>
            <a:chExt cx="12192000" cy="6879245"/>
          </a:xfrm>
        </p:grpSpPr>
        <p:sp>
          <p:nvSpPr>
            <p:cNvPr id="18" name="矩形 17"/>
            <p:cNvSpPr/>
            <p:nvPr/>
          </p:nvSpPr>
          <p:spPr>
            <a:xfrm>
              <a:off x="0" y="6201292"/>
              <a:ext cx="980902" cy="656705"/>
            </a:xfrm>
            <a:prstGeom prst="rect">
              <a:avLst/>
            </a:prstGeom>
            <a:solidFill>
              <a:srgbClr val="18A81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1504604" y="6201292"/>
              <a:ext cx="10687396" cy="656705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pSp>
          <p:nvGrpSpPr>
            <p:cNvPr id="20" name="群組 19"/>
            <p:cNvGrpSpPr/>
            <p:nvPr/>
          </p:nvGrpSpPr>
          <p:grpSpPr>
            <a:xfrm>
              <a:off x="0" y="-21248"/>
              <a:ext cx="12192000" cy="960584"/>
              <a:chOff x="0" y="-21246"/>
              <a:chExt cx="12192000" cy="960584"/>
            </a:xfrm>
          </p:grpSpPr>
          <p:sp>
            <p:nvSpPr>
              <p:cNvPr id="21" name="矩形 20"/>
              <p:cNvSpPr/>
              <p:nvPr/>
            </p:nvSpPr>
            <p:spPr>
              <a:xfrm>
                <a:off x="0" y="-21246"/>
                <a:ext cx="10715105" cy="939339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  <p:sp>
            <p:nvSpPr>
              <p:cNvPr id="22" name="矩形 21"/>
              <p:cNvSpPr/>
              <p:nvPr/>
            </p:nvSpPr>
            <p:spPr>
              <a:xfrm>
                <a:off x="11211098" y="-1"/>
                <a:ext cx="980902" cy="939339"/>
              </a:xfrm>
              <a:prstGeom prst="rect">
                <a:avLst/>
              </a:prstGeom>
              <a:solidFill>
                <a:srgbClr val="18A81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3" name="矩形 22"/>
              <p:cNvSpPr/>
              <p:nvPr/>
            </p:nvSpPr>
            <p:spPr>
              <a:xfrm>
                <a:off x="4628203" y="-21246"/>
                <a:ext cx="3101850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TW" altLang="en-US" sz="5400" dirty="0">
                    <a:solidFill>
                      <a:schemeClr val="bg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財務規劃</a:t>
                </a:r>
                <a:endParaRPr lang="zh-TW" altLang="en-US" sz="5400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63897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角三角形 1"/>
          <p:cNvSpPr/>
          <p:nvPr/>
        </p:nvSpPr>
        <p:spPr>
          <a:xfrm rot="10800000" flipH="1">
            <a:off x="0" y="-61214"/>
            <a:ext cx="14393048" cy="6337531"/>
          </a:xfrm>
          <a:prstGeom prst="rtTriangle">
            <a:avLst/>
          </a:prstGeom>
          <a:solidFill>
            <a:srgbClr val="03B7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254532" y="918328"/>
            <a:ext cx="621860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88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PART FOUR</a:t>
            </a:r>
            <a:endParaRPr lang="zh-TW" altLang="en-US" sz="88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774182" y="3824551"/>
            <a:ext cx="496936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8000" dirty="0" smtClean="0">
                <a:solidFill>
                  <a:srgbClr val="03B7E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營運計畫</a:t>
            </a:r>
            <a:endParaRPr lang="zh-TW" altLang="en-US" sz="8000" dirty="0">
              <a:solidFill>
                <a:srgbClr val="03B7E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21" name="群組 20"/>
          <p:cNvGrpSpPr/>
          <p:nvPr/>
        </p:nvGrpSpPr>
        <p:grpSpPr>
          <a:xfrm rot="1284136">
            <a:off x="10141558" y="5780449"/>
            <a:ext cx="1126508" cy="991737"/>
            <a:chOff x="5421318" y="3296908"/>
            <a:chExt cx="972129" cy="991737"/>
          </a:xfrm>
        </p:grpSpPr>
        <p:grpSp>
          <p:nvGrpSpPr>
            <p:cNvPr id="22" name="群組 21"/>
            <p:cNvGrpSpPr/>
            <p:nvPr/>
          </p:nvGrpSpPr>
          <p:grpSpPr>
            <a:xfrm>
              <a:off x="5421319" y="3296908"/>
              <a:ext cx="972128" cy="991737"/>
              <a:chOff x="4596939" y="2676696"/>
              <a:chExt cx="1205346" cy="1205346"/>
            </a:xfrm>
            <a:solidFill>
              <a:schemeClr val="accent4">
                <a:lumMod val="60000"/>
                <a:lumOff val="40000"/>
              </a:schemeClr>
            </a:solidFill>
          </p:grpSpPr>
          <p:sp>
            <p:nvSpPr>
              <p:cNvPr id="26" name="淚滴形 25"/>
              <p:cNvSpPr/>
              <p:nvPr/>
            </p:nvSpPr>
            <p:spPr>
              <a:xfrm>
                <a:off x="4596939" y="2676696"/>
                <a:ext cx="1205346" cy="1205346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27" name="淚滴形 26"/>
              <p:cNvSpPr/>
              <p:nvPr/>
            </p:nvSpPr>
            <p:spPr>
              <a:xfrm rot="10800000">
                <a:off x="4596939" y="2676696"/>
                <a:ext cx="1205346" cy="1205346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  <p:grpSp>
          <p:nvGrpSpPr>
            <p:cNvPr id="23" name="群組 22"/>
            <p:cNvGrpSpPr/>
            <p:nvPr/>
          </p:nvGrpSpPr>
          <p:grpSpPr>
            <a:xfrm>
              <a:off x="5421318" y="3296908"/>
              <a:ext cx="972129" cy="909332"/>
              <a:chOff x="5370483" y="4268584"/>
              <a:chExt cx="1205346" cy="1205346"/>
            </a:xfrm>
            <a:solidFill>
              <a:schemeClr val="accent4">
                <a:lumMod val="75000"/>
              </a:schemeClr>
            </a:solidFill>
          </p:grpSpPr>
          <p:sp>
            <p:nvSpPr>
              <p:cNvPr id="24" name="淚滴形 23"/>
              <p:cNvSpPr/>
              <p:nvPr/>
            </p:nvSpPr>
            <p:spPr>
              <a:xfrm>
                <a:off x="5370483" y="4268584"/>
                <a:ext cx="1205346" cy="1205346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25" name="淚滴形 24"/>
              <p:cNvSpPr/>
              <p:nvPr/>
            </p:nvSpPr>
            <p:spPr>
              <a:xfrm rot="10800000">
                <a:off x="5370483" y="4268584"/>
                <a:ext cx="1205346" cy="1205346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</p:grpSp>
      <p:grpSp>
        <p:nvGrpSpPr>
          <p:cNvPr id="28" name="群組 27"/>
          <p:cNvGrpSpPr/>
          <p:nvPr/>
        </p:nvGrpSpPr>
        <p:grpSpPr>
          <a:xfrm rot="5505094">
            <a:off x="10877807" y="5610931"/>
            <a:ext cx="972129" cy="1149229"/>
            <a:chOff x="5421318" y="3296908"/>
            <a:chExt cx="972129" cy="991737"/>
          </a:xfrm>
        </p:grpSpPr>
        <p:grpSp>
          <p:nvGrpSpPr>
            <p:cNvPr id="29" name="群組 28"/>
            <p:cNvGrpSpPr/>
            <p:nvPr/>
          </p:nvGrpSpPr>
          <p:grpSpPr>
            <a:xfrm>
              <a:off x="5421319" y="3296908"/>
              <a:ext cx="972128" cy="991737"/>
              <a:chOff x="4596939" y="2676696"/>
              <a:chExt cx="1205346" cy="1205346"/>
            </a:xfrm>
            <a:solidFill>
              <a:schemeClr val="accent4">
                <a:lumMod val="60000"/>
                <a:lumOff val="40000"/>
              </a:schemeClr>
            </a:solidFill>
          </p:grpSpPr>
          <p:sp>
            <p:nvSpPr>
              <p:cNvPr id="41" name="淚滴形 40"/>
              <p:cNvSpPr/>
              <p:nvPr/>
            </p:nvSpPr>
            <p:spPr>
              <a:xfrm>
                <a:off x="4596939" y="2676696"/>
                <a:ext cx="1205346" cy="1205346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42" name="淚滴形 41"/>
              <p:cNvSpPr/>
              <p:nvPr/>
            </p:nvSpPr>
            <p:spPr>
              <a:xfrm rot="10800000">
                <a:off x="4596939" y="2676696"/>
                <a:ext cx="1205346" cy="1205346"/>
              </a:xfrm>
              <a:prstGeom prst="teardrop">
                <a:avLst>
                  <a:gd name="adj" fmla="val 108551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  <p:grpSp>
          <p:nvGrpSpPr>
            <p:cNvPr id="35" name="群組 34"/>
            <p:cNvGrpSpPr/>
            <p:nvPr/>
          </p:nvGrpSpPr>
          <p:grpSpPr>
            <a:xfrm>
              <a:off x="5421318" y="3296908"/>
              <a:ext cx="972129" cy="909332"/>
              <a:chOff x="5370483" y="4268584"/>
              <a:chExt cx="1205346" cy="1205346"/>
            </a:xfrm>
            <a:solidFill>
              <a:schemeClr val="accent4">
                <a:lumMod val="75000"/>
              </a:schemeClr>
            </a:solidFill>
          </p:grpSpPr>
          <p:sp>
            <p:nvSpPr>
              <p:cNvPr id="36" name="淚滴形 35"/>
              <p:cNvSpPr/>
              <p:nvPr/>
            </p:nvSpPr>
            <p:spPr>
              <a:xfrm>
                <a:off x="5370483" y="4268584"/>
                <a:ext cx="1205346" cy="1205346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40" name="淚滴形 39"/>
              <p:cNvSpPr/>
              <p:nvPr/>
            </p:nvSpPr>
            <p:spPr>
              <a:xfrm rot="10800000">
                <a:off x="5370483" y="4268584"/>
                <a:ext cx="1205346" cy="1205346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72570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群組 24"/>
          <p:cNvGrpSpPr/>
          <p:nvPr/>
        </p:nvGrpSpPr>
        <p:grpSpPr>
          <a:xfrm>
            <a:off x="0" y="6168043"/>
            <a:ext cx="12192000" cy="689957"/>
            <a:chOff x="0" y="6168043"/>
            <a:chExt cx="12192000" cy="689957"/>
          </a:xfrm>
        </p:grpSpPr>
        <p:sp>
          <p:nvSpPr>
            <p:cNvPr id="10" name="矩形 9"/>
            <p:cNvSpPr/>
            <p:nvPr/>
          </p:nvSpPr>
          <p:spPr>
            <a:xfrm>
              <a:off x="1504604" y="6168044"/>
              <a:ext cx="10687396" cy="689956"/>
            </a:xfrm>
            <a:prstGeom prst="rect">
              <a:avLst/>
            </a:prstGeom>
            <a:solidFill>
              <a:srgbClr val="5DD7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" name="矩形 13"/>
            <p:cNvSpPr/>
            <p:nvPr/>
          </p:nvSpPr>
          <p:spPr>
            <a:xfrm>
              <a:off x="0" y="6168043"/>
              <a:ext cx="980902" cy="689956"/>
            </a:xfrm>
            <a:prstGeom prst="rect">
              <a:avLst/>
            </a:prstGeom>
            <a:solidFill>
              <a:srgbClr val="03B7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4" name="群組 23"/>
          <p:cNvGrpSpPr/>
          <p:nvPr/>
        </p:nvGrpSpPr>
        <p:grpSpPr>
          <a:xfrm>
            <a:off x="0" y="-4"/>
            <a:ext cx="12192000" cy="997527"/>
            <a:chOff x="0" y="0"/>
            <a:chExt cx="12192000" cy="997527"/>
          </a:xfrm>
        </p:grpSpPr>
        <p:sp>
          <p:nvSpPr>
            <p:cNvPr id="9" name="矩形 8"/>
            <p:cNvSpPr/>
            <p:nvPr/>
          </p:nvSpPr>
          <p:spPr>
            <a:xfrm>
              <a:off x="0" y="0"/>
              <a:ext cx="10715105" cy="997527"/>
            </a:xfrm>
            <a:prstGeom prst="rect">
              <a:avLst/>
            </a:prstGeom>
            <a:solidFill>
              <a:srgbClr val="5DD7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13" name="矩形 12"/>
            <p:cNvSpPr/>
            <p:nvPr/>
          </p:nvSpPr>
          <p:spPr>
            <a:xfrm>
              <a:off x="11211098" y="0"/>
              <a:ext cx="980902" cy="997527"/>
            </a:xfrm>
            <a:prstGeom prst="rect">
              <a:avLst/>
            </a:prstGeom>
            <a:solidFill>
              <a:srgbClr val="03B7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" name="矩形 2"/>
            <p:cNvSpPr/>
            <p:nvPr/>
          </p:nvSpPr>
          <p:spPr>
            <a:xfrm>
              <a:off x="4059901" y="0"/>
              <a:ext cx="2954655" cy="9233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sz="5400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營運計畫</a:t>
              </a:r>
              <a:endParaRPr lang="zh-TW" altLang="en-US" sz="54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23" name="群組 22"/>
          <p:cNvGrpSpPr/>
          <p:nvPr/>
        </p:nvGrpSpPr>
        <p:grpSpPr>
          <a:xfrm>
            <a:off x="7014556" y="1577338"/>
            <a:ext cx="3433156" cy="4010891"/>
            <a:chOff x="7014556" y="1577338"/>
            <a:chExt cx="3433156" cy="4010891"/>
          </a:xfrm>
        </p:grpSpPr>
        <p:grpSp>
          <p:nvGrpSpPr>
            <p:cNvPr id="21" name="群組 20"/>
            <p:cNvGrpSpPr/>
            <p:nvPr/>
          </p:nvGrpSpPr>
          <p:grpSpPr>
            <a:xfrm>
              <a:off x="7014556" y="1577338"/>
              <a:ext cx="3433156" cy="4010891"/>
              <a:chOff x="7014556" y="1577338"/>
              <a:chExt cx="3433156" cy="4010891"/>
            </a:xfrm>
          </p:grpSpPr>
          <p:sp>
            <p:nvSpPr>
              <p:cNvPr id="15" name="摺角紙張 14"/>
              <p:cNvSpPr/>
              <p:nvPr/>
            </p:nvSpPr>
            <p:spPr>
              <a:xfrm>
                <a:off x="7014556" y="1577338"/>
                <a:ext cx="3433156" cy="4010891"/>
              </a:xfrm>
              <a:prstGeom prst="foldedCorner">
                <a:avLst/>
              </a:prstGeom>
              <a:solidFill>
                <a:srgbClr val="5DD7FD">
                  <a:alpha val="36078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6" name="文字方塊 15"/>
              <p:cNvSpPr txBox="1"/>
              <p:nvPr/>
            </p:nvSpPr>
            <p:spPr>
              <a:xfrm>
                <a:off x="7692043" y="1820488"/>
                <a:ext cx="2078182" cy="646331"/>
              </a:xfrm>
              <a:prstGeom prst="rect">
                <a:avLst/>
              </a:prstGeom>
              <a:solidFill>
                <a:srgbClr val="5DD7FD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zh-TW" altLang="zh-TW" sz="3600" dirty="0">
                    <a:solidFill>
                      <a:schemeClr val="bg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風險評估</a:t>
                </a:r>
                <a:endParaRPr lang="zh-TW" altLang="en-US" sz="3600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  <p:sp>
          <p:nvSpPr>
            <p:cNvPr id="18" name="文字方塊 17"/>
            <p:cNvSpPr txBox="1"/>
            <p:nvPr/>
          </p:nvSpPr>
          <p:spPr>
            <a:xfrm>
              <a:off x="7185280" y="2585278"/>
              <a:ext cx="3262432" cy="267765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 eaLnBrk="0" hangingPunct="0">
                <a:buFont typeface="Wingdings" panose="05000000000000000000" pitchFamily="2" charset="2"/>
                <a:buChar char="l"/>
              </a:pPr>
              <a:r>
                <a:rPr lang="zh-TW" altLang="zh-TW" sz="24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市場風險</a:t>
              </a:r>
              <a:r>
                <a:rPr lang="zh-TW" altLang="zh-TW" sz="24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：</a:t>
              </a:r>
              <a:endParaRPr lang="en-US" altLang="zh-TW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eaLnBrk="0" hangingPunct="0"/>
              <a:r>
                <a:rPr lang="zh-TW" altLang="zh-TW" sz="24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產品</a:t>
              </a:r>
              <a:r>
                <a:rPr lang="zh-TW" altLang="zh-TW" sz="24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不易製作、</a:t>
              </a:r>
              <a:r>
                <a:rPr lang="zh-TW" altLang="zh-TW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客源</a:t>
              </a:r>
              <a:r>
                <a:rPr lang="zh-TW" altLang="zh-TW" sz="24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不</a:t>
              </a:r>
              <a:endPara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eaLnBrk="0" hangingPunct="0"/>
              <a:r>
                <a:rPr lang="zh-TW" altLang="zh-TW" sz="24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穩定</a:t>
              </a:r>
              <a:endPara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285750" indent="-285750">
                <a:buFont typeface="Wingdings" panose="05000000000000000000" pitchFamily="2" charset="2"/>
                <a:buChar char="l"/>
              </a:pPr>
              <a:endPara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285750" indent="-285750">
                <a:buFont typeface="Wingdings" panose="05000000000000000000" pitchFamily="2" charset="2"/>
                <a:buChar char="l"/>
              </a:pPr>
              <a:r>
                <a:rPr lang="zh-TW" altLang="zh-TW" sz="24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產品</a:t>
              </a:r>
              <a:r>
                <a:rPr lang="zh-TW" altLang="zh-TW" sz="24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風險</a:t>
              </a:r>
              <a:r>
                <a:rPr lang="zh-TW" altLang="zh-TW" sz="24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︰</a:t>
              </a:r>
              <a:endParaRPr lang="en-US" altLang="zh-TW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zh-TW" altLang="zh-TW" sz="24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手工製作，無法</a:t>
              </a:r>
              <a:r>
                <a:rPr lang="zh-TW" altLang="zh-TW" sz="24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穩定</a:t>
              </a:r>
              <a:endPara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zh-TW" altLang="zh-TW" sz="24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品質</a:t>
              </a:r>
              <a:endPara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22" name="群組 21"/>
          <p:cNvGrpSpPr/>
          <p:nvPr/>
        </p:nvGrpSpPr>
        <p:grpSpPr>
          <a:xfrm>
            <a:off x="1061076" y="1577339"/>
            <a:ext cx="3433156" cy="4010891"/>
            <a:chOff x="1061076" y="1577339"/>
            <a:chExt cx="3433156" cy="4010891"/>
          </a:xfrm>
        </p:grpSpPr>
        <p:grpSp>
          <p:nvGrpSpPr>
            <p:cNvPr id="20" name="群組 19"/>
            <p:cNvGrpSpPr/>
            <p:nvPr/>
          </p:nvGrpSpPr>
          <p:grpSpPr>
            <a:xfrm>
              <a:off x="1061076" y="1577339"/>
              <a:ext cx="3433156" cy="4010891"/>
              <a:chOff x="1061076" y="1577339"/>
              <a:chExt cx="3433156" cy="4010891"/>
            </a:xfrm>
          </p:grpSpPr>
          <p:sp>
            <p:nvSpPr>
              <p:cNvPr id="5" name="摺角紙張 4"/>
              <p:cNvSpPr/>
              <p:nvPr/>
            </p:nvSpPr>
            <p:spPr>
              <a:xfrm>
                <a:off x="1061076" y="1577339"/>
                <a:ext cx="3433156" cy="4010891"/>
              </a:xfrm>
              <a:prstGeom prst="foldedCorner">
                <a:avLst/>
              </a:prstGeom>
              <a:solidFill>
                <a:srgbClr val="5DD7FD">
                  <a:alpha val="36078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6" name="文字方塊 5"/>
              <p:cNvSpPr txBox="1"/>
              <p:nvPr/>
            </p:nvSpPr>
            <p:spPr>
              <a:xfrm>
                <a:off x="1738563" y="1820488"/>
                <a:ext cx="2078182" cy="646331"/>
              </a:xfrm>
              <a:prstGeom prst="rect">
                <a:avLst/>
              </a:prstGeom>
              <a:solidFill>
                <a:srgbClr val="5DD7FD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zh-TW" altLang="en-US" sz="3600" dirty="0" smtClean="0">
                    <a:solidFill>
                      <a:schemeClr val="bg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目標客</a:t>
                </a:r>
                <a:r>
                  <a:rPr lang="zh-TW" altLang="en-US" sz="3600" dirty="0">
                    <a:solidFill>
                      <a:schemeClr val="bg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群</a:t>
                </a:r>
              </a:p>
            </p:txBody>
          </p:sp>
        </p:grpSp>
        <p:sp>
          <p:nvSpPr>
            <p:cNvPr id="19" name="矩形 18"/>
            <p:cNvSpPr/>
            <p:nvPr/>
          </p:nvSpPr>
          <p:spPr>
            <a:xfrm>
              <a:off x="1176068" y="2709968"/>
              <a:ext cx="3203171" cy="19389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TW" altLang="zh-TW" sz="2400" dirty="0">
                  <a:solidFill>
                    <a:srgbClr val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Calibri" panose="020F0502020204030204" pitchFamily="34" charset="0"/>
                </a:rPr>
                <a:t>沒</a:t>
              </a:r>
              <a:r>
                <a:rPr lang="zh-TW" altLang="zh-TW" sz="2400" dirty="0" smtClean="0">
                  <a:solidFill>
                    <a:srgbClr val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Calibri" panose="020F0502020204030204" pitchFamily="34" charset="0"/>
                </a:rPr>
                <a:t>時間準備</a:t>
              </a:r>
              <a:r>
                <a:rPr lang="zh-TW" altLang="zh-TW" sz="2400" dirty="0">
                  <a:solidFill>
                    <a:srgbClr val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Calibri" panose="020F0502020204030204" pitchFamily="34" charset="0"/>
                </a:rPr>
                <a:t>健康早餐的</a:t>
              </a:r>
              <a:r>
                <a:rPr lang="zh-TW" altLang="zh-TW" sz="2400" b="1" dirty="0">
                  <a:solidFill>
                    <a:srgbClr val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Calibri" panose="020F0502020204030204" pitchFamily="34" charset="0"/>
                </a:rPr>
                <a:t>上班族及學生</a:t>
              </a:r>
              <a:r>
                <a:rPr lang="zh-TW" altLang="zh-TW" sz="2400" dirty="0" smtClean="0">
                  <a:solidFill>
                    <a:srgbClr val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Calibri" panose="020F0502020204030204" pitchFamily="34" charset="0"/>
                </a:rPr>
                <a:t>，缺乏</a:t>
              </a:r>
              <a:r>
                <a:rPr lang="zh-TW" altLang="zh-TW" sz="2400" dirty="0">
                  <a:solidFill>
                    <a:srgbClr val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Calibri" panose="020F0502020204030204" pitchFamily="34" charset="0"/>
                </a:rPr>
                <a:t>活動的</a:t>
              </a:r>
              <a:r>
                <a:rPr lang="zh-TW" altLang="zh-TW" sz="2400" dirty="0" smtClean="0">
                  <a:solidFill>
                    <a:srgbClr val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Calibri" panose="020F0502020204030204" pitchFamily="34" charset="0"/>
                </a:rPr>
                <a:t>族群</a:t>
              </a:r>
              <a:r>
                <a:rPr lang="zh-TW" altLang="zh-TW" sz="24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，</a:t>
              </a:r>
              <a:r>
                <a:rPr lang="zh-TW" altLang="zh-TW" sz="24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藉</a:t>
              </a:r>
              <a:r>
                <a:rPr lang="zh-TW" altLang="zh-TW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由地瓜多補充膳食纖維，維護腸道健康</a:t>
              </a:r>
              <a:endPara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17972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角三角形 1"/>
          <p:cNvSpPr/>
          <p:nvPr/>
        </p:nvSpPr>
        <p:spPr>
          <a:xfrm rot="10800000" flipH="1">
            <a:off x="-1" y="-61214"/>
            <a:ext cx="13007773" cy="6337531"/>
          </a:xfrm>
          <a:prstGeom prst="rtTriangle">
            <a:avLst/>
          </a:prstGeom>
          <a:solidFill>
            <a:srgbClr val="AA4D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254533" y="918328"/>
            <a:ext cx="562009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88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PART FIVE</a:t>
            </a:r>
          </a:p>
        </p:txBody>
      </p:sp>
      <p:sp>
        <p:nvSpPr>
          <p:cNvPr id="9" name="矩形 8"/>
          <p:cNvSpPr/>
          <p:nvPr/>
        </p:nvSpPr>
        <p:spPr>
          <a:xfrm>
            <a:off x="6774182" y="3824551"/>
            <a:ext cx="449108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8000" dirty="0" smtClean="0">
                <a:solidFill>
                  <a:srgbClr val="AA4DE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未來發展</a:t>
            </a:r>
            <a:endParaRPr lang="zh-TW" altLang="en-US" sz="8000" dirty="0">
              <a:solidFill>
                <a:srgbClr val="AA4DE3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21" name="群組 20"/>
          <p:cNvGrpSpPr/>
          <p:nvPr/>
        </p:nvGrpSpPr>
        <p:grpSpPr>
          <a:xfrm rot="1284136">
            <a:off x="10433162" y="5788834"/>
            <a:ext cx="1018086" cy="991737"/>
            <a:chOff x="5421318" y="3296908"/>
            <a:chExt cx="972129" cy="991737"/>
          </a:xfrm>
        </p:grpSpPr>
        <p:grpSp>
          <p:nvGrpSpPr>
            <p:cNvPr id="22" name="群組 21"/>
            <p:cNvGrpSpPr/>
            <p:nvPr/>
          </p:nvGrpSpPr>
          <p:grpSpPr>
            <a:xfrm>
              <a:off x="5421319" y="3296908"/>
              <a:ext cx="972128" cy="991737"/>
              <a:chOff x="4596939" y="2676696"/>
              <a:chExt cx="1205346" cy="1205346"/>
            </a:xfrm>
            <a:solidFill>
              <a:schemeClr val="accent4">
                <a:lumMod val="60000"/>
                <a:lumOff val="40000"/>
              </a:schemeClr>
            </a:solidFill>
          </p:grpSpPr>
          <p:sp>
            <p:nvSpPr>
              <p:cNvPr id="26" name="淚滴形 25"/>
              <p:cNvSpPr/>
              <p:nvPr/>
            </p:nvSpPr>
            <p:spPr>
              <a:xfrm>
                <a:off x="4596939" y="2676696"/>
                <a:ext cx="1205346" cy="1205346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27" name="淚滴形 26"/>
              <p:cNvSpPr/>
              <p:nvPr/>
            </p:nvSpPr>
            <p:spPr>
              <a:xfrm rot="10800000">
                <a:off x="4596939" y="2676696"/>
                <a:ext cx="1205346" cy="1205346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  <p:grpSp>
          <p:nvGrpSpPr>
            <p:cNvPr id="23" name="群組 22"/>
            <p:cNvGrpSpPr/>
            <p:nvPr/>
          </p:nvGrpSpPr>
          <p:grpSpPr>
            <a:xfrm>
              <a:off x="5421318" y="3296908"/>
              <a:ext cx="972129" cy="909332"/>
              <a:chOff x="5370483" y="4268584"/>
              <a:chExt cx="1205346" cy="1205346"/>
            </a:xfrm>
            <a:solidFill>
              <a:schemeClr val="accent4">
                <a:lumMod val="75000"/>
              </a:schemeClr>
            </a:solidFill>
          </p:grpSpPr>
          <p:sp>
            <p:nvSpPr>
              <p:cNvPr id="24" name="淚滴形 23"/>
              <p:cNvSpPr/>
              <p:nvPr/>
            </p:nvSpPr>
            <p:spPr>
              <a:xfrm>
                <a:off x="5370483" y="4268584"/>
                <a:ext cx="1205346" cy="1205346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25" name="淚滴形 24"/>
              <p:cNvSpPr/>
              <p:nvPr/>
            </p:nvSpPr>
            <p:spPr>
              <a:xfrm rot="10800000">
                <a:off x="5370483" y="4268584"/>
                <a:ext cx="1205346" cy="1205346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</p:grpSp>
      <p:grpSp>
        <p:nvGrpSpPr>
          <p:cNvPr id="28" name="群組 27"/>
          <p:cNvGrpSpPr/>
          <p:nvPr/>
        </p:nvGrpSpPr>
        <p:grpSpPr>
          <a:xfrm rot="5505094">
            <a:off x="11110395" y="5692712"/>
            <a:ext cx="972129" cy="1038621"/>
            <a:chOff x="5421318" y="3296908"/>
            <a:chExt cx="972129" cy="991737"/>
          </a:xfrm>
        </p:grpSpPr>
        <p:grpSp>
          <p:nvGrpSpPr>
            <p:cNvPr id="29" name="群組 28"/>
            <p:cNvGrpSpPr/>
            <p:nvPr/>
          </p:nvGrpSpPr>
          <p:grpSpPr>
            <a:xfrm>
              <a:off x="5421319" y="3296908"/>
              <a:ext cx="972128" cy="991737"/>
              <a:chOff x="4596939" y="2676696"/>
              <a:chExt cx="1205346" cy="1205346"/>
            </a:xfrm>
            <a:solidFill>
              <a:schemeClr val="accent4">
                <a:lumMod val="60000"/>
                <a:lumOff val="40000"/>
              </a:schemeClr>
            </a:solidFill>
          </p:grpSpPr>
          <p:sp>
            <p:nvSpPr>
              <p:cNvPr id="41" name="淚滴形 40"/>
              <p:cNvSpPr/>
              <p:nvPr/>
            </p:nvSpPr>
            <p:spPr>
              <a:xfrm>
                <a:off x="4596939" y="2676696"/>
                <a:ext cx="1205346" cy="1205346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42" name="淚滴形 41"/>
              <p:cNvSpPr/>
              <p:nvPr/>
            </p:nvSpPr>
            <p:spPr>
              <a:xfrm rot="10800000">
                <a:off x="4596939" y="2676696"/>
                <a:ext cx="1205346" cy="1205346"/>
              </a:xfrm>
              <a:prstGeom prst="teardrop">
                <a:avLst>
                  <a:gd name="adj" fmla="val 108551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  <p:grpSp>
          <p:nvGrpSpPr>
            <p:cNvPr id="35" name="群組 34"/>
            <p:cNvGrpSpPr/>
            <p:nvPr/>
          </p:nvGrpSpPr>
          <p:grpSpPr>
            <a:xfrm>
              <a:off x="5421318" y="3296908"/>
              <a:ext cx="972129" cy="909332"/>
              <a:chOff x="5370483" y="4268584"/>
              <a:chExt cx="1205346" cy="1205346"/>
            </a:xfrm>
            <a:solidFill>
              <a:schemeClr val="accent4">
                <a:lumMod val="75000"/>
              </a:schemeClr>
            </a:solidFill>
          </p:grpSpPr>
          <p:sp>
            <p:nvSpPr>
              <p:cNvPr id="36" name="淚滴形 35"/>
              <p:cNvSpPr/>
              <p:nvPr/>
            </p:nvSpPr>
            <p:spPr>
              <a:xfrm>
                <a:off x="5370483" y="4268584"/>
                <a:ext cx="1205346" cy="1205346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40" name="淚滴形 39"/>
              <p:cNvSpPr/>
              <p:nvPr/>
            </p:nvSpPr>
            <p:spPr>
              <a:xfrm rot="10800000">
                <a:off x="5370483" y="4268584"/>
                <a:ext cx="1205346" cy="1205346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45653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-133002"/>
            <a:ext cx="10715105" cy="1022464"/>
          </a:xfrm>
          <a:prstGeom prst="rect">
            <a:avLst/>
          </a:prstGeom>
          <a:solidFill>
            <a:srgbClr val="AA4D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 </a:t>
            </a:r>
            <a:endParaRPr lang="zh-TW" altLang="en-US" dirty="0"/>
          </a:p>
        </p:txBody>
      </p:sp>
      <p:sp>
        <p:nvSpPr>
          <p:cNvPr id="10" name="矩形 9"/>
          <p:cNvSpPr/>
          <p:nvPr/>
        </p:nvSpPr>
        <p:spPr>
          <a:xfrm>
            <a:off x="1504604" y="6184669"/>
            <a:ext cx="10687396" cy="673331"/>
          </a:xfrm>
          <a:prstGeom prst="rect">
            <a:avLst/>
          </a:prstGeom>
          <a:solidFill>
            <a:srgbClr val="AA4D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矩形 12"/>
          <p:cNvSpPr/>
          <p:nvPr/>
        </p:nvSpPr>
        <p:spPr>
          <a:xfrm>
            <a:off x="11211098" y="-133002"/>
            <a:ext cx="980902" cy="1022464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矩形 13"/>
          <p:cNvSpPr/>
          <p:nvPr/>
        </p:nvSpPr>
        <p:spPr>
          <a:xfrm>
            <a:off x="0" y="6184668"/>
            <a:ext cx="980902" cy="673331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矩形 2"/>
          <p:cNvSpPr/>
          <p:nvPr/>
        </p:nvSpPr>
        <p:spPr>
          <a:xfrm>
            <a:off x="4220278" y="-83435"/>
            <a:ext cx="295465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54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未來發展</a:t>
            </a:r>
            <a:endParaRPr lang="zh-TW" altLang="en-US" sz="54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3104" y="2589315"/>
            <a:ext cx="1441594" cy="4073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6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5"/>
          <p:cNvSpPr txBox="1"/>
          <p:nvPr/>
        </p:nvSpPr>
        <p:spPr>
          <a:xfrm>
            <a:off x="5717521" y="2277233"/>
            <a:ext cx="509939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9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謝謝</a:t>
            </a:r>
            <a:r>
              <a:rPr lang="zh-TW" altLang="en-US" sz="9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觀看</a:t>
            </a:r>
          </a:p>
        </p:txBody>
      </p:sp>
      <p:grpSp>
        <p:nvGrpSpPr>
          <p:cNvPr id="3" name="群組 2"/>
          <p:cNvGrpSpPr/>
          <p:nvPr/>
        </p:nvGrpSpPr>
        <p:grpSpPr>
          <a:xfrm>
            <a:off x="0" y="0"/>
            <a:ext cx="12192000" cy="997527"/>
            <a:chOff x="0" y="0"/>
            <a:chExt cx="12192000" cy="997527"/>
          </a:xfrm>
        </p:grpSpPr>
        <p:sp>
          <p:nvSpPr>
            <p:cNvPr id="9" name="矩形 8"/>
            <p:cNvSpPr/>
            <p:nvPr/>
          </p:nvSpPr>
          <p:spPr>
            <a:xfrm>
              <a:off x="0" y="0"/>
              <a:ext cx="10715105" cy="997527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11211098" y="0"/>
              <a:ext cx="980902" cy="997527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5" name="群組 4"/>
          <p:cNvGrpSpPr/>
          <p:nvPr/>
        </p:nvGrpSpPr>
        <p:grpSpPr>
          <a:xfrm>
            <a:off x="0" y="4709083"/>
            <a:ext cx="12192000" cy="2148917"/>
            <a:chOff x="0" y="4709083"/>
            <a:chExt cx="12192000" cy="2148917"/>
          </a:xfrm>
        </p:grpSpPr>
        <p:grpSp>
          <p:nvGrpSpPr>
            <p:cNvPr id="4" name="群組 3"/>
            <p:cNvGrpSpPr/>
            <p:nvPr/>
          </p:nvGrpSpPr>
          <p:grpSpPr>
            <a:xfrm>
              <a:off x="0" y="5860472"/>
              <a:ext cx="12192000" cy="997528"/>
              <a:chOff x="0" y="5860472"/>
              <a:chExt cx="12192000" cy="997528"/>
            </a:xfrm>
          </p:grpSpPr>
          <p:sp>
            <p:nvSpPr>
              <p:cNvPr id="10" name="矩形 9"/>
              <p:cNvSpPr/>
              <p:nvPr/>
            </p:nvSpPr>
            <p:spPr>
              <a:xfrm>
                <a:off x="1504604" y="5860473"/>
                <a:ext cx="10687396" cy="997527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4" name="矩形 13"/>
              <p:cNvSpPr/>
              <p:nvPr/>
            </p:nvSpPr>
            <p:spPr>
              <a:xfrm>
                <a:off x="0" y="5860472"/>
                <a:ext cx="980902" cy="997527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40" name="群組 39"/>
            <p:cNvGrpSpPr/>
            <p:nvPr/>
          </p:nvGrpSpPr>
          <p:grpSpPr>
            <a:xfrm rot="1284136">
              <a:off x="9994173" y="4764290"/>
              <a:ext cx="972129" cy="991737"/>
              <a:chOff x="5421318" y="3296908"/>
              <a:chExt cx="972129" cy="991737"/>
            </a:xfrm>
          </p:grpSpPr>
          <p:grpSp>
            <p:nvGrpSpPr>
              <p:cNvPr id="34" name="群組 33"/>
              <p:cNvGrpSpPr/>
              <p:nvPr/>
            </p:nvGrpSpPr>
            <p:grpSpPr>
              <a:xfrm>
                <a:off x="5421319" y="3296908"/>
                <a:ext cx="972128" cy="991737"/>
                <a:chOff x="4596939" y="2676696"/>
                <a:chExt cx="1205346" cy="1205346"/>
              </a:xfrm>
              <a:solidFill>
                <a:schemeClr val="accent4">
                  <a:lumMod val="60000"/>
                  <a:lumOff val="40000"/>
                </a:schemeClr>
              </a:solidFill>
            </p:grpSpPr>
            <p:sp>
              <p:nvSpPr>
                <p:cNvPr id="35" name="淚滴形 34"/>
                <p:cNvSpPr/>
                <p:nvPr/>
              </p:nvSpPr>
              <p:spPr>
                <a:xfrm>
                  <a:off x="4596939" y="2676696"/>
                  <a:ext cx="1205346" cy="1205346"/>
                </a:xfrm>
                <a:prstGeom prst="teardrop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36" name="淚滴形 35"/>
                <p:cNvSpPr/>
                <p:nvPr/>
              </p:nvSpPr>
              <p:spPr>
                <a:xfrm rot="10800000">
                  <a:off x="4596939" y="2676696"/>
                  <a:ext cx="1205346" cy="1205346"/>
                </a:xfrm>
                <a:prstGeom prst="teardrop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grpSp>
            <p:nvGrpSpPr>
              <p:cNvPr id="37" name="群組 36"/>
              <p:cNvGrpSpPr/>
              <p:nvPr/>
            </p:nvGrpSpPr>
            <p:grpSpPr>
              <a:xfrm>
                <a:off x="5421318" y="3296908"/>
                <a:ext cx="972129" cy="909332"/>
                <a:chOff x="5370483" y="4268584"/>
                <a:chExt cx="1205346" cy="1205346"/>
              </a:xfrm>
              <a:solidFill>
                <a:schemeClr val="accent4">
                  <a:lumMod val="75000"/>
                </a:schemeClr>
              </a:solidFill>
            </p:grpSpPr>
            <p:sp>
              <p:nvSpPr>
                <p:cNvPr id="38" name="淚滴形 37"/>
                <p:cNvSpPr/>
                <p:nvPr/>
              </p:nvSpPr>
              <p:spPr>
                <a:xfrm>
                  <a:off x="5370483" y="4268584"/>
                  <a:ext cx="1205346" cy="1205346"/>
                </a:xfrm>
                <a:prstGeom prst="teardrop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39" name="淚滴形 38"/>
                <p:cNvSpPr/>
                <p:nvPr/>
              </p:nvSpPr>
              <p:spPr>
                <a:xfrm rot="10800000">
                  <a:off x="5370483" y="4268584"/>
                  <a:ext cx="1205346" cy="1205346"/>
                </a:xfrm>
                <a:prstGeom prst="teardrop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</p:grpSp>
        <p:grpSp>
          <p:nvGrpSpPr>
            <p:cNvPr id="41" name="群組 40"/>
            <p:cNvGrpSpPr/>
            <p:nvPr/>
          </p:nvGrpSpPr>
          <p:grpSpPr>
            <a:xfrm rot="5505094">
              <a:off x="10646392" y="4699279"/>
              <a:ext cx="972129" cy="991737"/>
              <a:chOff x="5421318" y="3296908"/>
              <a:chExt cx="972129" cy="991737"/>
            </a:xfrm>
          </p:grpSpPr>
          <p:grpSp>
            <p:nvGrpSpPr>
              <p:cNvPr id="42" name="群組 41"/>
              <p:cNvGrpSpPr/>
              <p:nvPr/>
            </p:nvGrpSpPr>
            <p:grpSpPr>
              <a:xfrm>
                <a:off x="5421319" y="3296908"/>
                <a:ext cx="972128" cy="991737"/>
                <a:chOff x="4596939" y="2676696"/>
                <a:chExt cx="1205346" cy="1205346"/>
              </a:xfrm>
              <a:solidFill>
                <a:schemeClr val="accent4">
                  <a:lumMod val="60000"/>
                  <a:lumOff val="40000"/>
                </a:schemeClr>
              </a:solidFill>
            </p:grpSpPr>
            <p:sp>
              <p:nvSpPr>
                <p:cNvPr id="46" name="淚滴形 45"/>
                <p:cNvSpPr/>
                <p:nvPr/>
              </p:nvSpPr>
              <p:spPr>
                <a:xfrm>
                  <a:off x="4596939" y="2676696"/>
                  <a:ext cx="1205346" cy="1205346"/>
                </a:xfrm>
                <a:prstGeom prst="teardrop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47" name="淚滴形 46"/>
                <p:cNvSpPr/>
                <p:nvPr/>
              </p:nvSpPr>
              <p:spPr>
                <a:xfrm rot="10800000">
                  <a:off x="4596939" y="2676696"/>
                  <a:ext cx="1205346" cy="1205346"/>
                </a:xfrm>
                <a:prstGeom prst="teardrop">
                  <a:avLst>
                    <a:gd name="adj" fmla="val 108551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grpSp>
            <p:nvGrpSpPr>
              <p:cNvPr id="43" name="群組 42"/>
              <p:cNvGrpSpPr/>
              <p:nvPr/>
            </p:nvGrpSpPr>
            <p:grpSpPr>
              <a:xfrm>
                <a:off x="5421318" y="3296908"/>
                <a:ext cx="972129" cy="909332"/>
                <a:chOff x="5370483" y="4268584"/>
                <a:chExt cx="1205346" cy="1205346"/>
              </a:xfrm>
              <a:solidFill>
                <a:schemeClr val="accent4">
                  <a:lumMod val="75000"/>
                </a:schemeClr>
              </a:solidFill>
            </p:grpSpPr>
            <p:sp>
              <p:nvSpPr>
                <p:cNvPr id="44" name="淚滴形 43"/>
                <p:cNvSpPr/>
                <p:nvPr/>
              </p:nvSpPr>
              <p:spPr>
                <a:xfrm>
                  <a:off x="5370483" y="4268584"/>
                  <a:ext cx="1205346" cy="1205346"/>
                </a:xfrm>
                <a:prstGeom prst="teardrop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45" name="淚滴形 44"/>
                <p:cNvSpPr/>
                <p:nvPr/>
              </p:nvSpPr>
              <p:spPr>
                <a:xfrm rot="10800000">
                  <a:off x="5370483" y="4268584"/>
                  <a:ext cx="1205346" cy="1205346"/>
                </a:xfrm>
                <a:prstGeom prst="teardrop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</p:grpSp>
      </p:grpSp>
      <p:grpSp>
        <p:nvGrpSpPr>
          <p:cNvPr id="50" name="群組 49"/>
          <p:cNvGrpSpPr/>
          <p:nvPr/>
        </p:nvGrpSpPr>
        <p:grpSpPr>
          <a:xfrm rot="20966742">
            <a:off x="1217535" y="1896505"/>
            <a:ext cx="2841527" cy="2945830"/>
            <a:chOff x="1209987" y="1923781"/>
            <a:chExt cx="2644979" cy="2706006"/>
          </a:xfrm>
        </p:grpSpPr>
        <p:pic>
          <p:nvPicPr>
            <p:cNvPr id="2" name="圖片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52580" y="2047037"/>
              <a:ext cx="2376246" cy="2464664"/>
            </a:xfrm>
            <a:prstGeom prst="rect">
              <a:avLst/>
            </a:prstGeom>
          </p:spPr>
        </p:pic>
        <p:sp>
          <p:nvSpPr>
            <p:cNvPr id="48" name="直角三角形 47"/>
            <p:cNvSpPr/>
            <p:nvPr/>
          </p:nvSpPr>
          <p:spPr>
            <a:xfrm>
              <a:off x="1209987" y="3665913"/>
              <a:ext cx="1009512" cy="963874"/>
            </a:xfrm>
            <a:prstGeom prst="rtTriangle">
              <a:avLst/>
            </a:prstGeom>
            <a:solidFill>
              <a:srgbClr val="E4A60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9" name="直角三角形 48"/>
            <p:cNvSpPr/>
            <p:nvPr/>
          </p:nvSpPr>
          <p:spPr>
            <a:xfrm rot="10800000">
              <a:off x="2861905" y="1923781"/>
              <a:ext cx="993061" cy="950984"/>
            </a:xfrm>
            <a:prstGeom prst="rtTriangle">
              <a:avLst/>
            </a:prstGeom>
            <a:solidFill>
              <a:srgbClr val="E4A60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238842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0"/>
                            </p:stCondLst>
                            <p:childTnLst>
                              <p:par>
                                <p:cTn id="1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群組 73"/>
          <p:cNvGrpSpPr/>
          <p:nvPr/>
        </p:nvGrpSpPr>
        <p:grpSpPr>
          <a:xfrm>
            <a:off x="0" y="-61213"/>
            <a:ext cx="12420600" cy="6337531"/>
            <a:chOff x="0" y="-61213"/>
            <a:chExt cx="12420600" cy="6337531"/>
          </a:xfrm>
        </p:grpSpPr>
        <p:sp>
          <p:nvSpPr>
            <p:cNvPr id="2" name="直角三角形 1"/>
            <p:cNvSpPr/>
            <p:nvPr/>
          </p:nvSpPr>
          <p:spPr>
            <a:xfrm rot="10800000" flipH="1">
              <a:off x="0" y="-61213"/>
              <a:ext cx="12420600" cy="6337531"/>
            </a:xfrm>
            <a:prstGeom prst="rtTriangl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70" name="文字方塊 69"/>
            <p:cNvSpPr txBox="1"/>
            <p:nvPr/>
          </p:nvSpPr>
          <p:spPr>
            <a:xfrm>
              <a:off x="4183007" y="132061"/>
              <a:ext cx="382801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6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CONTENT</a:t>
              </a:r>
            </a:p>
          </p:txBody>
        </p:sp>
      </p:grpSp>
      <p:grpSp>
        <p:nvGrpSpPr>
          <p:cNvPr id="78" name="群組 77"/>
          <p:cNvGrpSpPr/>
          <p:nvPr/>
        </p:nvGrpSpPr>
        <p:grpSpPr>
          <a:xfrm>
            <a:off x="7256319" y="1560775"/>
            <a:ext cx="1826141" cy="1725753"/>
            <a:chOff x="7256319" y="1560775"/>
            <a:chExt cx="1826141" cy="1725753"/>
          </a:xfrm>
        </p:grpSpPr>
        <p:sp>
          <p:nvSpPr>
            <p:cNvPr id="6" name="橢圓 5"/>
            <p:cNvSpPr/>
            <p:nvPr/>
          </p:nvSpPr>
          <p:spPr>
            <a:xfrm>
              <a:off x="7546184" y="1560775"/>
              <a:ext cx="1100667" cy="1100667"/>
            </a:xfrm>
            <a:prstGeom prst="ellipse">
              <a:avLst/>
            </a:prstGeom>
            <a:solidFill>
              <a:srgbClr val="03B7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2" name="文字方塊 31"/>
            <p:cNvSpPr txBox="1"/>
            <p:nvPr/>
          </p:nvSpPr>
          <p:spPr>
            <a:xfrm>
              <a:off x="7256319" y="2701753"/>
              <a:ext cx="182614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3200" dirty="0" smtClean="0">
                  <a:solidFill>
                    <a:srgbClr val="03B7E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營運計畫</a:t>
              </a:r>
              <a:endParaRPr lang="zh-TW" altLang="en-US" sz="3200" dirty="0">
                <a:solidFill>
                  <a:srgbClr val="03B7E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79" name="群組 78"/>
          <p:cNvGrpSpPr/>
          <p:nvPr/>
        </p:nvGrpSpPr>
        <p:grpSpPr>
          <a:xfrm>
            <a:off x="9236533" y="538707"/>
            <a:ext cx="1826141" cy="1685442"/>
            <a:chOff x="9236533" y="538707"/>
            <a:chExt cx="1826141" cy="1685442"/>
          </a:xfrm>
        </p:grpSpPr>
        <p:sp>
          <p:nvSpPr>
            <p:cNvPr id="7" name="橢圓 6"/>
            <p:cNvSpPr/>
            <p:nvPr/>
          </p:nvSpPr>
          <p:spPr>
            <a:xfrm>
              <a:off x="9599271" y="538707"/>
              <a:ext cx="1100667" cy="1100667"/>
            </a:xfrm>
            <a:prstGeom prst="ellipse">
              <a:avLst/>
            </a:prstGeom>
            <a:solidFill>
              <a:srgbClr val="AA4DE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4" name="文字方塊 33"/>
            <p:cNvSpPr txBox="1"/>
            <p:nvPr/>
          </p:nvSpPr>
          <p:spPr>
            <a:xfrm>
              <a:off x="9236533" y="1639374"/>
              <a:ext cx="182614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3200" dirty="0" smtClean="0">
                  <a:solidFill>
                    <a:srgbClr val="AA4DE3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未來發展</a:t>
              </a:r>
              <a:endParaRPr lang="zh-TW" altLang="en-US" sz="3200" dirty="0">
                <a:solidFill>
                  <a:srgbClr val="AA4DE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77" name="群組 76"/>
          <p:cNvGrpSpPr/>
          <p:nvPr/>
        </p:nvGrpSpPr>
        <p:grpSpPr>
          <a:xfrm>
            <a:off x="5183942" y="2557218"/>
            <a:ext cx="1826141" cy="1784515"/>
            <a:chOff x="5183942" y="2557218"/>
            <a:chExt cx="1826141" cy="1784515"/>
          </a:xfrm>
        </p:grpSpPr>
        <p:sp>
          <p:nvSpPr>
            <p:cNvPr id="33" name="文字方塊 32"/>
            <p:cNvSpPr txBox="1"/>
            <p:nvPr/>
          </p:nvSpPr>
          <p:spPr>
            <a:xfrm>
              <a:off x="5183942" y="3756958"/>
              <a:ext cx="182614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3200" dirty="0" smtClean="0">
                  <a:solidFill>
                    <a:srgbClr val="18A818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財務規劃</a:t>
              </a:r>
              <a:endParaRPr lang="zh-TW" altLang="en-US" sz="3200" dirty="0">
                <a:solidFill>
                  <a:srgbClr val="18A81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7" name="橢圓 36"/>
            <p:cNvSpPr/>
            <p:nvPr/>
          </p:nvSpPr>
          <p:spPr>
            <a:xfrm>
              <a:off x="5496559" y="2557218"/>
              <a:ext cx="1100667" cy="1100667"/>
            </a:xfrm>
            <a:prstGeom prst="ellipse">
              <a:avLst/>
            </a:prstGeom>
            <a:solidFill>
              <a:srgbClr val="18A81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76" name="群組 75"/>
          <p:cNvGrpSpPr/>
          <p:nvPr/>
        </p:nvGrpSpPr>
        <p:grpSpPr>
          <a:xfrm>
            <a:off x="3157570" y="3556078"/>
            <a:ext cx="1826141" cy="1712518"/>
            <a:chOff x="3096276" y="3604911"/>
            <a:chExt cx="1826141" cy="1712518"/>
          </a:xfrm>
        </p:grpSpPr>
        <p:sp>
          <p:nvSpPr>
            <p:cNvPr id="31" name="文字方塊 30"/>
            <p:cNvSpPr txBox="1"/>
            <p:nvPr/>
          </p:nvSpPr>
          <p:spPr>
            <a:xfrm>
              <a:off x="3096276" y="4732654"/>
              <a:ext cx="182614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3200" dirty="0" smtClean="0">
                  <a:solidFill>
                    <a:srgbClr val="C09008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市場分析</a:t>
              </a:r>
              <a:endParaRPr lang="zh-TW" altLang="en-US" sz="3200" dirty="0">
                <a:solidFill>
                  <a:srgbClr val="C0900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51" name="橢圓 50"/>
            <p:cNvSpPr/>
            <p:nvPr/>
          </p:nvSpPr>
          <p:spPr>
            <a:xfrm>
              <a:off x="3440010" y="3604911"/>
              <a:ext cx="1100667" cy="1100667"/>
            </a:xfrm>
            <a:prstGeom prst="ellipse">
              <a:avLst/>
            </a:prstGeom>
            <a:solidFill>
              <a:srgbClr val="C090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75" name="群組 74"/>
          <p:cNvGrpSpPr/>
          <p:nvPr/>
        </p:nvGrpSpPr>
        <p:grpSpPr>
          <a:xfrm>
            <a:off x="910940" y="4620629"/>
            <a:ext cx="1826141" cy="1720722"/>
            <a:chOff x="989078" y="4580606"/>
            <a:chExt cx="1826141" cy="1720722"/>
          </a:xfrm>
        </p:grpSpPr>
        <p:sp>
          <p:nvSpPr>
            <p:cNvPr id="30" name="文字方塊 29"/>
            <p:cNvSpPr txBox="1"/>
            <p:nvPr/>
          </p:nvSpPr>
          <p:spPr>
            <a:xfrm>
              <a:off x="989078" y="5716553"/>
              <a:ext cx="182614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3200" dirty="0" smtClean="0">
                  <a:solidFill>
                    <a:srgbClr val="B8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背景介紹</a:t>
              </a:r>
              <a:endParaRPr lang="zh-TW" altLang="en-US" sz="3200" dirty="0">
                <a:solidFill>
                  <a:srgbClr val="B8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50" name="橢圓 49"/>
            <p:cNvSpPr/>
            <p:nvPr/>
          </p:nvSpPr>
          <p:spPr>
            <a:xfrm>
              <a:off x="1354838" y="4580606"/>
              <a:ext cx="1100667" cy="1100667"/>
            </a:xfrm>
            <a:prstGeom prst="ellipse">
              <a:avLst/>
            </a:prstGeom>
            <a:solidFill>
              <a:srgbClr val="B8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64675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75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75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75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75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75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角三角形 1"/>
          <p:cNvSpPr/>
          <p:nvPr/>
        </p:nvSpPr>
        <p:spPr>
          <a:xfrm rot="10800000" flipH="1">
            <a:off x="-372535" y="0"/>
            <a:ext cx="13826897" cy="6337531"/>
          </a:xfrm>
          <a:prstGeom prst="rtTriangle">
            <a:avLst/>
          </a:prstGeom>
          <a:solidFill>
            <a:srgbClr val="B8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881999" y="979542"/>
            <a:ext cx="580297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88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PART ONE</a:t>
            </a:r>
            <a:endParaRPr lang="zh-TW" altLang="en-US" sz="88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401648" y="3885765"/>
            <a:ext cx="477389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8000" dirty="0">
                <a:solidFill>
                  <a:srgbClr val="FF797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背景</a:t>
            </a:r>
            <a:r>
              <a:rPr lang="zh-TW" altLang="en-US" sz="8000" dirty="0" smtClean="0">
                <a:solidFill>
                  <a:srgbClr val="FF797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介紹</a:t>
            </a:r>
            <a:endParaRPr lang="zh-TW" altLang="en-US" sz="8000" dirty="0">
              <a:solidFill>
                <a:srgbClr val="FF797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21" name="群組 20"/>
          <p:cNvGrpSpPr/>
          <p:nvPr/>
        </p:nvGrpSpPr>
        <p:grpSpPr>
          <a:xfrm rot="1284136">
            <a:off x="10058417" y="5861745"/>
            <a:ext cx="1082196" cy="991737"/>
            <a:chOff x="5421318" y="3296908"/>
            <a:chExt cx="972129" cy="991737"/>
          </a:xfrm>
        </p:grpSpPr>
        <p:grpSp>
          <p:nvGrpSpPr>
            <p:cNvPr id="22" name="群組 21"/>
            <p:cNvGrpSpPr/>
            <p:nvPr/>
          </p:nvGrpSpPr>
          <p:grpSpPr>
            <a:xfrm>
              <a:off x="5421319" y="3296908"/>
              <a:ext cx="972128" cy="991737"/>
              <a:chOff x="4596939" y="2676696"/>
              <a:chExt cx="1205346" cy="1205346"/>
            </a:xfrm>
            <a:solidFill>
              <a:schemeClr val="accent4">
                <a:lumMod val="60000"/>
                <a:lumOff val="40000"/>
              </a:schemeClr>
            </a:solidFill>
          </p:grpSpPr>
          <p:sp>
            <p:nvSpPr>
              <p:cNvPr id="26" name="淚滴形 25"/>
              <p:cNvSpPr/>
              <p:nvPr/>
            </p:nvSpPr>
            <p:spPr>
              <a:xfrm>
                <a:off x="4596939" y="2676696"/>
                <a:ext cx="1205346" cy="1205346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27" name="淚滴形 26"/>
              <p:cNvSpPr/>
              <p:nvPr/>
            </p:nvSpPr>
            <p:spPr>
              <a:xfrm rot="10800000">
                <a:off x="4596939" y="2676696"/>
                <a:ext cx="1205346" cy="1205346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  <p:grpSp>
          <p:nvGrpSpPr>
            <p:cNvPr id="23" name="群組 22"/>
            <p:cNvGrpSpPr/>
            <p:nvPr/>
          </p:nvGrpSpPr>
          <p:grpSpPr>
            <a:xfrm>
              <a:off x="5421318" y="3296908"/>
              <a:ext cx="972129" cy="909332"/>
              <a:chOff x="5370483" y="4268584"/>
              <a:chExt cx="1205346" cy="1205346"/>
            </a:xfrm>
            <a:solidFill>
              <a:schemeClr val="accent4">
                <a:lumMod val="75000"/>
              </a:schemeClr>
            </a:solidFill>
          </p:grpSpPr>
          <p:sp>
            <p:nvSpPr>
              <p:cNvPr id="24" name="淚滴形 23"/>
              <p:cNvSpPr/>
              <p:nvPr/>
            </p:nvSpPr>
            <p:spPr>
              <a:xfrm>
                <a:off x="5370483" y="4268584"/>
                <a:ext cx="1205346" cy="1205346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25" name="淚滴形 24"/>
              <p:cNvSpPr/>
              <p:nvPr/>
            </p:nvSpPr>
            <p:spPr>
              <a:xfrm rot="10800000">
                <a:off x="5370483" y="4268584"/>
                <a:ext cx="1205346" cy="1205346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</p:grpSp>
      <p:grpSp>
        <p:nvGrpSpPr>
          <p:cNvPr id="28" name="群組 27"/>
          <p:cNvGrpSpPr/>
          <p:nvPr/>
        </p:nvGrpSpPr>
        <p:grpSpPr>
          <a:xfrm rot="5505094">
            <a:off x="10770547" y="5722225"/>
            <a:ext cx="972129" cy="1104024"/>
            <a:chOff x="5421318" y="3296908"/>
            <a:chExt cx="972129" cy="991737"/>
          </a:xfrm>
        </p:grpSpPr>
        <p:grpSp>
          <p:nvGrpSpPr>
            <p:cNvPr id="29" name="群組 28"/>
            <p:cNvGrpSpPr/>
            <p:nvPr/>
          </p:nvGrpSpPr>
          <p:grpSpPr>
            <a:xfrm>
              <a:off x="5421319" y="3296908"/>
              <a:ext cx="972128" cy="991737"/>
              <a:chOff x="4596939" y="2676696"/>
              <a:chExt cx="1205346" cy="1205346"/>
            </a:xfrm>
            <a:solidFill>
              <a:schemeClr val="accent4">
                <a:lumMod val="60000"/>
                <a:lumOff val="40000"/>
              </a:schemeClr>
            </a:solidFill>
          </p:grpSpPr>
          <p:sp>
            <p:nvSpPr>
              <p:cNvPr id="41" name="淚滴形 40"/>
              <p:cNvSpPr/>
              <p:nvPr/>
            </p:nvSpPr>
            <p:spPr>
              <a:xfrm>
                <a:off x="4596939" y="2676696"/>
                <a:ext cx="1205346" cy="1205346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42" name="淚滴形 41"/>
              <p:cNvSpPr/>
              <p:nvPr/>
            </p:nvSpPr>
            <p:spPr>
              <a:xfrm rot="10800000">
                <a:off x="4596939" y="2676696"/>
                <a:ext cx="1205346" cy="1205346"/>
              </a:xfrm>
              <a:prstGeom prst="teardrop">
                <a:avLst>
                  <a:gd name="adj" fmla="val 108551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  <p:grpSp>
          <p:nvGrpSpPr>
            <p:cNvPr id="35" name="群組 34"/>
            <p:cNvGrpSpPr/>
            <p:nvPr/>
          </p:nvGrpSpPr>
          <p:grpSpPr>
            <a:xfrm>
              <a:off x="5421318" y="3296908"/>
              <a:ext cx="972129" cy="909332"/>
              <a:chOff x="5370483" y="4268584"/>
              <a:chExt cx="1205346" cy="1205346"/>
            </a:xfrm>
            <a:solidFill>
              <a:schemeClr val="accent4">
                <a:lumMod val="75000"/>
              </a:schemeClr>
            </a:solidFill>
          </p:grpSpPr>
          <p:sp>
            <p:nvSpPr>
              <p:cNvPr id="36" name="淚滴形 35"/>
              <p:cNvSpPr/>
              <p:nvPr/>
            </p:nvSpPr>
            <p:spPr>
              <a:xfrm>
                <a:off x="5370483" y="4268584"/>
                <a:ext cx="1205346" cy="1205346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40" name="淚滴形 39"/>
              <p:cNvSpPr/>
              <p:nvPr/>
            </p:nvSpPr>
            <p:spPr>
              <a:xfrm rot="10800000">
                <a:off x="5370483" y="4268584"/>
                <a:ext cx="1205346" cy="1205346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36245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群組 35"/>
          <p:cNvGrpSpPr/>
          <p:nvPr/>
        </p:nvGrpSpPr>
        <p:grpSpPr>
          <a:xfrm>
            <a:off x="0" y="-9030"/>
            <a:ext cx="12192000" cy="1085083"/>
            <a:chOff x="0" y="-9030"/>
            <a:chExt cx="12192000" cy="1085083"/>
          </a:xfrm>
        </p:grpSpPr>
        <p:sp>
          <p:nvSpPr>
            <p:cNvPr id="9" name="矩形 8"/>
            <p:cNvSpPr/>
            <p:nvPr/>
          </p:nvSpPr>
          <p:spPr>
            <a:xfrm>
              <a:off x="0" y="-9030"/>
              <a:ext cx="10715105" cy="1085083"/>
            </a:xfrm>
            <a:prstGeom prst="rect">
              <a:avLst/>
            </a:prstGeom>
            <a:solidFill>
              <a:srgbClr val="FA98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11211098" y="0"/>
              <a:ext cx="980902" cy="997527"/>
            </a:xfrm>
            <a:prstGeom prst="rect">
              <a:avLst/>
            </a:prstGeom>
            <a:solidFill>
              <a:srgbClr val="B8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" name="矩形 1"/>
            <p:cNvSpPr/>
            <p:nvPr/>
          </p:nvSpPr>
          <p:spPr>
            <a:xfrm>
              <a:off x="4618673" y="37098"/>
              <a:ext cx="2954655" cy="9233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sz="5400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作物介紹</a:t>
              </a:r>
              <a:endParaRPr lang="zh-TW" altLang="en-US" sz="54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39" name="群組 38"/>
          <p:cNvGrpSpPr/>
          <p:nvPr/>
        </p:nvGrpSpPr>
        <p:grpSpPr>
          <a:xfrm>
            <a:off x="0" y="5791200"/>
            <a:ext cx="12192000" cy="1066800"/>
            <a:chOff x="0" y="5860472"/>
            <a:chExt cx="12192000" cy="997528"/>
          </a:xfrm>
        </p:grpSpPr>
        <p:sp>
          <p:nvSpPr>
            <p:cNvPr id="10" name="矩形 9"/>
            <p:cNvSpPr/>
            <p:nvPr/>
          </p:nvSpPr>
          <p:spPr>
            <a:xfrm>
              <a:off x="1504604" y="5860473"/>
              <a:ext cx="10687396" cy="997527"/>
            </a:xfrm>
            <a:prstGeom prst="rect">
              <a:avLst/>
            </a:prstGeom>
            <a:solidFill>
              <a:srgbClr val="FF79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0" y="5860472"/>
              <a:ext cx="980902" cy="997527"/>
            </a:xfrm>
            <a:prstGeom prst="rect">
              <a:avLst/>
            </a:prstGeom>
            <a:solidFill>
              <a:srgbClr val="B8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grpSp>
          <p:nvGrpSpPr>
            <p:cNvPr id="12" name="群組 11"/>
            <p:cNvGrpSpPr/>
            <p:nvPr/>
          </p:nvGrpSpPr>
          <p:grpSpPr>
            <a:xfrm rot="1284136">
              <a:off x="10675645" y="6050097"/>
              <a:ext cx="723086" cy="737670"/>
              <a:chOff x="5421318" y="3296908"/>
              <a:chExt cx="972129" cy="991737"/>
            </a:xfrm>
          </p:grpSpPr>
          <p:grpSp>
            <p:nvGrpSpPr>
              <p:cNvPr id="15" name="群組 14"/>
              <p:cNvGrpSpPr/>
              <p:nvPr/>
            </p:nvGrpSpPr>
            <p:grpSpPr>
              <a:xfrm>
                <a:off x="5421319" y="3296908"/>
                <a:ext cx="972128" cy="991737"/>
                <a:chOff x="4596939" y="2676696"/>
                <a:chExt cx="1205346" cy="1205346"/>
              </a:xfrm>
              <a:solidFill>
                <a:schemeClr val="accent4">
                  <a:lumMod val="60000"/>
                  <a:lumOff val="40000"/>
                </a:schemeClr>
              </a:solidFill>
            </p:grpSpPr>
            <p:sp>
              <p:nvSpPr>
                <p:cNvPr id="19" name="淚滴形 18"/>
                <p:cNvSpPr/>
                <p:nvPr/>
              </p:nvSpPr>
              <p:spPr>
                <a:xfrm>
                  <a:off x="4596939" y="2676696"/>
                  <a:ext cx="1205346" cy="1205346"/>
                </a:xfrm>
                <a:prstGeom prst="teardrop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>
                    <a:latin typeface="微軟正黑體" panose="020B0604030504040204" pitchFamily="34" charset="-120"/>
                    <a:ea typeface="微軟正黑體" panose="020B0604030504040204" pitchFamily="34" charset="-120"/>
                  </a:endParaRPr>
                </a:p>
              </p:txBody>
            </p:sp>
            <p:sp>
              <p:nvSpPr>
                <p:cNvPr id="20" name="淚滴形 19"/>
                <p:cNvSpPr/>
                <p:nvPr/>
              </p:nvSpPr>
              <p:spPr>
                <a:xfrm rot="10800000">
                  <a:off x="4596939" y="2676696"/>
                  <a:ext cx="1205346" cy="1205346"/>
                </a:xfrm>
                <a:prstGeom prst="teardrop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>
                    <a:latin typeface="微軟正黑體" panose="020B0604030504040204" pitchFamily="34" charset="-120"/>
                    <a:ea typeface="微軟正黑體" panose="020B0604030504040204" pitchFamily="34" charset="-120"/>
                  </a:endParaRPr>
                </a:p>
              </p:txBody>
            </p:sp>
          </p:grpSp>
          <p:grpSp>
            <p:nvGrpSpPr>
              <p:cNvPr id="16" name="群組 15"/>
              <p:cNvGrpSpPr/>
              <p:nvPr/>
            </p:nvGrpSpPr>
            <p:grpSpPr>
              <a:xfrm>
                <a:off x="5421318" y="3296908"/>
                <a:ext cx="972129" cy="909332"/>
                <a:chOff x="5370483" y="4268584"/>
                <a:chExt cx="1205346" cy="1205346"/>
              </a:xfrm>
              <a:solidFill>
                <a:schemeClr val="accent4">
                  <a:lumMod val="75000"/>
                </a:schemeClr>
              </a:solidFill>
            </p:grpSpPr>
            <p:sp>
              <p:nvSpPr>
                <p:cNvPr id="17" name="淚滴形 16"/>
                <p:cNvSpPr/>
                <p:nvPr/>
              </p:nvSpPr>
              <p:spPr>
                <a:xfrm>
                  <a:off x="5370483" y="4268584"/>
                  <a:ext cx="1205346" cy="1205346"/>
                </a:xfrm>
                <a:prstGeom prst="teardrop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>
                    <a:latin typeface="微軟正黑體" panose="020B0604030504040204" pitchFamily="34" charset="-120"/>
                    <a:ea typeface="微軟正黑體" panose="020B0604030504040204" pitchFamily="34" charset="-120"/>
                  </a:endParaRPr>
                </a:p>
              </p:txBody>
            </p:sp>
            <p:sp>
              <p:nvSpPr>
                <p:cNvPr id="18" name="淚滴形 17"/>
                <p:cNvSpPr/>
                <p:nvPr/>
              </p:nvSpPr>
              <p:spPr>
                <a:xfrm rot="10800000">
                  <a:off x="5370483" y="4268584"/>
                  <a:ext cx="1205346" cy="1205346"/>
                </a:xfrm>
                <a:prstGeom prst="teardrop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>
                    <a:latin typeface="微軟正黑體" panose="020B0604030504040204" pitchFamily="34" charset="-120"/>
                    <a:ea typeface="微軟正黑體" panose="020B0604030504040204" pitchFamily="34" charset="-120"/>
                  </a:endParaRPr>
                </a:p>
              </p:txBody>
            </p:sp>
          </p:grpSp>
        </p:grpSp>
        <p:grpSp>
          <p:nvGrpSpPr>
            <p:cNvPr id="21" name="群組 20"/>
            <p:cNvGrpSpPr/>
            <p:nvPr/>
          </p:nvGrpSpPr>
          <p:grpSpPr>
            <a:xfrm rot="5505094">
              <a:off x="11327863" y="5985086"/>
              <a:ext cx="723086" cy="737670"/>
              <a:chOff x="5421318" y="3296908"/>
              <a:chExt cx="972129" cy="991737"/>
            </a:xfrm>
          </p:grpSpPr>
          <p:grpSp>
            <p:nvGrpSpPr>
              <p:cNvPr id="22" name="群組 21"/>
              <p:cNvGrpSpPr/>
              <p:nvPr/>
            </p:nvGrpSpPr>
            <p:grpSpPr>
              <a:xfrm>
                <a:off x="5421319" y="3296908"/>
                <a:ext cx="972128" cy="991737"/>
                <a:chOff x="4596939" y="2676696"/>
                <a:chExt cx="1205346" cy="1205346"/>
              </a:xfrm>
              <a:solidFill>
                <a:schemeClr val="accent4">
                  <a:lumMod val="60000"/>
                  <a:lumOff val="40000"/>
                </a:schemeClr>
              </a:solidFill>
            </p:grpSpPr>
            <p:sp>
              <p:nvSpPr>
                <p:cNvPr id="26" name="淚滴形 25"/>
                <p:cNvSpPr/>
                <p:nvPr/>
              </p:nvSpPr>
              <p:spPr>
                <a:xfrm>
                  <a:off x="4596939" y="2676696"/>
                  <a:ext cx="1205346" cy="1205346"/>
                </a:xfrm>
                <a:prstGeom prst="teardrop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>
                    <a:latin typeface="微軟正黑體" panose="020B0604030504040204" pitchFamily="34" charset="-120"/>
                    <a:ea typeface="微軟正黑體" panose="020B0604030504040204" pitchFamily="34" charset="-120"/>
                  </a:endParaRPr>
                </a:p>
              </p:txBody>
            </p:sp>
            <p:sp>
              <p:nvSpPr>
                <p:cNvPr id="27" name="淚滴形 26"/>
                <p:cNvSpPr/>
                <p:nvPr/>
              </p:nvSpPr>
              <p:spPr>
                <a:xfrm rot="10800000">
                  <a:off x="4596939" y="2676696"/>
                  <a:ext cx="1205346" cy="1205346"/>
                </a:xfrm>
                <a:prstGeom prst="teardrop">
                  <a:avLst>
                    <a:gd name="adj" fmla="val 108551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>
                    <a:latin typeface="微軟正黑體" panose="020B0604030504040204" pitchFamily="34" charset="-120"/>
                    <a:ea typeface="微軟正黑體" panose="020B0604030504040204" pitchFamily="34" charset="-120"/>
                  </a:endParaRPr>
                </a:p>
              </p:txBody>
            </p:sp>
          </p:grpSp>
          <p:grpSp>
            <p:nvGrpSpPr>
              <p:cNvPr id="23" name="群組 22"/>
              <p:cNvGrpSpPr/>
              <p:nvPr/>
            </p:nvGrpSpPr>
            <p:grpSpPr>
              <a:xfrm>
                <a:off x="5421318" y="3296908"/>
                <a:ext cx="972129" cy="909332"/>
                <a:chOff x="5370483" y="4268584"/>
                <a:chExt cx="1205346" cy="1205346"/>
              </a:xfrm>
              <a:solidFill>
                <a:schemeClr val="accent4">
                  <a:lumMod val="75000"/>
                </a:schemeClr>
              </a:solidFill>
            </p:grpSpPr>
            <p:sp>
              <p:nvSpPr>
                <p:cNvPr id="24" name="淚滴形 23"/>
                <p:cNvSpPr/>
                <p:nvPr/>
              </p:nvSpPr>
              <p:spPr>
                <a:xfrm>
                  <a:off x="5370483" y="4268584"/>
                  <a:ext cx="1205346" cy="1205346"/>
                </a:xfrm>
                <a:prstGeom prst="teardrop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>
                    <a:latin typeface="微軟正黑體" panose="020B0604030504040204" pitchFamily="34" charset="-120"/>
                    <a:ea typeface="微軟正黑體" panose="020B0604030504040204" pitchFamily="34" charset="-120"/>
                  </a:endParaRPr>
                </a:p>
              </p:txBody>
            </p:sp>
            <p:sp>
              <p:nvSpPr>
                <p:cNvPr id="25" name="淚滴形 24"/>
                <p:cNvSpPr/>
                <p:nvPr/>
              </p:nvSpPr>
              <p:spPr>
                <a:xfrm rot="10800000">
                  <a:off x="5370483" y="4268584"/>
                  <a:ext cx="1205346" cy="1205346"/>
                </a:xfrm>
                <a:prstGeom prst="teardrop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>
                    <a:latin typeface="微軟正黑體" panose="020B0604030504040204" pitchFamily="34" charset="-120"/>
                    <a:ea typeface="微軟正黑體" panose="020B0604030504040204" pitchFamily="34" charset="-120"/>
                  </a:endParaRPr>
                </a:p>
              </p:txBody>
            </p:sp>
          </p:grpSp>
        </p:grpSp>
      </p:grpSp>
      <p:grpSp>
        <p:nvGrpSpPr>
          <p:cNvPr id="40" name="群組 39"/>
          <p:cNvGrpSpPr/>
          <p:nvPr/>
        </p:nvGrpSpPr>
        <p:grpSpPr>
          <a:xfrm>
            <a:off x="443669" y="2158309"/>
            <a:ext cx="3644836" cy="2292386"/>
            <a:chOff x="452136" y="2005909"/>
            <a:chExt cx="3644836" cy="2292386"/>
          </a:xfrm>
        </p:grpSpPr>
        <p:sp>
          <p:nvSpPr>
            <p:cNvPr id="3" name="五邊形 2"/>
            <p:cNvSpPr/>
            <p:nvPr/>
          </p:nvSpPr>
          <p:spPr>
            <a:xfrm>
              <a:off x="452136" y="2005909"/>
              <a:ext cx="3644836" cy="2292386"/>
            </a:xfrm>
            <a:prstGeom prst="homePlate">
              <a:avLst/>
            </a:prstGeom>
            <a:solidFill>
              <a:srgbClr val="FA98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" name="文字方塊 3"/>
            <p:cNvSpPr txBox="1"/>
            <p:nvPr/>
          </p:nvSpPr>
          <p:spPr>
            <a:xfrm>
              <a:off x="977769" y="2147702"/>
              <a:ext cx="1620957" cy="523220"/>
            </a:xfrm>
            <a:prstGeom prst="rect">
              <a:avLst/>
            </a:prstGeom>
            <a:solidFill>
              <a:srgbClr val="B80000"/>
            </a:solidFill>
          </p:spPr>
          <p:txBody>
            <a:bodyPr wrap="none" rtlCol="0">
              <a:spAutoFit/>
            </a:bodyPr>
            <a:lstStyle/>
            <a:p>
              <a:r>
                <a:rPr lang="zh-TW" altLang="en-US" sz="2800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作物介紹</a:t>
              </a:r>
              <a:endParaRPr lang="zh-TW" altLang="en-US" sz="28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6" name="文字方塊 5"/>
            <p:cNvSpPr txBox="1"/>
            <p:nvPr/>
          </p:nvSpPr>
          <p:spPr>
            <a:xfrm>
              <a:off x="588683" y="2780535"/>
              <a:ext cx="2749471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zh-TW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地瓜，富有高營養價值</a:t>
              </a:r>
            </a:p>
            <a:p>
              <a:r>
                <a:rPr lang="zh-TW" altLang="zh-TW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低脂肪、熱量、糖分</a:t>
              </a:r>
            </a:p>
            <a:p>
              <a:r>
                <a:rPr lang="zh-TW" altLang="zh-TW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且高纖維、高飽腹感</a:t>
              </a:r>
            </a:p>
            <a:p>
              <a:r>
                <a:rPr lang="zh-TW" altLang="zh-TW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符合追求健康的</a:t>
              </a:r>
              <a:r>
                <a:rPr lang="zh-TW" altLang="zh-TW" sz="2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飲食</a:t>
              </a:r>
              <a:endParaRPr lang="zh-TW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41" name="群組 40"/>
          <p:cNvGrpSpPr/>
          <p:nvPr/>
        </p:nvGrpSpPr>
        <p:grpSpPr>
          <a:xfrm>
            <a:off x="4352038" y="2158308"/>
            <a:ext cx="3644836" cy="2292388"/>
            <a:chOff x="4360505" y="2005908"/>
            <a:chExt cx="3644836" cy="2292388"/>
          </a:xfrm>
        </p:grpSpPr>
        <p:sp>
          <p:nvSpPr>
            <p:cNvPr id="8" name="五邊形 7"/>
            <p:cNvSpPr/>
            <p:nvPr/>
          </p:nvSpPr>
          <p:spPr>
            <a:xfrm>
              <a:off x="4360505" y="2005908"/>
              <a:ext cx="3644836" cy="2292388"/>
            </a:xfrm>
            <a:prstGeom prst="homePlate">
              <a:avLst/>
            </a:prstGeom>
            <a:solidFill>
              <a:srgbClr val="FA98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8" name="文字方塊 27"/>
            <p:cNvSpPr txBox="1"/>
            <p:nvPr/>
          </p:nvSpPr>
          <p:spPr>
            <a:xfrm>
              <a:off x="4940531" y="2150590"/>
              <a:ext cx="1620957" cy="523220"/>
            </a:xfrm>
            <a:prstGeom prst="rect">
              <a:avLst/>
            </a:prstGeom>
            <a:solidFill>
              <a:srgbClr val="B80000"/>
            </a:solidFill>
          </p:spPr>
          <p:txBody>
            <a:bodyPr wrap="none" rtlCol="0">
              <a:spAutoFit/>
            </a:bodyPr>
            <a:lstStyle/>
            <a:p>
              <a:r>
                <a:rPr lang="zh-TW" altLang="en-US" sz="2800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經營理念</a:t>
              </a:r>
              <a:endParaRPr lang="zh-TW" altLang="en-US" sz="28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3" name="矩形 32"/>
            <p:cNvSpPr/>
            <p:nvPr/>
          </p:nvSpPr>
          <p:spPr>
            <a:xfrm>
              <a:off x="4562643" y="2780535"/>
              <a:ext cx="269817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zh-TW" sz="2800" b="1" dirty="0">
                  <a:solidFill>
                    <a:srgbClr val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Calibri" panose="020F0502020204030204" pitchFamily="34" charset="0"/>
                </a:rPr>
                <a:t>「用心種好菜」</a:t>
              </a:r>
              <a:endPara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4" name="矩形 33"/>
            <p:cNvSpPr/>
            <p:nvPr/>
          </p:nvSpPr>
          <p:spPr>
            <a:xfrm>
              <a:off x="5049957" y="3297494"/>
              <a:ext cx="1723549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zh-TW" sz="2000" dirty="0">
                  <a:solidFill>
                    <a:srgbClr val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Calibri" panose="020F0502020204030204" pitchFamily="34" charset="0"/>
                </a:rPr>
                <a:t>讓消費者吃</a:t>
              </a:r>
              <a:r>
                <a:rPr lang="zh-TW" altLang="zh-TW" sz="2000" dirty="0" smtClean="0">
                  <a:solidFill>
                    <a:srgbClr val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Calibri" panose="020F0502020204030204" pitchFamily="34" charset="0"/>
                </a:rPr>
                <a:t>的</a:t>
              </a:r>
              <a:endParaRPr lang="en-US" altLang="zh-TW" sz="20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libri" panose="020F0502020204030204" pitchFamily="34" charset="0"/>
              </a:endParaRPr>
            </a:p>
            <a:p>
              <a:r>
                <a:rPr lang="zh-TW" altLang="zh-TW" sz="2000" dirty="0" smtClean="0">
                  <a:solidFill>
                    <a:srgbClr val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Calibri" panose="020F0502020204030204" pitchFamily="34" charset="0"/>
                </a:rPr>
                <a:t>安心</a:t>
              </a:r>
              <a:r>
                <a:rPr lang="zh-TW" altLang="zh-TW" sz="2000" dirty="0">
                  <a:solidFill>
                    <a:srgbClr val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Calibri" panose="020F0502020204030204" pitchFamily="34" charset="0"/>
                </a:rPr>
                <a:t>又開心</a:t>
              </a:r>
              <a:endPara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42" name="群組 41"/>
          <p:cNvGrpSpPr/>
          <p:nvPr/>
        </p:nvGrpSpPr>
        <p:grpSpPr>
          <a:xfrm>
            <a:off x="8315392" y="2158308"/>
            <a:ext cx="3644836" cy="2292388"/>
            <a:chOff x="8323859" y="2005908"/>
            <a:chExt cx="3644836" cy="2292388"/>
          </a:xfrm>
        </p:grpSpPr>
        <p:sp>
          <p:nvSpPr>
            <p:cNvPr id="11" name="五邊形 10"/>
            <p:cNvSpPr/>
            <p:nvPr/>
          </p:nvSpPr>
          <p:spPr>
            <a:xfrm>
              <a:off x="8323859" y="2005908"/>
              <a:ext cx="3644836" cy="2292388"/>
            </a:xfrm>
            <a:prstGeom prst="homePlate">
              <a:avLst/>
            </a:prstGeom>
            <a:solidFill>
              <a:srgbClr val="FA98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9" name="文字方塊 28"/>
            <p:cNvSpPr txBox="1"/>
            <p:nvPr/>
          </p:nvSpPr>
          <p:spPr>
            <a:xfrm>
              <a:off x="8825345" y="2079625"/>
              <a:ext cx="1620957" cy="523220"/>
            </a:xfrm>
            <a:prstGeom prst="rect">
              <a:avLst/>
            </a:prstGeom>
            <a:solidFill>
              <a:srgbClr val="B80000"/>
            </a:solidFill>
          </p:spPr>
          <p:txBody>
            <a:bodyPr wrap="none" rtlCol="0">
              <a:spAutoFit/>
            </a:bodyPr>
            <a:lstStyle/>
            <a:p>
              <a:r>
                <a:rPr lang="zh-TW" altLang="en-US" sz="2800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作物介紹</a:t>
              </a:r>
              <a:endParaRPr lang="zh-TW" altLang="en-US" sz="28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5" name="矩形 34"/>
            <p:cNvSpPr/>
            <p:nvPr/>
          </p:nvSpPr>
          <p:spPr>
            <a:xfrm>
              <a:off x="8461627" y="2960913"/>
              <a:ext cx="2749471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sz="2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Calibri" panose="020F0502020204030204" pitchFamily="34" charset="0"/>
                </a:rPr>
                <a:t>為</a:t>
              </a:r>
              <a:r>
                <a:rPr lang="zh-TW" altLang="zh-TW" sz="2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Calibri" panose="020F0502020204030204" pitchFamily="34" charset="0"/>
                </a:rPr>
                <a:t>讓</a:t>
              </a:r>
              <a:r>
                <a:rPr lang="zh-TW" altLang="zh-TW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Calibri" panose="020F0502020204030204" pitchFamily="34" charset="0"/>
                </a:rPr>
                <a:t>更多人認識與</a:t>
              </a:r>
              <a:r>
                <a:rPr lang="zh-TW" altLang="zh-TW" sz="2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Calibri" panose="020F0502020204030204" pitchFamily="34" charset="0"/>
                </a:rPr>
                <a:t>享受</a:t>
              </a:r>
              <a:endParaRPr lang="en-US" altLang="zh-TW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libri" panose="020F0502020204030204" pitchFamily="34" charset="0"/>
              </a:endParaRPr>
            </a:p>
            <a:p>
              <a:r>
                <a:rPr lang="zh-TW" altLang="en-US" sz="2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Calibri" panose="020F0502020204030204" pitchFamily="34" charset="0"/>
                </a:rPr>
                <a:t>加工製作成多種食品</a:t>
              </a:r>
              <a:endParaRPr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01494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750"/>
                            </p:stCondLst>
                            <p:childTnLst>
                              <p:par>
                                <p:cTn id="2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角三角形 1"/>
          <p:cNvSpPr/>
          <p:nvPr/>
        </p:nvSpPr>
        <p:spPr>
          <a:xfrm rot="10800000" flipH="1">
            <a:off x="-389467" y="-78147"/>
            <a:ext cx="14421109" cy="6337531"/>
          </a:xfrm>
          <a:prstGeom prst="rtTriangl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906630" y="818267"/>
            <a:ext cx="605235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88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PART TWO</a:t>
            </a:r>
            <a:endParaRPr lang="zh-TW" altLang="en-US" sz="88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384716" y="3807618"/>
            <a:ext cx="497905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8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市場分析</a:t>
            </a:r>
            <a:endParaRPr lang="zh-TW" altLang="en-US" sz="8000" dirty="0">
              <a:solidFill>
                <a:schemeClr val="accent4">
                  <a:lumMod val="60000"/>
                  <a:lumOff val="4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21" name="群組 20"/>
          <p:cNvGrpSpPr/>
          <p:nvPr/>
        </p:nvGrpSpPr>
        <p:grpSpPr>
          <a:xfrm rot="1284136">
            <a:off x="10039882" y="5792084"/>
            <a:ext cx="1128704" cy="991737"/>
            <a:chOff x="5421318" y="3296908"/>
            <a:chExt cx="972129" cy="991737"/>
          </a:xfrm>
        </p:grpSpPr>
        <p:grpSp>
          <p:nvGrpSpPr>
            <p:cNvPr id="22" name="群組 21"/>
            <p:cNvGrpSpPr/>
            <p:nvPr/>
          </p:nvGrpSpPr>
          <p:grpSpPr>
            <a:xfrm>
              <a:off x="5421319" y="3296908"/>
              <a:ext cx="972128" cy="991737"/>
              <a:chOff x="4596939" y="2676696"/>
              <a:chExt cx="1205346" cy="1205346"/>
            </a:xfrm>
            <a:solidFill>
              <a:schemeClr val="accent4">
                <a:lumMod val="60000"/>
                <a:lumOff val="40000"/>
              </a:schemeClr>
            </a:solidFill>
          </p:grpSpPr>
          <p:sp>
            <p:nvSpPr>
              <p:cNvPr id="26" name="淚滴形 25"/>
              <p:cNvSpPr/>
              <p:nvPr/>
            </p:nvSpPr>
            <p:spPr>
              <a:xfrm>
                <a:off x="4596939" y="2676696"/>
                <a:ext cx="1205346" cy="1205346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27" name="淚滴形 26"/>
              <p:cNvSpPr/>
              <p:nvPr/>
            </p:nvSpPr>
            <p:spPr>
              <a:xfrm rot="10800000">
                <a:off x="4596939" y="2676696"/>
                <a:ext cx="1205346" cy="1205346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  <p:grpSp>
          <p:nvGrpSpPr>
            <p:cNvPr id="23" name="群組 22"/>
            <p:cNvGrpSpPr/>
            <p:nvPr/>
          </p:nvGrpSpPr>
          <p:grpSpPr>
            <a:xfrm>
              <a:off x="5421318" y="3296908"/>
              <a:ext cx="972129" cy="909332"/>
              <a:chOff x="5370483" y="4268584"/>
              <a:chExt cx="1205346" cy="1205346"/>
            </a:xfrm>
            <a:solidFill>
              <a:schemeClr val="accent4">
                <a:lumMod val="75000"/>
              </a:schemeClr>
            </a:solidFill>
          </p:grpSpPr>
          <p:sp>
            <p:nvSpPr>
              <p:cNvPr id="24" name="淚滴形 23"/>
              <p:cNvSpPr/>
              <p:nvPr/>
            </p:nvSpPr>
            <p:spPr>
              <a:xfrm>
                <a:off x="5370483" y="4268584"/>
                <a:ext cx="1205346" cy="1205346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25" name="淚滴形 24"/>
              <p:cNvSpPr/>
              <p:nvPr/>
            </p:nvSpPr>
            <p:spPr>
              <a:xfrm rot="10800000">
                <a:off x="5370483" y="4268584"/>
                <a:ext cx="1205346" cy="1205346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</p:grpSp>
      <p:grpSp>
        <p:nvGrpSpPr>
          <p:cNvPr id="28" name="群組 27"/>
          <p:cNvGrpSpPr/>
          <p:nvPr/>
        </p:nvGrpSpPr>
        <p:grpSpPr>
          <a:xfrm rot="5505094">
            <a:off x="10777327" y="5621080"/>
            <a:ext cx="972129" cy="1151470"/>
            <a:chOff x="5421318" y="3296908"/>
            <a:chExt cx="972129" cy="991737"/>
          </a:xfrm>
        </p:grpSpPr>
        <p:grpSp>
          <p:nvGrpSpPr>
            <p:cNvPr id="29" name="群組 28"/>
            <p:cNvGrpSpPr/>
            <p:nvPr/>
          </p:nvGrpSpPr>
          <p:grpSpPr>
            <a:xfrm>
              <a:off x="5421319" y="3296908"/>
              <a:ext cx="972128" cy="991737"/>
              <a:chOff x="4596939" y="2676696"/>
              <a:chExt cx="1205346" cy="1205346"/>
            </a:xfrm>
            <a:solidFill>
              <a:schemeClr val="accent4">
                <a:lumMod val="60000"/>
                <a:lumOff val="40000"/>
              </a:schemeClr>
            </a:solidFill>
          </p:grpSpPr>
          <p:sp>
            <p:nvSpPr>
              <p:cNvPr id="41" name="淚滴形 40"/>
              <p:cNvSpPr/>
              <p:nvPr/>
            </p:nvSpPr>
            <p:spPr>
              <a:xfrm>
                <a:off x="4596939" y="2676696"/>
                <a:ext cx="1205346" cy="1205346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42" name="淚滴形 41"/>
              <p:cNvSpPr/>
              <p:nvPr/>
            </p:nvSpPr>
            <p:spPr>
              <a:xfrm rot="10800000">
                <a:off x="4596939" y="2676696"/>
                <a:ext cx="1205346" cy="1205346"/>
              </a:xfrm>
              <a:prstGeom prst="teardrop">
                <a:avLst>
                  <a:gd name="adj" fmla="val 108551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  <p:grpSp>
          <p:nvGrpSpPr>
            <p:cNvPr id="35" name="群組 34"/>
            <p:cNvGrpSpPr/>
            <p:nvPr/>
          </p:nvGrpSpPr>
          <p:grpSpPr>
            <a:xfrm>
              <a:off x="5421318" y="3296908"/>
              <a:ext cx="972129" cy="909332"/>
              <a:chOff x="5370483" y="4268584"/>
              <a:chExt cx="1205346" cy="1205346"/>
            </a:xfrm>
            <a:solidFill>
              <a:schemeClr val="accent4">
                <a:lumMod val="75000"/>
              </a:schemeClr>
            </a:solidFill>
          </p:grpSpPr>
          <p:sp>
            <p:nvSpPr>
              <p:cNvPr id="36" name="淚滴形 35"/>
              <p:cNvSpPr/>
              <p:nvPr/>
            </p:nvSpPr>
            <p:spPr>
              <a:xfrm>
                <a:off x="5370483" y="4268584"/>
                <a:ext cx="1205346" cy="1205346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40" name="淚滴形 39"/>
              <p:cNvSpPr/>
              <p:nvPr/>
            </p:nvSpPr>
            <p:spPr>
              <a:xfrm rot="10800000">
                <a:off x="5370483" y="4268584"/>
                <a:ext cx="1205346" cy="1205346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52960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群組 3"/>
          <p:cNvGrpSpPr/>
          <p:nvPr/>
        </p:nvGrpSpPr>
        <p:grpSpPr>
          <a:xfrm>
            <a:off x="980903" y="1467306"/>
            <a:ext cx="3435790" cy="1774003"/>
            <a:chOff x="980903" y="1467306"/>
            <a:chExt cx="3435790" cy="1774003"/>
          </a:xfrm>
        </p:grpSpPr>
        <p:sp>
          <p:nvSpPr>
            <p:cNvPr id="61" name="矩形 60"/>
            <p:cNvSpPr/>
            <p:nvPr/>
          </p:nvSpPr>
          <p:spPr>
            <a:xfrm>
              <a:off x="980903" y="1467306"/>
              <a:ext cx="3435790" cy="177400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70" name="文字方塊 69"/>
            <p:cNvSpPr txBox="1"/>
            <p:nvPr/>
          </p:nvSpPr>
          <p:spPr>
            <a:xfrm>
              <a:off x="1204739" y="1692589"/>
              <a:ext cx="2851872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 eaLnBrk="0" hangingPunct="0">
                <a:buFont typeface="Wingdings" panose="05000000000000000000" pitchFamily="2" charset="2"/>
                <a:buChar char="l"/>
              </a:pPr>
              <a:r>
                <a:rPr lang="zh-TW" altLang="zh-TW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純手工製作</a:t>
              </a:r>
            </a:p>
            <a:p>
              <a:pPr marL="342900" indent="-342900" eaLnBrk="0" hangingPunct="0">
                <a:buFont typeface="Wingdings" panose="05000000000000000000" pitchFamily="2" charset="2"/>
                <a:buChar char="l"/>
              </a:pPr>
              <a:r>
                <a:rPr lang="zh-TW" altLang="zh-TW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採用優良有機食材</a:t>
              </a:r>
            </a:p>
            <a:p>
              <a:pPr marL="342900" indent="-342900" eaLnBrk="0" hangingPunct="0">
                <a:buFont typeface="Wingdings" panose="05000000000000000000" pitchFamily="2" charset="2"/>
                <a:buChar char="l"/>
              </a:pPr>
              <a:r>
                <a:rPr lang="zh-TW" altLang="zh-TW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銷售通路多元</a:t>
              </a:r>
            </a:p>
            <a:p>
              <a:pPr marL="342900" indent="-342900" eaLnBrk="0" hangingPunct="0">
                <a:buFont typeface="Wingdings" panose="05000000000000000000" pitchFamily="2" charset="2"/>
                <a:buChar char="l"/>
              </a:pPr>
              <a:r>
                <a:rPr lang="zh-TW" altLang="zh-TW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易攜帶，</a:t>
              </a:r>
              <a:r>
                <a:rPr lang="zh-TW" altLang="zh-TW" sz="2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富飽</a:t>
              </a:r>
              <a:r>
                <a:rPr lang="zh-TW" altLang="zh-TW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足感</a:t>
              </a:r>
            </a:p>
          </p:txBody>
        </p:sp>
      </p:grpSp>
      <p:grpSp>
        <p:nvGrpSpPr>
          <p:cNvPr id="6" name="群組 5"/>
          <p:cNvGrpSpPr/>
          <p:nvPr/>
        </p:nvGrpSpPr>
        <p:grpSpPr>
          <a:xfrm>
            <a:off x="7558623" y="1467306"/>
            <a:ext cx="3547182" cy="1774003"/>
            <a:chOff x="7558623" y="1467306"/>
            <a:chExt cx="3547182" cy="1774003"/>
          </a:xfrm>
        </p:grpSpPr>
        <p:sp>
          <p:nvSpPr>
            <p:cNvPr id="59" name="矩形 58"/>
            <p:cNvSpPr/>
            <p:nvPr/>
          </p:nvSpPr>
          <p:spPr>
            <a:xfrm>
              <a:off x="7558623" y="1467306"/>
              <a:ext cx="3547182" cy="1774003"/>
            </a:xfrm>
            <a:prstGeom prst="rect">
              <a:avLst/>
            </a:prstGeom>
            <a:solidFill>
              <a:srgbClr val="E4A60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71" name="文字方塊 70"/>
            <p:cNvSpPr txBox="1"/>
            <p:nvPr/>
          </p:nvSpPr>
          <p:spPr>
            <a:xfrm>
              <a:off x="8256464" y="1604306"/>
              <a:ext cx="282528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 eaLnBrk="0" hangingPunct="0">
                <a:buFont typeface="Wingdings" panose="05000000000000000000" pitchFamily="2" charset="2"/>
                <a:buChar char="l"/>
              </a:pPr>
              <a:r>
                <a:rPr lang="zh-TW" altLang="zh-TW" sz="2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缺乏宣傳及促銷</a:t>
              </a:r>
            </a:p>
            <a:p>
              <a:pPr marL="342900" indent="-342900" eaLnBrk="0" hangingPunct="0">
                <a:buFont typeface="Wingdings" panose="05000000000000000000" pitchFamily="2" charset="2"/>
                <a:buChar char="l"/>
              </a:pPr>
              <a:r>
                <a:rPr lang="zh-TW" altLang="zh-TW" sz="2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有機食材使成本增加</a:t>
              </a:r>
            </a:p>
            <a:p>
              <a:pPr marL="342900" indent="-342900">
                <a:buFont typeface="Wingdings" panose="05000000000000000000" pitchFamily="2" charset="2"/>
                <a:buChar char="l"/>
              </a:pPr>
              <a:r>
                <a:rPr lang="zh-TW" altLang="zh-TW" sz="2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手工製作效率較低</a:t>
              </a:r>
              <a:endParaRPr lang="zh-TW" altLang="en-US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12" name="群組 11"/>
          <p:cNvGrpSpPr/>
          <p:nvPr/>
        </p:nvGrpSpPr>
        <p:grpSpPr>
          <a:xfrm>
            <a:off x="967374" y="3877998"/>
            <a:ext cx="3435790" cy="1774003"/>
            <a:chOff x="967374" y="3877998"/>
            <a:chExt cx="3435790" cy="1774003"/>
          </a:xfrm>
        </p:grpSpPr>
        <p:sp>
          <p:nvSpPr>
            <p:cNvPr id="60" name="矩形 59"/>
            <p:cNvSpPr/>
            <p:nvPr/>
          </p:nvSpPr>
          <p:spPr>
            <a:xfrm>
              <a:off x="967374" y="3877998"/>
              <a:ext cx="3435790" cy="1774003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72" name="文字方塊 71"/>
            <p:cNvSpPr txBox="1"/>
            <p:nvPr/>
          </p:nvSpPr>
          <p:spPr>
            <a:xfrm>
              <a:off x="1115500" y="4084060"/>
              <a:ext cx="2694246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 eaLnBrk="0" hangingPunct="0">
                <a:buFont typeface="Wingdings" panose="05000000000000000000" pitchFamily="2" charset="2"/>
                <a:buChar char="l"/>
              </a:pPr>
              <a:r>
                <a:rPr lang="zh-TW" altLang="zh-TW" sz="2000" dirty="0">
                  <a:solidFill>
                    <a:schemeClr val="bg1">
                      <a:lumMod val="9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現代人注重養生</a:t>
              </a:r>
            </a:p>
            <a:p>
              <a:pPr marL="342900" indent="-342900" eaLnBrk="0" hangingPunct="0">
                <a:buFont typeface="Wingdings" panose="05000000000000000000" pitchFamily="2" charset="2"/>
                <a:buChar char="l"/>
              </a:pPr>
              <a:r>
                <a:rPr lang="zh-TW" altLang="zh-TW" sz="2000" dirty="0">
                  <a:solidFill>
                    <a:schemeClr val="bg1">
                      <a:lumMod val="9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健康意識帶動有機產品市場的消費</a:t>
              </a:r>
            </a:p>
            <a:p>
              <a:pPr marL="342900" indent="-342900">
                <a:buFont typeface="Wingdings" panose="05000000000000000000" pitchFamily="2" charset="2"/>
                <a:buChar char="l"/>
              </a:pPr>
              <a:r>
                <a:rPr lang="zh-TW" altLang="zh-TW" sz="2000" dirty="0">
                  <a:solidFill>
                    <a:schemeClr val="bg1">
                      <a:lumMod val="9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消費族群不分年齡</a:t>
              </a:r>
              <a:endParaRPr lang="zh-TW" altLang="en-US" sz="2000" dirty="0">
                <a:solidFill>
                  <a:schemeClr val="bg1">
                    <a:lumMod val="9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7" name="群組 6"/>
          <p:cNvGrpSpPr/>
          <p:nvPr/>
        </p:nvGrpSpPr>
        <p:grpSpPr>
          <a:xfrm>
            <a:off x="7543069" y="3873695"/>
            <a:ext cx="3547182" cy="1774003"/>
            <a:chOff x="7543069" y="3873695"/>
            <a:chExt cx="3547182" cy="1774003"/>
          </a:xfrm>
        </p:grpSpPr>
        <p:sp>
          <p:nvSpPr>
            <p:cNvPr id="58" name="矩形 57"/>
            <p:cNvSpPr/>
            <p:nvPr/>
          </p:nvSpPr>
          <p:spPr>
            <a:xfrm>
              <a:off x="7543069" y="3873695"/>
              <a:ext cx="3547182" cy="1774003"/>
            </a:xfrm>
            <a:prstGeom prst="rect">
              <a:avLst/>
            </a:prstGeom>
            <a:solidFill>
              <a:srgbClr val="B8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73" name="文字方塊 72"/>
            <p:cNvSpPr txBox="1"/>
            <p:nvPr/>
          </p:nvSpPr>
          <p:spPr>
            <a:xfrm>
              <a:off x="8440333" y="4161520"/>
              <a:ext cx="239203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 eaLnBrk="0" hangingPunct="0">
                <a:buFont typeface="Wingdings" panose="05000000000000000000" pitchFamily="2" charset="2"/>
                <a:buChar char="l"/>
              </a:pPr>
              <a:r>
                <a:rPr lang="zh-TW" altLang="zh-TW" sz="2400" dirty="0">
                  <a:solidFill>
                    <a:schemeClr val="bg1">
                      <a:lumMod val="9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同業競爭者多</a:t>
              </a:r>
            </a:p>
            <a:p>
              <a:pPr marL="342900" indent="-342900" eaLnBrk="0" hangingPunct="0">
                <a:buFont typeface="Wingdings" panose="05000000000000000000" pitchFamily="2" charset="2"/>
                <a:buChar char="l"/>
              </a:pPr>
              <a:r>
                <a:rPr lang="zh-TW" altLang="zh-TW" sz="2400" dirty="0">
                  <a:solidFill>
                    <a:schemeClr val="bg1">
                      <a:lumMod val="9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知名度不足</a:t>
              </a:r>
            </a:p>
            <a:p>
              <a:pPr marL="342900" indent="-342900" eaLnBrk="0" hangingPunct="0">
                <a:buFont typeface="Wingdings" panose="05000000000000000000" pitchFamily="2" charset="2"/>
                <a:buChar char="l"/>
              </a:pPr>
              <a:r>
                <a:rPr lang="zh-TW" altLang="zh-TW" sz="2400" dirty="0">
                  <a:solidFill>
                    <a:schemeClr val="bg1">
                      <a:lumMod val="9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產品替代品多</a:t>
              </a:r>
            </a:p>
          </p:txBody>
        </p:sp>
      </p:grpSp>
      <p:grpSp>
        <p:nvGrpSpPr>
          <p:cNvPr id="2" name="群組 1"/>
          <p:cNvGrpSpPr/>
          <p:nvPr/>
        </p:nvGrpSpPr>
        <p:grpSpPr>
          <a:xfrm>
            <a:off x="0" y="0"/>
            <a:ext cx="12192000" cy="997527"/>
            <a:chOff x="0" y="0"/>
            <a:chExt cx="12192000" cy="997527"/>
          </a:xfrm>
        </p:grpSpPr>
        <p:sp>
          <p:nvSpPr>
            <p:cNvPr id="121" name="矩形 120"/>
            <p:cNvSpPr/>
            <p:nvPr/>
          </p:nvSpPr>
          <p:spPr>
            <a:xfrm>
              <a:off x="0" y="0"/>
              <a:ext cx="10876345" cy="997527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>
                  <a:solidFill>
                    <a:schemeClr val="accent4">
                      <a:lumMod val="60000"/>
                      <a:lumOff val="4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市場分析</a:t>
              </a:r>
              <a:endParaRPr lang="zh-TW" altLang="en-US" dirty="0">
                <a:solidFill>
                  <a:schemeClr val="accent4">
                    <a:lumMod val="60000"/>
                    <a:lumOff val="4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11402212" y="0"/>
              <a:ext cx="789788" cy="997527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5" name="矩形 4"/>
            <p:cNvSpPr/>
            <p:nvPr/>
          </p:nvSpPr>
          <p:spPr>
            <a:xfrm>
              <a:off x="4607035" y="11556"/>
              <a:ext cx="2977931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zh-TW" altLang="en-US" sz="5400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市場分析</a:t>
              </a:r>
              <a:endParaRPr lang="zh-TW" altLang="en-US" sz="54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15" name="群組 14"/>
          <p:cNvGrpSpPr/>
          <p:nvPr/>
        </p:nvGrpSpPr>
        <p:grpSpPr>
          <a:xfrm>
            <a:off x="3735515" y="1467310"/>
            <a:ext cx="2265449" cy="2092345"/>
            <a:chOff x="3735515" y="1467310"/>
            <a:chExt cx="2265449" cy="2092345"/>
          </a:xfrm>
        </p:grpSpPr>
        <p:sp>
          <p:nvSpPr>
            <p:cNvPr id="64" name="淚滴形 63"/>
            <p:cNvSpPr/>
            <p:nvPr/>
          </p:nvSpPr>
          <p:spPr>
            <a:xfrm flipH="1">
              <a:off x="3735515" y="1467310"/>
              <a:ext cx="2265449" cy="2092345"/>
            </a:xfrm>
            <a:prstGeom prst="teardrop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perspectiveFront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66" name="文字方塊 65"/>
            <p:cNvSpPr txBox="1"/>
            <p:nvPr/>
          </p:nvSpPr>
          <p:spPr>
            <a:xfrm>
              <a:off x="4454005" y="1727417"/>
              <a:ext cx="897264" cy="1200329"/>
            </a:xfrm>
            <a:prstGeom prst="rect">
              <a:avLst/>
            </a:prstGeom>
            <a:noFill/>
            <a:scene3d>
              <a:camera prst="perspectiveFront"/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r>
                <a:rPr lang="en-US" altLang="zh-TW" sz="72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S</a:t>
              </a:r>
              <a:endParaRPr lang="zh-TW" altLang="en-US" sz="72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17" name="群組 16"/>
          <p:cNvGrpSpPr/>
          <p:nvPr/>
        </p:nvGrpSpPr>
        <p:grpSpPr>
          <a:xfrm>
            <a:off x="3735515" y="3559657"/>
            <a:ext cx="2265449" cy="2092345"/>
            <a:chOff x="3735515" y="3559657"/>
            <a:chExt cx="2265449" cy="2092345"/>
          </a:xfrm>
        </p:grpSpPr>
        <p:sp>
          <p:nvSpPr>
            <p:cNvPr id="62" name="淚滴形 61"/>
            <p:cNvSpPr/>
            <p:nvPr/>
          </p:nvSpPr>
          <p:spPr>
            <a:xfrm flipH="1" flipV="1">
              <a:off x="3735515" y="3559657"/>
              <a:ext cx="2265449" cy="2092345"/>
            </a:xfrm>
            <a:prstGeom prst="teardrop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perspectiveFront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67" name="文字方塊 66"/>
            <p:cNvSpPr txBox="1"/>
            <p:nvPr/>
          </p:nvSpPr>
          <p:spPr>
            <a:xfrm>
              <a:off x="4414787" y="4173861"/>
              <a:ext cx="897264" cy="1200329"/>
            </a:xfrm>
            <a:prstGeom prst="rect">
              <a:avLst/>
            </a:prstGeom>
            <a:noFill/>
            <a:scene3d>
              <a:camera prst="perspectiveFront"/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r>
                <a:rPr lang="en-US" altLang="zh-TW" sz="72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O</a:t>
              </a:r>
              <a:endParaRPr lang="zh-TW" altLang="en-US" sz="72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18" name="群組 17"/>
          <p:cNvGrpSpPr/>
          <p:nvPr/>
        </p:nvGrpSpPr>
        <p:grpSpPr>
          <a:xfrm>
            <a:off x="6000964" y="3559657"/>
            <a:ext cx="2265449" cy="2092345"/>
            <a:chOff x="6000964" y="3559657"/>
            <a:chExt cx="2265449" cy="2092345"/>
          </a:xfrm>
        </p:grpSpPr>
        <p:sp>
          <p:nvSpPr>
            <p:cNvPr id="65" name="淚滴形 64"/>
            <p:cNvSpPr/>
            <p:nvPr/>
          </p:nvSpPr>
          <p:spPr>
            <a:xfrm flipV="1">
              <a:off x="6000964" y="3559657"/>
              <a:ext cx="2265449" cy="2092345"/>
            </a:xfrm>
            <a:prstGeom prst="teardrop">
              <a:avLst/>
            </a:prstGeom>
            <a:solidFill>
              <a:srgbClr val="B8000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perspectiveFront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68" name="文字方塊 67"/>
            <p:cNvSpPr txBox="1"/>
            <p:nvPr/>
          </p:nvSpPr>
          <p:spPr>
            <a:xfrm>
              <a:off x="6848302" y="4173863"/>
              <a:ext cx="897264" cy="1200329"/>
            </a:xfrm>
            <a:prstGeom prst="rect">
              <a:avLst/>
            </a:prstGeom>
            <a:noFill/>
            <a:scene3d>
              <a:camera prst="perspectiveFront"/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r>
                <a:rPr lang="en-US" altLang="zh-TW" sz="72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T</a:t>
              </a:r>
              <a:endParaRPr lang="zh-TW" altLang="en-US" sz="72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16" name="群組 15"/>
          <p:cNvGrpSpPr/>
          <p:nvPr/>
        </p:nvGrpSpPr>
        <p:grpSpPr>
          <a:xfrm>
            <a:off x="6000964" y="1467311"/>
            <a:ext cx="2265449" cy="2092345"/>
            <a:chOff x="6000964" y="1467311"/>
            <a:chExt cx="2265449" cy="2092345"/>
          </a:xfrm>
        </p:grpSpPr>
        <p:sp>
          <p:nvSpPr>
            <p:cNvPr id="63" name="淚滴形 62"/>
            <p:cNvSpPr/>
            <p:nvPr/>
          </p:nvSpPr>
          <p:spPr>
            <a:xfrm>
              <a:off x="6000964" y="1467311"/>
              <a:ext cx="2265449" cy="2092345"/>
            </a:xfrm>
            <a:prstGeom prst="teardrop">
              <a:avLst/>
            </a:prstGeom>
            <a:solidFill>
              <a:srgbClr val="E4A60A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perspectiveFront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69" name="文字方塊 68"/>
            <p:cNvSpPr txBox="1"/>
            <p:nvPr/>
          </p:nvSpPr>
          <p:spPr>
            <a:xfrm>
              <a:off x="6633534" y="1723511"/>
              <a:ext cx="897264" cy="1169551"/>
            </a:xfrm>
            <a:prstGeom prst="rect">
              <a:avLst/>
            </a:prstGeom>
            <a:noFill/>
            <a:scene3d>
              <a:camera prst="perspectiveFront"/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r>
                <a:rPr lang="en-US" altLang="zh-TW" sz="70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W</a:t>
              </a:r>
              <a:endParaRPr lang="zh-TW" altLang="en-US" sz="70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3" name="群組 2"/>
          <p:cNvGrpSpPr/>
          <p:nvPr/>
        </p:nvGrpSpPr>
        <p:grpSpPr>
          <a:xfrm>
            <a:off x="-74815" y="6121780"/>
            <a:ext cx="12266815" cy="736219"/>
            <a:chOff x="0" y="6121781"/>
            <a:chExt cx="12159600" cy="736219"/>
          </a:xfrm>
        </p:grpSpPr>
        <p:sp>
          <p:nvSpPr>
            <p:cNvPr id="14" name="矩形 13"/>
            <p:cNvSpPr/>
            <p:nvPr/>
          </p:nvSpPr>
          <p:spPr>
            <a:xfrm>
              <a:off x="0" y="6121781"/>
              <a:ext cx="980902" cy="736218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22" name="矩形 121"/>
            <p:cNvSpPr/>
            <p:nvPr/>
          </p:nvSpPr>
          <p:spPr>
            <a:xfrm>
              <a:off x="1472204" y="6121782"/>
              <a:ext cx="10687396" cy="736218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8" name="圓角矩形 7"/>
          <p:cNvSpPr/>
          <p:nvPr/>
        </p:nvSpPr>
        <p:spPr>
          <a:xfrm>
            <a:off x="4790882" y="2927099"/>
            <a:ext cx="2385914" cy="1156961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4926630" y="3214880"/>
            <a:ext cx="21958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SWOT</a:t>
            </a:r>
            <a:r>
              <a:rPr lang="zh-TW" altLang="en-US" sz="32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分析</a:t>
            </a:r>
            <a:endParaRPr lang="zh-TW" altLang="en-US" sz="32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3460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25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75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群組 11"/>
          <p:cNvGrpSpPr/>
          <p:nvPr/>
        </p:nvGrpSpPr>
        <p:grpSpPr>
          <a:xfrm>
            <a:off x="1026481" y="1476676"/>
            <a:ext cx="3208388" cy="1774003"/>
            <a:chOff x="1026481" y="1476676"/>
            <a:chExt cx="3208388" cy="1774003"/>
          </a:xfrm>
        </p:grpSpPr>
        <p:sp>
          <p:nvSpPr>
            <p:cNvPr id="61" name="矩形 60"/>
            <p:cNvSpPr/>
            <p:nvPr/>
          </p:nvSpPr>
          <p:spPr>
            <a:xfrm>
              <a:off x="1026481" y="1476676"/>
              <a:ext cx="3208388" cy="1774003"/>
            </a:xfrm>
            <a:prstGeom prst="rect">
              <a:avLst/>
            </a:prstGeom>
            <a:solidFill>
              <a:srgbClr val="A33B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70" name="文字方塊 69"/>
            <p:cNvSpPr txBox="1"/>
            <p:nvPr/>
          </p:nvSpPr>
          <p:spPr>
            <a:xfrm>
              <a:off x="1206183" y="1648353"/>
              <a:ext cx="2851872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 eaLnBrk="0" hangingPunct="0">
                <a:buFont typeface="Wingdings" panose="05000000000000000000" pitchFamily="2" charset="2"/>
                <a:buChar char="l"/>
              </a:pPr>
              <a:r>
                <a:rPr lang="zh-TW" altLang="zh-TW" sz="2000" dirty="0">
                  <a:solidFill>
                    <a:schemeClr val="bg1">
                      <a:lumMod val="9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純手工製作</a:t>
              </a:r>
            </a:p>
            <a:p>
              <a:pPr marL="342900" indent="-342900" eaLnBrk="0" hangingPunct="0">
                <a:buFont typeface="Wingdings" panose="05000000000000000000" pitchFamily="2" charset="2"/>
                <a:buChar char="l"/>
              </a:pPr>
              <a:r>
                <a:rPr lang="zh-TW" altLang="zh-TW" sz="2000" dirty="0">
                  <a:solidFill>
                    <a:schemeClr val="bg1">
                      <a:lumMod val="9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採用優良有機食材</a:t>
              </a:r>
            </a:p>
            <a:p>
              <a:pPr marL="342900" indent="-342900" eaLnBrk="0" hangingPunct="0">
                <a:buFont typeface="Wingdings" panose="05000000000000000000" pitchFamily="2" charset="2"/>
                <a:buChar char="l"/>
              </a:pPr>
              <a:r>
                <a:rPr lang="zh-TW" altLang="zh-TW" sz="2000" dirty="0">
                  <a:solidFill>
                    <a:schemeClr val="bg1">
                      <a:lumMod val="9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銷售通路多元</a:t>
              </a:r>
            </a:p>
            <a:p>
              <a:pPr marL="342900" indent="-342900" eaLnBrk="0" hangingPunct="0">
                <a:buFont typeface="Wingdings" panose="05000000000000000000" pitchFamily="2" charset="2"/>
                <a:buChar char="l"/>
              </a:pPr>
              <a:r>
                <a:rPr lang="zh-TW" altLang="zh-TW" sz="2000" dirty="0">
                  <a:solidFill>
                    <a:schemeClr val="bg1">
                      <a:lumMod val="9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易攜帶，</a:t>
              </a:r>
              <a:r>
                <a:rPr lang="zh-TW" altLang="zh-TW" sz="2000" dirty="0" smtClean="0">
                  <a:solidFill>
                    <a:schemeClr val="bg1">
                      <a:lumMod val="9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富飽</a:t>
              </a:r>
              <a:r>
                <a:rPr lang="zh-TW" altLang="zh-TW" sz="2000" dirty="0">
                  <a:solidFill>
                    <a:schemeClr val="bg1">
                      <a:lumMod val="9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足感</a:t>
              </a:r>
            </a:p>
          </p:txBody>
        </p:sp>
      </p:grpSp>
      <p:grpSp>
        <p:nvGrpSpPr>
          <p:cNvPr id="9" name="群組 8"/>
          <p:cNvGrpSpPr/>
          <p:nvPr/>
        </p:nvGrpSpPr>
        <p:grpSpPr>
          <a:xfrm>
            <a:off x="7838155" y="1467306"/>
            <a:ext cx="3208388" cy="1774003"/>
            <a:chOff x="7838155" y="1467306"/>
            <a:chExt cx="3208388" cy="1774003"/>
          </a:xfrm>
        </p:grpSpPr>
        <p:sp>
          <p:nvSpPr>
            <p:cNvPr id="59" name="矩形 58"/>
            <p:cNvSpPr/>
            <p:nvPr/>
          </p:nvSpPr>
          <p:spPr>
            <a:xfrm>
              <a:off x="7838155" y="1467306"/>
              <a:ext cx="3208388" cy="1774003"/>
            </a:xfrm>
            <a:prstGeom prst="rect">
              <a:avLst/>
            </a:prstGeom>
            <a:solidFill>
              <a:srgbClr val="8755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71" name="文字方塊 70"/>
            <p:cNvSpPr txBox="1"/>
            <p:nvPr/>
          </p:nvSpPr>
          <p:spPr>
            <a:xfrm>
              <a:off x="8266415" y="1679275"/>
              <a:ext cx="256274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 eaLnBrk="0" hangingPunct="0">
                <a:buFont typeface="Wingdings" panose="05000000000000000000" pitchFamily="2" charset="2"/>
                <a:buChar char="l"/>
              </a:pPr>
              <a:r>
                <a:rPr lang="zh-TW" altLang="zh-TW" sz="2000" dirty="0">
                  <a:solidFill>
                    <a:schemeClr val="bg1">
                      <a:lumMod val="9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缺乏宣傳及促銷</a:t>
              </a:r>
            </a:p>
            <a:p>
              <a:pPr marL="342900" indent="-342900" eaLnBrk="0" hangingPunct="0">
                <a:buFont typeface="Wingdings" panose="05000000000000000000" pitchFamily="2" charset="2"/>
                <a:buChar char="l"/>
              </a:pPr>
              <a:r>
                <a:rPr lang="zh-TW" altLang="zh-TW" sz="2000" dirty="0">
                  <a:solidFill>
                    <a:schemeClr val="bg1">
                      <a:lumMod val="9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有機食材使成本增加</a:t>
              </a:r>
            </a:p>
            <a:p>
              <a:pPr marL="342900" indent="-342900">
                <a:buFont typeface="Wingdings" panose="05000000000000000000" pitchFamily="2" charset="2"/>
                <a:buChar char="l"/>
              </a:pPr>
              <a:r>
                <a:rPr lang="zh-TW" altLang="zh-TW" sz="2000" dirty="0">
                  <a:solidFill>
                    <a:schemeClr val="bg1">
                      <a:lumMod val="9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手工製作效率較低</a:t>
              </a:r>
              <a:endParaRPr lang="zh-TW" altLang="en-US" sz="2000" dirty="0">
                <a:solidFill>
                  <a:schemeClr val="bg1">
                    <a:lumMod val="9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15" name="群組 14"/>
          <p:cNvGrpSpPr/>
          <p:nvPr/>
        </p:nvGrpSpPr>
        <p:grpSpPr>
          <a:xfrm>
            <a:off x="1026481" y="3858777"/>
            <a:ext cx="3208388" cy="1774003"/>
            <a:chOff x="1026481" y="3858777"/>
            <a:chExt cx="3208388" cy="1774003"/>
          </a:xfrm>
        </p:grpSpPr>
        <p:sp>
          <p:nvSpPr>
            <p:cNvPr id="60" name="矩形 59"/>
            <p:cNvSpPr/>
            <p:nvPr/>
          </p:nvSpPr>
          <p:spPr>
            <a:xfrm>
              <a:off x="1026481" y="3858777"/>
              <a:ext cx="3208388" cy="1774003"/>
            </a:xfrm>
            <a:prstGeom prst="rect">
              <a:avLst/>
            </a:prstGeom>
            <a:solidFill>
              <a:srgbClr val="EDC6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72" name="文字方塊 71"/>
            <p:cNvSpPr txBox="1"/>
            <p:nvPr/>
          </p:nvSpPr>
          <p:spPr>
            <a:xfrm>
              <a:off x="1115500" y="4084060"/>
              <a:ext cx="2694246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 eaLnBrk="0" hangingPunct="0">
                <a:buFont typeface="Wingdings" panose="05000000000000000000" pitchFamily="2" charset="2"/>
                <a:buChar char="l"/>
              </a:pPr>
              <a:r>
                <a:rPr lang="zh-TW" altLang="zh-TW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現代人注重養生</a:t>
              </a:r>
            </a:p>
            <a:p>
              <a:pPr marL="342900" indent="-342900" eaLnBrk="0" hangingPunct="0">
                <a:buFont typeface="Wingdings" panose="05000000000000000000" pitchFamily="2" charset="2"/>
                <a:buChar char="l"/>
              </a:pPr>
              <a:r>
                <a:rPr lang="zh-TW" altLang="zh-TW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健康意識帶動有機產品市場的消費</a:t>
              </a:r>
            </a:p>
            <a:p>
              <a:pPr marL="342900" indent="-342900">
                <a:buFont typeface="Wingdings" panose="05000000000000000000" pitchFamily="2" charset="2"/>
                <a:buChar char="l"/>
              </a:pPr>
              <a:r>
                <a:rPr lang="zh-TW" altLang="zh-TW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消費族群不分年齡</a:t>
              </a:r>
              <a:endParaRPr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7" name="群組 6"/>
          <p:cNvGrpSpPr/>
          <p:nvPr/>
        </p:nvGrpSpPr>
        <p:grpSpPr>
          <a:xfrm>
            <a:off x="7822601" y="3873695"/>
            <a:ext cx="3459213" cy="1774003"/>
            <a:chOff x="7822601" y="3873695"/>
            <a:chExt cx="3459213" cy="1774003"/>
          </a:xfrm>
        </p:grpSpPr>
        <p:sp>
          <p:nvSpPr>
            <p:cNvPr id="58" name="矩形 57"/>
            <p:cNvSpPr/>
            <p:nvPr/>
          </p:nvSpPr>
          <p:spPr>
            <a:xfrm>
              <a:off x="7822601" y="3873695"/>
              <a:ext cx="3349704" cy="1774003"/>
            </a:xfrm>
            <a:prstGeom prst="rect">
              <a:avLst/>
            </a:prstGeom>
            <a:solidFill>
              <a:srgbClr val="D1AD6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73" name="文字方塊 72"/>
            <p:cNvSpPr txBox="1"/>
            <p:nvPr/>
          </p:nvSpPr>
          <p:spPr>
            <a:xfrm>
              <a:off x="8266413" y="4038804"/>
              <a:ext cx="3015401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 eaLnBrk="0" hangingPunct="0">
                <a:buFont typeface="Wingdings" panose="05000000000000000000" pitchFamily="2" charset="2"/>
                <a:buChar char="l"/>
              </a:pPr>
              <a:r>
                <a:rPr lang="zh-TW" altLang="zh-TW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以</a:t>
              </a:r>
              <a:r>
                <a:rPr lang="en-US" altLang="zh-TW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FB</a:t>
              </a:r>
              <a:r>
                <a:rPr lang="zh-TW" altLang="zh-TW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及</a:t>
              </a:r>
              <a:r>
                <a:rPr lang="en-US" altLang="zh-TW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IG</a:t>
              </a:r>
              <a:r>
                <a:rPr lang="zh-TW" altLang="zh-TW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為</a:t>
              </a:r>
              <a:r>
                <a:rPr lang="zh-TW" altLang="zh-TW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主要曝光平台</a:t>
              </a:r>
            </a:p>
            <a:p>
              <a:pPr marL="285750" indent="-285750" eaLnBrk="0" hangingPunct="0">
                <a:buFont typeface="Wingdings" panose="05000000000000000000" pitchFamily="2" charset="2"/>
                <a:buChar char="l"/>
              </a:pPr>
              <a:r>
                <a:rPr lang="zh-TW" altLang="zh-TW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透過親朋好友口耳相傳</a:t>
              </a:r>
            </a:p>
            <a:p>
              <a:pPr marL="285750" indent="-285750" eaLnBrk="0" hangingPunct="0">
                <a:buFont typeface="Wingdings" panose="05000000000000000000" pitchFamily="2" charset="2"/>
                <a:buChar char="l"/>
              </a:pPr>
              <a:r>
                <a:rPr lang="zh-TW" altLang="zh-TW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設計</a:t>
              </a:r>
              <a:r>
                <a:rPr lang="en-US" altLang="zh-TW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LOGO</a:t>
              </a:r>
              <a:r>
                <a:rPr lang="zh-TW" altLang="zh-TW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及發放宣傳單</a:t>
              </a:r>
            </a:p>
            <a:p>
              <a:pPr marL="285750" indent="-285750" eaLnBrk="0" hangingPunct="0">
                <a:buFont typeface="Wingdings" panose="05000000000000000000" pitchFamily="2" charset="2"/>
                <a:buChar char="l"/>
              </a:pPr>
              <a:r>
                <a:rPr lang="zh-TW" altLang="zh-TW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配合節慶推出相關活動</a:t>
              </a:r>
            </a:p>
          </p:txBody>
        </p:sp>
      </p:grpSp>
      <p:sp>
        <p:nvSpPr>
          <p:cNvPr id="121" name="矩形 120"/>
          <p:cNvSpPr/>
          <p:nvPr/>
        </p:nvSpPr>
        <p:spPr>
          <a:xfrm>
            <a:off x="0" y="0"/>
            <a:ext cx="10876345" cy="99752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>
                <a:solidFill>
                  <a:schemeClr val="accent4">
                    <a:lumMod val="60000"/>
                    <a:lumOff val="4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市場分析</a:t>
            </a:r>
            <a:endParaRPr lang="zh-TW" altLang="en-US" dirty="0">
              <a:solidFill>
                <a:schemeClr val="accent4">
                  <a:lumMod val="60000"/>
                  <a:lumOff val="4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504604" y="6121782"/>
            <a:ext cx="10687396" cy="73621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1402212" y="0"/>
            <a:ext cx="789788" cy="997527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0" y="6121781"/>
            <a:ext cx="980902" cy="736218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607035" y="11556"/>
            <a:ext cx="297793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TW" altLang="en-US" sz="54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市場分析</a:t>
            </a:r>
            <a:endParaRPr lang="zh-TW" altLang="en-US" sz="54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2" name="群組 1"/>
          <p:cNvGrpSpPr/>
          <p:nvPr/>
        </p:nvGrpSpPr>
        <p:grpSpPr>
          <a:xfrm>
            <a:off x="3735515" y="1467310"/>
            <a:ext cx="2265449" cy="2092345"/>
            <a:chOff x="3735515" y="1467310"/>
            <a:chExt cx="2265449" cy="2092345"/>
          </a:xfrm>
        </p:grpSpPr>
        <p:sp>
          <p:nvSpPr>
            <p:cNvPr id="64" name="淚滴形 63"/>
            <p:cNvSpPr/>
            <p:nvPr/>
          </p:nvSpPr>
          <p:spPr>
            <a:xfrm flipH="1">
              <a:off x="3735515" y="1467310"/>
              <a:ext cx="2265449" cy="2092345"/>
            </a:xfrm>
            <a:prstGeom prst="teardrop">
              <a:avLst/>
            </a:prstGeom>
            <a:solidFill>
              <a:srgbClr val="A33B1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perspectiveFront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66" name="文字方塊 65"/>
            <p:cNvSpPr txBox="1"/>
            <p:nvPr/>
          </p:nvSpPr>
          <p:spPr>
            <a:xfrm>
              <a:off x="4201632" y="1679275"/>
              <a:ext cx="1199341" cy="1200329"/>
            </a:xfrm>
            <a:prstGeom prst="rect">
              <a:avLst/>
            </a:prstGeom>
            <a:noFill/>
            <a:scene3d>
              <a:camera prst="perspectiveFront"/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r>
                <a:rPr lang="zh-TW" altLang="zh-TW" sz="3600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產品策略</a:t>
              </a:r>
              <a:endParaRPr lang="zh-TW" altLang="en-US" sz="36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6" name="群組 5"/>
          <p:cNvGrpSpPr/>
          <p:nvPr/>
        </p:nvGrpSpPr>
        <p:grpSpPr>
          <a:xfrm>
            <a:off x="3735515" y="3559657"/>
            <a:ext cx="2265449" cy="2092345"/>
            <a:chOff x="3735515" y="3559657"/>
            <a:chExt cx="2265449" cy="2092345"/>
          </a:xfrm>
        </p:grpSpPr>
        <p:sp>
          <p:nvSpPr>
            <p:cNvPr id="62" name="淚滴形 61"/>
            <p:cNvSpPr/>
            <p:nvPr/>
          </p:nvSpPr>
          <p:spPr>
            <a:xfrm flipH="1" flipV="1">
              <a:off x="3735515" y="3559657"/>
              <a:ext cx="2265449" cy="2092345"/>
            </a:xfrm>
            <a:prstGeom prst="teardrop">
              <a:avLst/>
            </a:prstGeom>
            <a:solidFill>
              <a:srgbClr val="EDC659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perspectiveFront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67" name="文字方塊 66"/>
            <p:cNvSpPr txBox="1"/>
            <p:nvPr/>
          </p:nvSpPr>
          <p:spPr>
            <a:xfrm>
              <a:off x="4265442" y="4089545"/>
              <a:ext cx="1199341" cy="1200329"/>
            </a:xfrm>
            <a:prstGeom prst="rect">
              <a:avLst/>
            </a:prstGeom>
            <a:noFill/>
            <a:scene3d>
              <a:camera prst="perspectiveFront"/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r>
                <a:rPr lang="zh-TW" altLang="zh-TW" sz="3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通路策略</a:t>
              </a:r>
              <a:endParaRPr lang="zh-TW" alt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4" name="群組 3"/>
          <p:cNvGrpSpPr/>
          <p:nvPr/>
        </p:nvGrpSpPr>
        <p:grpSpPr>
          <a:xfrm>
            <a:off x="6000964" y="3559657"/>
            <a:ext cx="2265449" cy="2092345"/>
            <a:chOff x="6000964" y="3559657"/>
            <a:chExt cx="2265449" cy="2092345"/>
          </a:xfrm>
        </p:grpSpPr>
        <p:sp>
          <p:nvSpPr>
            <p:cNvPr id="65" name="淚滴形 64"/>
            <p:cNvSpPr/>
            <p:nvPr/>
          </p:nvSpPr>
          <p:spPr>
            <a:xfrm flipV="1">
              <a:off x="6000964" y="3559657"/>
              <a:ext cx="2265449" cy="2092345"/>
            </a:xfrm>
            <a:prstGeom prst="teardrop">
              <a:avLst/>
            </a:prstGeom>
            <a:solidFill>
              <a:srgbClr val="D1AD65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perspectiveFront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68" name="文字方塊 67"/>
            <p:cNvSpPr txBox="1"/>
            <p:nvPr/>
          </p:nvSpPr>
          <p:spPr>
            <a:xfrm>
              <a:off x="6674865" y="4064701"/>
              <a:ext cx="1199341" cy="1200329"/>
            </a:xfrm>
            <a:prstGeom prst="rect">
              <a:avLst/>
            </a:prstGeom>
            <a:noFill/>
            <a:scene3d>
              <a:camera prst="perspectiveFront"/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r>
                <a:rPr lang="zh-TW" altLang="zh-TW" sz="3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推廣策略</a:t>
              </a:r>
              <a:endParaRPr lang="zh-TW" alt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3" name="群組 2"/>
          <p:cNvGrpSpPr/>
          <p:nvPr/>
        </p:nvGrpSpPr>
        <p:grpSpPr>
          <a:xfrm>
            <a:off x="6000964" y="1467311"/>
            <a:ext cx="2265449" cy="2092345"/>
            <a:chOff x="6000964" y="1467311"/>
            <a:chExt cx="2265449" cy="2092345"/>
          </a:xfrm>
        </p:grpSpPr>
        <p:sp>
          <p:nvSpPr>
            <p:cNvPr id="63" name="淚滴形 62"/>
            <p:cNvSpPr/>
            <p:nvPr/>
          </p:nvSpPr>
          <p:spPr>
            <a:xfrm>
              <a:off x="6000964" y="1467311"/>
              <a:ext cx="2265449" cy="2092345"/>
            </a:xfrm>
            <a:prstGeom prst="teardrop">
              <a:avLst/>
            </a:prstGeom>
            <a:solidFill>
              <a:srgbClr val="875513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perspectiveFront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69" name="文字方塊 68"/>
            <p:cNvSpPr txBox="1"/>
            <p:nvPr/>
          </p:nvSpPr>
          <p:spPr>
            <a:xfrm>
              <a:off x="6674865" y="1679275"/>
              <a:ext cx="1199341" cy="1200329"/>
            </a:xfrm>
            <a:prstGeom prst="rect">
              <a:avLst/>
            </a:prstGeom>
            <a:noFill/>
            <a:scene3d>
              <a:camera prst="perspectiveFront"/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r>
                <a:rPr lang="zh-TW" altLang="zh-TW" sz="3600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價格策略</a:t>
              </a:r>
              <a:endParaRPr lang="zh-TW" altLang="en-US" sz="36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122" name="矩形 121"/>
          <p:cNvSpPr/>
          <p:nvPr/>
        </p:nvSpPr>
        <p:spPr>
          <a:xfrm>
            <a:off x="1472204" y="6121782"/>
            <a:ext cx="10687396" cy="73621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圓角矩形 7"/>
          <p:cNvSpPr/>
          <p:nvPr/>
        </p:nvSpPr>
        <p:spPr>
          <a:xfrm>
            <a:off x="4790882" y="2927099"/>
            <a:ext cx="2385914" cy="115696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5196712" y="3209770"/>
            <a:ext cx="1489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4P</a:t>
            </a:r>
            <a:r>
              <a:rPr lang="zh-TW" alt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分析</a:t>
            </a:r>
            <a:endParaRPr lang="zh-TW" altLang="en-US" sz="3200" dirty="0">
              <a:solidFill>
                <a:schemeClr val="tx1">
                  <a:lumMod val="95000"/>
                  <a:lumOff val="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29497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25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角三角形 1"/>
          <p:cNvSpPr/>
          <p:nvPr/>
        </p:nvSpPr>
        <p:spPr>
          <a:xfrm rot="10800000" flipH="1">
            <a:off x="-711201" y="-59267"/>
            <a:ext cx="13699825" cy="6337531"/>
          </a:xfrm>
          <a:prstGeom prst="rtTriangle">
            <a:avLst/>
          </a:prstGeom>
          <a:solidFill>
            <a:srgbClr val="18A8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026702" y="946291"/>
            <a:ext cx="6409802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86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PART THREE</a:t>
            </a:r>
            <a:endParaRPr lang="zh-TW" altLang="en-US" sz="86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587915" y="3885765"/>
            <a:ext cx="473002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8000" dirty="0" smtClean="0">
                <a:solidFill>
                  <a:srgbClr val="18A818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財務規劃</a:t>
            </a:r>
            <a:endParaRPr lang="zh-TW" altLang="en-US" sz="8000" dirty="0">
              <a:solidFill>
                <a:srgbClr val="18A818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21" name="群組 20"/>
          <p:cNvGrpSpPr/>
          <p:nvPr/>
        </p:nvGrpSpPr>
        <p:grpSpPr>
          <a:xfrm rot="1284136">
            <a:off x="10168826" y="5704818"/>
            <a:ext cx="1072251" cy="991737"/>
            <a:chOff x="5421318" y="3296908"/>
            <a:chExt cx="972129" cy="991737"/>
          </a:xfrm>
        </p:grpSpPr>
        <p:grpSp>
          <p:nvGrpSpPr>
            <p:cNvPr id="22" name="群組 21"/>
            <p:cNvGrpSpPr/>
            <p:nvPr/>
          </p:nvGrpSpPr>
          <p:grpSpPr>
            <a:xfrm>
              <a:off x="5421319" y="3296908"/>
              <a:ext cx="972128" cy="991737"/>
              <a:chOff x="4596939" y="2676696"/>
              <a:chExt cx="1205346" cy="1205346"/>
            </a:xfrm>
            <a:solidFill>
              <a:schemeClr val="accent4">
                <a:lumMod val="60000"/>
                <a:lumOff val="40000"/>
              </a:schemeClr>
            </a:solidFill>
          </p:grpSpPr>
          <p:sp>
            <p:nvSpPr>
              <p:cNvPr id="26" name="淚滴形 25"/>
              <p:cNvSpPr/>
              <p:nvPr/>
            </p:nvSpPr>
            <p:spPr>
              <a:xfrm>
                <a:off x="4596939" y="2676696"/>
                <a:ext cx="1205346" cy="1205346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27" name="淚滴形 26"/>
              <p:cNvSpPr/>
              <p:nvPr/>
            </p:nvSpPr>
            <p:spPr>
              <a:xfrm rot="10800000">
                <a:off x="4596939" y="2676696"/>
                <a:ext cx="1205346" cy="1205346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  <p:grpSp>
          <p:nvGrpSpPr>
            <p:cNvPr id="23" name="群組 22"/>
            <p:cNvGrpSpPr/>
            <p:nvPr/>
          </p:nvGrpSpPr>
          <p:grpSpPr>
            <a:xfrm>
              <a:off x="5421318" y="3296908"/>
              <a:ext cx="972129" cy="909332"/>
              <a:chOff x="5370483" y="4268584"/>
              <a:chExt cx="1205346" cy="1205346"/>
            </a:xfrm>
            <a:solidFill>
              <a:schemeClr val="accent4">
                <a:lumMod val="75000"/>
              </a:schemeClr>
            </a:solidFill>
          </p:grpSpPr>
          <p:sp>
            <p:nvSpPr>
              <p:cNvPr id="24" name="淚滴形 23"/>
              <p:cNvSpPr/>
              <p:nvPr/>
            </p:nvSpPr>
            <p:spPr>
              <a:xfrm>
                <a:off x="5370483" y="4268584"/>
                <a:ext cx="1205346" cy="1205346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25" name="淚滴形 24"/>
              <p:cNvSpPr/>
              <p:nvPr/>
            </p:nvSpPr>
            <p:spPr>
              <a:xfrm rot="10800000">
                <a:off x="5370483" y="4268584"/>
                <a:ext cx="1205346" cy="1205346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</p:grpSp>
      <p:grpSp>
        <p:nvGrpSpPr>
          <p:cNvPr id="28" name="群組 27"/>
          <p:cNvGrpSpPr/>
          <p:nvPr/>
        </p:nvGrpSpPr>
        <p:grpSpPr>
          <a:xfrm rot="5505094">
            <a:off x="10875543" y="5572030"/>
            <a:ext cx="972129" cy="1093878"/>
            <a:chOff x="5421318" y="3296908"/>
            <a:chExt cx="972129" cy="991737"/>
          </a:xfrm>
        </p:grpSpPr>
        <p:grpSp>
          <p:nvGrpSpPr>
            <p:cNvPr id="29" name="群組 28"/>
            <p:cNvGrpSpPr/>
            <p:nvPr/>
          </p:nvGrpSpPr>
          <p:grpSpPr>
            <a:xfrm>
              <a:off x="5421319" y="3296908"/>
              <a:ext cx="972128" cy="991737"/>
              <a:chOff x="4596939" y="2676696"/>
              <a:chExt cx="1205346" cy="1205346"/>
            </a:xfrm>
            <a:solidFill>
              <a:schemeClr val="accent4">
                <a:lumMod val="60000"/>
                <a:lumOff val="40000"/>
              </a:schemeClr>
            </a:solidFill>
          </p:grpSpPr>
          <p:sp>
            <p:nvSpPr>
              <p:cNvPr id="41" name="淚滴形 40"/>
              <p:cNvSpPr/>
              <p:nvPr/>
            </p:nvSpPr>
            <p:spPr>
              <a:xfrm>
                <a:off x="4596939" y="2676696"/>
                <a:ext cx="1205346" cy="1205346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42" name="淚滴形 41"/>
              <p:cNvSpPr/>
              <p:nvPr/>
            </p:nvSpPr>
            <p:spPr>
              <a:xfrm rot="10800000">
                <a:off x="4596939" y="2676696"/>
                <a:ext cx="1205346" cy="1205346"/>
              </a:xfrm>
              <a:prstGeom prst="teardrop">
                <a:avLst>
                  <a:gd name="adj" fmla="val 108551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  <p:grpSp>
          <p:nvGrpSpPr>
            <p:cNvPr id="35" name="群組 34"/>
            <p:cNvGrpSpPr/>
            <p:nvPr/>
          </p:nvGrpSpPr>
          <p:grpSpPr>
            <a:xfrm>
              <a:off x="5421318" y="3296908"/>
              <a:ext cx="972129" cy="909332"/>
              <a:chOff x="5370483" y="4268584"/>
              <a:chExt cx="1205346" cy="1205346"/>
            </a:xfrm>
            <a:solidFill>
              <a:schemeClr val="accent4">
                <a:lumMod val="75000"/>
              </a:schemeClr>
            </a:solidFill>
          </p:grpSpPr>
          <p:sp>
            <p:nvSpPr>
              <p:cNvPr id="36" name="淚滴形 35"/>
              <p:cNvSpPr/>
              <p:nvPr/>
            </p:nvSpPr>
            <p:spPr>
              <a:xfrm>
                <a:off x="5370483" y="4268584"/>
                <a:ext cx="1205346" cy="1205346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40" name="淚滴形 39"/>
              <p:cNvSpPr/>
              <p:nvPr/>
            </p:nvSpPr>
            <p:spPr>
              <a:xfrm rot="10800000">
                <a:off x="5370483" y="4268584"/>
                <a:ext cx="1205346" cy="1205346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21890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-21246"/>
            <a:ext cx="10715105" cy="93933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grpSp>
        <p:nvGrpSpPr>
          <p:cNvPr id="7" name="群組 6"/>
          <p:cNvGrpSpPr/>
          <p:nvPr/>
        </p:nvGrpSpPr>
        <p:grpSpPr>
          <a:xfrm>
            <a:off x="0" y="6201293"/>
            <a:ext cx="12192000" cy="656706"/>
            <a:chOff x="0" y="6201293"/>
            <a:chExt cx="12192000" cy="656706"/>
          </a:xfrm>
        </p:grpSpPr>
        <p:sp>
          <p:nvSpPr>
            <p:cNvPr id="10" name="矩形 9"/>
            <p:cNvSpPr/>
            <p:nvPr/>
          </p:nvSpPr>
          <p:spPr>
            <a:xfrm>
              <a:off x="1504604" y="6201294"/>
              <a:ext cx="10687396" cy="656705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" name="矩形 13"/>
            <p:cNvSpPr/>
            <p:nvPr/>
          </p:nvSpPr>
          <p:spPr>
            <a:xfrm>
              <a:off x="0" y="6201293"/>
              <a:ext cx="980902" cy="656705"/>
            </a:xfrm>
            <a:prstGeom prst="rect">
              <a:avLst/>
            </a:prstGeom>
            <a:solidFill>
              <a:srgbClr val="18A81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8407047"/>
              </p:ext>
            </p:extLst>
          </p:nvPr>
        </p:nvGraphicFramePr>
        <p:xfrm>
          <a:off x="838200" y="1388226"/>
          <a:ext cx="10515600" cy="4384140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6427124">
                  <a:extLst>
                    <a:ext uri="{9D8B030D-6E8A-4147-A177-3AD203B41FA5}">
                      <a16:colId xmlns:a16="http://schemas.microsoft.com/office/drawing/2014/main" val="247796303"/>
                    </a:ext>
                  </a:extLst>
                </a:gridCol>
                <a:gridCol w="4088476">
                  <a:extLst>
                    <a:ext uri="{9D8B030D-6E8A-4147-A177-3AD203B41FA5}">
                      <a16:colId xmlns:a16="http://schemas.microsoft.com/office/drawing/2014/main" val="3322918995"/>
                    </a:ext>
                  </a:extLst>
                </a:gridCol>
              </a:tblGrid>
              <a:tr h="395161">
                <a:tc gridSpan="2">
                  <a:txBody>
                    <a:bodyPr/>
                    <a:lstStyle/>
                    <a:p>
                      <a:pPr algn="ctr"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薯地主義</a:t>
                      </a:r>
                      <a:endParaRPr lang="zh-TW" sz="2400" b="0" kern="1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6670" marR="1667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9178355"/>
                  </a:ext>
                </a:extLst>
              </a:tr>
              <a:tr h="395161">
                <a:tc gridSpan="2">
                  <a:txBody>
                    <a:bodyPr/>
                    <a:lstStyle/>
                    <a:p>
                      <a:pPr algn="ctr"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zh-TW" sz="2400" kern="0" dirty="0">
                          <a:effectLst/>
                        </a:rPr>
                        <a:t>損益表</a:t>
                      </a:r>
                      <a:endParaRPr lang="zh-TW" sz="2400" kern="1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6670" marR="1667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7402271"/>
                  </a:ext>
                </a:extLst>
              </a:tr>
              <a:tr h="395161">
                <a:tc gridSpan="2">
                  <a:txBody>
                    <a:bodyPr/>
                    <a:lstStyle/>
                    <a:p>
                      <a:pPr algn="ctr"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zh-TW" sz="2400" kern="0">
                          <a:effectLst/>
                        </a:rPr>
                        <a:t>民國</a:t>
                      </a:r>
                      <a:r>
                        <a:rPr lang="en-US" sz="2400" kern="0">
                          <a:effectLst/>
                        </a:rPr>
                        <a:t>109</a:t>
                      </a:r>
                      <a:r>
                        <a:rPr lang="zh-TW" sz="2400" kern="0">
                          <a:effectLst/>
                        </a:rPr>
                        <a:t>年</a:t>
                      </a:r>
                      <a:r>
                        <a:rPr lang="en-US" sz="2400" kern="0">
                          <a:effectLst/>
                        </a:rPr>
                        <a:t>09</a:t>
                      </a:r>
                      <a:r>
                        <a:rPr lang="zh-TW" sz="2400" kern="0">
                          <a:effectLst/>
                        </a:rPr>
                        <a:t>月</a:t>
                      </a:r>
                      <a:r>
                        <a:rPr lang="en-US" sz="2400" kern="0">
                          <a:effectLst/>
                        </a:rPr>
                        <a:t>21</a:t>
                      </a:r>
                      <a:r>
                        <a:rPr lang="zh-TW" sz="2400" kern="0">
                          <a:effectLst/>
                        </a:rPr>
                        <a:t>日 </a:t>
                      </a:r>
                      <a:r>
                        <a:rPr lang="en-US" sz="2400" kern="0">
                          <a:effectLst/>
                        </a:rPr>
                        <a:t>~ </a:t>
                      </a:r>
                      <a:r>
                        <a:rPr lang="zh-TW" sz="2400" kern="0">
                          <a:effectLst/>
                        </a:rPr>
                        <a:t>民國</a:t>
                      </a:r>
                      <a:r>
                        <a:rPr lang="en-US" sz="2400" kern="0">
                          <a:effectLst/>
                        </a:rPr>
                        <a:t>109</a:t>
                      </a:r>
                      <a:r>
                        <a:rPr lang="zh-TW" sz="2400" kern="0">
                          <a:effectLst/>
                        </a:rPr>
                        <a:t>年</a:t>
                      </a:r>
                      <a:r>
                        <a:rPr lang="en-US" sz="2400" kern="0">
                          <a:effectLst/>
                        </a:rPr>
                        <a:t>11</a:t>
                      </a:r>
                      <a:r>
                        <a:rPr lang="zh-TW" sz="2400" kern="0">
                          <a:effectLst/>
                        </a:rPr>
                        <a:t>月</a:t>
                      </a:r>
                      <a:r>
                        <a:rPr lang="en-US" sz="2400" kern="0">
                          <a:effectLst/>
                        </a:rPr>
                        <a:t>15</a:t>
                      </a:r>
                      <a:r>
                        <a:rPr lang="zh-TW" sz="2400" kern="0">
                          <a:effectLst/>
                        </a:rPr>
                        <a:t>日</a:t>
                      </a:r>
                      <a:endParaRPr lang="zh-TW" sz="2400" kern="10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6670" marR="1667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777148"/>
                  </a:ext>
                </a:extLst>
              </a:tr>
              <a:tr h="399687">
                <a:tc>
                  <a:txBody>
                    <a:bodyPr/>
                    <a:lstStyle/>
                    <a:p>
                      <a:pPr algn="just"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 </a:t>
                      </a:r>
                      <a:r>
                        <a:rPr lang="zh-TW" sz="2400" kern="0" dirty="0">
                          <a:effectLst/>
                        </a:rPr>
                        <a:t>銷貨收入 </a:t>
                      </a:r>
                      <a:endParaRPr lang="zh-TW" sz="2400" kern="1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6670" marR="16670" marT="0" marB="0" anchor="ctr"/>
                </a:tc>
                <a:tc>
                  <a:txBody>
                    <a:bodyPr/>
                    <a:lstStyle/>
                    <a:p>
                      <a:pPr algn="r"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＄</a:t>
                      </a:r>
                      <a:r>
                        <a:rPr lang="en-US" sz="2400" kern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48,435 </a:t>
                      </a:r>
                      <a:endParaRPr lang="zh-TW" sz="2400" kern="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6670" marR="16670" marT="0" marB="0" anchor="ctr"/>
                </a:tc>
                <a:extLst>
                  <a:ext uri="{0D108BD9-81ED-4DB2-BD59-A6C34878D82A}">
                    <a16:rowId xmlns:a16="http://schemas.microsoft.com/office/drawing/2014/main" val="2003564199"/>
                  </a:ext>
                </a:extLst>
              </a:tr>
              <a:tr h="399687">
                <a:tc>
                  <a:txBody>
                    <a:bodyPr/>
                    <a:lstStyle/>
                    <a:p>
                      <a:pPr algn="just"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 </a:t>
                      </a:r>
                      <a:r>
                        <a:rPr lang="zh-TW" sz="2400" kern="0" dirty="0">
                          <a:effectLst/>
                        </a:rPr>
                        <a:t>銷貨成本 </a:t>
                      </a:r>
                      <a:endParaRPr lang="zh-TW" sz="2400" kern="1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6670" marR="16670" marT="0" marB="0" anchor="ctr"/>
                </a:tc>
                <a:tc>
                  <a:txBody>
                    <a:bodyPr/>
                    <a:lstStyle/>
                    <a:p>
                      <a:pPr algn="r"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16,800 </a:t>
                      </a:r>
                      <a:endParaRPr lang="zh-TW" sz="2400" kern="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6670" marR="16670" marT="0" marB="0" anchor="ctr"/>
                </a:tc>
                <a:extLst>
                  <a:ext uri="{0D108BD9-81ED-4DB2-BD59-A6C34878D82A}">
                    <a16:rowId xmlns:a16="http://schemas.microsoft.com/office/drawing/2014/main" val="34808298"/>
                  </a:ext>
                </a:extLst>
              </a:tr>
              <a:tr h="399687">
                <a:tc>
                  <a:txBody>
                    <a:bodyPr/>
                    <a:lstStyle/>
                    <a:p>
                      <a:pPr algn="just"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 </a:t>
                      </a:r>
                      <a:r>
                        <a:rPr lang="zh-TW" sz="2400" kern="0" dirty="0">
                          <a:effectLst/>
                        </a:rPr>
                        <a:t>銷貨毛利 </a:t>
                      </a:r>
                      <a:endParaRPr lang="zh-TW" sz="2400" kern="1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6670" marR="16670" marT="0" marB="0" anchor="ctr"/>
                </a:tc>
                <a:tc>
                  <a:txBody>
                    <a:bodyPr/>
                    <a:lstStyle/>
                    <a:p>
                      <a:pPr algn="r"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31,635 </a:t>
                      </a:r>
                      <a:endParaRPr lang="zh-TW" sz="2400" kern="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6670" marR="16670" marT="0" marB="0" anchor="ctr"/>
                </a:tc>
                <a:extLst>
                  <a:ext uri="{0D108BD9-81ED-4DB2-BD59-A6C34878D82A}">
                    <a16:rowId xmlns:a16="http://schemas.microsoft.com/office/drawing/2014/main" val="3361385585"/>
                  </a:ext>
                </a:extLst>
              </a:tr>
              <a:tr h="399687">
                <a:tc>
                  <a:txBody>
                    <a:bodyPr/>
                    <a:lstStyle/>
                    <a:p>
                      <a:pPr algn="just"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 </a:t>
                      </a:r>
                      <a:r>
                        <a:rPr lang="zh-TW" sz="2400" kern="0" dirty="0">
                          <a:effectLst/>
                        </a:rPr>
                        <a:t>營業費用 </a:t>
                      </a:r>
                      <a:endParaRPr lang="zh-TW" sz="2400" kern="1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6670" marR="16670" marT="0" marB="0" anchor="ctr"/>
                </a:tc>
                <a:tc>
                  <a:txBody>
                    <a:bodyPr/>
                    <a:lstStyle/>
                    <a:p>
                      <a:endParaRPr lang="zh-TW" sz="2400" kern="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6670" marR="16670" marT="0" marB="0" anchor="ctr"/>
                </a:tc>
                <a:extLst>
                  <a:ext uri="{0D108BD9-81ED-4DB2-BD59-A6C34878D82A}">
                    <a16:rowId xmlns:a16="http://schemas.microsoft.com/office/drawing/2014/main" val="3704454766"/>
                  </a:ext>
                </a:extLst>
              </a:tr>
              <a:tr h="399687">
                <a:tc>
                  <a:txBody>
                    <a:bodyPr/>
                    <a:lstStyle/>
                    <a:p>
                      <a:pPr algn="just"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   </a:t>
                      </a:r>
                      <a:r>
                        <a:rPr lang="zh-TW" sz="2400" kern="0" dirty="0">
                          <a:effectLst/>
                        </a:rPr>
                        <a:t>銷貨費用 </a:t>
                      </a:r>
                      <a:endParaRPr lang="zh-TW" sz="2400" kern="1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6670" marR="16670" marT="0" marB="0" anchor="ctr"/>
                </a:tc>
                <a:tc>
                  <a:txBody>
                    <a:bodyPr/>
                    <a:lstStyle/>
                    <a:p>
                      <a:pPr algn="r"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(7,208)</a:t>
                      </a:r>
                      <a:endParaRPr lang="zh-TW" sz="2400" kern="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6670" marR="16670" marT="0" marB="0" anchor="ctr"/>
                </a:tc>
                <a:extLst>
                  <a:ext uri="{0D108BD9-81ED-4DB2-BD59-A6C34878D82A}">
                    <a16:rowId xmlns:a16="http://schemas.microsoft.com/office/drawing/2014/main" val="299421852"/>
                  </a:ext>
                </a:extLst>
              </a:tr>
              <a:tr h="399687">
                <a:tc>
                  <a:txBody>
                    <a:bodyPr/>
                    <a:lstStyle/>
                    <a:p>
                      <a:pPr algn="just"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 </a:t>
                      </a:r>
                      <a:r>
                        <a:rPr lang="zh-TW" sz="2400" kern="0" dirty="0">
                          <a:effectLst/>
                        </a:rPr>
                        <a:t>營業外費用 </a:t>
                      </a:r>
                      <a:endParaRPr lang="zh-TW" sz="2400" kern="1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6670" marR="16670" marT="0" marB="0" anchor="ctr"/>
                </a:tc>
                <a:tc>
                  <a:txBody>
                    <a:bodyPr/>
                    <a:lstStyle/>
                    <a:p>
                      <a:endParaRPr lang="zh-TW" sz="2400" kern="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6670" marR="16670" marT="0" marB="0" anchor="ctr"/>
                </a:tc>
                <a:extLst>
                  <a:ext uri="{0D108BD9-81ED-4DB2-BD59-A6C34878D82A}">
                    <a16:rowId xmlns:a16="http://schemas.microsoft.com/office/drawing/2014/main" val="1345703214"/>
                  </a:ext>
                </a:extLst>
              </a:tr>
              <a:tr h="399687">
                <a:tc>
                  <a:txBody>
                    <a:bodyPr/>
                    <a:lstStyle/>
                    <a:p>
                      <a:pPr algn="just"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    </a:t>
                      </a:r>
                      <a:r>
                        <a:rPr lang="zh-TW" sz="2400" kern="0" dirty="0">
                          <a:effectLst/>
                        </a:rPr>
                        <a:t>其他損失 </a:t>
                      </a:r>
                      <a:endParaRPr lang="zh-TW" sz="2400" kern="1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6670" marR="16670" marT="0" marB="0" anchor="ctr"/>
                </a:tc>
                <a:tc>
                  <a:txBody>
                    <a:bodyPr/>
                    <a:lstStyle/>
                    <a:p>
                      <a:pPr algn="r"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(2,000)</a:t>
                      </a:r>
                      <a:endParaRPr lang="zh-TW" sz="2400" kern="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6670" marR="16670" marT="0" marB="0" anchor="ctr"/>
                </a:tc>
                <a:extLst>
                  <a:ext uri="{0D108BD9-81ED-4DB2-BD59-A6C34878D82A}">
                    <a16:rowId xmlns:a16="http://schemas.microsoft.com/office/drawing/2014/main" val="2196153182"/>
                  </a:ext>
                </a:extLst>
              </a:tr>
              <a:tr h="400848">
                <a:tc>
                  <a:txBody>
                    <a:bodyPr/>
                    <a:lstStyle/>
                    <a:p>
                      <a:pPr algn="just"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 </a:t>
                      </a:r>
                      <a:r>
                        <a:rPr lang="zh-TW" sz="2400" kern="0" dirty="0">
                          <a:effectLst/>
                        </a:rPr>
                        <a:t>本期淨利 </a:t>
                      </a:r>
                      <a:endParaRPr lang="zh-TW" sz="2400" kern="1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6670" marR="1667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＄</a:t>
                      </a:r>
                      <a:r>
                        <a:rPr lang="en-US" sz="2400" kern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22,427 </a:t>
                      </a:r>
                      <a:endParaRPr lang="zh-TW" sz="2400" kern="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6670" marR="16670" marT="0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7787038"/>
                  </a:ext>
                </a:extLst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4628203" y="-21246"/>
            <a:ext cx="310185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4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財務規劃</a:t>
            </a:r>
            <a:endParaRPr lang="zh-TW" altLang="en-US" sz="54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6" name="群組 5"/>
          <p:cNvGrpSpPr/>
          <p:nvPr/>
        </p:nvGrpSpPr>
        <p:grpSpPr>
          <a:xfrm>
            <a:off x="0" y="-1"/>
            <a:ext cx="12192000" cy="939339"/>
            <a:chOff x="0" y="-1"/>
            <a:chExt cx="12192000" cy="939339"/>
          </a:xfrm>
        </p:grpSpPr>
        <p:sp>
          <p:nvSpPr>
            <p:cNvPr id="13" name="矩形 12"/>
            <p:cNvSpPr/>
            <p:nvPr/>
          </p:nvSpPr>
          <p:spPr>
            <a:xfrm>
              <a:off x="11211098" y="-1"/>
              <a:ext cx="980902" cy="939339"/>
            </a:xfrm>
            <a:prstGeom prst="rect">
              <a:avLst/>
            </a:prstGeom>
            <a:solidFill>
              <a:srgbClr val="18A81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0" y="-1"/>
              <a:ext cx="10715105" cy="939339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18" name="矩形 17"/>
            <p:cNvSpPr/>
            <p:nvPr/>
          </p:nvSpPr>
          <p:spPr>
            <a:xfrm>
              <a:off x="4628203" y="-1"/>
              <a:ext cx="3101850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TW" altLang="en-US" sz="5400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財務規劃</a:t>
              </a:r>
              <a:endParaRPr lang="zh-TW" altLang="en-US" sz="54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74528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428</Words>
  <Application>Microsoft Office PowerPoint</Application>
  <PresentationFormat>寬螢幕</PresentationFormat>
  <Paragraphs>136</Paragraphs>
  <Slides>15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3" baseType="lpstr">
      <vt:lpstr>微軟正黑體</vt:lpstr>
      <vt:lpstr>新細明體</vt:lpstr>
      <vt:lpstr>Arial</vt:lpstr>
      <vt:lpstr>Calibri</vt:lpstr>
      <vt:lpstr>Calibri Light</vt:lpstr>
      <vt:lpstr>Times New Roman</vt:lpstr>
      <vt:lpstr>Wingdings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23</cp:revision>
  <dcterms:created xsi:type="dcterms:W3CDTF">2022-03-04T06:09:21Z</dcterms:created>
  <dcterms:modified xsi:type="dcterms:W3CDTF">2022-03-04T09:10:34Z</dcterms:modified>
</cp:coreProperties>
</file>