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2" r:id="rId6"/>
    <p:sldId id="266" r:id="rId7"/>
    <p:sldId id="263" r:id="rId8"/>
    <p:sldId id="267" r:id="rId9"/>
    <p:sldId id="270" r:id="rId10"/>
    <p:sldId id="264" r:id="rId11"/>
    <p:sldId id="268" r:id="rId12"/>
    <p:sldId id="265" r:id="rId13"/>
    <p:sldId id="269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92C2"/>
    <a:srgbClr val="EEB0B1"/>
    <a:srgbClr val="D64246"/>
    <a:srgbClr val="E6E6E6"/>
    <a:srgbClr val="F6D6D7"/>
    <a:srgbClr val="E58789"/>
    <a:srgbClr val="0A5C5E"/>
    <a:srgbClr val="13ADB1"/>
    <a:srgbClr val="4B82B9"/>
    <a:srgbClr val="DA5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0" autoAdjust="0"/>
    <p:restoredTop sz="94660"/>
  </p:normalViewPr>
  <p:slideViewPr>
    <p:cSldViewPr snapToGrid="0">
      <p:cViewPr>
        <p:scale>
          <a:sx n="93" d="100"/>
          <a:sy n="93" d="100"/>
        </p:scale>
        <p:origin x="65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CE4CA-6783-42E4-B8C7-2CF3D1CB295F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0187C-A906-43C3-9E8D-62F4F57431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26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63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57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58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05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6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0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04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46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83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81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93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608A5-E733-4DB3-BFB3-6B41B831CD9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FFAB-0AA9-4641-A679-1868BCEF6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64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 flipV="1">
            <a:off x="0" y="2524259"/>
            <a:ext cx="12192000" cy="1107583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5859887" y="0"/>
            <a:ext cx="1184857" cy="685800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 rot="19102411">
            <a:off x="9885542" y="2229333"/>
            <a:ext cx="3090240" cy="309024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 rot="20255324">
            <a:off x="7989150" y="-79203"/>
            <a:ext cx="3090240" cy="309024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 rot="20255324">
            <a:off x="378506" y="4364757"/>
            <a:ext cx="3090240" cy="309024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 rot="610109">
            <a:off x="4671180" y="1883879"/>
            <a:ext cx="3090240" cy="309024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1937029" y="2791586"/>
            <a:ext cx="4340355" cy="1292662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7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薯地主義</a:t>
            </a:r>
            <a:endParaRPr lang="zh-TW" altLang="en-US" sz="7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 rot="21092760">
            <a:off x="7989151" y="4686295"/>
            <a:ext cx="3090240" cy="309024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 rot="20255324">
            <a:off x="2494744" y="230574"/>
            <a:ext cx="3090240" cy="309024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9" name="圖片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69" y="407575"/>
            <a:ext cx="2040993" cy="211668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27" name="矩形 26"/>
          <p:cNvSpPr/>
          <p:nvPr/>
        </p:nvSpPr>
        <p:spPr>
          <a:xfrm rot="294096">
            <a:off x="3136278" y="4475933"/>
            <a:ext cx="3090240" cy="309024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5912189" y="4207602"/>
            <a:ext cx="21825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提案簡報</a:t>
            </a:r>
            <a:endParaRPr lang="zh-TW" altLang="en-US" sz="3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" name="圖片 2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4236" y="880335"/>
            <a:ext cx="984250" cy="984250"/>
          </a:xfrm>
          <a:prstGeom prst="rect">
            <a:avLst/>
          </a:prstGeom>
          <a:noFill/>
        </p:spPr>
      </p:pic>
      <p:pic>
        <p:nvPicPr>
          <p:cNvPr id="31" name="圖片 3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3855" y="532178"/>
            <a:ext cx="984250" cy="984250"/>
          </a:xfrm>
          <a:prstGeom prst="rect">
            <a:avLst/>
          </a:prstGeom>
          <a:noFill/>
        </p:spPr>
      </p:pic>
      <p:pic>
        <p:nvPicPr>
          <p:cNvPr id="32" name="圖片 3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44443" y="1807336"/>
            <a:ext cx="984250" cy="984250"/>
          </a:xfrm>
          <a:prstGeom prst="rect">
            <a:avLst/>
          </a:prstGeom>
          <a:noFill/>
        </p:spPr>
      </p:pic>
      <p:pic>
        <p:nvPicPr>
          <p:cNvPr id="33" name="圖片 3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5986" y="4520734"/>
            <a:ext cx="984250" cy="984250"/>
          </a:xfrm>
          <a:prstGeom prst="rect">
            <a:avLst/>
          </a:prstGeom>
          <a:noFill/>
        </p:spPr>
      </p:pic>
      <p:pic>
        <p:nvPicPr>
          <p:cNvPr id="34" name="圖片 3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6044" y="5909877"/>
            <a:ext cx="984250" cy="984250"/>
          </a:xfrm>
          <a:prstGeom prst="rect">
            <a:avLst/>
          </a:prstGeom>
          <a:noFill/>
        </p:spPr>
      </p:pic>
      <p:pic>
        <p:nvPicPr>
          <p:cNvPr id="35" name="圖片 3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8738" y="5748526"/>
            <a:ext cx="984250" cy="984250"/>
          </a:xfrm>
          <a:prstGeom prst="rect">
            <a:avLst/>
          </a:prstGeom>
          <a:noFill/>
        </p:spPr>
      </p:pic>
      <p:pic>
        <p:nvPicPr>
          <p:cNvPr id="36" name="圖片 3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5623" y="5565661"/>
            <a:ext cx="984250" cy="984250"/>
          </a:xfrm>
          <a:prstGeom prst="rect">
            <a:avLst/>
          </a:prstGeom>
          <a:noFill/>
        </p:spPr>
      </p:pic>
      <p:pic>
        <p:nvPicPr>
          <p:cNvPr id="37" name="圖片 36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93" y="4030498"/>
            <a:ext cx="981075" cy="987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75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1280160"/>
            <a:ext cx="12208902" cy="332509"/>
          </a:xfrm>
          <a:prstGeom prst="rect">
            <a:avLst/>
          </a:prstGeom>
          <a:solidFill>
            <a:srgbClr val="EEB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0" y="1072342"/>
            <a:ext cx="12192000" cy="0"/>
          </a:xfrm>
          <a:prstGeom prst="line">
            <a:avLst/>
          </a:prstGeom>
          <a:ln w="76200">
            <a:solidFill>
              <a:srgbClr val="DD61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六邊形 13"/>
          <p:cNvSpPr/>
          <p:nvPr/>
        </p:nvSpPr>
        <p:spPr>
          <a:xfrm>
            <a:off x="9897535" y="3729102"/>
            <a:ext cx="3629520" cy="3128898"/>
          </a:xfrm>
          <a:prstGeom prst="hexagon">
            <a:avLst/>
          </a:prstGeom>
          <a:solidFill>
            <a:srgbClr val="EEB0B1">
              <a:alpha val="60000"/>
            </a:srgbClr>
          </a:solidFill>
          <a:ln w="19050">
            <a:solidFill>
              <a:srgbClr val="DD61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六邊形 14"/>
          <p:cNvSpPr/>
          <p:nvPr/>
        </p:nvSpPr>
        <p:spPr>
          <a:xfrm>
            <a:off x="9093200" y="4986509"/>
            <a:ext cx="2298839" cy="1981758"/>
          </a:xfrm>
          <a:prstGeom prst="hexagon">
            <a:avLst/>
          </a:prstGeom>
          <a:solidFill>
            <a:srgbClr val="E58789">
              <a:alpha val="80000"/>
            </a:srgbClr>
          </a:solidFill>
          <a:ln w="19050">
            <a:solidFill>
              <a:srgbClr val="9F03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菱形 15"/>
          <p:cNvSpPr/>
          <p:nvPr/>
        </p:nvSpPr>
        <p:spPr>
          <a:xfrm flipV="1">
            <a:off x="3582458" y="5142728"/>
            <a:ext cx="5202315" cy="45719"/>
          </a:xfrm>
          <a:prstGeom prst="diamond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3549046" y="2731806"/>
            <a:ext cx="1457664" cy="321885"/>
            <a:chOff x="3613734" y="2801459"/>
            <a:chExt cx="1017224" cy="224626"/>
          </a:xfrm>
          <a:solidFill>
            <a:srgbClr val="108F92"/>
          </a:solidFill>
        </p:grpSpPr>
        <p:sp>
          <p:nvSpPr>
            <p:cNvPr id="17" name="橢圓 16"/>
            <p:cNvSpPr/>
            <p:nvPr/>
          </p:nvSpPr>
          <p:spPr>
            <a:xfrm>
              <a:off x="3613734" y="2801459"/>
              <a:ext cx="224626" cy="224626"/>
            </a:xfrm>
            <a:prstGeom prst="ellipse">
              <a:avLst/>
            </a:prstGeom>
            <a:solidFill>
              <a:srgbClr val="E587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3877933" y="2801459"/>
              <a:ext cx="224626" cy="224626"/>
            </a:xfrm>
            <a:prstGeom prst="ellipse">
              <a:avLst/>
            </a:prstGeom>
            <a:solidFill>
              <a:srgbClr val="E58789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4142132" y="2801459"/>
              <a:ext cx="224626" cy="224626"/>
            </a:xfrm>
            <a:prstGeom prst="ellipse">
              <a:avLst/>
            </a:prstGeom>
            <a:solidFill>
              <a:srgbClr val="E5878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4406332" y="2801459"/>
              <a:ext cx="224626" cy="224626"/>
            </a:xfrm>
            <a:prstGeom prst="ellipse">
              <a:avLst/>
            </a:prstGeom>
            <a:solidFill>
              <a:srgbClr val="E5878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2672739" y="969600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12672738" y="1385228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2670057" y="1856057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2670057" y="2326886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12677649" y="2790008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088580" y="3451878"/>
            <a:ext cx="42818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800" b="1" dirty="0" smtClean="0">
                <a:solidFill>
                  <a:srgbClr val="6E181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endParaRPr lang="zh-TW" altLang="en-US" sz="7800" b="1" dirty="0">
              <a:solidFill>
                <a:srgbClr val="6E181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-574914" y="-99758"/>
            <a:ext cx="3472010" cy="7173888"/>
            <a:chOff x="-574914" y="-99758"/>
            <a:chExt cx="3472010" cy="7173888"/>
          </a:xfrm>
          <a:solidFill>
            <a:srgbClr val="E58789"/>
          </a:solidFill>
        </p:grpSpPr>
        <p:sp>
          <p:nvSpPr>
            <p:cNvPr id="4" name="矩形 3"/>
            <p:cNvSpPr/>
            <p:nvPr/>
          </p:nvSpPr>
          <p:spPr>
            <a:xfrm rot="364444">
              <a:off x="-574914" y="-99754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 rot="364444">
              <a:off x="60332" y="-99755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 rot="364444">
              <a:off x="695578" y="-99756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364444">
              <a:off x="1330824" y="-99758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364444">
              <a:off x="1966070" y="-99757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309422" y="1418630"/>
            <a:ext cx="2553652" cy="3746957"/>
            <a:chOff x="-142636" y="1418630"/>
            <a:chExt cx="2553652" cy="3746957"/>
          </a:xfrm>
          <a:noFill/>
        </p:grpSpPr>
        <p:sp>
          <p:nvSpPr>
            <p:cNvPr id="33" name="文字方塊 32"/>
            <p:cNvSpPr txBox="1"/>
            <p:nvPr/>
          </p:nvSpPr>
          <p:spPr>
            <a:xfrm>
              <a:off x="475595" y="1964711"/>
              <a:ext cx="1935421" cy="32008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0200" dirty="0">
                  <a:solidFill>
                    <a:schemeClr val="bg1"/>
                  </a:solidFill>
                  <a:latin typeface="AR CENA" panose="02000000000000000000" pitchFamily="2" charset="0"/>
                  <a:ea typeface="華康勘亭流(P)" panose="03000900000000000000" pitchFamily="66" charset="-120"/>
                </a:rPr>
                <a:t>4</a:t>
              </a:r>
              <a:endParaRPr lang="zh-TW" altLang="en-US" sz="20200" dirty="0">
                <a:solidFill>
                  <a:schemeClr val="bg1"/>
                </a:solidFill>
                <a:latin typeface="AR CENA" panose="02000000000000000000" pitchFamily="2" charset="0"/>
                <a:ea typeface="華康勘亭流(P)" panose="03000900000000000000" pitchFamily="66" charset="-120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-142636" y="1418630"/>
              <a:ext cx="2234398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chemeClr val="bg1"/>
                  </a:solidFill>
                  <a:latin typeface="Alef" panose="00000500000000000000" pitchFamily="2" charset="-79"/>
                  <a:cs typeface="Alef" panose="00000500000000000000" pitchFamily="2" charset="-79"/>
                </a:rPr>
                <a:t>CONTENTS</a:t>
              </a:r>
              <a:endParaRPr lang="zh-TW" altLang="en-US" sz="2800" b="1" dirty="0">
                <a:solidFill>
                  <a:schemeClr val="bg1"/>
                </a:solidFill>
                <a:latin typeface="Alef" panose="00000500000000000000" pitchFamily="2" charset="-79"/>
                <a:cs typeface="Alef" panose="00000500000000000000" pitchFamily="2" charset="-79"/>
              </a:endParaRPr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9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062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六邊形 23"/>
          <p:cNvSpPr/>
          <p:nvPr/>
        </p:nvSpPr>
        <p:spPr>
          <a:xfrm>
            <a:off x="4099225" y="3183405"/>
            <a:ext cx="3338883" cy="2878348"/>
          </a:xfrm>
          <a:prstGeom prst="hexagon">
            <a:avLst/>
          </a:prstGeom>
          <a:solidFill>
            <a:srgbClr val="EEB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-719191" y="-205483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-719192" y="210145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-721873" y="680974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-721873" y="1151803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-714281" y="1614925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42872" y="-5230"/>
            <a:ext cx="12049811" cy="1182352"/>
            <a:chOff x="42872" y="-5230"/>
            <a:chExt cx="12049811" cy="1182352"/>
          </a:xfrm>
        </p:grpSpPr>
        <p:sp>
          <p:nvSpPr>
            <p:cNvPr id="14" name="矩形 13"/>
            <p:cNvSpPr/>
            <p:nvPr/>
          </p:nvSpPr>
          <p:spPr>
            <a:xfrm>
              <a:off x="3527368" y="49127"/>
              <a:ext cx="8565315" cy="712497"/>
            </a:xfrm>
            <a:prstGeom prst="rect">
              <a:avLst/>
            </a:prstGeom>
            <a:gradFill flip="none" rotWithShape="1">
              <a:gsLst>
                <a:gs pos="0">
                  <a:srgbClr val="DA5255"/>
                </a:gs>
                <a:gs pos="46000">
                  <a:srgbClr val="E58789"/>
                </a:gs>
                <a:gs pos="100000">
                  <a:srgbClr val="108F92">
                    <a:tint val="23500"/>
                    <a:satMod val="160000"/>
                    <a:alpha val="0"/>
                    <a:lumMod val="0"/>
                    <a:lumOff val="10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42872" y="-5230"/>
              <a:ext cx="4666021" cy="1018900"/>
              <a:chOff x="42872" y="-5230"/>
              <a:chExt cx="4666021" cy="1018900"/>
            </a:xfrm>
            <a:solidFill>
              <a:srgbClr val="E58789"/>
            </a:solidFill>
          </p:grpSpPr>
          <p:sp>
            <p:nvSpPr>
              <p:cNvPr id="9" name="等腰三角形 8"/>
              <p:cNvSpPr/>
              <p:nvPr/>
            </p:nvSpPr>
            <p:spPr>
              <a:xfrm>
                <a:off x="2270425" y="536565"/>
                <a:ext cx="575751" cy="456556"/>
              </a:xfrm>
              <a:prstGeom prst="triangle">
                <a:avLst>
                  <a:gd name="adj" fmla="val 19645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84140" y="-5230"/>
                <a:ext cx="1060499" cy="998352"/>
              </a:xfrm>
              <a:prstGeom prst="triangle">
                <a:avLst>
                  <a:gd name="adj" fmla="val 77179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梯形 7"/>
              <p:cNvSpPr/>
              <p:nvPr/>
            </p:nvSpPr>
            <p:spPr>
              <a:xfrm flipV="1">
                <a:off x="947507" y="37515"/>
                <a:ext cx="1524832" cy="941477"/>
              </a:xfrm>
              <a:prstGeom prst="trapezoid">
                <a:avLst>
                  <a:gd name="adj" fmla="val 24056"/>
                </a:avLst>
              </a:prstGeom>
              <a:grp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直角三角形 4"/>
              <p:cNvSpPr/>
              <p:nvPr/>
            </p:nvSpPr>
            <p:spPr>
              <a:xfrm flipV="1">
                <a:off x="42872" y="37517"/>
                <a:ext cx="777919" cy="959440"/>
              </a:xfrm>
              <a:prstGeom prst="rtTriangle">
                <a:avLst/>
              </a:prstGeom>
              <a:grp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2389317" y="16966"/>
                <a:ext cx="1082280" cy="976155"/>
              </a:xfrm>
              <a:custGeom>
                <a:avLst/>
                <a:gdLst>
                  <a:gd name="connsiteX0" fmla="*/ 83713 w 676141"/>
                  <a:gd name="connsiteY0" fmla="*/ 19318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83713 w 676141"/>
                  <a:gd name="connsiteY5" fmla="*/ 19318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45076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45076 w 676141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309093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76927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76927 w 714777"/>
                  <a:gd name="connsiteY5" fmla="*/ 0 h 94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4777" h="940157">
                    <a:moveTo>
                      <a:pt x="76927" y="0"/>
                    </a:moveTo>
                    <a:lnTo>
                      <a:pt x="0" y="502276"/>
                    </a:lnTo>
                    <a:lnTo>
                      <a:pt x="264017" y="940157"/>
                    </a:lnTo>
                    <a:lnTo>
                      <a:pt x="714777" y="940157"/>
                    </a:lnTo>
                    <a:lnTo>
                      <a:pt x="714777" y="0"/>
                    </a:lnTo>
                    <a:lnTo>
                      <a:pt x="76927" y="0"/>
                    </a:lnTo>
                    <a:close/>
                  </a:path>
                </a:pathLst>
              </a:cu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直角三角形 11"/>
              <p:cNvSpPr/>
              <p:nvPr/>
            </p:nvSpPr>
            <p:spPr>
              <a:xfrm flipV="1">
                <a:off x="3480357" y="22034"/>
                <a:ext cx="1228536" cy="991636"/>
              </a:xfrm>
              <a:prstGeom prst="rt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10501" y="148549"/>
              <a:ext cx="2834768" cy="1028573"/>
              <a:chOff x="549099" y="110272"/>
              <a:chExt cx="2834768" cy="1028573"/>
            </a:xfrm>
          </p:grpSpPr>
          <p:sp>
            <p:nvSpPr>
              <p:cNvPr id="13" name="文字方塊 12"/>
              <p:cNvSpPr txBox="1"/>
              <p:nvPr/>
            </p:nvSpPr>
            <p:spPr>
              <a:xfrm>
                <a:off x="997747" y="307848"/>
                <a:ext cx="238612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4800" dirty="0" smtClean="0">
                    <a:solidFill>
                      <a:schemeClr val="bg1"/>
                    </a:solidFill>
                  </a:rPr>
                  <a:t>-----------</a:t>
                </a:r>
                <a:endParaRPr lang="zh-TW" altLang="en-US" sz="4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549099" y="110272"/>
                <a:ext cx="275629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38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4</a:t>
                </a:r>
                <a:r>
                  <a:rPr lang="zh-TW" altLang="en-US" sz="38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 營運計畫</a:t>
                </a:r>
                <a:endParaRPr lang="zh-TW" altLang="en-US" sz="3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21" name="文字方塊 20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10</a:t>
            </a:r>
            <a:endParaRPr lang="zh-TW" altLang="en-US" sz="2000" dirty="0"/>
          </a:p>
        </p:txBody>
      </p:sp>
      <p:sp>
        <p:nvSpPr>
          <p:cNvPr id="2" name="六邊形 1"/>
          <p:cNvSpPr/>
          <p:nvPr/>
        </p:nvSpPr>
        <p:spPr>
          <a:xfrm>
            <a:off x="4252302" y="3311146"/>
            <a:ext cx="3040687" cy="2621282"/>
          </a:xfrm>
          <a:prstGeom prst="hexagon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六邊形 24"/>
          <p:cNvSpPr/>
          <p:nvPr/>
        </p:nvSpPr>
        <p:spPr>
          <a:xfrm>
            <a:off x="1521403" y="5059940"/>
            <a:ext cx="2830626" cy="2440195"/>
          </a:xfrm>
          <a:prstGeom prst="hexagon">
            <a:avLst/>
          </a:prstGeom>
          <a:solidFill>
            <a:srgbClr val="EEB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六邊形 25"/>
          <p:cNvSpPr/>
          <p:nvPr/>
        </p:nvSpPr>
        <p:spPr>
          <a:xfrm>
            <a:off x="1644601" y="5167479"/>
            <a:ext cx="2577823" cy="2222261"/>
          </a:xfrm>
          <a:prstGeom prst="hexagon">
            <a:avLst/>
          </a:prstGeom>
          <a:solidFill>
            <a:srgbClr val="F6D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六邊形 26"/>
          <p:cNvSpPr/>
          <p:nvPr/>
        </p:nvSpPr>
        <p:spPr>
          <a:xfrm>
            <a:off x="847840" y="1747879"/>
            <a:ext cx="3338883" cy="2878348"/>
          </a:xfrm>
          <a:prstGeom prst="hexagon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六邊形 27"/>
          <p:cNvSpPr/>
          <p:nvPr/>
        </p:nvSpPr>
        <p:spPr>
          <a:xfrm>
            <a:off x="1006740" y="1859921"/>
            <a:ext cx="3040687" cy="2621282"/>
          </a:xfrm>
          <a:prstGeom prst="hexagon">
            <a:avLst/>
          </a:prstGeom>
          <a:solidFill>
            <a:srgbClr val="EEB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六邊形 30"/>
          <p:cNvSpPr/>
          <p:nvPr/>
        </p:nvSpPr>
        <p:spPr>
          <a:xfrm>
            <a:off x="7473809" y="4621787"/>
            <a:ext cx="3338883" cy="2878348"/>
          </a:xfrm>
          <a:prstGeom prst="hexagon">
            <a:avLst/>
          </a:prstGeom>
          <a:solidFill>
            <a:srgbClr val="D64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六邊形 31"/>
          <p:cNvSpPr/>
          <p:nvPr/>
        </p:nvSpPr>
        <p:spPr>
          <a:xfrm>
            <a:off x="7622906" y="4750320"/>
            <a:ext cx="3040687" cy="2621282"/>
          </a:xfrm>
          <a:prstGeom prst="hexagon">
            <a:avLst/>
          </a:prstGeom>
          <a:solidFill>
            <a:srgbClr val="EEB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六邊形 32"/>
          <p:cNvSpPr/>
          <p:nvPr/>
        </p:nvSpPr>
        <p:spPr>
          <a:xfrm>
            <a:off x="7298812" y="2206641"/>
            <a:ext cx="2266092" cy="1953528"/>
          </a:xfrm>
          <a:prstGeom prst="hexagon">
            <a:avLst/>
          </a:prstGeom>
          <a:solidFill>
            <a:srgbClr val="F6D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六邊形 33"/>
          <p:cNvSpPr/>
          <p:nvPr/>
        </p:nvSpPr>
        <p:spPr>
          <a:xfrm>
            <a:off x="10379068" y="3369878"/>
            <a:ext cx="1890816" cy="1630014"/>
          </a:xfrm>
          <a:prstGeom prst="hexagon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六邊形 34"/>
          <p:cNvSpPr/>
          <p:nvPr/>
        </p:nvSpPr>
        <p:spPr>
          <a:xfrm>
            <a:off x="-52224" y="4621787"/>
            <a:ext cx="1424528" cy="1228042"/>
          </a:xfrm>
          <a:prstGeom prst="hexagon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1267763" y="2702192"/>
            <a:ext cx="251863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zh-TW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設立</a:t>
            </a:r>
            <a:r>
              <a:rPr lang="en-US" altLang="zh-TW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IG</a:t>
            </a:r>
            <a:r>
              <a:rPr lang="zh-TW" altLang="zh-TW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帳號</a:t>
            </a:r>
            <a:endParaRPr lang="en-US" altLang="zh-TW" sz="2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ctr"/>
            <a:r>
              <a:rPr lang="zh-TW" altLang="zh-TW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向</a:t>
            </a:r>
            <a:r>
              <a:rPr lang="zh-TW" altLang="zh-TW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年輕族群推廣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323678" y="4273946"/>
            <a:ext cx="2852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向各班級學生家長</a:t>
            </a:r>
            <a:endParaRPr lang="en-US" altLang="zh-TW" sz="2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ctr"/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發放訂購單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062842" y="5614685"/>
            <a:ext cx="218521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配合校友會</a:t>
            </a:r>
            <a:endParaRPr lang="en-US" altLang="zh-TW" sz="2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ctr"/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活動擺設單位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714820" y="5602991"/>
            <a:ext cx="248235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透過親師座談會當天</a:t>
            </a:r>
            <a:endParaRPr lang="en-US" altLang="zh-TW" sz="2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algn="ctr"/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在校門口發放傳單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470792" y="2830319"/>
            <a:ext cx="19221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到各處室向老師們推銷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655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1280160"/>
            <a:ext cx="12208902" cy="332509"/>
          </a:xfrm>
          <a:prstGeom prst="rect">
            <a:avLst/>
          </a:prstGeom>
          <a:solidFill>
            <a:srgbClr val="6292C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0" y="1072342"/>
            <a:ext cx="12192000" cy="0"/>
          </a:xfrm>
          <a:prstGeom prst="line">
            <a:avLst/>
          </a:prstGeom>
          <a:ln w="76200">
            <a:solidFill>
              <a:srgbClr val="3E6F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六邊形 13"/>
          <p:cNvSpPr/>
          <p:nvPr/>
        </p:nvSpPr>
        <p:spPr>
          <a:xfrm>
            <a:off x="9897535" y="3729102"/>
            <a:ext cx="3629520" cy="3128898"/>
          </a:xfrm>
          <a:prstGeom prst="hexagon">
            <a:avLst/>
          </a:prstGeom>
          <a:solidFill>
            <a:srgbClr val="C0D3E7">
              <a:alpha val="69804"/>
            </a:srgbClr>
          </a:solidFill>
          <a:ln w="19050">
            <a:solidFill>
              <a:srgbClr val="62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六邊形 14"/>
          <p:cNvSpPr/>
          <p:nvPr/>
        </p:nvSpPr>
        <p:spPr>
          <a:xfrm>
            <a:off x="9093200" y="4986509"/>
            <a:ext cx="2298839" cy="1981758"/>
          </a:xfrm>
          <a:prstGeom prst="hexagon">
            <a:avLst/>
          </a:prstGeom>
          <a:solidFill>
            <a:srgbClr val="91B3D4">
              <a:alpha val="69804"/>
            </a:srgbClr>
          </a:solidFill>
          <a:ln w="19050">
            <a:solidFill>
              <a:srgbClr val="3E6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菱形 15"/>
          <p:cNvSpPr/>
          <p:nvPr/>
        </p:nvSpPr>
        <p:spPr>
          <a:xfrm flipV="1">
            <a:off x="3582458" y="5142728"/>
            <a:ext cx="5202315" cy="45719"/>
          </a:xfrm>
          <a:prstGeom prst="diamond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3549044" y="2731806"/>
            <a:ext cx="1457665" cy="321885"/>
            <a:chOff x="3613734" y="2801459"/>
            <a:chExt cx="1017225" cy="224626"/>
          </a:xfrm>
          <a:solidFill>
            <a:srgbClr val="108F92"/>
          </a:solidFill>
        </p:grpSpPr>
        <p:sp>
          <p:nvSpPr>
            <p:cNvPr id="17" name="橢圓 16"/>
            <p:cNvSpPr/>
            <p:nvPr/>
          </p:nvSpPr>
          <p:spPr>
            <a:xfrm>
              <a:off x="3613734" y="2801459"/>
              <a:ext cx="224626" cy="224626"/>
            </a:xfrm>
            <a:prstGeom prst="ellipse">
              <a:avLst/>
            </a:prstGeom>
            <a:solidFill>
              <a:srgbClr val="629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3877933" y="2801459"/>
              <a:ext cx="224626" cy="224626"/>
            </a:xfrm>
            <a:prstGeom prst="ellipse">
              <a:avLst/>
            </a:prstGeom>
            <a:solidFill>
              <a:srgbClr val="6292C2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4142132" y="2801459"/>
              <a:ext cx="224626" cy="224626"/>
            </a:xfrm>
            <a:prstGeom prst="ellipse">
              <a:avLst/>
            </a:prstGeom>
            <a:solidFill>
              <a:srgbClr val="6292C2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4406333" y="2801459"/>
              <a:ext cx="224626" cy="224626"/>
            </a:xfrm>
            <a:prstGeom prst="ellipse">
              <a:avLst/>
            </a:prstGeom>
            <a:solidFill>
              <a:srgbClr val="6292C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2672739" y="969600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12672738" y="1385228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2670057" y="1856057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2670057" y="2326886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12677649" y="2790008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088580" y="3451878"/>
            <a:ext cx="42818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800" b="1" dirty="0" smtClean="0">
                <a:solidFill>
                  <a:srgbClr val="2C4F7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未來發展</a:t>
            </a:r>
            <a:endParaRPr lang="zh-TW" altLang="en-US" sz="7800" b="1" dirty="0">
              <a:solidFill>
                <a:srgbClr val="2C4F7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-574914" y="-99758"/>
            <a:ext cx="3472010" cy="7173888"/>
            <a:chOff x="-574914" y="-99758"/>
            <a:chExt cx="3472010" cy="7173888"/>
          </a:xfrm>
          <a:solidFill>
            <a:srgbClr val="6292C2"/>
          </a:solidFill>
        </p:grpSpPr>
        <p:sp>
          <p:nvSpPr>
            <p:cNvPr id="4" name="矩形 3"/>
            <p:cNvSpPr/>
            <p:nvPr/>
          </p:nvSpPr>
          <p:spPr>
            <a:xfrm rot="364444">
              <a:off x="-574914" y="-99754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 rot="364444">
              <a:off x="60332" y="-99755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 rot="364444">
              <a:off x="695578" y="-99756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364444">
              <a:off x="1330824" y="-99758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364444">
              <a:off x="1966070" y="-99757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309422" y="1418630"/>
            <a:ext cx="2553652" cy="3746957"/>
            <a:chOff x="-142636" y="1418630"/>
            <a:chExt cx="2553652" cy="3746957"/>
          </a:xfrm>
          <a:noFill/>
        </p:grpSpPr>
        <p:sp>
          <p:nvSpPr>
            <p:cNvPr id="33" name="文字方塊 32"/>
            <p:cNvSpPr txBox="1"/>
            <p:nvPr/>
          </p:nvSpPr>
          <p:spPr>
            <a:xfrm>
              <a:off x="475595" y="1964711"/>
              <a:ext cx="1935421" cy="32008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0200" dirty="0">
                  <a:solidFill>
                    <a:schemeClr val="bg1"/>
                  </a:solidFill>
                  <a:latin typeface="AR CENA" panose="02000000000000000000" pitchFamily="2" charset="0"/>
                  <a:ea typeface="華康勘亭流(P)" panose="03000900000000000000" pitchFamily="66" charset="-120"/>
                </a:rPr>
                <a:t>5</a:t>
              </a:r>
              <a:endParaRPr lang="zh-TW" altLang="en-US" sz="20200" dirty="0">
                <a:solidFill>
                  <a:schemeClr val="bg1"/>
                </a:solidFill>
                <a:latin typeface="AR CENA" panose="02000000000000000000" pitchFamily="2" charset="0"/>
                <a:ea typeface="華康勘亭流(P)" panose="03000900000000000000" pitchFamily="66" charset="-120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-142636" y="1418630"/>
              <a:ext cx="2234398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chemeClr val="bg1"/>
                  </a:solidFill>
                  <a:latin typeface="Alef" panose="00000500000000000000" pitchFamily="2" charset="-79"/>
                  <a:cs typeface="Alef" panose="00000500000000000000" pitchFamily="2" charset="-79"/>
                </a:rPr>
                <a:t>CONTENTS</a:t>
              </a:r>
              <a:endParaRPr lang="zh-TW" altLang="en-US" sz="2800" b="1" dirty="0">
                <a:solidFill>
                  <a:schemeClr val="bg1"/>
                </a:solidFill>
                <a:latin typeface="Alef" panose="00000500000000000000" pitchFamily="2" charset="-79"/>
                <a:cs typeface="Alef" panose="00000500000000000000" pitchFamily="2" charset="-79"/>
              </a:endParaRPr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11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896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群組 35"/>
          <p:cNvGrpSpPr/>
          <p:nvPr/>
        </p:nvGrpSpPr>
        <p:grpSpPr>
          <a:xfrm>
            <a:off x="42872" y="-5230"/>
            <a:ext cx="12049811" cy="1018900"/>
            <a:chOff x="42872" y="-5230"/>
            <a:chExt cx="12049811" cy="1018900"/>
          </a:xfrm>
        </p:grpSpPr>
        <p:sp>
          <p:nvSpPr>
            <p:cNvPr id="14" name="矩形 13"/>
            <p:cNvSpPr/>
            <p:nvPr/>
          </p:nvSpPr>
          <p:spPr>
            <a:xfrm>
              <a:off x="3527368" y="49127"/>
              <a:ext cx="8565315" cy="712497"/>
            </a:xfrm>
            <a:prstGeom prst="rect">
              <a:avLst/>
            </a:prstGeom>
            <a:gradFill flip="none" rotWithShape="1">
              <a:gsLst>
                <a:gs pos="0">
                  <a:srgbClr val="4B82B9"/>
                </a:gs>
                <a:gs pos="46000">
                  <a:srgbClr val="6292C2"/>
                </a:gs>
                <a:gs pos="100000">
                  <a:srgbClr val="108F92">
                    <a:tint val="23500"/>
                    <a:satMod val="160000"/>
                    <a:alpha val="0"/>
                    <a:lumMod val="0"/>
                    <a:lumOff val="10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42872" y="-5230"/>
              <a:ext cx="4666021" cy="1018900"/>
              <a:chOff x="42872" y="-5230"/>
              <a:chExt cx="4666021" cy="1018900"/>
            </a:xfrm>
            <a:solidFill>
              <a:srgbClr val="6292C2"/>
            </a:solidFill>
          </p:grpSpPr>
          <p:sp>
            <p:nvSpPr>
              <p:cNvPr id="9" name="等腰三角形 8"/>
              <p:cNvSpPr/>
              <p:nvPr/>
            </p:nvSpPr>
            <p:spPr>
              <a:xfrm>
                <a:off x="2270425" y="536565"/>
                <a:ext cx="575751" cy="456556"/>
              </a:xfrm>
              <a:prstGeom prst="triangle">
                <a:avLst>
                  <a:gd name="adj" fmla="val 19645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84140" y="-5230"/>
                <a:ext cx="1060499" cy="998352"/>
              </a:xfrm>
              <a:prstGeom prst="triangle">
                <a:avLst>
                  <a:gd name="adj" fmla="val 77179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梯形 7"/>
              <p:cNvSpPr/>
              <p:nvPr/>
            </p:nvSpPr>
            <p:spPr>
              <a:xfrm flipV="1">
                <a:off x="947507" y="37515"/>
                <a:ext cx="1524832" cy="941477"/>
              </a:xfrm>
              <a:prstGeom prst="trapezoid">
                <a:avLst>
                  <a:gd name="adj" fmla="val 24056"/>
                </a:avLst>
              </a:prstGeom>
              <a:grp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直角三角形 4"/>
              <p:cNvSpPr/>
              <p:nvPr/>
            </p:nvSpPr>
            <p:spPr>
              <a:xfrm flipV="1">
                <a:off x="42872" y="37517"/>
                <a:ext cx="777919" cy="959440"/>
              </a:xfrm>
              <a:prstGeom prst="rtTriangle">
                <a:avLst/>
              </a:prstGeom>
              <a:grp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2389317" y="16966"/>
                <a:ext cx="1082280" cy="976155"/>
              </a:xfrm>
              <a:custGeom>
                <a:avLst/>
                <a:gdLst>
                  <a:gd name="connsiteX0" fmla="*/ 83713 w 676141"/>
                  <a:gd name="connsiteY0" fmla="*/ 19318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83713 w 676141"/>
                  <a:gd name="connsiteY5" fmla="*/ 19318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45076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45076 w 676141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309093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76927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76927 w 714777"/>
                  <a:gd name="connsiteY5" fmla="*/ 0 h 94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4777" h="940157">
                    <a:moveTo>
                      <a:pt x="76927" y="0"/>
                    </a:moveTo>
                    <a:lnTo>
                      <a:pt x="0" y="502276"/>
                    </a:lnTo>
                    <a:lnTo>
                      <a:pt x="264017" y="940157"/>
                    </a:lnTo>
                    <a:lnTo>
                      <a:pt x="714777" y="940157"/>
                    </a:lnTo>
                    <a:lnTo>
                      <a:pt x="714777" y="0"/>
                    </a:lnTo>
                    <a:lnTo>
                      <a:pt x="76927" y="0"/>
                    </a:lnTo>
                    <a:close/>
                  </a:path>
                </a:pathLst>
              </a:cu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直角三角形 11"/>
              <p:cNvSpPr/>
              <p:nvPr/>
            </p:nvSpPr>
            <p:spPr>
              <a:xfrm flipV="1">
                <a:off x="3480357" y="22034"/>
                <a:ext cx="1228536" cy="991636"/>
              </a:xfrm>
              <a:prstGeom prst="rt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-719191" y="-205483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-719192" y="210145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-721873" y="680974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-721873" y="1151803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-714281" y="1614925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610501" y="148549"/>
            <a:ext cx="2834768" cy="1028573"/>
            <a:chOff x="549099" y="110272"/>
            <a:chExt cx="2834768" cy="1028573"/>
          </a:xfrm>
        </p:grpSpPr>
        <p:sp>
          <p:nvSpPr>
            <p:cNvPr id="13" name="文字方塊 12"/>
            <p:cNvSpPr txBox="1"/>
            <p:nvPr/>
          </p:nvSpPr>
          <p:spPr>
            <a:xfrm>
              <a:off x="997747" y="307848"/>
              <a:ext cx="23861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4800" dirty="0" smtClean="0">
                  <a:solidFill>
                    <a:schemeClr val="bg1"/>
                  </a:solidFill>
                </a:rPr>
                <a:t>-----------</a:t>
              </a:r>
              <a:endParaRPr lang="zh-TW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49099" y="110272"/>
              <a:ext cx="27562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r>
                <a:rPr lang="zh-TW" altLang="en-US" sz="3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未來發展</a:t>
              </a:r>
              <a:endParaRPr lang="zh-TW" altLang="en-US" sz="3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12</a:t>
            </a:r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3029522" y="1823865"/>
            <a:ext cx="63914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2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Calibri" panose="020F0502020204030204" pitchFamily="34" charset="0"/>
              </a:rPr>
              <a:t>協助康銘博先生販賣無毒有機的地瓜，提高</a:t>
            </a:r>
            <a:r>
              <a:rPr lang="zh-TW" altLang="zh-TW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Calibri" panose="020F0502020204030204" pitchFamily="34" charset="0"/>
              </a:rPr>
              <a:t>銷售量</a:t>
            </a:r>
            <a:endParaRPr lang="zh-TW" altLang="en-US" sz="2200" dirty="0"/>
          </a:p>
        </p:txBody>
      </p:sp>
      <p:sp>
        <p:nvSpPr>
          <p:cNvPr id="10" name="剪去對角線角落矩形 9"/>
          <p:cNvSpPr/>
          <p:nvPr/>
        </p:nvSpPr>
        <p:spPr>
          <a:xfrm>
            <a:off x="2663329" y="1614925"/>
            <a:ext cx="7621102" cy="848768"/>
          </a:xfrm>
          <a:prstGeom prst="snip2DiagRect">
            <a:avLst/>
          </a:prstGeom>
          <a:noFill/>
          <a:ln>
            <a:solidFill>
              <a:srgbClr val="62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2087077" y="1447198"/>
            <a:ext cx="942445" cy="746419"/>
            <a:chOff x="1988650" y="1717666"/>
            <a:chExt cx="942445" cy="746419"/>
          </a:xfrm>
          <a:solidFill>
            <a:srgbClr val="6292C2"/>
          </a:solidFill>
        </p:grpSpPr>
        <p:sp>
          <p:nvSpPr>
            <p:cNvPr id="6" name="平行四邊形 5"/>
            <p:cNvSpPr/>
            <p:nvPr/>
          </p:nvSpPr>
          <p:spPr>
            <a:xfrm>
              <a:off x="1988650" y="1717666"/>
              <a:ext cx="790045" cy="594019"/>
            </a:xfrm>
            <a:prstGeom prst="parallelogram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平行四邊形 23"/>
            <p:cNvSpPr/>
            <p:nvPr/>
          </p:nvSpPr>
          <p:spPr>
            <a:xfrm>
              <a:off x="2141050" y="1870066"/>
              <a:ext cx="790045" cy="594019"/>
            </a:xfrm>
            <a:prstGeom prst="parallelogram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2977764" y="3273888"/>
            <a:ext cx="69557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Calibri" panose="020F0502020204030204" pitchFamily="34" charset="0"/>
              </a:rPr>
              <a:t>增加農戶康明博大哥和其農作物的曝光率，擴張知名度</a:t>
            </a:r>
          </a:p>
        </p:txBody>
      </p:sp>
      <p:sp>
        <p:nvSpPr>
          <p:cNvPr id="27" name="剪去對角線角落矩形 26"/>
          <p:cNvSpPr/>
          <p:nvPr/>
        </p:nvSpPr>
        <p:spPr>
          <a:xfrm>
            <a:off x="2611571" y="3064948"/>
            <a:ext cx="7672860" cy="848768"/>
          </a:xfrm>
          <a:prstGeom prst="snip2DiagRect">
            <a:avLst/>
          </a:prstGeom>
          <a:noFill/>
          <a:ln>
            <a:solidFill>
              <a:srgbClr val="62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2035319" y="2897221"/>
            <a:ext cx="942445" cy="746419"/>
            <a:chOff x="1988650" y="1717666"/>
            <a:chExt cx="942445" cy="746419"/>
          </a:xfrm>
          <a:solidFill>
            <a:srgbClr val="6292C2"/>
          </a:solidFill>
        </p:grpSpPr>
        <p:sp>
          <p:nvSpPr>
            <p:cNvPr id="29" name="平行四邊形 28"/>
            <p:cNvSpPr/>
            <p:nvPr/>
          </p:nvSpPr>
          <p:spPr>
            <a:xfrm>
              <a:off x="1988650" y="1717666"/>
              <a:ext cx="790045" cy="594019"/>
            </a:xfrm>
            <a:prstGeom prst="parallelogram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平行四邊形 29"/>
            <p:cNvSpPr/>
            <p:nvPr/>
          </p:nvSpPr>
          <p:spPr>
            <a:xfrm>
              <a:off x="2141050" y="1870066"/>
              <a:ext cx="790045" cy="594019"/>
            </a:xfrm>
            <a:prstGeom prst="parallelogram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2977764" y="4932216"/>
            <a:ext cx="58272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Calibri" panose="020F0502020204030204" pitchFamily="34" charset="0"/>
              </a:rPr>
              <a:t>定期發布貼文，增加農戶和其農作物的曝光率</a:t>
            </a:r>
          </a:p>
        </p:txBody>
      </p:sp>
      <p:sp>
        <p:nvSpPr>
          <p:cNvPr id="32" name="剪去對角線角落矩形 31"/>
          <p:cNvSpPr/>
          <p:nvPr/>
        </p:nvSpPr>
        <p:spPr>
          <a:xfrm>
            <a:off x="2611571" y="4723276"/>
            <a:ext cx="7672860" cy="848768"/>
          </a:xfrm>
          <a:prstGeom prst="snip2DiagRect">
            <a:avLst/>
          </a:prstGeom>
          <a:noFill/>
          <a:ln>
            <a:solidFill>
              <a:srgbClr val="62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群組 32"/>
          <p:cNvGrpSpPr/>
          <p:nvPr/>
        </p:nvGrpSpPr>
        <p:grpSpPr>
          <a:xfrm>
            <a:off x="2035319" y="4555549"/>
            <a:ext cx="942445" cy="746419"/>
            <a:chOff x="1988650" y="1717666"/>
            <a:chExt cx="942445" cy="746419"/>
          </a:xfrm>
          <a:solidFill>
            <a:srgbClr val="6292C2"/>
          </a:solidFill>
        </p:grpSpPr>
        <p:sp>
          <p:nvSpPr>
            <p:cNvPr id="34" name="平行四邊形 33"/>
            <p:cNvSpPr/>
            <p:nvPr/>
          </p:nvSpPr>
          <p:spPr>
            <a:xfrm>
              <a:off x="1988650" y="1717666"/>
              <a:ext cx="790045" cy="594019"/>
            </a:xfrm>
            <a:prstGeom prst="parallelogram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平行四邊形 34"/>
            <p:cNvSpPr/>
            <p:nvPr/>
          </p:nvSpPr>
          <p:spPr>
            <a:xfrm>
              <a:off x="2141050" y="1870066"/>
              <a:ext cx="790045" cy="594019"/>
            </a:xfrm>
            <a:prstGeom prst="parallelogram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925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" y="0"/>
            <a:ext cx="12192002" cy="6858001"/>
          </a:xfrm>
          <a:prstGeom prst="rect">
            <a:avLst/>
          </a:prstGeom>
          <a:solidFill>
            <a:srgbClr val="EFF5FB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接點 35"/>
          <p:cNvCxnSpPr/>
          <p:nvPr/>
        </p:nvCxnSpPr>
        <p:spPr>
          <a:xfrm>
            <a:off x="0" y="565076"/>
            <a:ext cx="12192001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群組 48"/>
          <p:cNvGrpSpPr/>
          <p:nvPr/>
        </p:nvGrpSpPr>
        <p:grpSpPr>
          <a:xfrm>
            <a:off x="-2" y="-2"/>
            <a:ext cx="4996823" cy="6858003"/>
            <a:chOff x="-2" y="-2"/>
            <a:chExt cx="4996823" cy="6858003"/>
          </a:xfrm>
        </p:grpSpPr>
        <p:sp>
          <p:nvSpPr>
            <p:cNvPr id="4" name="流程圖: 人工輸入 3"/>
            <p:cNvSpPr/>
            <p:nvPr/>
          </p:nvSpPr>
          <p:spPr>
            <a:xfrm rot="5400000">
              <a:off x="-1076221" y="1076217"/>
              <a:ext cx="6858003" cy="4705565"/>
            </a:xfrm>
            <a:prstGeom prst="flowChartManualInput">
              <a:avLst/>
            </a:prstGeom>
            <a:solidFill>
              <a:srgbClr val="CEE1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橢圓 4"/>
            <p:cNvSpPr/>
            <p:nvPr/>
          </p:nvSpPr>
          <p:spPr>
            <a:xfrm>
              <a:off x="2613216" y="456725"/>
              <a:ext cx="2383605" cy="2383605"/>
            </a:xfrm>
            <a:prstGeom prst="ellipse">
              <a:avLst/>
            </a:prstGeom>
            <a:solidFill>
              <a:srgbClr val="CEE1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5783017" y="839702"/>
            <a:ext cx="5313660" cy="971323"/>
            <a:chOff x="5774083" y="839702"/>
            <a:chExt cx="5313660" cy="971323"/>
          </a:xfrm>
        </p:grpSpPr>
        <p:sp>
          <p:nvSpPr>
            <p:cNvPr id="9" name="矩形 8"/>
            <p:cNvSpPr/>
            <p:nvPr/>
          </p:nvSpPr>
          <p:spPr>
            <a:xfrm>
              <a:off x="6313255" y="960160"/>
              <a:ext cx="4774488" cy="739740"/>
            </a:xfrm>
            <a:prstGeom prst="rect">
              <a:avLst/>
            </a:prstGeom>
            <a:solidFill>
              <a:srgbClr val="13A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7570660" y="1002197"/>
              <a:ext cx="2691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</a:t>
              </a:r>
              <a:r>
                <a:rPr lang="zh-TW" altLang="en-US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介紹</a:t>
              </a:r>
            </a:p>
          </p:txBody>
        </p:sp>
        <p:sp>
          <p:nvSpPr>
            <p:cNvPr id="13" name="橢圓 12"/>
            <p:cNvSpPr/>
            <p:nvPr/>
          </p:nvSpPr>
          <p:spPr>
            <a:xfrm>
              <a:off x="5774083" y="839702"/>
              <a:ext cx="971323" cy="971323"/>
            </a:xfrm>
            <a:prstGeom prst="ellipse">
              <a:avLst/>
            </a:prstGeom>
            <a:solidFill>
              <a:srgbClr val="58CCD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 rot="469464">
              <a:off x="6079947" y="909864"/>
              <a:ext cx="4006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800" b="1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1</a:t>
              </a:r>
              <a:endParaRPr lang="zh-TW" altLang="en-US" sz="4800" b="1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5783017" y="2046091"/>
            <a:ext cx="5313660" cy="971323"/>
            <a:chOff x="5783017" y="2046091"/>
            <a:chExt cx="5313660" cy="971323"/>
          </a:xfrm>
        </p:grpSpPr>
        <p:sp>
          <p:nvSpPr>
            <p:cNvPr id="14" name="矩形 13"/>
            <p:cNvSpPr/>
            <p:nvPr/>
          </p:nvSpPr>
          <p:spPr>
            <a:xfrm>
              <a:off x="6322189" y="2166549"/>
              <a:ext cx="4774488" cy="739740"/>
            </a:xfrm>
            <a:prstGeom prst="rect">
              <a:avLst/>
            </a:prstGeom>
            <a:solidFill>
              <a:srgbClr val="BDA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7579594" y="2208586"/>
              <a:ext cx="2691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企業</a:t>
              </a:r>
              <a:r>
                <a:rPr lang="zh-TW" altLang="en-US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簡介</a:t>
              </a:r>
            </a:p>
          </p:txBody>
        </p:sp>
        <p:sp>
          <p:nvSpPr>
            <p:cNvPr id="16" name="橢圓 15"/>
            <p:cNvSpPr/>
            <p:nvPr/>
          </p:nvSpPr>
          <p:spPr>
            <a:xfrm>
              <a:off x="5783017" y="2046091"/>
              <a:ext cx="971323" cy="971323"/>
            </a:xfrm>
            <a:prstGeom prst="ellipse">
              <a:avLst/>
            </a:prstGeom>
            <a:solidFill>
              <a:srgbClr val="CEB9A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037511" y="2116253"/>
              <a:ext cx="4006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800" b="1" dirty="0">
                  <a:solidFill>
                    <a:schemeClr val="bg1"/>
                  </a:solidFill>
                  <a:latin typeface="AR CENA" panose="02000000000000000000" pitchFamily="2" charset="0"/>
                </a:rPr>
                <a:t>2</a:t>
              </a:r>
              <a:endParaRPr lang="zh-TW" altLang="en-US" sz="4800" b="1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>
            <a:off x="5783017" y="3252480"/>
            <a:ext cx="5313660" cy="971323"/>
            <a:chOff x="5783017" y="3252480"/>
            <a:chExt cx="5313660" cy="971323"/>
          </a:xfrm>
        </p:grpSpPr>
        <p:sp>
          <p:nvSpPr>
            <p:cNvPr id="18" name="矩形 17"/>
            <p:cNvSpPr/>
            <p:nvPr/>
          </p:nvSpPr>
          <p:spPr>
            <a:xfrm>
              <a:off x="6322189" y="3372938"/>
              <a:ext cx="4774488" cy="739740"/>
            </a:xfrm>
            <a:prstGeom prst="rect">
              <a:avLst/>
            </a:prstGeom>
            <a:solidFill>
              <a:srgbClr val="F8B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579594" y="3414975"/>
              <a:ext cx="2691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市場分</a:t>
              </a:r>
              <a:r>
                <a:rPr lang="zh-TW" altLang="en-US" sz="3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析</a:t>
              </a:r>
            </a:p>
          </p:txBody>
        </p:sp>
        <p:sp>
          <p:nvSpPr>
            <p:cNvPr id="20" name="橢圓 19"/>
            <p:cNvSpPr/>
            <p:nvPr/>
          </p:nvSpPr>
          <p:spPr>
            <a:xfrm>
              <a:off x="5783017" y="3252480"/>
              <a:ext cx="971323" cy="971323"/>
            </a:xfrm>
            <a:prstGeom prst="ellipse">
              <a:avLst/>
            </a:prstGeom>
            <a:solidFill>
              <a:srgbClr val="FAC76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6027237" y="3322642"/>
              <a:ext cx="4006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800" b="1" dirty="0">
                  <a:solidFill>
                    <a:schemeClr val="bg1"/>
                  </a:solidFill>
                  <a:latin typeface="AR CENA" panose="02000000000000000000" pitchFamily="2" charset="0"/>
                </a:rPr>
                <a:t>3</a:t>
              </a:r>
              <a:endParaRPr lang="zh-TW" altLang="en-US" sz="4800" b="1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5783017" y="4458869"/>
            <a:ext cx="5313660" cy="971323"/>
            <a:chOff x="5774083" y="4475473"/>
            <a:chExt cx="5313660" cy="971323"/>
          </a:xfrm>
        </p:grpSpPr>
        <p:sp>
          <p:nvSpPr>
            <p:cNvPr id="22" name="矩形 21"/>
            <p:cNvSpPr/>
            <p:nvPr/>
          </p:nvSpPr>
          <p:spPr>
            <a:xfrm>
              <a:off x="6313255" y="4595931"/>
              <a:ext cx="4774488" cy="739740"/>
            </a:xfrm>
            <a:prstGeom prst="rect">
              <a:avLst/>
            </a:prstGeom>
            <a:solidFill>
              <a:srgbClr val="E587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7570660" y="4637968"/>
              <a:ext cx="2691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營運計畫</a:t>
              </a:r>
              <a:endPara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5774083" y="4475473"/>
              <a:ext cx="971323" cy="971323"/>
            </a:xfrm>
            <a:prstGeom prst="ellipse">
              <a:avLst/>
            </a:prstGeom>
            <a:solidFill>
              <a:srgbClr val="ECA6A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5997755" y="4545635"/>
              <a:ext cx="4006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800" b="1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4</a:t>
              </a:r>
              <a:endParaRPr lang="zh-TW" altLang="en-US" sz="4800" b="1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5783017" y="5665258"/>
            <a:ext cx="5313660" cy="971323"/>
            <a:chOff x="5791952" y="5665258"/>
            <a:chExt cx="5313660" cy="971323"/>
          </a:xfrm>
        </p:grpSpPr>
        <p:sp>
          <p:nvSpPr>
            <p:cNvPr id="26" name="矩形 25"/>
            <p:cNvSpPr/>
            <p:nvPr/>
          </p:nvSpPr>
          <p:spPr>
            <a:xfrm>
              <a:off x="6331124" y="5785716"/>
              <a:ext cx="4774488" cy="739740"/>
            </a:xfrm>
            <a:prstGeom prst="rect">
              <a:avLst/>
            </a:prstGeom>
            <a:solidFill>
              <a:srgbClr val="6292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588529" y="5827753"/>
              <a:ext cx="26918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未來發展</a:t>
              </a:r>
              <a:endPara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橢圓 27"/>
            <p:cNvSpPr/>
            <p:nvPr/>
          </p:nvSpPr>
          <p:spPr>
            <a:xfrm>
              <a:off x="5791952" y="5665258"/>
              <a:ext cx="971323" cy="971323"/>
            </a:xfrm>
            <a:prstGeom prst="ellipse">
              <a:avLst/>
            </a:prstGeom>
            <a:solidFill>
              <a:srgbClr val="96B6D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6056720" y="5735420"/>
              <a:ext cx="4006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800" b="1" dirty="0" smtClean="0">
                  <a:solidFill>
                    <a:schemeClr val="bg1"/>
                  </a:solidFill>
                  <a:latin typeface="AR CENA" panose="02000000000000000000" pitchFamily="2" charset="0"/>
                </a:rPr>
                <a:t>5</a:t>
              </a:r>
              <a:endParaRPr lang="zh-TW" altLang="en-US" sz="4800" b="1" dirty="0">
                <a:solidFill>
                  <a:schemeClr val="bg1"/>
                </a:solidFill>
                <a:latin typeface="AR CENA" panose="02000000000000000000" pitchFamily="2" charset="0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-719191" y="-205483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-719192" y="210145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-721873" y="680974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-721873" y="1151803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-714281" y="1614925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/>
          <p:cNvSpPr txBox="1"/>
          <p:nvPr/>
        </p:nvSpPr>
        <p:spPr>
          <a:xfrm>
            <a:off x="972128" y="3236370"/>
            <a:ext cx="2418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endParaRPr lang="zh-TW" altLang="en-US" sz="8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2" name="群組 51"/>
          <p:cNvGrpSpPr/>
          <p:nvPr/>
        </p:nvGrpSpPr>
        <p:grpSpPr>
          <a:xfrm>
            <a:off x="446958" y="1225968"/>
            <a:ext cx="3750971" cy="1077499"/>
            <a:chOff x="446958" y="1225968"/>
            <a:chExt cx="3750971" cy="1077499"/>
          </a:xfrm>
        </p:grpSpPr>
        <p:sp>
          <p:nvSpPr>
            <p:cNvPr id="51" name="文字方塊 50"/>
            <p:cNvSpPr txBox="1"/>
            <p:nvPr/>
          </p:nvSpPr>
          <p:spPr>
            <a:xfrm>
              <a:off x="526138" y="1318582"/>
              <a:ext cx="3671791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5800" b="1" strike="sngStrike" dirty="0" smtClean="0">
                  <a:solidFill>
                    <a:schemeClr val="bg1">
                      <a:lumMod val="65000"/>
                    </a:schemeClr>
                  </a:solidFill>
                  <a:latin typeface="Minion Pro Cond" panose="02040706060306020203" pitchFamily="18" charset="0"/>
                </a:rPr>
                <a:t>CONTENTS</a:t>
              </a:r>
              <a:endParaRPr lang="zh-TW" altLang="en-US" sz="5800" b="1" strike="sngStrike" dirty="0">
                <a:solidFill>
                  <a:schemeClr val="bg1">
                    <a:lumMod val="65000"/>
                  </a:schemeClr>
                </a:solidFill>
                <a:latin typeface="Minion Pro Cond" panose="02040706060306020203" pitchFamily="18" charset="0"/>
              </a:endParaRPr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446958" y="1225968"/>
              <a:ext cx="3671791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5800" b="1" strike="sngStrike" dirty="0" smtClean="0">
                  <a:latin typeface="Minion Pro Cond" panose="02040706060306020203" pitchFamily="18" charset="0"/>
                </a:rPr>
                <a:t>CONTENTS</a:t>
              </a:r>
              <a:endParaRPr lang="zh-TW" altLang="en-US" sz="5800" b="1" strike="sngStrike" dirty="0">
                <a:latin typeface="Minion Pro Cond" panose="02040706060306020203" pitchFamily="18" charset="0"/>
              </a:endParaRPr>
            </a:p>
          </p:txBody>
        </p:sp>
      </p:grpSp>
      <p:sp>
        <p:nvSpPr>
          <p:cNvPr id="53" name="文字方塊 52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1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523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1280160"/>
            <a:ext cx="12208902" cy="332509"/>
          </a:xfrm>
          <a:prstGeom prst="rect">
            <a:avLst/>
          </a:prstGeom>
          <a:solidFill>
            <a:srgbClr val="13ADB1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0" y="1072342"/>
            <a:ext cx="12192000" cy="0"/>
          </a:xfrm>
          <a:prstGeom prst="line">
            <a:avLst/>
          </a:prstGeom>
          <a:ln w="76200">
            <a:solidFill>
              <a:srgbClr val="0C7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群組 36"/>
          <p:cNvGrpSpPr/>
          <p:nvPr/>
        </p:nvGrpSpPr>
        <p:grpSpPr>
          <a:xfrm>
            <a:off x="-574914" y="-99758"/>
            <a:ext cx="3472010" cy="7173888"/>
            <a:chOff x="-574914" y="-99758"/>
            <a:chExt cx="3472010" cy="7173888"/>
          </a:xfrm>
        </p:grpSpPr>
        <p:sp>
          <p:nvSpPr>
            <p:cNvPr id="4" name="矩形 3"/>
            <p:cNvSpPr/>
            <p:nvPr/>
          </p:nvSpPr>
          <p:spPr>
            <a:xfrm rot="364444">
              <a:off x="-574914" y="-99754"/>
              <a:ext cx="931026" cy="7173884"/>
            </a:xfrm>
            <a:prstGeom prst="rect">
              <a:avLst/>
            </a:prstGeom>
            <a:solidFill>
              <a:srgbClr val="13A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 rot="364444">
              <a:off x="60332" y="-99755"/>
              <a:ext cx="931026" cy="7173884"/>
            </a:xfrm>
            <a:prstGeom prst="rect">
              <a:avLst/>
            </a:prstGeom>
            <a:solidFill>
              <a:srgbClr val="13A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 rot="364444">
              <a:off x="695578" y="-99756"/>
              <a:ext cx="931026" cy="7173884"/>
            </a:xfrm>
            <a:prstGeom prst="rect">
              <a:avLst/>
            </a:prstGeom>
            <a:solidFill>
              <a:srgbClr val="13A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364444">
              <a:off x="1330824" y="-99758"/>
              <a:ext cx="931026" cy="7173884"/>
            </a:xfrm>
            <a:prstGeom prst="rect">
              <a:avLst/>
            </a:prstGeom>
            <a:solidFill>
              <a:srgbClr val="13A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364444">
              <a:off x="1966070" y="-99757"/>
              <a:ext cx="931026" cy="7173884"/>
            </a:xfrm>
            <a:prstGeom prst="rect">
              <a:avLst/>
            </a:prstGeom>
            <a:solidFill>
              <a:srgbClr val="13AD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4" name="六邊形 13"/>
          <p:cNvSpPr/>
          <p:nvPr/>
        </p:nvSpPr>
        <p:spPr>
          <a:xfrm>
            <a:off x="9897535" y="3729102"/>
            <a:ext cx="3629520" cy="3128898"/>
          </a:xfrm>
          <a:prstGeom prst="hexagon">
            <a:avLst/>
          </a:prstGeom>
          <a:solidFill>
            <a:srgbClr val="108F92">
              <a:alpha val="60000"/>
            </a:srgbClr>
          </a:solidFill>
          <a:ln w="19050">
            <a:solidFill>
              <a:srgbClr val="0B5F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六邊形 14"/>
          <p:cNvSpPr/>
          <p:nvPr/>
        </p:nvSpPr>
        <p:spPr>
          <a:xfrm>
            <a:off x="9093200" y="4986509"/>
            <a:ext cx="2298839" cy="1981758"/>
          </a:xfrm>
          <a:prstGeom prst="hexagon">
            <a:avLst/>
          </a:prstGeom>
          <a:solidFill>
            <a:srgbClr val="00B8BC">
              <a:alpha val="80000"/>
            </a:srgbClr>
          </a:solidFill>
          <a:ln w="19050">
            <a:solidFill>
              <a:srgbClr val="108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菱形 15"/>
          <p:cNvSpPr/>
          <p:nvPr/>
        </p:nvSpPr>
        <p:spPr>
          <a:xfrm flipV="1">
            <a:off x="3582458" y="5142728"/>
            <a:ext cx="5202315" cy="45719"/>
          </a:xfrm>
          <a:prstGeom prst="diamond">
            <a:avLst/>
          </a:prstGeom>
          <a:solidFill>
            <a:srgbClr val="108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3549046" y="2731806"/>
            <a:ext cx="1457664" cy="321885"/>
            <a:chOff x="3613734" y="2801459"/>
            <a:chExt cx="1017224" cy="224626"/>
          </a:xfrm>
          <a:solidFill>
            <a:srgbClr val="108F92"/>
          </a:solidFill>
        </p:grpSpPr>
        <p:sp>
          <p:nvSpPr>
            <p:cNvPr id="17" name="橢圓 16"/>
            <p:cNvSpPr/>
            <p:nvPr/>
          </p:nvSpPr>
          <p:spPr>
            <a:xfrm>
              <a:off x="3613734" y="2801459"/>
              <a:ext cx="224626" cy="224626"/>
            </a:xfrm>
            <a:prstGeom prst="ellipse">
              <a:avLst/>
            </a:prstGeom>
            <a:solidFill>
              <a:srgbClr val="0B5F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3877933" y="2801459"/>
              <a:ext cx="224626" cy="224626"/>
            </a:xfrm>
            <a:prstGeom prst="ellipse">
              <a:avLst/>
            </a:prstGeom>
            <a:solidFill>
              <a:srgbClr val="0B5F61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4142132" y="2801459"/>
              <a:ext cx="224626" cy="224626"/>
            </a:xfrm>
            <a:prstGeom prst="ellipse">
              <a:avLst/>
            </a:prstGeom>
            <a:solidFill>
              <a:srgbClr val="0B5F6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4406332" y="2801459"/>
              <a:ext cx="224626" cy="224626"/>
            </a:xfrm>
            <a:prstGeom prst="ellipse">
              <a:avLst/>
            </a:prstGeom>
            <a:solidFill>
              <a:srgbClr val="0B5F61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2672739" y="969600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12672738" y="1385228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2670057" y="1856057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2670057" y="2326886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12677649" y="2790008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088580" y="3451878"/>
            <a:ext cx="42818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800" b="1" dirty="0" smtClean="0">
                <a:solidFill>
                  <a:srgbClr val="0637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zh-TW" altLang="en-US" sz="7800" b="1" dirty="0">
                <a:solidFill>
                  <a:srgbClr val="06373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</a:p>
        </p:txBody>
      </p:sp>
      <p:grpSp>
        <p:nvGrpSpPr>
          <p:cNvPr id="36" name="群組 35"/>
          <p:cNvGrpSpPr/>
          <p:nvPr/>
        </p:nvGrpSpPr>
        <p:grpSpPr>
          <a:xfrm>
            <a:off x="309422" y="1418630"/>
            <a:ext cx="2939234" cy="3955334"/>
            <a:chOff x="-317299" y="1418630"/>
            <a:chExt cx="2939234" cy="3955334"/>
          </a:xfrm>
        </p:grpSpPr>
        <p:sp>
          <p:nvSpPr>
            <p:cNvPr id="33" name="文字方塊 32"/>
            <p:cNvSpPr txBox="1"/>
            <p:nvPr/>
          </p:nvSpPr>
          <p:spPr>
            <a:xfrm rot="238023">
              <a:off x="686514" y="2173088"/>
              <a:ext cx="1935421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200" dirty="0" smtClean="0">
                  <a:solidFill>
                    <a:schemeClr val="bg1"/>
                  </a:solidFill>
                  <a:latin typeface="AR CENA" panose="02000000000000000000" pitchFamily="2" charset="0"/>
                  <a:ea typeface="華康勘亭流(P)" panose="03000900000000000000" pitchFamily="66" charset="-120"/>
                </a:rPr>
                <a:t>1</a:t>
              </a:r>
              <a:endParaRPr lang="zh-TW" altLang="en-US" sz="20200" dirty="0">
                <a:solidFill>
                  <a:schemeClr val="bg1"/>
                </a:solidFill>
                <a:latin typeface="AR CENA" panose="02000000000000000000" pitchFamily="2" charset="0"/>
                <a:ea typeface="華康勘亭流(P)" panose="03000900000000000000" pitchFamily="66" charset="-120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-317299" y="1418630"/>
              <a:ext cx="22343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chemeClr val="bg1"/>
                  </a:solidFill>
                  <a:latin typeface="Alef" panose="00000500000000000000" pitchFamily="2" charset="-79"/>
                  <a:cs typeface="Alef" panose="00000500000000000000" pitchFamily="2" charset="-79"/>
                </a:rPr>
                <a:t>CONTENTS</a:t>
              </a:r>
              <a:endParaRPr lang="zh-TW" altLang="en-US" sz="2800" b="1" dirty="0">
                <a:solidFill>
                  <a:schemeClr val="bg1"/>
                </a:solidFill>
                <a:latin typeface="Alef" panose="00000500000000000000" pitchFamily="2" charset="-79"/>
                <a:cs typeface="Alef" panose="00000500000000000000" pitchFamily="2" charset="-79"/>
              </a:endParaRPr>
            </a:p>
          </p:txBody>
        </p:sp>
      </p:grpSp>
      <p:sp>
        <p:nvSpPr>
          <p:cNvPr id="38" name="文字方塊 37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2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602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-719191" y="-205483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-719192" y="210145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-721873" y="680974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-721873" y="1151803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-714281" y="1614925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4" name="群組 33"/>
          <p:cNvGrpSpPr/>
          <p:nvPr/>
        </p:nvGrpSpPr>
        <p:grpSpPr>
          <a:xfrm>
            <a:off x="42872" y="-5230"/>
            <a:ext cx="12049811" cy="1182352"/>
            <a:chOff x="42872" y="-5230"/>
            <a:chExt cx="12049811" cy="1182352"/>
          </a:xfrm>
        </p:grpSpPr>
        <p:sp>
          <p:nvSpPr>
            <p:cNvPr id="14" name="矩形 13"/>
            <p:cNvSpPr/>
            <p:nvPr/>
          </p:nvSpPr>
          <p:spPr>
            <a:xfrm>
              <a:off x="3527368" y="49127"/>
              <a:ext cx="8565315" cy="712497"/>
            </a:xfrm>
            <a:prstGeom prst="rect">
              <a:avLst/>
            </a:prstGeom>
            <a:gradFill flip="none" rotWithShape="1">
              <a:gsLst>
                <a:gs pos="0">
                  <a:srgbClr val="084648">
                    <a:alpha val="70000"/>
                  </a:srgbClr>
                </a:gs>
                <a:gs pos="46000">
                  <a:srgbClr val="108F92">
                    <a:alpha val="60000"/>
                  </a:srgbClr>
                </a:gs>
                <a:gs pos="100000">
                  <a:srgbClr val="108F92">
                    <a:tint val="23500"/>
                    <a:satMod val="160000"/>
                    <a:alpha val="0"/>
                    <a:lumMod val="0"/>
                    <a:lumOff val="10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42872" y="-5230"/>
              <a:ext cx="4666021" cy="1018900"/>
              <a:chOff x="42872" y="-5230"/>
              <a:chExt cx="4666021" cy="1018900"/>
            </a:xfrm>
          </p:grpSpPr>
          <p:sp>
            <p:nvSpPr>
              <p:cNvPr id="9" name="等腰三角形 8"/>
              <p:cNvSpPr/>
              <p:nvPr/>
            </p:nvSpPr>
            <p:spPr>
              <a:xfrm>
                <a:off x="2270425" y="536565"/>
                <a:ext cx="575751" cy="456556"/>
              </a:xfrm>
              <a:prstGeom prst="triangle">
                <a:avLst>
                  <a:gd name="adj" fmla="val 19645"/>
                </a:avLst>
              </a:prstGeom>
              <a:solidFill>
                <a:srgbClr val="108F92">
                  <a:alpha val="50196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84140" y="-5230"/>
                <a:ext cx="1060499" cy="998352"/>
              </a:xfrm>
              <a:prstGeom prst="triangle">
                <a:avLst>
                  <a:gd name="adj" fmla="val 77179"/>
                </a:avLst>
              </a:prstGeom>
              <a:solidFill>
                <a:srgbClr val="108F92">
                  <a:alpha val="80000"/>
                </a:srgb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梯形 7"/>
              <p:cNvSpPr/>
              <p:nvPr/>
            </p:nvSpPr>
            <p:spPr>
              <a:xfrm flipV="1">
                <a:off x="947507" y="37515"/>
                <a:ext cx="1524832" cy="941477"/>
              </a:xfrm>
              <a:prstGeom prst="trapezoid">
                <a:avLst>
                  <a:gd name="adj" fmla="val 24056"/>
                </a:avLst>
              </a:prstGeom>
              <a:solidFill>
                <a:srgbClr val="0C7072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直角三角形 4"/>
              <p:cNvSpPr/>
              <p:nvPr/>
            </p:nvSpPr>
            <p:spPr>
              <a:xfrm flipV="1">
                <a:off x="42872" y="37517"/>
                <a:ext cx="777919" cy="959440"/>
              </a:xfrm>
              <a:prstGeom prst="rtTriangle">
                <a:avLst/>
              </a:prstGeom>
              <a:solidFill>
                <a:srgbClr val="13ADB1">
                  <a:alpha val="69804"/>
                </a:srgb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2389317" y="16966"/>
                <a:ext cx="1082280" cy="976155"/>
              </a:xfrm>
              <a:custGeom>
                <a:avLst/>
                <a:gdLst>
                  <a:gd name="connsiteX0" fmla="*/ 83713 w 676141"/>
                  <a:gd name="connsiteY0" fmla="*/ 19318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83713 w 676141"/>
                  <a:gd name="connsiteY5" fmla="*/ 19318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45076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45076 w 676141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309093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76927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76927 w 714777"/>
                  <a:gd name="connsiteY5" fmla="*/ 0 h 94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4777" h="940157">
                    <a:moveTo>
                      <a:pt x="76927" y="0"/>
                    </a:moveTo>
                    <a:lnTo>
                      <a:pt x="0" y="502276"/>
                    </a:lnTo>
                    <a:lnTo>
                      <a:pt x="264017" y="940157"/>
                    </a:lnTo>
                    <a:lnTo>
                      <a:pt x="714777" y="940157"/>
                    </a:lnTo>
                    <a:lnTo>
                      <a:pt x="714777" y="0"/>
                    </a:lnTo>
                    <a:lnTo>
                      <a:pt x="76927" y="0"/>
                    </a:lnTo>
                    <a:close/>
                  </a:path>
                </a:pathLst>
              </a:custGeom>
              <a:solidFill>
                <a:srgbClr val="129FA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直角三角形 11"/>
              <p:cNvSpPr/>
              <p:nvPr/>
            </p:nvSpPr>
            <p:spPr>
              <a:xfrm flipV="1">
                <a:off x="3480357" y="22034"/>
                <a:ext cx="1228536" cy="991636"/>
              </a:xfrm>
              <a:prstGeom prst="rtTriangle">
                <a:avLst/>
              </a:prstGeom>
              <a:solidFill>
                <a:srgbClr val="108F9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610501" y="148549"/>
              <a:ext cx="2834768" cy="1028573"/>
              <a:chOff x="549099" y="110272"/>
              <a:chExt cx="2834768" cy="1028573"/>
            </a:xfrm>
          </p:grpSpPr>
          <p:sp>
            <p:nvSpPr>
              <p:cNvPr id="13" name="文字方塊 12"/>
              <p:cNvSpPr txBox="1"/>
              <p:nvPr/>
            </p:nvSpPr>
            <p:spPr>
              <a:xfrm>
                <a:off x="997747" y="307848"/>
                <a:ext cx="238612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4800" dirty="0" smtClean="0">
                    <a:solidFill>
                      <a:schemeClr val="bg1"/>
                    </a:solidFill>
                  </a:rPr>
                  <a:t>-----------</a:t>
                </a:r>
                <a:endParaRPr lang="zh-TW" altLang="en-US" sz="4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文字方塊 19"/>
              <p:cNvSpPr txBox="1"/>
              <p:nvPr/>
            </p:nvSpPr>
            <p:spPr>
              <a:xfrm>
                <a:off x="549099" y="110272"/>
                <a:ext cx="275629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38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</a:t>
                </a:r>
                <a:r>
                  <a:rPr lang="zh-TW" altLang="en-US" sz="3800" b="1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 產品介紹</a:t>
                </a:r>
                <a:endParaRPr lang="zh-TW" altLang="en-US" sz="3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24" name="文字方塊 23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3</a:t>
            </a:r>
            <a:endParaRPr lang="zh-TW" altLang="en-US" sz="2000" dirty="0"/>
          </a:p>
        </p:txBody>
      </p:sp>
      <p:sp>
        <p:nvSpPr>
          <p:cNvPr id="26" name="圓角矩形 25"/>
          <p:cNvSpPr/>
          <p:nvPr/>
        </p:nvSpPr>
        <p:spPr>
          <a:xfrm>
            <a:off x="2389317" y="1972638"/>
            <a:ext cx="8137133" cy="1058238"/>
          </a:xfrm>
          <a:prstGeom prst="round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地瓜餐包及地瓜吐司：都需要先揉麵、發酵、再揉麵、烘烤，製作過程繁瑣且需要投入大量的時間</a:t>
            </a:r>
            <a:endParaRPr lang="zh-TW" altLang="zh-TW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1579802" y="2036671"/>
            <a:ext cx="976045" cy="976045"/>
          </a:xfrm>
          <a:prstGeom prst="ellipse">
            <a:avLst/>
          </a:prstGeom>
          <a:solidFill>
            <a:srgbClr val="0A5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800" dirty="0" smtClean="0"/>
              <a:t>1</a:t>
            </a:r>
            <a:endParaRPr lang="zh-TW" altLang="en-US" sz="3800" dirty="0"/>
          </a:p>
        </p:txBody>
      </p:sp>
      <p:sp>
        <p:nvSpPr>
          <p:cNvPr id="28" name="圓角矩形 27"/>
          <p:cNvSpPr/>
          <p:nvPr/>
        </p:nvSpPr>
        <p:spPr>
          <a:xfrm>
            <a:off x="2389317" y="3291587"/>
            <a:ext cx="8137133" cy="1058238"/>
          </a:xfrm>
          <a:prstGeom prst="round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蜜地瓜：製作過程需要大量的糖，煮糖水時，為了避免糖水燒焦，需要時時刻刻守在爐子旁，攪拌糖水</a:t>
            </a:r>
            <a:endParaRPr lang="zh-TW" altLang="zh-TW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1579802" y="3355620"/>
            <a:ext cx="976045" cy="976045"/>
          </a:xfrm>
          <a:prstGeom prst="ellipse">
            <a:avLst/>
          </a:prstGeom>
          <a:solidFill>
            <a:srgbClr val="0A5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800" dirty="0" smtClean="0"/>
              <a:t>2</a:t>
            </a:r>
            <a:endParaRPr lang="zh-TW" altLang="en-US" sz="3800" dirty="0"/>
          </a:p>
        </p:txBody>
      </p:sp>
      <p:sp>
        <p:nvSpPr>
          <p:cNvPr id="30" name="圓角矩形 29"/>
          <p:cNvSpPr/>
          <p:nvPr/>
        </p:nvSpPr>
        <p:spPr>
          <a:xfrm>
            <a:off x="2389317" y="4692729"/>
            <a:ext cx="8137133" cy="1058238"/>
          </a:xfrm>
          <a:prstGeom prst="round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地瓜圓：只要先將地瓜泥和樹薯粉攪拌在一起後，搓揉成圓，最後下水煮滾</a:t>
            </a:r>
            <a:endParaRPr lang="zh-TW" altLang="zh-TW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1579802" y="4756762"/>
            <a:ext cx="976045" cy="976045"/>
          </a:xfrm>
          <a:prstGeom prst="ellipse">
            <a:avLst/>
          </a:prstGeom>
          <a:solidFill>
            <a:srgbClr val="0A5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800" dirty="0"/>
              <a:t>3</a:t>
            </a:r>
            <a:endParaRPr lang="zh-TW" altLang="en-US" sz="3800" dirty="0"/>
          </a:p>
        </p:txBody>
      </p:sp>
    </p:spTree>
    <p:extLst>
      <p:ext uri="{BB962C8B-B14F-4D97-AF65-F5344CB8AC3E}">
        <p14:creationId xmlns:p14="http://schemas.microsoft.com/office/powerpoint/2010/main" val="427813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1280160"/>
            <a:ext cx="12208902" cy="332509"/>
          </a:xfrm>
          <a:prstGeom prst="rect">
            <a:avLst/>
          </a:prstGeom>
          <a:solidFill>
            <a:srgbClr val="CBB6A5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0" y="1072342"/>
            <a:ext cx="12192000" cy="0"/>
          </a:xfrm>
          <a:prstGeom prst="line">
            <a:avLst/>
          </a:prstGeom>
          <a:ln w="76200">
            <a:solidFill>
              <a:srgbClr val="7055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六邊形 13"/>
          <p:cNvSpPr/>
          <p:nvPr/>
        </p:nvSpPr>
        <p:spPr>
          <a:xfrm>
            <a:off x="9897535" y="3729102"/>
            <a:ext cx="3629520" cy="3128898"/>
          </a:xfrm>
          <a:prstGeom prst="hexagon">
            <a:avLst/>
          </a:prstGeom>
          <a:solidFill>
            <a:srgbClr val="CBB6A5">
              <a:alpha val="60000"/>
            </a:srgbClr>
          </a:solidFill>
          <a:ln w="19050">
            <a:solidFill>
              <a:srgbClr val="705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六邊形 14"/>
          <p:cNvSpPr/>
          <p:nvPr/>
        </p:nvSpPr>
        <p:spPr>
          <a:xfrm>
            <a:off x="9093200" y="4986509"/>
            <a:ext cx="2298839" cy="1981758"/>
          </a:xfrm>
          <a:prstGeom prst="hexagon">
            <a:avLst/>
          </a:prstGeom>
          <a:solidFill>
            <a:srgbClr val="B19985">
              <a:alpha val="80000"/>
            </a:srgbClr>
          </a:solidFill>
          <a:ln w="19050">
            <a:solidFill>
              <a:srgbClr val="9C7D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菱形 15"/>
          <p:cNvSpPr/>
          <p:nvPr/>
        </p:nvSpPr>
        <p:spPr>
          <a:xfrm flipV="1">
            <a:off x="3582458" y="5142728"/>
            <a:ext cx="5202315" cy="45719"/>
          </a:xfrm>
          <a:prstGeom prst="diamond">
            <a:avLst/>
          </a:prstGeom>
          <a:solidFill>
            <a:srgbClr val="4E3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3549046" y="2731806"/>
            <a:ext cx="1457664" cy="321885"/>
            <a:chOff x="3613734" y="2801459"/>
            <a:chExt cx="1017224" cy="224626"/>
          </a:xfrm>
          <a:solidFill>
            <a:srgbClr val="108F92"/>
          </a:solidFill>
        </p:grpSpPr>
        <p:sp>
          <p:nvSpPr>
            <p:cNvPr id="17" name="橢圓 16"/>
            <p:cNvSpPr/>
            <p:nvPr/>
          </p:nvSpPr>
          <p:spPr>
            <a:xfrm>
              <a:off x="3613734" y="2801459"/>
              <a:ext cx="224626" cy="224626"/>
            </a:xfrm>
            <a:prstGeom prst="ellipse">
              <a:avLst/>
            </a:prstGeom>
            <a:solidFill>
              <a:srgbClr val="705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3877933" y="2801459"/>
              <a:ext cx="224626" cy="224626"/>
            </a:xfrm>
            <a:prstGeom prst="ellipse">
              <a:avLst/>
            </a:prstGeom>
            <a:solidFill>
              <a:srgbClr val="4E3B2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4142132" y="2801459"/>
              <a:ext cx="224626" cy="224626"/>
            </a:xfrm>
            <a:prstGeom prst="ellipse">
              <a:avLst/>
            </a:prstGeom>
            <a:solidFill>
              <a:srgbClr val="4E3B2C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4406332" y="2801459"/>
              <a:ext cx="224626" cy="224626"/>
            </a:xfrm>
            <a:prstGeom prst="ellipse">
              <a:avLst/>
            </a:prstGeom>
            <a:solidFill>
              <a:srgbClr val="4E3B2C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2672739" y="969600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12672738" y="1385228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2670057" y="1856057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2670057" y="2326886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12677649" y="2790008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088580" y="3451878"/>
            <a:ext cx="42818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800" b="1" dirty="0" smtClean="0">
                <a:solidFill>
                  <a:srgbClr val="4E3B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</a:t>
            </a:r>
            <a:r>
              <a:rPr lang="zh-TW" altLang="en-US" sz="7800" b="1" dirty="0">
                <a:solidFill>
                  <a:srgbClr val="4E3B2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-574914" y="-99758"/>
            <a:ext cx="3472010" cy="7173888"/>
            <a:chOff x="-574914" y="-99758"/>
            <a:chExt cx="3472010" cy="7173888"/>
          </a:xfrm>
        </p:grpSpPr>
        <p:sp>
          <p:nvSpPr>
            <p:cNvPr id="4" name="矩形 3"/>
            <p:cNvSpPr/>
            <p:nvPr/>
          </p:nvSpPr>
          <p:spPr>
            <a:xfrm rot="364444">
              <a:off x="-574914" y="-99754"/>
              <a:ext cx="931026" cy="7173884"/>
            </a:xfrm>
            <a:prstGeom prst="rect">
              <a:avLst/>
            </a:prstGeom>
            <a:solidFill>
              <a:srgbClr val="BDA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 rot="364444">
              <a:off x="60332" y="-99755"/>
              <a:ext cx="931026" cy="7173884"/>
            </a:xfrm>
            <a:prstGeom prst="rect">
              <a:avLst/>
            </a:prstGeom>
            <a:solidFill>
              <a:srgbClr val="BDA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 rot="364444">
              <a:off x="695578" y="-99756"/>
              <a:ext cx="931026" cy="7173884"/>
            </a:xfrm>
            <a:prstGeom prst="rect">
              <a:avLst/>
            </a:prstGeom>
            <a:solidFill>
              <a:srgbClr val="BDA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364444">
              <a:off x="1330824" y="-99758"/>
              <a:ext cx="931026" cy="7173884"/>
            </a:xfrm>
            <a:prstGeom prst="rect">
              <a:avLst/>
            </a:prstGeom>
            <a:solidFill>
              <a:srgbClr val="BDA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364444">
              <a:off x="1966070" y="-99757"/>
              <a:ext cx="931026" cy="7173884"/>
            </a:xfrm>
            <a:prstGeom prst="rect">
              <a:avLst/>
            </a:prstGeom>
            <a:solidFill>
              <a:srgbClr val="BDA1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309422" y="1418630"/>
            <a:ext cx="2553652" cy="3746957"/>
            <a:chOff x="-142636" y="1418630"/>
            <a:chExt cx="2553652" cy="3746957"/>
          </a:xfrm>
          <a:noFill/>
        </p:grpSpPr>
        <p:sp>
          <p:nvSpPr>
            <p:cNvPr id="33" name="文字方塊 32"/>
            <p:cNvSpPr txBox="1"/>
            <p:nvPr/>
          </p:nvSpPr>
          <p:spPr>
            <a:xfrm>
              <a:off x="475595" y="1964711"/>
              <a:ext cx="1935421" cy="32008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0200" dirty="0" smtClean="0">
                  <a:solidFill>
                    <a:schemeClr val="bg1"/>
                  </a:solidFill>
                  <a:latin typeface="AR CENA" panose="02000000000000000000" pitchFamily="2" charset="0"/>
                  <a:ea typeface="華康勘亭流(P)" panose="03000900000000000000" pitchFamily="66" charset="-120"/>
                </a:rPr>
                <a:t>2</a:t>
              </a:r>
              <a:endParaRPr lang="zh-TW" altLang="en-US" sz="20200" dirty="0">
                <a:solidFill>
                  <a:schemeClr val="bg1"/>
                </a:solidFill>
                <a:latin typeface="AR CENA" panose="02000000000000000000" pitchFamily="2" charset="0"/>
                <a:ea typeface="華康勘亭流(P)" panose="03000900000000000000" pitchFamily="66" charset="-120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-142636" y="1418630"/>
              <a:ext cx="2234398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chemeClr val="bg1"/>
                  </a:solidFill>
                  <a:latin typeface="Alef" panose="00000500000000000000" pitchFamily="2" charset="-79"/>
                  <a:cs typeface="Alef" panose="00000500000000000000" pitchFamily="2" charset="-79"/>
                </a:rPr>
                <a:t>CONTENTS</a:t>
              </a:r>
              <a:endParaRPr lang="zh-TW" altLang="en-US" sz="2800" b="1" dirty="0">
                <a:solidFill>
                  <a:schemeClr val="bg1"/>
                </a:solidFill>
                <a:latin typeface="Alef" panose="00000500000000000000" pitchFamily="2" charset="-79"/>
                <a:cs typeface="Alef" panose="00000500000000000000" pitchFamily="2" charset="-79"/>
              </a:endParaRPr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4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4423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群組 36"/>
          <p:cNvGrpSpPr/>
          <p:nvPr/>
        </p:nvGrpSpPr>
        <p:grpSpPr>
          <a:xfrm>
            <a:off x="42872" y="-5230"/>
            <a:ext cx="12049811" cy="1018900"/>
            <a:chOff x="42872" y="-5230"/>
            <a:chExt cx="12049811" cy="1018900"/>
          </a:xfrm>
        </p:grpSpPr>
        <p:sp>
          <p:nvSpPr>
            <p:cNvPr id="14" name="矩形 13"/>
            <p:cNvSpPr/>
            <p:nvPr/>
          </p:nvSpPr>
          <p:spPr>
            <a:xfrm>
              <a:off x="3527368" y="49127"/>
              <a:ext cx="8565315" cy="712497"/>
            </a:xfrm>
            <a:prstGeom prst="rect">
              <a:avLst/>
            </a:prstGeom>
            <a:gradFill flip="none" rotWithShape="1">
              <a:gsLst>
                <a:gs pos="0">
                  <a:srgbClr val="8A6950"/>
                </a:gs>
                <a:gs pos="46000">
                  <a:srgbClr val="BDA18C"/>
                </a:gs>
                <a:gs pos="100000">
                  <a:srgbClr val="108F92">
                    <a:tint val="23500"/>
                    <a:satMod val="160000"/>
                    <a:alpha val="0"/>
                    <a:lumMod val="0"/>
                    <a:lumOff val="10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42872" y="-5230"/>
              <a:ext cx="4666021" cy="1018900"/>
              <a:chOff x="42872" y="-5230"/>
              <a:chExt cx="4666021" cy="1018900"/>
            </a:xfrm>
            <a:solidFill>
              <a:srgbClr val="BDA18C"/>
            </a:solidFill>
          </p:grpSpPr>
          <p:sp>
            <p:nvSpPr>
              <p:cNvPr id="9" name="等腰三角形 8"/>
              <p:cNvSpPr/>
              <p:nvPr/>
            </p:nvSpPr>
            <p:spPr>
              <a:xfrm>
                <a:off x="2270425" y="536565"/>
                <a:ext cx="575751" cy="456556"/>
              </a:xfrm>
              <a:prstGeom prst="triangle">
                <a:avLst>
                  <a:gd name="adj" fmla="val 19645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84140" y="-5230"/>
                <a:ext cx="1060499" cy="998352"/>
              </a:xfrm>
              <a:prstGeom prst="triangle">
                <a:avLst>
                  <a:gd name="adj" fmla="val 77179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梯形 7"/>
              <p:cNvSpPr/>
              <p:nvPr/>
            </p:nvSpPr>
            <p:spPr>
              <a:xfrm flipV="1">
                <a:off x="947507" y="37515"/>
                <a:ext cx="1524832" cy="941477"/>
              </a:xfrm>
              <a:prstGeom prst="trapezoid">
                <a:avLst>
                  <a:gd name="adj" fmla="val 24056"/>
                </a:avLst>
              </a:prstGeom>
              <a:grp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直角三角形 4"/>
              <p:cNvSpPr/>
              <p:nvPr/>
            </p:nvSpPr>
            <p:spPr>
              <a:xfrm flipV="1">
                <a:off x="42872" y="37517"/>
                <a:ext cx="777919" cy="959440"/>
              </a:xfrm>
              <a:prstGeom prst="rtTriangle">
                <a:avLst/>
              </a:prstGeom>
              <a:grp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2389317" y="16966"/>
                <a:ext cx="1082280" cy="976155"/>
              </a:xfrm>
              <a:custGeom>
                <a:avLst/>
                <a:gdLst>
                  <a:gd name="connsiteX0" fmla="*/ 83713 w 676141"/>
                  <a:gd name="connsiteY0" fmla="*/ 19318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83713 w 676141"/>
                  <a:gd name="connsiteY5" fmla="*/ 19318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45076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45076 w 676141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309093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76927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76927 w 714777"/>
                  <a:gd name="connsiteY5" fmla="*/ 0 h 94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4777" h="940157">
                    <a:moveTo>
                      <a:pt x="76927" y="0"/>
                    </a:moveTo>
                    <a:lnTo>
                      <a:pt x="0" y="502276"/>
                    </a:lnTo>
                    <a:lnTo>
                      <a:pt x="264017" y="940157"/>
                    </a:lnTo>
                    <a:lnTo>
                      <a:pt x="714777" y="940157"/>
                    </a:lnTo>
                    <a:lnTo>
                      <a:pt x="714777" y="0"/>
                    </a:lnTo>
                    <a:lnTo>
                      <a:pt x="76927" y="0"/>
                    </a:lnTo>
                    <a:close/>
                  </a:path>
                </a:pathLst>
              </a:cu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直角三角形 11"/>
              <p:cNvSpPr/>
              <p:nvPr/>
            </p:nvSpPr>
            <p:spPr>
              <a:xfrm flipV="1">
                <a:off x="3480357" y="22034"/>
                <a:ext cx="1228536" cy="991636"/>
              </a:xfrm>
              <a:prstGeom prst="rtTriangle">
                <a:avLst/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-719191" y="-205483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-719192" y="210145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-721873" y="680974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-721873" y="1151803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-714281" y="1614925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平行四邊形 23"/>
          <p:cNvSpPr/>
          <p:nvPr/>
        </p:nvSpPr>
        <p:spPr>
          <a:xfrm>
            <a:off x="1652105" y="1614925"/>
            <a:ext cx="1587387" cy="729466"/>
          </a:xfrm>
          <a:prstGeom prst="parallelogram">
            <a:avLst/>
          </a:prstGeom>
          <a:solidFill>
            <a:srgbClr val="D1B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610501" y="148549"/>
            <a:ext cx="2834768" cy="1028573"/>
            <a:chOff x="549099" y="110272"/>
            <a:chExt cx="2834768" cy="1028573"/>
          </a:xfrm>
        </p:grpSpPr>
        <p:sp>
          <p:nvSpPr>
            <p:cNvPr id="13" name="文字方塊 12"/>
            <p:cNvSpPr txBox="1"/>
            <p:nvPr/>
          </p:nvSpPr>
          <p:spPr>
            <a:xfrm>
              <a:off x="997747" y="307848"/>
              <a:ext cx="23861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4800" dirty="0" smtClean="0">
                  <a:solidFill>
                    <a:schemeClr val="bg1"/>
                  </a:solidFill>
                </a:rPr>
                <a:t>-----------</a:t>
              </a:r>
              <a:endParaRPr lang="zh-TW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49099" y="110272"/>
              <a:ext cx="27562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3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企業簡介</a:t>
              </a:r>
              <a:endParaRPr lang="zh-TW" altLang="en-US" sz="3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5</a:t>
            </a:r>
            <a:endParaRPr lang="zh-TW" altLang="en-US" sz="2000" dirty="0"/>
          </a:p>
        </p:txBody>
      </p:sp>
      <p:sp>
        <p:nvSpPr>
          <p:cNvPr id="2" name="平行四邊形 1"/>
          <p:cNvSpPr/>
          <p:nvPr/>
        </p:nvSpPr>
        <p:spPr>
          <a:xfrm>
            <a:off x="3527368" y="1614925"/>
            <a:ext cx="6215866" cy="729466"/>
          </a:xfrm>
          <a:prstGeom prst="parallelogram">
            <a:avLst/>
          </a:prstGeom>
          <a:noFill/>
          <a:ln w="19050">
            <a:solidFill>
              <a:srgbClr val="BDA1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平行四邊形 2"/>
          <p:cNvSpPr/>
          <p:nvPr/>
        </p:nvSpPr>
        <p:spPr>
          <a:xfrm>
            <a:off x="1400899" y="1489625"/>
            <a:ext cx="1571629" cy="688496"/>
          </a:xfrm>
          <a:prstGeom prst="parallelogram">
            <a:avLst/>
          </a:prstGeom>
          <a:solidFill>
            <a:srgbClr val="D1B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5" name="平行四邊形 24"/>
          <p:cNvSpPr/>
          <p:nvPr/>
        </p:nvSpPr>
        <p:spPr>
          <a:xfrm>
            <a:off x="1596334" y="2949666"/>
            <a:ext cx="1587387" cy="729466"/>
          </a:xfrm>
          <a:prstGeom prst="parallelogram">
            <a:avLst/>
          </a:prstGeom>
          <a:solidFill>
            <a:srgbClr val="D1B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平行四邊形 25"/>
          <p:cNvSpPr/>
          <p:nvPr/>
        </p:nvSpPr>
        <p:spPr>
          <a:xfrm>
            <a:off x="3471597" y="2949666"/>
            <a:ext cx="6215866" cy="729466"/>
          </a:xfrm>
          <a:prstGeom prst="parallelogram">
            <a:avLst/>
          </a:prstGeom>
          <a:noFill/>
          <a:ln w="19050">
            <a:solidFill>
              <a:srgbClr val="BDA1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平行四邊形 26"/>
          <p:cNvSpPr/>
          <p:nvPr/>
        </p:nvSpPr>
        <p:spPr>
          <a:xfrm>
            <a:off x="1345128" y="2824366"/>
            <a:ext cx="1571629" cy="688496"/>
          </a:xfrm>
          <a:prstGeom prst="parallelogram">
            <a:avLst/>
          </a:prstGeom>
          <a:solidFill>
            <a:srgbClr val="D1B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平行四邊形 27"/>
          <p:cNvSpPr/>
          <p:nvPr/>
        </p:nvSpPr>
        <p:spPr>
          <a:xfrm>
            <a:off x="1570006" y="4520799"/>
            <a:ext cx="1587387" cy="729466"/>
          </a:xfrm>
          <a:prstGeom prst="parallelogram">
            <a:avLst/>
          </a:prstGeom>
          <a:solidFill>
            <a:srgbClr val="D1B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平行四邊形 28"/>
          <p:cNvSpPr/>
          <p:nvPr/>
        </p:nvSpPr>
        <p:spPr>
          <a:xfrm>
            <a:off x="3445269" y="4520799"/>
            <a:ext cx="6215866" cy="729466"/>
          </a:xfrm>
          <a:prstGeom prst="parallelogram">
            <a:avLst/>
          </a:prstGeom>
          <a:noFill/>
          <a:ln w="19050">
            <a:solidFill>
              <a:srgbClr val="BDA1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平行四邊形 29"/>
          <p:cNvSpPr/>
          <p:nvPr/>
        </p:nvSpPr>
        <p:spPr>
          <a:xfrm>
            <a:off x="1318800" y="4395499"/>
            <a:ext cx="1571629" cy="688496"/>
          </a:xfrm>
          <a:prstGeom prst="parallelogram">
            <a:avLst/>
          </a:prstGeom>
          <a:solidFill>
            <a:srgbClr val="D1B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1570006" y="167010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原料來源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708859" y="1768733"/>
            <a:ext cx="58528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小農會以宅配方式將地瓜送達指定地點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524721" y="304727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製造方式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544323" y="456176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產品風險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708859" y="3064474"/>
            <a:ext cx="58528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6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上網搜尋食譜，調配較適合的食材比例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708859" y="4639310"/>
            <a:ext cx="55194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6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採手工製作，產品無法達成品質穩定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70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1280160"/>
            <a:ext cx="12208902" cy="332509"/>
          </a:xfrm>
          <a:prstGeom prst="rect">
            <a:avLst/>
          </a:prstGeom>
          <a:solidFill>
            <a:srgbClr val="FFDC6D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/>
          <p:nvPr/>
        </p:nvCxnSpPr>
        <p:spPr>
          <a:xfrm>
            <a:off x="0" y="1072342"/>
            <a:ext cx="12192000" cy="0"/>
          </a:xfrm>
          <a:prstGeom prst="line">
            <a:avLst/>
          </a:prstGeom>
          <a:ln w="7620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六邊形 13"/>
          <p:cNvSpPr/>
          <p:nvPr/>
        </p:nvSpPr>
        <p:spPr>
          <a:xfrm>
            <a:off x="9897535" y="3729102"/>
            <a:ext cx="3629520" cy="3128898"/>
          </a:xfrm>
          <a:prstGeom prst="hexagon">
            <a:avLst/>
          </a:prstGeom>
          <a:solidFill>
            <a:srgbClr val="F8B323">
              <a:alpha val="60000"/>
            </a:srgbClr>
          </a:solidFill>
          <a:ln w="19050"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六邊形 14"/>
          <p:cNvSpPr/>
          <p:nvPr/>
        </p:nvSpPr>
        <p:spPr>
          <a:xfrm>
            <a:off x="9093200" y="4986509"/>
            <a:ext cx="2298839" cy="1981758"/>
          </a:xfrm>
          <a:prstGeom prst="hexagon">
            <a:avLst/>
          </a:prstGeom>
          <a:solidFill>
            <a:srgbClr val="F6BB00">
              <a:alpha val="80000"/>
            </a:srgbClr>
          </a:solidFill>
          <a:ln w="19050">
            <a:solidFill>
              <a:srgbClr val="F99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菱形 15"/>
          <p:cNvSpPr/>
          <p:nvPr/>
        </p:nvSpPr>
        <p:spPr>
          <a:xfrm flipV="1">
            <a:off x="3582458" y="5142728"/>
            <a:ext cx="5202315" cy="45719"/>
          </a:xfrm>
          <a:prstGeom prst="diamond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0" name="群組 29"/>
          <p:cNvGrpSpPr/>
          <p:nvPr/>
        </p:nvGrpSpPr>
        <p:grpSpPr>
          <a:xfrm>
            <a:off x="3549046" y="2731806"/>
            <a:ext cx="1457664" cy="321885"/>
            <a:chOff x="3613734" y="2801459"/>
            <a:chExt cx="1017224" cy="224626"/>
          </a:xfrm>
          <a:solidFill>
            <a:srgbClr val="108F92"/>
          </a:solidFill>
        </p:grpSpPr>
        <p:sp>
          <p:nvSpPr>
            <p:cNvPr id="17" name="橢圓 16"/>
            <p:cNvSpPr/>
            <p:nvPr/>
          </p:nvSpPr>
          <p:spPr>
            <a:xfrm>
              <a:off x="3613734" y="2801459"/>
              <a:ext cx="224626" cy="224626"/>
            </a:xfrm>
            <a:prstGeom prst="ellipse">
              <a:avLst/>
            </a:prstGeom>
            <a:solidFill>
              <a:srgbClr val="F8B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3877933" y="2801459"/>
              <a:ext cx="224626" cy="224626"/>
            </a:xfrm>
            <a:prstGeom prst="ellipse">
              <a:avLst/>
            </a:prstGeom>
            <a:solidFill>
              <a:srgbClr val="F8B323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4142132" y="2801459"/>
              <a:ext cx="224626" cy="224626"/>
            </a:xfrm>
            <a:prstGeom prst="ellipse">
              <a:avLst/>
            </a:prstGeom>
            <a:solidFill>
              <a:srgbClr val="F8B323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4406332" y="2801459"/>
              <a:ext cx="224626" cy="224626"/>
            </a:xfrm>
            <a:prstGeom prst="ellipse">
              <a:avLst/>
            </a:prstGeom>
            <a:solidFill>
              <a:srgbClr val="F8B323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2672739" y="969600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12672738" y="1385228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2670057" y="1856057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2670057" y="2326886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12677649" y="2790008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088580" y="3451878"/>
            <a:ext cx="42818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800" b="1" dirty="0" smtClean="0">
                <a:solidFill>
                  <a:srgbClr val="65440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</a:t>
            </a:r>
            <a:r>
              <a:rPr lang="zh-TW" altLang="en-US" sz="7800" b="1" dirty="0">
                <a:solidFill>
                  <a:srgbClr val="65440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析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-574914" y="-99758"/>
            <a:ext cx="3472010" cy="7173888"/>
            <a:chOff x="-574914" y="-99758"/>
            <a:chExt cx="3472010" cy="7173888"/>
          </a:xfrm>
          <a:solidFill>
            <a:srgbClr val="F8B323"/>
          </a:solidFill>
        </p:grpSpPr>
        <p:sp>
          <p:nvSpPr>
            <p:cNvPr id="4" name="矩形 3"/>
            <p:cNvSpPr/>
            <p:nvPr/>
          </p:nvSpPr>
          <p:spPr>
            <a:xfrm rot="364444">
              <a:off x="-574914" y="-99754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 rot="364444">
              <a:off x="60332" y="-99755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 rot="364444">
              <a:off x="695578" y="-99756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364444">
              <a:off x="1330824" y="-99758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364444">
              <a:off x="1966070" y="-99757"/>
              <a:ext cx="931026" cy="71738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309422" y="1418630"/>
            <a:ext cx="2553652" cy="3746957"/>
            <a:chOff x="-142636" y="1418630"/>
            <a:chExt cx="2553652" cy="3746957"/>
          </a:xfrm>
          <a:noFill/>
        </p:grpSpPr>
        <p:sp>
          <p:nvSpPr>
            <p:cNvPr id="33" name="文字方塊 32"/>
            <p:cNvSpPr txBox="1"/>
            <p:nvPr/>
          </p:nvSpPr>
          <p:spPr>
            <a:xfrm>
              <a:off x="475595" y="1964711"/>
              <a:ext cx="1935421" cy="32008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0200" dirty="0">
                  <a:solidFill>
                    <a:schemeClr val="bg1"/>
                  </a:solidFill>
                  <a:latin typeface="AR CENA" panose="02000000000000000000" pitchFamily="2" charset="0"/>
                  <a:ea typeface="華康勘亭流(P)" panose="03000900000000000000" pitchFamily="66" charset="-120"/>
                </a:rPr>
                <a:t>3</a:t>
              </a:r>
              <a:endParaRPr lang="zh-TW" altLang="en-US" sz="20200" dirty="0">
                <a:solidFill>
                  <a:schemeClr val="bg1"/>
                </a:solidFill>
                <a:latin typeface="AR CENA" panose="02000000000000000000" pitchFamily="2" charset="0"/>
                <a:ea typeface="華康勘亭流(P)" panose="03000900000000000000" pitchFamily="66" charset="-120"/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-142636" y="1418630"/>
              <a:ext cx="2234398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chemeClr val="bg1"/>
                  </a:solidFill>
                  <a:latin typeface="Alef" panose="00000500000000000000" pitchFamily="2" charset="-79"/>
                  <a:cs typeface="Alef" panose="00000500000000000000" pitchFamily="2" charset="-79"/>
                </a:rPr>
                <a:t>CONTENTS</a:t>
              </a:r>
              <a:endParaRPr lang="zh-TW" altLang="en-US" sz="2800" b="1" dirty="0">
                <a:solidFill>
                  <a:schemeClr val="bg1"/>
                </a:solidFill>
                <a:latin typeface="Alef" panose="00000500000000000000" pitchFamily="2" charset="-79"/>
                <a:cs typeface="Alef" panose="00000500000000000000" pitchFamily="2" charset="-79"/>
              </a:endParaRPr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6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984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群組 48"/>
          <p:cNvGrpSpPr/>
          <p:nvPr/>
        </p:nvGrpSpPr>
        <p:grpSpPr>
          <a:xfrm>
            <a:off x="42872" y="-5230"/>
            <a:ext cx="12049811" cy="1018900"/>
            <a:chOff x="42872" y="-5230"/>
            <a:chExt cx="12049811" cy="1018900"/>
          </a:xfrm>
        </p:grpSpPr>
        <p:sp>
          <p:nvSpPr>
            <p:cNvPr id="14" name="矩形 13"/>
            <p:cNvSpPr/>
            <p:nvPr/>
          </p:nvSpPr>
          <p:spPr>
            <a:xfrm>
              <a:off x="3527368" y="49127"/>
              <a:ext cx="8565315" cy="712497"/>
            </a:xfrm>
            <a:prstGeom prst="rect">
              <a:avLst/>
            </a:prstGeom>
            <a:gradFill flip="none" rotWithShape="1">
              <a:gsLst>
                <a:gs pos="0">
                  <a:srgbClr val="F6BB00"/>
                </a:gs>
                <a:gs pos="46000">
                  <a:srgbClr val="FFC000"/>
                </a:gs>
                <a:gs pos="100000">
                  <a:srgbClr val="108F92">
                    <a:tint val="23500"/>
                    <a:satMod val="160000"/>
                    <a:alpha val="0"/>
                    <a:lumMod val="0"/>
                    <a:lumOff val="10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42872" y="-5230"/>
              <a:ext cx="4666021" cy="1018900"/>
              <a:chOff x="42872" y="-5230"/>
              <a:chExt cx="4666021" cy="1018900"/>
            </a:xfrm>
            <a:solidFill>
              <a:srgbClr val="FFC000"/>
            </a:solidFill>
          </p:grpSpPr>
          <p:sp>
            <p:nvSpPr>
              <p:cNvPr id="9" name="等腰三角形 8"/>
              <p:cNvSpPr/>
              <p:nvPr/>
            </p:nvSpPr>
            <p:spPr>
              <a:xfrm>
                <a:off x="2270425" y="536565"/>
                <a:ext cx="575751" cy="456556"/>
              </a:xfrm>
              <a:prstGeom prst="triangle">
                <a:avLst>
                  <a:gd name="adj" fmla="val 19645"/>
                </a:avLst>
              </a:prstGeom>
              <a:solidFill>
                <a:srgbClr val="FFE389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84140" y="-5230"/>
                <a:ext cx="1060499" cy="998352"/>
              </a:xfrm>
              <a:prstGeom prst="triangle">
                <a:avLst>
                  <a:gd name="adj" fmla="val 77179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梯形 7"/>
              <p:cNvSpPr/>
              <p:nvPr/>
            </p:nvSpPr>
            <p:spPr>
              <a:xfrm flipV="1">
                <a:off x="947507" y="37515"/>
                <a:ext cx="1524832" cy="941477"/>
              </a:xfrm>
              <a:prstGeom prst="trapezoid">
                <a:avLst>
                  <a:gd name="adj" fmla="val 24056"/>
                </a:avLst>
              </a:prstGeom>
              <a:solidFill>
                <a:srgbClr val="D6A3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直角三角形 4"/>
              <p:cNvSpPr/>
              <p:nvPr/>
            </p:nvSpPr>
            <p:spPr>
              <a:xfrm flipV="1">
                <a:off x="42872" y="37517"/>
                <a:ext cx="777919" cy="959440"/>
              </a:xfrm>
              <a:prstGeom prst="rtTriangle">
                <a:avLst/>
              </a:prstGeom>
              <a:solidFill>
                <a:srgbClr val="FFC000">
                  <a:alpha val="69804"/>
                </a:srgb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2389317" y="16966"/>
                <a:ext cx="1082280" cy="976155"/>
              </a:xfrm>
              <a:custGeom>
                <a:avLst/>
                <a:gdLst>
                  <a:gd name="connsiteX0" fmla="*/ 83713 w 676141"/>
                  <a:gd name="connsiteY0" fmla="*/ 19318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83713 w 676141"/>
                  <a:gd name="connsiteY5" fmla="*/ 19318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45076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45076 w 676141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309093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76927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76927 w 714777"/>
                  <a:gd name="connsiteY5" fmla="*/ 0 h 94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4777" h="940157">
                    <a:moveTo>
                      <a:pt x="76927" y="0"/>
                    </a:moveTo>
                    <a:lnTo>
                      <a:pt x="0" y="502276"/>
                    </a:lnTo>
                    <a:lnTo>
                      <a:pt x="264017" y="940157"/>
                    </a:lnTo>
                    <a:lnTo>
                      <a:pt x="714777" y="940157"/>
                    </a:lnTo>
                    <a:lnTo>
                      <a:pt x="714777" y="0"/>
                    </a:lnTo>
                    <a:lnTo>
                      <a:pt x="76927" y="0"/>
                    </a:lnTo>
                    <a:close/>
                  </a:path>
                </a:pathLst>
              </a:custGeom>
              <a:solidFill>
                <a:srgbClr val="F2B8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直角三角形 11"/>
              <p:cNvSpPr/>
              <p:nvPr/>
            </p:nvSpPr>
            <p:spPr>
              <a:xfrm flipV="1">
                <a:off x="3480357" y="22034"/>
                <a:ext cx="1228536" cy="991636"/>
              </a:xfrm>
              <a:prstGeom prst="rtTriangle">
                <a:avLst/>
              </a:prstGeom>
              <a:solidFill>
                <a:srgbClr val="FFDC6D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-719191" y="-205483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-719192" y="210145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-721873" y="680974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-721873" y="1151803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-714281" y="1614925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564684" y="159525"/>
            <a:ext cx="2834768" cy="1028573"/>
            <a:chOff x="549099" y="110272"/>
            <a:chExt cx="2834768" cy="1028573"/>
          </a:xfrm>
        </p:grpSpPr>
        <p:sp>
          <p:nvSpPr>
            <p:cNvPr id="13" name="文字方塊 12"/>
            <p:cNvSpPr txBox="1"/>
            <p:nvPr/>
          </p:nvSpPr>
          <p:spPr>
            <a:xfrm>
              <a:off x="997747" y="307848"/>
              <a:ext cx="23861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4800" dirty="0" smtClean="0">
                  <a:solidFill>
                    <a:schemeClr val="bg1"/>
                  </a:solidFill>
                </a:rPr>
                <a:t>-----------</a:t>
              </a:r>
              <a:endParaRPr lang="zh-TW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49099" y="110272"/>
              <a:ext cx="27562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3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市場分</a:t>
              </a:r>
              <a:r>
                <a:rPr lang="zh-TW" altLang="en-US" sz="3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析</a:t>
              </a:r>
            </a:p>
          </p:txBody>
        </p:sp>
      </p:grpSp>
      <p:sp>
        <p:nvSpPr>
          <p:cNvPr id="3" name="圓角矩形 2"/>
          <p:cNvSpPr/>
          <p:nvPr/>
        </p:nvSpPr>
        <p:spPr>
          <a:xfrm>
            <a:off x="1284270" y="1211246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6573744" y="1211245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1284270" y="4327397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6573744" y="4327397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1" name="群組 30"/>
          <p:cNvGrpSpPr/>
          <p:nvPr/>
        </p:nvGrpSpPr>
        <p:grpSpPr>
          <a:xfrm>
            <a:off x="4475202" y="2486347"/>
            <a:ext cx="3102795" cy="2393878"/>
            <a:chOff x="4475202" y="2486347"/>
            <a:chExt cx="3102795" cy="2393878"/>
          </a:xfrm>
        </p:grpSpPr>
        <p:sp>
          <p:nvSpPr>
            <p:cNvPr id="4" name="六邊形 3"/>
            <p:cNvSpPr/>
            <p:nvPr/>
          </p:nvSpPr>
          <p:spPr>
            <a:xfrm>
              <a:off x="4475202" y="2486347"/>
              <a:ext cx="3102795" cy="2393878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" name="直線接點 9"/>
            <p:cNvCxnSpPr>
              <a:stCxn id="4" idx="3"/>
              <a:endCxn id="4" idx="0"/>
            </p:cNvCxnSpPr>
            <p:nvPr/>
          </p:nvCxnSpPr>
          <p:spPr>
            <a:xfrm>
              <a:off x="4475202" y="3683286"/>
              <a:ext cx="3102795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026599" y="2486347"/>
              <a:ext cx="0" cy="239387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字方塊 31"/>
          <p:cNvSpPr txBox="1"/>
          <p:nvPr/>
        </p:nvSpPr>
        <p:spPr>
          <a:xfrm>
            <a:off x="4959235" y="2926418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優勢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6231650" y="2924712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劣勢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4967701" y="4097673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機會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6194202" y="4097673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威脅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1420526" y="1327965"/>
            <a:ext cx="15795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strength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420526" y="4590116"/>
            <a:ext cx="194627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opportunity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9554965" y="4590116"/>
            <a:ext cx="106169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threat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8938518" y="1334466"/>
            <a:ext cx="15592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weakness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1389704" y="1914108"/>
            <a:ext cx="37857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zh-TW" sz="19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膳食纖維豐富</a:t>
            </a:r>
            <a:endParaRPr lang="zh-TW" altLang="zh-TW" sz="1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en-US" altLang="zh-TW" sz="19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富含胡蘿蔔素</a:t>
            </a:r>
            <a:endParaRPr lang="zh-TW" altLang="zh-TW" sz="1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9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含有脫氫表雄酮，防癌抗衰老</a:t>
            </a:r>
            <a:endParaRPr lang="zh-TW" altLang="en-US" sz="1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488994" y="5142944"/>
            <a:ext cx="37857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3C</a:t>
            </a: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產品使人們視力衰退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可取代澱粉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烹煮容易</a:t>
            </a:r>
          </a:p>
        </p:txBody>
      </p:sp>
      <p:sp>
        <p:nvSpPr>
          <p:cNvPr id="42" name="文字方塊 41"/>
          <p:cNvSpPr txBox="1"/>
          <p:nvPr/>
        </p:nvSpPr>
        <p:spPr>
          <a:xfrm>
            <a:off x="6842589" y="5092621"/>
            <a:ext cx="398879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大多人習慣以米食為主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種植久後，土質易影響番薯本身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台灣天氣潮溼，不易保存</a:t>
            </a:r>
          </a:p>
        </p:txBody>
      </p:sp>
      <p:sp>
        <p:nvSpPr>
          <p:cNvPr id="45" name="文字方塊 44"/>
          <p:cNvSpPr txBox="1"/>
          <p:nvPr/>
        </p:nvSpPr>
        <p:spPr>
          <a:xfrm>
            <a:off x="7396840" y="1914108"/>
            <a:ext cx="254709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易脹氣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含糖量高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收成季節不穩定</a:t>
            </a:r>
          </a:p>
        </p:txBody>
      </p:sp>
      <p:sp>
        <p:nvSpPr>
          <p:cNvPr id="46" name="橢圓 45"/>
          <p:cNvSpPr/>
          <p:nvPr/>
        </p:nvSpPr>
        <p:spPr>
          <a:xfrm>
            <a:off x="5479455" y="3367388"/>
            <a:ext cx="1078787" cy="6805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479455" y="3446037"/>
            <a:ext cx="1283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99707"/>
                </a:solidFill>
              </a:rPr>
              <a:t>SWOT</a:t>
            </a:r>
            <a:endParaRPr lang="zh-TW" altLang="en-US" sz="2800" b="1" dirty="0">
              <a:solidFill>
                <a:srgbClr val="F99707"/>
              </a:solidFill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7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1526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42872" y="-5230"/>
            <a:ext cx="12049811" cy="1018900"/>
            <a:chOff x="42872" y="-5230"/>
            <a:chExt cx="12049811" cy="1018900"/>
          </a:xfrm>
        </p:grpSpPr>
        <p:sp>
          <p:nvSpPr>
            <p:cNvPr id="14" name="矩形 13"/>
            <p:cNvSpPr/>
            <p:nvPr/>
          </p:nvSpPr>
          <p:spPr>
            <a:xfrm>
              <a:off x="3527368" y="49127"/>
              <a:ext cx="8565315" cy="712497"/>
            </a:xfrm>
            <a:prstGeom prst="rect">
              <a:avLst/>
            </a:prstGeom>
            <a:gradFill flip="none" rotWithShape="1">
              <a:gsLst>
                <a:gs pos="0">
                  <a:srgbClr val="F6BB00"/>
                </a:gs>
                <a:gs pos="46000">
                  <a:srgbClr val="FFC000"/>
                </a:gs>
                <a:gs pos="100000">
                  <a:srgbClr val="108F92">
                    <a:tint val="23500"/>
                    <a:satMod val="160000"/>
                    <a:alpha val="0"/>
                    <a:lumMod val="0"/>
                    <a:lumOff val="10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42872" y="-5230"/>
              <a:ext cx="4666021" cy="1018900"/>
              <a:chOff x="42872" y="-5230"/>
              <a:chExt cx="4666021" cy="1018900"/>
            </a:xfrm>
            <a:solidFill>
              <a:srgbClr val="FFC000"/>
            </a:solidFill>
          </p:grpSpPr>
          <p:sp>
            <p:nvSpPr>
              <p:cNvPr id="9" name="等腰三角形 8"/>
              <p:cNvSpPr/>
              <p:nvPr/>
            </p:nvSpPr>
            <p:spPr>
              <a:xfrm>
                <a:off x="2270425" y="536565"/>
                <a:ext cx="575751" cy="456556"/>
              </a:xfrm>
              <a:prstGeom prst="triangle">
                <a:avLst>
                  <a:gd name="adj" fmla="val 19645"/>
                </a:avLst>
              </a:prstGeom>
              <a:solidFill>
                <a:srgbClr val="FFE389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84140" y="-5230"/>
                <a:ext cx="1060499" cy="998352"/>
              </a:xfrm>
              <a:prstGeom prst="triangle">
                <a:avLst>
                  <a:gd name="adj" fmla="val 77179"/>
                </a:avLst>
              </a:prstGeom>
              <a:grp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梯形 7"/>
              <p:cNvSpPr/>
              <p:nvPr/>
            </p:nvSpPr>
            <p:spPr>
              <a:xfrm flipV="1">
                <a:off x="947507" y="37515"/>
                <a:ext cx="1524832" cy="941477"/>
              </a:xfrm>
              <a:prstGeom prst="trapezoid">
                <a:avLst>
                  <a:gd name="adj" fmla="val 24056"/>
                </a:avLst>
              </a:prstGeom>
              <a:solidFill>
                <a:srgbClr val="D6A3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直角三角形 4"/>
              <p:cNvSpPr/>
              <p:nvPr/>
            </p:nvSpPr>
            <p:spPr>
              <a:xfrm flipV="1">
                <a:off x="42872" y="37517"/>
                <a:ext cx="777919" cy="959440"/>
              </a:xfrm>
              <a:prstGeom prst="rtTriangle">
                <a:avLst/>
              </a:prstGeom>
              <a:solidFill>
                <a:srgbClr val="FFC000">
                  <a:alpha val="69804"/>
                </a:srgb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2389317" y="16966"/>
                <a:ext cx="1082280" cy="976155"/>
              </a:xfrm>
              <a:custGeom>
                <a:avLst/>
                <a:gdLst>
                  <a:gd name="connsiteX0" fmla="*/ 83713 w 676141"/>
                  <a:gd name="connsiteY0" fmla="*/ 19318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83713 w 676141"/>
                  <a:gd name="connsiteY5" fmla="*/ 19318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6401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77273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77273 w 676141"/>
                  <a:gd name="connsiteY5" fmla="*/ 0 h 940157"/>
                  <a:gd name="connsiteX0" fmla="*/ 45076 w 676141"/>
                  <a:gd name="connsiteY0" fmla="*/ 0 h 940157"/>
                  <a:gd name="connsiteX1" fmla="*/ 0 w 676141"/>
                  <a:gd name="connsiteY1" fmla="*/ 515155 h 940157"/>
                  <a:gd name="connsiteX2" fmla="*/ 270457 w 676141"/>
                  <a:gd name="connsiteY2" fmla="*/ 940157 h 940157"/>
                  <a:gd name="connsiteX3" fmla="*/ 676141 w 676141"/>
                  <a:gd name="connsiteY3" fmla="*/ 940157 h 940157"/>
                  <a:gd name="connsiteX4" fmla="*/ 676141 w 676141"/>
                  <a:gd name="connsiteY4" fmla="*/ 0 h 940157"/>
                  <a:gd name="connsiteX5" fmla="*/ 45076 w 676141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309093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83712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83712 w 714777"/>
                  <a:gd name="connsiteY5" fmla="*/ 0 h 940157"/>
                  <a:gd name="connsiteX0" fmla="*/ 76927 w 714777"/>
                  <a:gd name="connsiteY0" fmla="*/ 0 h 940157"/>
                  <a:gd name="connsiteX1" fmla="*/ 0 w 714777"/>
                  <a:gd name="connsiteY1" fmla="*/ 502276 h 940157"/>
                  <a:gd name="connsiteX2" fmla="*/ 264017 w 714777"/>
                  <a:gd name="connsiteY2" fmla="*/ 940157 h 940157"/>
                  <a:gd name="connsiteX3" fmla="*/ 714777 w 714777"/>
                  <a:gd name="connsiteY3" fmla="*/ 940157 h 940157"/>
                  <a:gd name="connsiteX4" fmla="*/ 714777 w 714777"/>
                  <a:gd name="connsiteY4" fmla="*/ 0 h 940157"/>
                  <a:gd name="connsiteX5" fmla="*/ 76927 w 714777"/>
                  <a:gd name="connsiteY5" fmla="*/ 0 h 94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14777" h="940157">
                    <a:moveTo>
                      <a:pt x="76927" y="0"/>
                    </a:moveTo>
                    <a:lnTo>
                      <a:pt x="0" y="502276"/>
                    </a:lnTo>
                    <a:lnTo>
                      <a:pt x="264017" y="940157"/>
                    </a:lnTo>
                    <a:lnTo>
                      <a:pt x="714777" y="940157"/>
                    </a:lnTo>
                    <a:lnTo>
                      <a:pt x="714777" y="0"/>
                    </a:lnTo>
                    <a:lnTo>
                      <a:pt x="76927" y="0"/>
                    </a:lnTo>
                    <a:close/>
                  </a:path>
                </a:pathLst>
              </a:custGeom>
              <a:solidFill>
                <a:srgbClr val="F2B8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直角三角形 11"/>
              <p:cNvSpPr/>
              <p:nvPr/>
            </p:nvSpPr>
            <p:spPr>
              <a:xfrm flipV="1">
                <a:off x="3480357" y="22034"/>
                <a:ext cx="1228536" cy="991636"/>
              </a:xfrm>
              <a:prstGeom prst="rtTriangle">
                <a:avLst/>
              </a:prstGeom>
              <a:solidFill>
                <a:srgbClr val="FFDC6D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15" name="矩形 14"/>
          <p:cNvSpPr/>
          <p:nvPr/>
        </p:nvSpPr>
        <p:spPr>
          <a:xfrm>
            <a:off x="-719191" y="-205483"/>
            <a:ext cx="328773" cy="205483"/>
          </a:xfrm>
          <a:prstGeom prst="rect">
            <a:avLst/>
          </a:prstGeom>
          <a:solidFill>
            <a:srgbClr val="13A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-719192" y="210145"/>
            <a:ext cx="328773" cy="205483"/>
          </a:xfrm>
          <a:prstGeom prst="rect">
            <a:avLst/>
          </a:prstGeom>
          <a:solidFill>
            <a:srgbClr val="BDA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-721873" y="680974"/>
            <a:ext cx="328773" cy="205483"/>
          </a:xfrm>
          <a:prstGeom prst="rect">
            <a:avLst/>
          </a:prstGeom>
          <a:solidFill>
            <a:srgbClr val="F8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-721873" y="1151803"/>
            <a:ext cx="328773" cy="205483"/>
          </a:xfrm>
          <a:prstGeom prst="rect">
            <a:avLst/>
          </a:prstGeom>
          <a:solidFill>
            <a:srgbClr val="E587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-714281" y="1614925"/>
            <a:ext cx="328773" cy="205483"/>
          </a:xfrm>
          <a:prstGeom prst="rect">
            <a:avLst/>
          </a:prstGeom>
          <a:solidFill>
            <a:srgbClr val="62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3" name="群組 22"/>
          <p:cNvGrpSpPr/>
          <p:nvPr/>
        </p:nvGrpSpPr>
        <p:grpSpPr>
          <a:xfrm>
            <a:off x="564684" y="159525"/>
            <a:ext cx="2834768" cy="1028573"/>
            <a:chOff x="549099" y="110272"/>
            <a:chExt cx="2834768" cy="1028573"/>
          </a:xfrm>
        </p:grpSpPr>
        <p:sp>
          <p:nvSpPr>
            <p:cNvPr id="13" name="文字方塊 12"/>
            <p:cNvSpPr txBox="1"/>
            <p:nvPr/>
          </p:nvSpPr>
          <p:spPr>
            <a:xfrm>
              <a:off x="997747" y="307848"/>
              <a:ext cx="23861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4800" dirty="0" smtClean="0">
                  <a:solidFill>
                    <a:schemeClr val="bg1"/>
                  </a:solidFill>
                </a:rPr>
                <a:t>-----------</a:t>
              </a:r>
              <a:endParaRPr lang="zh-TW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49099" y="110272"/>
              <a:ext cx="27562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38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市場分</a:t>
              </a:r>
              <a:r>
                <a:rPr lang="zh-TW" altLang="en-US" sz="3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析</a:t>
              </a:r>
            </a:p>
          </p:txBody>
        </p:sp>
      </p:grpSp>
      <p:sp>
        <p:nvSpPr>
          <p:cNvPr id="3" name="圓角矩形 2"/>
          <p:cNvSpPr/>
          <p:nvPr/>
        </p:nvSpPr>
        <p:spPr>
          <a:xfrm>
            <a:off x="1284270" y="1211246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6573744" y="1211245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1284270" y="4327397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6573744" y="4327397"/>
            <a:ext cx="4195185" cy="209703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1" name="群組 30"/>
          <p:cNvGrpSpPr/>
          <p:nvPr/>
        </p:nvGrpSpPr>
        <p:grpSpPr>
          <a:xfrm>
            <a:off x="4475202" y="2486347"/>
            <a:ext cx="3102795" cy="2393878"/>
            <a:chOff x="4475202" y="2486347"/>
            <a:chExt cx="3102795" cy="2393878"/>
          </a:xfrm>
        </p:grpSpPr>
        <p:sp>
          <p:nvSpPr>
            <p:cNvPr id="4" name="六邊形 3"/>
            <p:cNvSpPr/>
            <p:nvPr/>
          </p:nvSpPr>
          <p:spPr>
            <a:xfrm>
              <a:off x="4475202" y="2486347"/>
              <a:ext cx="3102795" cy="2393878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" name="直線接點 9"/>
            <p:cNvCxnSpPr>
              <a:stCxn id="4" idx="3"/>
              <a:endCxn id="4" idx="0"/>
            </p:cNvCxnSpPr>
            <p:nvPr/>
          </p:nvCxnSpPr>
          <p:spPr>
            <a:xfrm>
              <a:off x="4475202" y="3683286"/>
              <a:ext cx="3102795" cy="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026599" y="2486347"/>
              <a:ext cx="0" cy="2393878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字方塊 31"/>
          <p:cNvSpPr txBox="1"/>
          <p:nvPr/>
        </p:nvSpPr>
        <p:spPr>
          <a:xfrm>
            <a:off x="4959235" y="2926418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TW" altLang="en-US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品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6231650" y="2924712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</a:t>
            </a:r>
            <a:r>
              <a:rPr lang="zh-TW" altLang="en-US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格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4967701" y="4097673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</a:t>
            </a:r>
            <a:r>
              <a:rPr lang="zh-TW" altLang="en-US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路</a:t>
            </a:r>
          </a:p>
        </p:txBody>
      </p:sp>
      <p:sp>
        <p:nvSpPr>
          <p:cNvPr id="35" name="文字方塊 34"/>
          <p:cNvSpPr txBox="1"/>
          <p:nvPr/>
        </p:nvSpPr>
        <p:spPr>
          <a:xfrm>
            <a:off x="6194202" y="4097673"/>
            <a:ext cx="9863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</a:t>
            </a:r>
            <a:r>
              <a:rPr lang="zh-TW" altLang="en-US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廣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1420526" y="1327965"/>
            <a:ext cx="15795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Product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1420526" y="4590116"/>
            <a:ext cx="194627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Place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8856325" y="4590116"/>
            <a:ext cx="17603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Promotion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9616611" y="1334466"/>
            <a:ext cx="88113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3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Price</a:t>
            </a:r>
            <a:endParaRPr lang="zh-TW" altLang="en-US" sz="23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1389704" y="1914108"/>
            <a:ext cx="3785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提供生地瓜及相關的加工產品</a:t>
            </a:r>
            <a:endParaRPr lang="en-US" altLang="zh-TW" sz="19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皆採用有機地瓜及純手工製作</a:t>
            </a:r>
            <a:endParaRPr lang="zh-TW" altLang="en-US" sz="1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488994" y="5142944"/>
            <a:ext cx="3785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實體銷售</a:t>
            </a:r>
            <a:r>
              <a: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行銷與發表單</a:t>
            </a:r>
            <a:endParaRPr lang="en-US" altLang="zh-TW" sz="19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網路銷售</a:t>
            </a:r>
            <a:r>
              <a: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網路購物平台</a:t>
            </a:r>
            <a:endParaRPr lang="en-US" altLang="zh-TW" sz="19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842589" y="5092621"/>
            <a:ext cx="398879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IG</a:t>
            </a: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為主要網路曝光平台。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透過親朋好友口耳相傳。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en-US" altLang="zh-TW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及發放宣傳單。</a:t>
            </a: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配合節慶推出相關活動。</a:t>
            </a:r>
          </a:p>
        </p:txBody>
      </p:sp>
      <p:sp>
        <p:nvSpPr>
          <p:cNvPr id="45" name="文字方塊 44"/>
          <p:cNvSpPr txBox="1"/>
          <p:nvPr/>
        </p:nvSpPr>
        <p:spPr>
          <a:xfrm>
            <a:off x="7156826" y="1914108"/>
            <a:ext cx="334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觀察市場上的價格算出平均售價</a:t>
            </a:r>
            <a:endParaRPr lang="en-US" altLang="zh-TW" sz="19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 eaLnBrk="0" hangingPunct="0">
              <a:buFont typeface="Arial" panose="020B0604020202020204" pitchFamily="34" charset="0"/>
              <a:buChar char="•"/>
            </a:pPr>
            <a:r>
              <a:rPr lang="zh-TW" altLang="en-US" sz="1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多件折扣方式推出促銷優惠</a:t>
            </a:r>
          </a:p>
        </p:txBody>
      </p:sp>
      <p:sp>
        <p:nvSpPr>
          <p:cNvPr id="46" name="橢圓 45"/>
          <p:cNvSpPr/>
          <p:nvPr/>
        </p:nvSpPr>
        <p:spPr>
          <a:xfrm>
            <a:off x="5479455" y="3367388"/>
            <a:ext cx="1078787" cy="6805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5725175" y="3446037"/>
            <a:ext cx="602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99707"/>
                </a:solidFill>
              </a:rPr>
              <a:t>4P</a:t>
            </a:r>
            <a:endParaRPr lang="zh-TW" altLang="en-US" sz="2800" b="1" dirty="0">
              <a:solidFill>
                <a:srgbClr val="F99707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11836259" y="6457890"/>
            <a:ext cx="657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8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960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413</Words>
  <Application>Microsoft Office PowerPoint</Application>
  <PresentationFormat>寬螢幕</PresentationFormat>
  <Paragraphs>118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華康勘亭流(P)</vt:lpstr>
      <vt:lpstr>微軟正黑體</vt:lpstr>
      <vt:lpstr>新細明體</vt:lpstr>
      <vt:lpstr>標楷體</vt:lpstr>
      <vt:lpstr>Alef</vt:lpstr>
      <vt:lpstr>AR CENA</vt:lpstr>
      <vt:lpstr>Arial</vt:lpstr>
      <vt:lpstr>Calibri</vt:lpstr>
      <vt:lpstr>Calibri Light</vt:lpstr>
      <vt:lpstr>Minion Pro Cond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</cp:revision>
  <dcterms:created xsi:type="dcterms:W3CDTF">2022-03-04T06:08:28Z</dcterms:created>
  <dcterms:modified xsi:type="dcterms:W3CDTF">2022-03-04T09:05:47Z</dcterms:modified>
</cp:coreProperties>
</file>