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  <p:sldMasterId id="2147483671" r:id="rId2"/>
  </p:sldMasterIdLst>
  <p:notesMasterIdLst>
    <p:notesMasterId r:id="rId35"/>
  </p:notesMasterIdLst>
  <p:sldIdLst>
    <p:sldId id="256" r:id="rId3"/>
    <p:sldId id="257" r:id="rId4"/>
    <p:sldId id="266" r:id="rId5"/>
    <p:sldId id="267" r:id="rId6"/>
    <p:sldId id="268" r:id="rId7"/>
    <p:sldId id="269" r:id="rId8"/>
    <p:sldId id="270" r:id="rId9"/>
    <p:sldId id="276" r:id="rId10"/>
    <p:sldId id="277" r:id="rId11"/>
    <p:sldId id="278" r:id="rId12"/>
    <p:sldId id="279" r:id="rId13"/>
    <p:sldId id="280" r:id="rId14"/>
    <p:sldId id="282" r:id="rId15"/>
    <p:sldId id="272" r:id="rId16"/>
    <p:sldId id="273" r:id="rId17"/>
    <p:sldId id="274" r:id="rId18"/>
    <p:sldId id="275" r:id="rId19"/>
    <p:sldId id="283" r:id="rId20"/>
    <p:sldId id="284" r:id="rId21"/>
    <p:sldId id="286" r:id="rId22"/>
    <p:sldId id="287" r:id="rId23"/>
    <p:sldId id="288" r:id="rId24"/>
    <p:sldId id="290" r:id="rId25"/>
    <p:sldId id="292" r:id="rId26"/>
    <p:sldId id="293" r:id="rId27"/>
    <p:sldId id="285" r:id="rId28"/>
    <p:sldId id="263" r:id="rId29"/>
    <p:sldId id="289" r:id="rId30"/>
    <p:sldId id="264" r:id="rId31"/>
    <p:sldId id="291" r:id="rId32"/>
    <p:sldId id="295" r:id="rId33"/>
    <p:sldId id="294" r:id="rId3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49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8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ce4985cca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ce4985cca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ce4985cca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ce4985cca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17390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ce4985ccaf_6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gce4985ccaf_6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5279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ce4985ccaf_6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gce4985ccaf_6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ce4985ccaf_6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gce4985ccaf_6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 type="obj">
  <p:cSld name="標題及物件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97306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 type="obj">
  <p:cSld name="OBJEC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項物件" type="twoObj">
  <p:cSld name="TWO_OBJECT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對" type="twoTxTwoObj">
  <p:cSld name="TWO_OBJECTS_WITH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內容" type="objTx">
  <p:cSld name="OBJECT_WITH_CAPTION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圖片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2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 rot="5400000">
            <a:off x="5350073" y="1467446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79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7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650" dirty="0">
                <a:solidFill>
                  <a:srgbClr val="202124"/>
                </a:solidFill>
                <a:highlight>
                  <a:srgbClr val="FFFFFF"/>
                </a:highlight>
                <a:latin typeface="PMingLiu"/>
                <a:ea typeface="PMingLiu"/>
                <a:cs typeface="PMingLiu"/>
                <a:sym typeface="PMingLiu"/>
              </a:rPr>
              <a:t>ChromeBook操作應用研習</a:t>
            </a:r>
            <a:endParaRPr sz="8200" dirty="0">
              <a:latin typeface="PMingLiu"/>
              <a:ea typeface="PMingLiu"/>
              <a:cs typeface="PMingLiu"/>
              <a:sym typeface="PMingLiu"/>
            </a:endParaRPr>
          </a:p>
        </p:txBody>
      </p:sp>
      <p:sp>
        <p:nvSpPr>
          <p:cNvPr id="130" name="Google Shape;130;p2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8" r="24393"/>
          <a:stretch/>
        </p:blipFill>
        <p:spPr>
          <a:xfrm rot="5400000">
            <a:off x="2046277" y="756758"/>
            <a:ext cx="5051446" cy="3652558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2915529" y="1776001"/>
            <a:ext cx="33129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觸控式螢幕</a:t>
            </a:r>
            <a:endParaRPr lang="zh-TW" altLang="en-US" sz="7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3757537" y="3205675"/>
            <a:ext cx="1628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6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鍵盤組</a:t>
            </a:r>
            <a:endParaRPr lang="zh-TW" altLang="en-US" sz="8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3968751" y="4490836"/>
            <a:ext cx="1282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觸</a:t>
            </a:r>
            <a:r>
              <a:rPr lang="zh-TW" altLang="en-US" sz="28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控</a:t>
            </a:r>
            <a:r>
              <a:rPr lang="zh-TW" altLang="en-US" sz="2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板</a:t>
            </a:r>
            <a:endParaRPr lang="zh-TW" altLang="en-US" sz="6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橢圓 5"/>
          <p:cNvSpPr/>
          <p:nvPr/>
        </p:nvSpPr>
        <p:spPr>
          <a:xfrm>
            <a:off x="3348038" y="818044"/>
            <a:ext cx="915279" cy="411734"/>
          </a:xfrm>
          <a:prstGeom prst="ellipse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陣列</a:t>
            </a:r>
            <a:endParaRPr lang="en-US" altLang="zh-TW" sz="12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sz="1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麥克風</a:t>
            </a:r>
            <a:endParaRPr lang="zh-TW" altLang="en-US" sz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10" name="肘形接點 9"/>
          <p:cNvCxnSpPr>
            <a:stCxn id="6" idx="0"/>
            <a:endCxn id="11" idx="4"/>
          </p:cNvCxnSpPr>
          <p:nvPr/>
        </p:nvCxnSpPr>
        <p:spPr>
          <a:xfrm rot="5400000" flipH="1" flipV="1">
            <a:off x="3683458" y="312884"/>
            <a:ext cx="627380" cy="382941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橢圓 10"/>
          <p:cNvSpPr/>
          <p:nvPr/>
        </p:nvSpPr>
        <p:spPr>
          <a:xfrm>
            <a:off x="4111228" y="57314"/>
            <a:ext cx="154781" cy="133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橢圓 11"/>
          <p:cNvSpPr/>
          <p:nvPr/>
        </p:nvSpPr>
        <p:spPr>
          <a:xfrm>
            <a:off x="4456907" y="47705"/>
            <a:ext cx="133349" cy="133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橢圓 12"/>
          <p:cNvSpPr/>
          <p:nvPr/>
        </p:nvSpPr>
        <p:spPr>
          <a:xfrm>
            <a:off x="4751784" y="45404"/>
            <a:ext cx="154781" cy="133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5" name="肘形接點 14"/>
          <p:cNvCxnSpPr>
            <a:stCxn id="6" idx="0"/>
            <a:endCxn id="13" idx="4"/>
          </p:cNvCxnSpPr>
          <p:nvPr/>
        </p:nvCxnSpPr>
        <p:spPr>
          <a:xfrm rot="5400000" flipH="1" flipV="1">
            <a:off x="3997781" y="-13349"/>
            <a:ext cx="639290" cy="1023497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橢圓 29"/>
          <p:cNvSpPr/>
          <p:nvPr/>
        </p:nvSpPr>
        <p:spPr>
          <a:xfrm>
            <a:off x="5252138" y="807993"/>
            <a:ext cx="929587" cy="412175"/>
          </a:xfrm>
          <a:prstGeom prst="ellipse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攝影機鏡頭</a:t>
            </a:r>
            <a:endParaRPr lang="zh-TW" altLang="en-US" sz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35" name="肘形接點 34"/>
          <p:cNvCxnSpPr>
            <a:stCxn id="30" idx="0"/>
            <a:endCxn id="12" idx="4"/>
          </p:cNvCxnSpPr>
          <p:nvPr/>
        </p:nvCxnSpPr>
        <p:spPr>
          <a:xfrm rot="16200000" flipV="1">
            <a:off x="4806788" y="-102151"/>
            <a:ext cx="626938" cy="1193350"/>
          </a:xfrm>
          <a:prstGeom prst="bentConnector3">
            <a:avLst>
              <a:gd name="adj1" fmla="val 35820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橢圓 49"/>
          <p:cNvSpPr/>
          <p:nvPr/>
        </p:nvSpPr>
        <p:spPr>
          <a:xfrm>
            <a:off x="4310062" y="47705"/>
            <a:ext cx="133349" cy="133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1" name="肘形接點 50"/>
          <p:cNvCxnSpPr>
            <a:stCxn id="56" idx="0"/>
            <a:endCxn id="50" idx="4"/>
          </p:cNvCxnSpPr>
          <p:nvPr/>
        </p:nvCxnSpPr>
        <p:spPr>
          <a:xfrm rot="16200000" flipV="1">
            <a:off x="4252933" y="304859"/>
            <a:ext cx="626938" cy="379329"/>
          </a:xfrm>
          <a:prstGeom prst="bentConnector3">
            <a:avLst>
              <a:gd name="adj1" fmla="val 21639"/>
            </a:avLst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橢圓 55"/>
          <p:cNvSpPr/>
          <p:nvPr/>
        </p:nvSpPr>
        <p:spPr>
          <a:xfrm>
            <a:off x="4295776" y="807993"/>
            <a:ext cx="920579" cy="412175"/>
          </a:xfrm>
          <a:prstGeom prst="ellipse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攝影機</a:t>
            </a:r>
            <a:r>
              <a:rPr lang="zh-TW" altLang="en-US" sz="1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指</a:t>
            </a:r>
            <a:r>
              <a:rPr lang="zh-TW" altLang="en-US" sz="1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示燈</a:t>
            </a:r>
            <a:endParaRPr lang="zh-TW" altLang="en-US" sz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1" name="橢圓 20"/>
          <p:cNvSpPr/>
          <p:nvPr/>
        </p:nvSpPr>
        <p:spPr>
          <a:xfrm>
            <a:off x="6863631" y="3294979"/>
            <a:ext cx="929587" cy="412175"/>
          </a:xfrm>
          <a:prstGeom prst="ellipse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電源</a:t>
            </a:r>
            <a:endParaRPr lang="en-US" altLang="zh-TW" sz="12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sz="1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開關</a:t>
            </a:r>
            <a:endParaRPr lang="zh-TW" altLang="en-US" sz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2" name="橢圓 21"/>
          <p:cNvSpPr/>
          <p:nvPr/>
        </p:nvSpPr>
        <p:spPr>
          <a:xfrm flipH="1" flipV="1">
            <a:off x="5836369" y="2711669"/>
            <a:ext cx="345356" cy="1953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3" name="肘形接點 22"/>
          <p:cNvCxnSpPr>
            <a:stCxn id="21" idx="0"/>
            <a:endCxn id="22" idx="2"/>
          </p:cNvCxnSpPr>
          <p:nvPr/>
        </p:nvCxnSpPr>
        <p:spPr>
          <a:xfrm rot="16200000" flipV="1">
            <a:off x="6512253" y="2478807"/>
            <a:ext cx="485645" cy="1146700"/>
          </a:xfrm>
          <a:prstGeom prst="bent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400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2" t="3020" r="16552" b="1690"/>
          <a:stretch/>
        </p:blipFill>
        <p:spPr>
          <a:xfrm>
            <a:off x="761890" y="17081"/>
            <a:ext cx="7494096" cy="5084380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7324733" y="3773214"/>
            <a:ext cx="1135116" cy="100242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4" name="橢圓 3"/>
          <p:cNvSpPr/>
          <p:nvPr/>
        </p:nvSpPr>
        <p:spPr>
          <a:xfrm>
            <a:off x="790506" y="3773214"/>
            <a:ext cx="1135116" cy="100242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5" name="橢圓形圖說文字 4"/>
          <p:cNvSpPr/>
          <p:nvPr/>
        </p:nvSpPr>
        <p:spPr>
          <a:xfrm>
            <a:off x="3382963" y="1830387"/>
            <a:ext cx="2378075" cy="1482725"/>
          </a:xfrm>
          <a:prstGeom prst="wedgeEllipseCallout">
            <a:avLst>
              <a:gd name="adj1" fmla="val -116270"/>
              <a:gd name="adj2" fmla="val 91607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chemeClr val="tx1"/>
                </a:solidFill>
              </a:rPr>
              <a:t>音效喇叭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8" name="橢圓形圖說文字 7"/>
          <p:cNvSpPr/>
          <p:nvPr/>
        </p:nvSpPr>
        <p:spPr>
          <a:xfrm>
            <a:off x="3395663" y="1830387"/>
            <a:ext cx="2378075" cy="1482725"/>
          </a:xfrm>
          <a:prstGeom prst="wedgeEllipseCallout">
            <a:avLst>
              <a:gd name="adj1" fmla="val 116441"/>
              <a:gd name="adj2" fmla="val 97174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chemeClr val="tx1"/>
                </a:solidFill>
              </a:rPr>
              <a:t>音效喇叭</a:t>
            </a:r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84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圖片 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4" t="62233" r="3785" b="22339"/>
          <a:stretch/>
        </p:blipFill>
        <p:spPr>
          <a:xfrm>
            <a:off x="0" y="3447131"/>
            <a:ext cx="9144000" cy="747989"/>
          </a:xfrm>
          <a:prstGeom prst="rect">
            <a:avLst/>
          </a:prstGeom>
        </p:spPr>
      </p:pic>
      <p:pic>
        <p:nvPicPr>
          <p:cNvPr id="36" name="圖片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7" t="50992" r="13214" b="37767"/>
          <a:stretch/>
        </p:blipFill>
        <p:spPr>
          <a:xfrm>
            <a:off x="-16014" y="586709"/>
            <a:ext cx="9134694" cy="734810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0" y="261631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/>
              <a:t>左</a:t>
            </a:r>
            <a:r>
              <a:rPr lang="zh-TW" altLang="en-US" sz="2800" dirty="0" smtClean="0"/>
              <a:t>側視圖</a:t>
            </a:r>
            <a:endParaRPr lang="zh-TW" altLang="en-US" sz="2800" dirty="0"/>
          </a:p>
        </p:txBody>
      </p:sp>
      <p:sp>
        <p:nvSpPr>
          <p:cNvPr id="5" name="文字方塊 4"/>
          <p:cNvSpPr txBox="1"/>
          <p:nvPr/>
        </p:nvSpPr>
        <p:spPr>
          <a:xfrm>
            <a:off x="53964" y="4003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/>
              <a:t>右側視圖</a:t>
            </a:r>
            <a:endParaRPr lang="zh-TW" altLang="en-US" sz="2800" dirty="0"/>
          </a:p>
        </p:txBody>
      </p:sp>
      <p:sp>
        <p:nvSpPr>
          <p:cNvPr id="9" name="橢圓 8"/>
          <p:cNvSpPr/>
          <p:nvPr/>
        </p:nvSpPr>
        <p:spPr>
          <a:xfrm>
            <a:off x="6064227" y="830108"/>
            <a:ext cx="795199" cy="54454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10" name="橢圓 9"/>
          <p:cNvSpPr/>
          <p:nvPr/>
        </p:nvSpPr>
        <p:spPr>
          <a:xfrm>
            <a:off x="661496" y="3667649"/>
            <a:ext cx="448498" cy="48943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11" name="橢圓 10"/>
          <p:cNvSpPr/>
          <p:nvPr/>
        </p:nvSpPr>
        <p:spPr>
          <a:xfrm>
            <a:off x="7096814" y="802650"/>
            <a:ext cx="620359" cy="55236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13" name="橢圓 12"/>
          <p:cNvSpPr/>
          <p:nvPr/>
        </p:nvSpPr>
        <p:spPr>
          <a:xfrm>
            <a:off x="53964" y="3612530"/>
            <a:ext cx="619920" cy="54454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14" name="橢圓 13"/>
          <p:cNvSpPr/>
          <p:nvPr/>
        </p:nvSpPr>
        <p:spPr>
          <a:xfrm>
            <a:off x="4908659" y="3633531"/>
            <a:ext cx="1049392" cy="54550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15" name="橢圓 14"/>
          <p:cNvSpPr/>
          <p:nvPr/>
        </p:nvSpPr>
        <p:spPr>
          <a:xfrm>
            <a:off x="4217959" y="3669174"/>
            <a:ext cx="666748" cy="54454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16" name="橢圓 15"/>
          <p:cNvSpPr/>
          <p:nvPr/>
        </p:nvSpPr>
        <p:spPr>
          <a:xfrm>
            <a:off x="2555644" y="3726055"/>
            <a:ext cx="848548" cy="48943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20" name="文字方塊 19"/>
          <p:cNvSpPr txBox="1"/>
          <p:nvPr/>
        </p:nvSpPr>
        <p:spPr>
          <a:xfrm>
            <a:off x="6372688" y="1707200"/>
            <a:ext cx="2663570" cy="646331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800" dirty="0" smtClean="0"/>
              <a:t>USB 3.1 </a:t>
            </a:r>
            <a:r>
              <a:rPr lang="en-US" altLang="zh-TW" sz="1800" dirty="0"/>
              <a:t>Gen1 </a:t>
            </a:r>
            <a:r>
              <a:rPr lang="en-US" altLang="zh-TW" sz="1800" dirty="0" smtClean="0"/>
              <a:t>Type-C</a:t>
            </a:r>
          </a:p>
          <a:p>
            <a:pPr algn="ctr"/>
            <a:r>
              <a:rPr lang="zh-TW" altLang="en-US" sz="1800" dirty="0" smtClean="0"/>
              <a:t>連接埠</a:t>
            </a:r>
            <a:endParaRPr lang="zh-TW" altLang="en-US" sz="1800" dirty="0"/>
          </a:p>
        </p:txBody>
      </p:sp>
      <p:sp>
        <p:nvSpPr>
          <p:cNvPr id="22" name="文字方塊 21"/>
          <p:cNvSpPr txBox="1"/>
          <p:nvPr/>
        </p:nvSpPr>
        <p:spPr>
          <a:xfrm>
            <a:off x="1929230" y="2557887"/>
            <a:ext cx="1740477" cy="646331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1800" dirty="0" smtClean="0"/>
              <a:t>雙色電池</a:t>
            </a:r>
            <a:endParaRPr lang="en-US" altLang="zh-TW" sz="1800" dirty="0" smtClean="0"/>
          </a:p>
          <a:p>
            <a:pPr algn="ctr"/>
            <a:r>
              <a:rPr lang="zh-TW" altLang="en-US" sz="1800" dirty="0" smtClean="0"/>
              <a:t>充電指示燈</a:t>
            </a:r>
            <a:endParaRPr lang="zh-TW" altLang="en-US" sz="1800" dirty="0"/>
          </a:p>
        </p:txBody>
      </p:sp>
      <p:cxnSp>
        <p:nvCxnSpPr>
          <p:cNvPr id="42" name="直線單箭頭接點 41"/>
          <p:cNvCxnSpPr>
            <a:stCxn id="22" idx="2"/>
            <a:endCxn id="10" idx="0"/>
          </p:cNvCxnSpPr>
          <p:nvPr/>
        </p:nvCxnSpPr>
        <p:spPr>
          <a:xfrm flipH="1">
            <a:off x="885745" y="3204218"/>
            <a:ext cx="1913724" cy="463431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單箭頭接點 44"/>
          <p:cNvCxnSpPr>
            <a:stCxn id="44" idx="0"/>
            <a:endCxn id="9" idx="3"/>
          </p:cNvCxnSpPr>
          <p:nvPr/>
        </p:nvCxnSpPr>
        <p:spPr>
          <a:xfrm flipV="1">
            <a:off x="4789418" y="1294910"/>
            <a:ext cx="1391263" cy="419702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單箭頭接點 51"/>
          <p:cNvCxnSpPr>
            <a:stCxn id="20" idx="0"/>
            <a:endCxn id="11" idx="4"/>
          </p:cNvCxnSpPr>
          <p:nvPr/>
        </p:nvCxnSpPr>
        <p:spPr>
          <a:xfrm flipH="1" flipV="1">
            <a:off x="7406994" y="1355011"/>
            <a:ext cx="297479" cy="352189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字方塊 57"/>
          <p:cNvSpPr txBox="1"/>
          <p:nvPr/>
        </p:nvSpPr>
        <p:spPr>
          <a:xfrm>
            <a:off x="162563" y="4377597"/>
            <a:ext cx="2694752" cy="646331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800" dirty="0"/>
              <a:t>USB 3.1 Gen1 Type-C</a:t>
            </a:r>
          </a:p>
          <a:p>
            <a:pPr algn="ctr"/>
            <a:r>
              <a:rPr lang="en-US" altLang="zh-TW" sz="1800" dirty="0"/>
              <a:t>(</a:t>
            </a:r>
            <a:r>
              <a:rPr lang="zh-TW" altLang="en-US" sz="1800" dirty="0"/>
              <a:t>支援顯示、供電</a:t>
            </a:r>
            <a:r>
              <a:rPr lang="en-US" altLang="zh-TW" sz="1800" dirty="0"/>
              <a:t>)</a:t>
            </a:r>
            <a:r>
              <a:rPr lang="zh-TW" altLang="en-US" sz="1800" dirty="0" smtClean="0"/>
              <a:t>連接</a:t>
            </a:r>
            <a:r>
              <a:rPr lang="zh-TW" altLang="en-US" sz="1800" dirty="0"/>
              <a:t>埠</a:t>
            </a:r>
          </a:p>
        </p:txBody>
      </p:sp>
      <p:cxnSp>
        <p:nvCxnSpPr>
          <p:cNvPr id="59" name="直線單箭頭接點 58"/>
          <p:cNvCxnSpPr>
            <a:stCxn id="58" idx="0"/>
            <a:endCxn id="13" idx="4"/>
          </p:cNvCxnSpPr>
          <p:nvPr/>
        </p:nvCxnSpPr>
        <p:spPr>
          <a:xfrm flipH="1" flipV="1">
            <a:off x="363924" y="4157079"/>
            <a:ext cx="1146015" cy="220518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字方塊 61"/>
          <p:cNvSpPr txBox="1"/>
          <p:nvPr/>
        </p:nvSpPr>
        <p:spPr>
          <a:xfrm>
            <a:off x="3874610" y="2554763"/>
            <a:ext cx="1829616" cy="646331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800" dirty="0" smtClean="0"/>
              <a:t>Micro SD</a:t>
            </a:r>
            <a:r>
              <a:rPr lang="zh-TW" altLang="en-US" sz="1800" dirty="0" smtClean="0"/>
              <a:t>記憶卡讀卡機</a:t>
            </a:r>
            <a:endParaRPr lang="zh-TW" altLang="en-US" sz="1800" dirty="0"/>
          </a:p>
        </p:txBody>
      </p:sp>
      <p:sp>
        <p:nvSpPr>
          <p:cNvPr id="63" name="文字方塊 62"/>
          <p:cNvSpPr txBox="1"/>
          <p:nvPr/>
        </p:nvSpPr>
        <p:spPr>
          <a:xfrm>
            <a:off x="3657192" y="4655689"/>
            <a:ext cx="1829616" cy="369332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1800" dirty="0" smtClean="0"/>
              <a:t>耳機</a:t>
            </a:r>
            <a:r>
              <a:rPr lang="en-US" altLang="zh-TW" sz="1800" dirty="0" smtClean="0"/>
              <a:t>/</a:t>
            </a:r>
            <a:r>
              <a:rPr lang="zh-TW" altLang="en-US" sz="1800" dirty="0" smtClean="0"/>
              <a:t>耳麥插孔</a:t>
            </a:r>
            <a:endParaRPr lang="zh-TW" altLang="en-US" sz="1800" dirty="0"/>
          </a:p>
        </p:txBody>
      </p:sp>
      <p:sp>
        <p:nvSpPr>
          <p:cNvPr id="64" name="文字方塊 63"/>
          <p:cNvSpPr txBox="1"/>
          <p:nvPr/>
        </p:nvSpPr>
        <p:spPr>
          <a:xfrm>
            <a:off x="5970018" y="4435120"/>
            <a:ext cx="1829616" cy="646331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800" dirty="0"/>
              <a:t>USB </a:t>
            </a:r>
            <a:r>
              <a:rPr lang="en-US" altLang="zh-TW" sz="1800" dirty="0" smtClean="0"/>
              <a:t>3.1</a:t>
            </a:r>
            <a:r>
              <a:rPr lang="zh-TW" altLang="en-US" sz="1800" dirty="0" smtClean="0"/>
              <a:t> </a:t>
            </a:r>
            <a:r>
              <a:rPr lang="en-US" altLang="zh-TW" sz="1800" smtClean="0"/>
              <a:t>Gen1 </a:t>
            </a:r>
            <a:r>
              <a:rPr lang="zh-TW" altLang="en-US" sz="1800" smtClean="0"/>
              <a:t>連接</a:t>
            </a:r>
            <a:r>
              <a:rPr lang="zh-TW" altLang="en-US" sz="1800" dirty="0"/>
              <a:t>埠</a:t>
            </a:r>
          </a:p>
        </p:txBody>
      </p:sp>
      <p:cxnSp>
        <p:nvCxnSpPr>
          <p:cNvPr id="65" name="直線單箭頭接點 64"/>
          <p:cNvCxnSpPr>
            <a:stCxn id="63" idx="0"/>
            <a:endCxn id="15" idx="4"/>
          </p:cNvCxnSpPr>
          <p:nvPr/>
        </p:nvCxnSpPr>
        <p:spPr>
          <a:xfrm flipH="1" flipV="1">
            <a:off x="4551333" y="4213723"/>
            <a:ext cx="20667" cy="441966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單箭頭接點 71"/>
          <p:cNvCxnSpPr>
            <a:stCxn id="62" idx="2"/>
            <a:endCxn id="16" idx="0"/>
          </p:cNvCxnSpPr>
          <p:nvPr/>
        </p:nvCxnSpPr>
        <p:spPr>
          <a:xfrm flipH="1">
            <a:off x="2979918" y="3201094"/>
            <a:ext cx="1809500" cy="524961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線單箭頭接點 74"/>
          <p:cNvCxnSpPr>
            <a:stCxn id="64" idx="0"/>
            <a:endCxn id="14" idx="4"/>
          </p:cNvCxnSpPr>
          <p:nvPr/>
        </p:nvCxnSpPr>
        <p:spPr>
          <a:xfrm flipH="1" flipV="1">
            <a:off x="5433355" y="4179040"/>
            <a:ext cx="1451471" cy="256080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字方塊 43"/>
          <p:cNvSpPr txBox="1"/>
          <p:nvPr/>
        </p:nvSpPr>
        <p:spPr>
          <a:xfrm>
            <a:off x="3874610" y="1714612"/>
            <a:ext cx="1829616" cy="646331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800" dirty="0"/>
              <a:t>USB </a:t>
            </a:r>
            <a:r>
              <a:rPr lang="en-US" altLang="zh-TW" sz="1800" dirty="0" smtClean="0"/>
              <a:t>3.1</a:t>
            </a:r>
            <a:r>
              <a:rPr lang="zh-TW" altLang="en-US" sz="1800" dirty="0" smtClean="0"/>
              <a:t> </a:t>
            </a:r>
            <a:r>
              <a:rPr lang="en-US" altLang="zh-TW" sz="1800" smtClean="0"/>
              <a:t>Gen1 </a:t>
            </a:r>
            <a:r>
              <a:rPr lang="zh-TW" altLang="en-US" sz="1800" smtClean="0"/>
              <a:t>連接</a:t>
            </a:r>
            <a:r>
              <a:rPr lang="zh-TW" altLang="en-US" sz="1800" dirty="0"/>
              <a:t>埠</a:t>
            </a:r>
          </a:p>
        </p:txBody>
      </p:sp>
    </p:spTree>
    <p:extLst>
      <p:ext uri="{BB962C8B-B14F-4D97-AF65-F5344CB8AC3E}">
        <p14:creationId xmlns:p14="http://schemas.microsoft.com/office/powerpoint/2010/main" val="372257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78100" y="2150850"/>
            <a:ext cx="3987800" cy="841800"/>
          </a:xfrm>
        </p:spPr>
        <p:txBody>
          <a:bodyPr/>
          <a:lstStyle/>
          <a:p>
            <a:r>
              <a:rPr lang="zh-TW" altLang="en-US" dirty="0" smtClean="0"/>
              <a:t>登入</a:t>
            </a:r>
            <a:r>
              <a:rPr lang="en-US" altLang="zh-TW" dirty="0" smtClean="0"/>
              <a:t>Chromebook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77219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20210405_095637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7" r="3200"/>
          <a:stretch/>
        </p:blipFill>
        <p:spPr>
          <a:xfrm>
            <a:off x="0" y="0"/>
            <a:ext cx="9142225" cy="5143500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5805488" y="126125"/>
            <a:ext cx="1895475" cy="304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直線圖說文字 1 3"/>
          <p:cNvSpPr/>
          <p:nvPr/>
        </p:nvSpPr>
        <p:spPr>
          <a:xfrm>
            <a:off x="6010275" y="942975"/>
            <a:ext cx="1247775" cy="361950"/>
          </a:xfrm>
          <a:prstGeom prst="borderCallout1">
            <a:avLst>
              <a:gd name="adj1" fmla="val -987"/>
              <a:gd name="adj2" fmla="val 49686"/>
              <a:gd name="adj3" fmla="val -141447"/>
              <a:gd name="adj4" fmla="val 50346"/>
            </a:avLst>
          </a:prstGeom>
          <a:solidFill>
            <a:srgbClr val="FFFFCC"/>
          </a:solidFill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Chrome</a:t>
            </a:r>
            <a:r>
              <a:rPr lang="zh-TW" altLang="en-US" dirty="0" smtClean="0">
                <a:solidFill>
                  <a:schemeClr val="tx1"/>
                </a:solidFill>
              </a:rPr>
              <a:t>版本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5" name="直線圖說文字 1 4"/>
          <p:cNvSpPr/>
          <p:nvPr/>
        </p:nvSpPr>
        <p:spPr>
          <a:xfrm>
            <a:off x="7458075" y="942975"/>
            <a:ext cx="1123943" cy="361950"/>
          </a:xfrm>
          <a:prstGeom prst="borderCallout1">
            <a:avLst>
              <a:gd name="adj1" fmla="val -987"/>
              <a:gd name="adj2" fmla="val 49686"/>
              <a:gd name="adj3" fmla="val -94078"/>
              <a:gd name="adj4" fmla="val 47988"/>
            </a:avLst>
          </a:prstGeom>
          <a:solidFill>
            <a:srgbClr val="FFFFCC"/>
          </a:solidFill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tx1"/>
                </a:solidFill>
              </a:rPr>
              <a:t>序號及編號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" name="橢圓 5"/>
          <p:cNvSpPr/>
          <p:nvPr/>
        </p:nvSpPr>
        <p:spPr>
          <a:xfrm>
            <a:off x="7524750" y="171448"/>
            <a:ext cx="1116669" cy="41910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88151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20210405_100325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7" r="2667"/>
          <a:stretch/>
        </p:blipFill>
        <p:spPr>
          <a:xfrm>
            <a:off x="0" y="-651"/>
            <a:ext cx="9144000" cy="514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720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20210405_100351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7" t="27555" r="267" b="30780"/>
          <a:stretch/>
        </p:blipFill>
        <p:spPr>
          <a:xfrm>
            <a:off x="294290" y="1313794"/>
            <a:ext cx="8872920" cy="201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037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20210405_100413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" r="4399"/>
          <a:stretch/>
        </p:blipFill>
        <p:spPr>
          <a:xfrm>
            <a:off x="-8038" y="0"/>
            <a:ext cx="916128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2787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35200" y="2150850"/>
            <a:ext cx="4673600" cy="841800"/>
          </a:xfrm>
        </p:spPr>
        <p:txBody>
          <a:bodyPr/>
          <a:lstStyle/>
          <a:p>
            <a:r>
              <a:rPr lang="en-US" altLang="zh-TW" dirty="0" smtClean="0"/>
              <a:t>Chrome</a:t>
            </a:r>
            <a:r>
              <a:rPr lang="zh-TW" altLang="en-US" dirty="0" smtClean="0"/>
              <a:t>瀏覽器的操作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9716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11700" y="290519"/>
            <a:ext cx="8520600" cy="841800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請使用</a:t>
            </a:r>
            <a:r>
              <a:rPr lang="en-US" altLang="zh-TW" dirty="0" smtClean="0"/>
              <a:t>Chromebook</a:t>
            </a:r>
            <a:r>
              <a:rPr lang="zh-TW" altLang="en-US" dirty="0" smtClean="0"/>
              <a:t>來完成下列這張學習單</a:t>
            </a: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545" y="995198"/>
            <a:ext cx="3972910" cy="3972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6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6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4650" dirty="0" smtClean="0">
                <a:solidFill>
                  <a:srgbClr val="202124"/>
                </a:solidFill>
                <a:highlight>
                  <a:srgbClr val="FFFFFF"/>
                </a:highlight>
                <a:latin typeface="PMingLiu"/>
                <a:ea typeface="PMingLiu"/>
                <a:cs typeface="PMingLiu"/>
                <a:sym typeface="PMingLiu"/>
              </a:rPr>
              <a:t>認識</a:t>
            </a:r>
            <a:r>
              <a:rPr lang="zh-TW" sz="4650" dirty="0" smtClean="0">
                <a:solidFill>
                  <a:srgbClr val="202124"/>
                </a:solidFill>
                <a:highlight>
                  <a:srgbClr val="FFFFFF"/>
                </a:highlight>
                <a:latin typeface="PMingLiu"/>
                <a:ea typeface="PMingLiu"/>
                <a:cs typeface="PMingLiu"/>
                <a:sym typeface="PMingLiu"/>
              </a:rPr>
              <a:t>ChromeBook</a:t>
            </a:r>
            <a:endParaRPr sz="8200" dirty="0">
              <a:latin typeface="PMingLiu"/>
              <a:ea typeface="PMingLiu"/>
              <a:cs typeface="PMingLiu"/>
              <a:sym typeface="PMingLiu"/>
            </a:endParaRPr>
          </a:p>
        </p:txBody>
      </p:sp>
      <p:sp>
        <p:nvSpPr>
          <p:cNvPr id="136" name="Google Shape;136;p26"/>
          <p:cNvSpPr txBox="1">
            <a:spLocks noGrp="1"/>
          </p:cNvSpPr>
          <p:nvPr>
            <p:ph type="subTitle" idx="1"/>
          </p:nvPr>
        </p:nvSpPr>
        <p:spPr>
          <a:xfrm>
            <a:off x="1208362" y="3015100"/>
            <a:ext cx="6727275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r>
              <a:rPr lang="en-US" altLang="zh-TW" dirty="0" smtClean="0"/>
              <a:t>ASUS </a:t>
            </a:r>
            <a:r>
              <a:rPr lang="en-US" altLang="zh-TW" dirty="0"/>
              <a:t>Chromebook Flip </a:t>
            </a:r>
            <a:r>
              <a:rPr lang="en-US" altLang="zh-TW" dirty="0" smtClean="0"/>
              <a:t>C214MA</a:t>
            </a:r>
            <a:endParaRPr lang="en-US" altLang="zh-TW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59250" y="2150850"/>
            <a:ext cx="5225500" cy="841800"/>
          </a:xfrm>
        </p:spPr>
        <p:txBody>
          <a:bodyPr/>
          <a:lstStyle/>
          <a:p>
            <a:r>
              <a:rPr lang="zh-TW" altLang="zh-TW" dirty="0" smtClean="0">
                <a:latin typeface="SimSun"/>
                <a:ea typeface="SimSun"/>
                <a:cs typeface="SimSun"/>
                <a:sym typeface="SimSun"/>
              </a:rPr>
              <a:t>「</a:t>
            </a:r>
            <a:r>
              <a:rPr lang="zh-TW" altLang="en-US" dirty="0"/>
              <a:t>文件</a:t>
            </a:r>
            <a:r>
              <a:rPr lang="zh-TW" altLang="zh-TW" dirty="0" smtClean="0">
                <a:latin typeface="SimSun"/>
                <a:ea typeface="SimSun"/>
                <a:cs typeface="SimSun"/>
                <a:sym typeface="SimSun"/>
              </a:rPr>
              <a:t>」</a:t>
            </a:r>
            <a:r>
              <a:rPr lang="zh-TW" altLang="zh-TW" dirty="0"/>
              <a:t>介紹與操作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77428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/>
          <a:srcRect l="76384" t="13881" r="36" b="20256"/>
          <a:stretch/>
        </p:blipFill>
        <p:spPr>
          <a:xfrm>
            <a:off x="3120656" y="292525"/>
            <a:ext cx="2902688" cy="4558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8010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0303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409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lvl="0" algn="ctr">
              <a:buSzPts val="3300"/>
            </a:pPr>
            <a:r>
              <a:rPr lang="zh-TW" sz="3600" dirty="0" smtClean="0"/>
              <a:t>下載</a:t>
            </a:r>
            <a:r>
              <a:rPr lang="zh-TW" altLang="zh-TW" sz="3600" dirty="0">
                <a:latin typeface="SimSun"/>
                <a:ea typeface="SimSun"/>
                <a:cs typeface="SimSun"/>
                <a:sym typeface="SimSun"/>
              </a:rPr>
              <a:t>「</a:t>
            </a:r>
            <a:r>
              <a:rPr lang="zh-TW" altLang="en-US" sz="3600" dirty="0"/>
              <a:t>文件</a:t>
            </a:r>
            <a:r>
              <a:rPr lang="zh-TW" altLang="zh-TW" sz="3600" dirty="0">
                <a:latin typeface="SimSun"/>
                <a:ea typeface="SimSun"/>
                <a:cs typeface="SimSun"/>
                <a:sym typeface="SimSun"/>
              </a:rPr>
              <a:t>」</a:t>
            </a:r>
            <a:r>
              <a:rPr lang="zh-TW" sz="3600" dirty="0" smtClean="0"/>
              <a:t>練習</a:t>
            </a:r>
            <a:r>
              <a:rPr lang="zh-TW" sz="3600" dirty="0"/>
              <a:t>檔</a:t>
            </a:r>
            <a:endParaRPr sz="3600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125" y="1513343"/>
            <a:ext cx="33337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6506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742156"/>
          </a:xfrm>
        </p:spPr>
        <p:txBody>
          <a:bodyPr/>
          <a:lstStyle/>
          <a:p>
            <a:pPr algn="ctr"/>
            <a:r>
              <a:rPr lang="zh-TW" altLang="en-US" dirty="0" smtClean="0"/>
              <a:t>練習要求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8650" y="1016000"/>
            <a:ext cx="7886700" cy="3860800"/>
          </a:xfrm>
        </p:spPr>
        <p:txBody>
          <a:bodyPr>
            <a:noAutofit/>
          </a:bodyPr>
          <a:lstStyle/>
          <a:p>
            <a:pPr marL="596900" indent="-457200">
              <a:buSzPct val="100000"/>
              <a:buFont typeface="+mj-lt"/>
              <a:buAutoNum type="arabicPeriod"/>
            </a:pPr>
            <a:r>
              <a:rPr lang="zh-TW" altLang="en-US" sz="2400" dirty="0" smtClean="0"/>
              <a:t>將</a:t>
            </a:r>
            <a:r>
              <a:rPr lang="zh-TW" altLang="en-US" sz="2400" dirty="0"/>
              <a:t>「套房出租」移至表格上方，保持原文字段落格式設定，刪除原標題列。 </a:t>
            </a:r>
            <a:endParaRPr lang="en-US" altLang="zh-TW" sz="2400" dirty="0" smtClean="0"/>
          </a:p>
          <a:p>
            <a:pPr marL="596900" indent="-457200">
              <a:buSzPct val="100000"/>
              <a:buFont typeface="+mj-lt"/>
              <a:buAutoNum type="arabicPeriod"/>
            </a:pPr>
            <a:r>
              <a:rPr lang="zh-TW" altLang="en-US" sz="2400" dirty="0" smtClean="0"/>
              <a:t>編輯</a:t>
            </a:r>
            <a:r>
              <a:rPr lang="zh-TW" altLang="en-US" sz="2400" dirty="0"/>
              <a:t>含圖片的表格： </a:t>
            </a:r>
            <a:endParaRPr lang="en-US" altLang="zh-TW" sz="2400" dirty="0" smtClean="0"/>
          </a:p>
          <a:p>
            <a:pPr lvl="1">
              <a:buSzPct val="100000"/>
              <a:buFont typeface="Wingdings" panose="05000000000000000000" pitchFamily="2" charset="2"/>
              <a:buChar char="l"/>
            </a:pPr>
            <a:r>
              <a:rPr lang="zh-TW" altLang="en-US" sz="2000" dirty="0" smtClean="0"/>
              <a:t>新增</a:t>
            </a:r>
            <a:r>
              <a:rPr lang="zh-TW" altLang="en-US" sz="2000" dirty="0"/>
              <a:t>右方欄，欄寬 </a:t>
            </a:r>
            <a:r>
              <a:rPr lang="en-US" altLang="zh-TW" sz="2000" dirty="0"/>
              <a:t>9.5 </a:t>
            </a:r>
            <a:r>
              <a:rPr lang="zh-TW" altLang="en-US" sz="2000" dirty="0"/>
              <a:t>公分。 </a:t>
            </a:r>
            <a:endParaRPr lang="en-US" altLang="zh-TW" sz="2000" dirty="0" smtClean="0"/>
          </a:p>
          <a:p>
            <a:pPr lvl="1">
              <a:buSzPct val="100000"/>
              <a:buFont typeface="Wingdings" panose="05000000000000000000" pitchFamily="2" charset="2"/>
              <a:buChar char="l"/>
            </a:pPr>
            <a:r>
              <a:rPr lang="zh-TW" altLang="en-US" sz="2000" dirty="0" smtClean="0"/>
              <a:t>取消</a:t>
            </a:r>
            <a:r>
              <a:rPr lang="zh-TW" altLang="en-US" sz="2000" dirty="0"/>
              <a:t>該欄的底色與上、下及右框線。 </a:t>
            </a:r>
            <a:endParaRPr lang="en-US" altLang="zh-TW" sz="2000" dirty="0" smtClean="0"/>
          </a:p>
          <a:p>
            <a:pPr lvl="1">
              <a:buSzPct val="100000"/>
              <a:buFont typeface="Wingdings" panose="05000000000000000000" pitchFamily="2" charset="2"/>
              <a:buChar char="l"/>
            </a:pPr>
            <a:r>
              <a:rPr lang="zh-TW" altLang="en-US" sz="2000" dirty="0" smtClean="0"/>
              <a:t>將</a:t>
            </a:r>
            <a:r>
              <a:rPr lang="zh-TW" altLang="en-US" sz="2000" dirty="0"/>
              <a:t>「十 七 項 優 點」表格移至右方欄內。 </a:t>
            </a:r>
            <a:endParaRPr lang="en-US" altLang="zh-TW" sz="2000" dirty="0" smtClean="0"/>
          </a:p>
          <a:p>
            <a:pPr marL="596900" indent="-457200">
              <a:buSzPct val="100000"/>
              <a:buFont typeface="+mj-lt"/>
              <a:buAutoNum type="arabicPeriod"/>
            </a:pPr>
            <a:r>
              <a:rPr lang="zh-TW" altLang="en-US" sz="2400" dirty="0" smtClean="0"/>
              <a:t>編輯</a:t>
            </a:r>
            <a:r>
              <a:rPr lang="zh-TW" altLang="en-US" sz="2400" dirty="0"/>
              <a:t>內含「 </a:t>
            </a:r>
            <a:r>
              <a:rPr lang="en-US" altLang="zh-TW" sz="2400" dirty="0"/>
              <a:t>0900090007 </a:t>
            </a:r>
            <a:r>
              <a:rPr lang="zh-TW" altLang="en-US" sz="2400" dirty="0"/>
              <a:t>」的表格： </a:t>
            </a:r>
            <a:endParaRPr lang="en-US" altLang="zh-TW" sz="2400" dirty="0" smtClean="0"/>
          </a:p>
          <a:p>
            <a:pPr lvl="1">
              <a:buSzPct val="100000"/>
              <a:buFont typeface="Wingdings" panose="05000000000000000000" pitchFamily="2" charset="2"/>
              <a:buChar char="l"/>
            </a:pPr>
            <a:r>
              <a:rPr lang="zh-TW" altLang="en-US" sz="2000" dirty="0" smtClean="0"/>
              <a:t>版面</a:t>
            </a:r>
            <a:r>
              <a:rPr lang="zh-TW" altLang="en-US" sz="2000" dirty="0"/>
              <a:t>配置「所有文字旋轉</a:t>
            </a:r>
            <a:r>
              <a:rPr lang="en-US" altLang="zh-TW" sz="2000" dirty="0"/>
              <a:t>90°</a:t>
            </a:r>
            <a:r>
              <a:rPr lang="zh-TW" altLang="en-US" sz="2000" dirty="0"/>
              <a:t>」。 </a:t>
            </a:r>
            <a:endParaRPr lang="en-US" altLang="zh-TW" sz="2000" dirty="0" smtClean="0"/>
          </a:p>
          <a:p>
            <a:pPr lvl="1">
              <a:buSzPct val="100000"/>
              <a:buFont typeface="Wingdings" panose="05000000000000000000" pitchFamily="2" charset="2"/>
              <a:buChar char="l"/>
            </a:pPr>
            <a:r>
              <a:rPr lang="zh-TW" altLang="en-US" sz="2000" dirty="0" smtClean="0"/>
              <a:t>框</a:t>
            </a:r>
            <a:r>
              <a:rPr lang="zh-TW" altLang="en-US" sz="2000" dirty="0"/>
              <a:t>線套用</a:t>
            </a:r>
            <a:r>
              <a:rPr lang="en-US" altLang="zh-TW" sz="2000" dirty="0"/>
              <a:t>1pt</a:t>
            </a:r>
            <a:r>
              <a:rPr lang="zh-TW" altLang="en-US" sz="2000" dirty="0"/>
              <a:t>的（虛線第</a:t>
            </a:r>
            <a:r>
              <a:rPr lang="en-US" altLang="zh-TW" sz="2000" dirty="0"/>
              <a:t>3</a:t>
            </a:r>
            <a:r>
              <a:rPr lang="zh-TW" altLang="en-US" sz="2000" dirty="0"/>
              <a:t>種樣式）框線。 </a:t>
            </a:r>
            <a:endParaRPr lang="en-US" altLang="zh-TW" sz="2000" dirty="0" smtClean="0"/>
          </a:p>
          <a:p>
            <a:pPr lvl="1">
              <a:buSzPct val="100000"/>
              <a:buFont typeface="Wingdings" panose="05000000000000000000" pitchFamily="2" charset="2"/>
              <a:buChar char="l"/>
            </a:pPr>
            <a:r>
              <a:rPr lang="zh-TW" altLang="en-US" sz="2000" dirty="0" smtClean="0"/>
              <a:t>相同</a:t>
            </a:r>
            <a:r>
              <a:rPr lang="zh-TW" altLang="en-US" sz="2000" dirty="0"/>
              <a:t>內容複製</a:t>
            </a:r>
            <a:r>
              <a:rPr lang="en-US" altLang="zh-TW" sz="2000" dirty="0"/>
              <a:t>12</a:t>
            </a:r>
            <a:r>
              <a:rPr lang="zh-TW" altLang="en-US" sz="2000" dirty="0"/>
              <a:t>欄，使表格共有</a:t>
            </a:r>
            <a:r>
              <a:rPr lang="en-US" altLang="zh-TW" sz="2000" dirty="0"/>
              <a:t>13</a:t>
            </a:r>
            <a:r>
              <a:rPr lang="zh-TW" altLang="en-US" sz="2000" dirty="0"/>
              <a:t>欄。 </a:t>
            </a:r>
            <a:endParaRPr lang="en-US" altLang="zh-TW" sz="2000" dirty="0" smtClean="0"/>
          </a:p>
          <a:p>
            <a:pPr lvl="1">
              <a:buSzPct val="100000"/>
              <a:buFont typeface="Wingdings" panose="05000000000000000000" pitchFamily="2" charset="2"/>
              <a:buChar char="l"/>
            </a:pPr>
            <a:r>
              <a:rPr lang="zh-TW" altLang="en-US" sz="2000" dirty="0" smtClean="0"/>
              <a:t>表格</a:t>
            </a:r>
            <a:r>
              <a:rPr lang="zh-TW" altLang="en-US" sz="2000" dirty="0"/>
              <a:t>對齊下邊界置中位置。</a:t>
            </a:r>
          </a:p>
        </p:txBody>
      </p:sp>
    </p:spTree>
    <p:extLst>
      <p:ext uri="{BB962C8B-B14F-4D97-AF65-F5344CB8AC3E}">
        <p14:creationId xmlns:p14="http://schemas.microsoft.com/office/powerpoint/2010/main" val="9338984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195660"/>
            <a:ext cx="7886700" cy="591740"/>
          </a:xfrm>
        </p:spPr>
        <p:txBody>
          <a:bodyPr/>
          <a:lstStyle/>
          <a:p>
            <a:pPr algn="ctr"/>
            <a:r>
              <a:rPr lang="zh-TW" altLang="en-US" dirty="0" smtClean="0"/>
              <a:t>參考</a:t>
            </a:r>
            <a:r>
              <a:rPr lang="zh-TW" altLang="en-US" dirty="0"/>
              <a:t>結果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46975" t="29080" r="26768" b="13976"/>
          <a:stretch/>
        </p:blipFill>
        <p:spPr>
          <a:xfrm>
            <a:off x="2832100" y="787400"/>
            <a:ext cx="3416300" cy="4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248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825625" y="2074664"/>
            <a:ext cx="5492750" cy="994172"/>
          </a:xfrm>
        </p:spPr>
        <p:txBody>
          <a:bodyPr/>
          <a:lstStyle/>
          <a:p>
            <a:pPr algn="ctr"/>
            <a:r>
              <a:rPr lang="zh-TW" altLang="zh-TW" sz="3600" dirty="0">
                <a:latin typeface="SimSun"/>
                <a:ea typeface="SimSun"/>
                <a:cs typeface="SimSun"/>
                <a:sym typeface="SimSun"/>
              </a:rPr>
              <a:t>「</a:t>
            </a:r>
            <a:r>
              <a:rPr lang="zh-TW" altLang="zh-TW" sz="3600" dirty="0"/>
              <a:t>試算表</a:t>
            </a:r>
            <a:r>
              <a:rPr lang="zh-TW" altLang="zh-TW" sz="3600" dirty="0">
                <a:latin typeface="SimSun"/>
                <a:ea typeface="SimSun"/>
                <a:cs typeface="SimSun"/>
                <a:sym typeface="SimSun"/>
              </a:rPr>
              <a:t>」</a:t>
            </a:r>
            <a:r>
              <a:rPr lang="zh-TW" altLang="zh-TW" sz="3600" dirty="0"/>
              <a:t>介紹與操作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572038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/>
          <a:srcRect l="76077" t="13834" r="139" b="20207"/>
          <a:stretch/>
        </p:blipFill>
        <p:spPr>
          <a:xfrm>
            <a:off x="2979536" y="88900"/>
            <a:ext cx="3184928" cy="49657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06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3610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lvl="0" algn="ctr">
              <a:buSzPts val="3300"/>
            </a:pPr>
            <a:r>
              <a:rPr lang="zh-TW" sz="3600" dirty="0" smtClean="0"/>
              <a:t>下載</a:t>
            </a:r>
            <a:r>
              <a:rPr lang="zh-TW" altLang="zh-TW" sz="3600" dirty="0">
                <a:latin typeface="SimSun"/>
                <a:ea typeface="SimSun"/>
                <a:cs typeface="SimSun"/>
                <a:sym typeface="SimSun"/>
              </a:rPr>
              <a:t>「</a:t>
            </a:r>
            <a:r>
              <a:rPr lang="zh-TW" altLang="zh-TW" sz="3600" dirty="0"/>
              <a:t>試算表</a:t>
            </a:r>
            <a:r>
              <a:rPr lang="zh-TW" altLang="zh-TW" sz="3600" dirty="0">
                <a:latin typeface="SimSun"/>
                <a:ea typeface="SimSun"/>
                <a:cs typeface="SimSun"/>
                <a:sym typeface="SimSun"/>
              </a:rPr>
              <a:t>」</a:t>
            </a:r>
            <a:r>
              <a:rPr lang="zh-TW" sz="3600" dirty="0" smtClean="0"/>
              <a:t>練習</a:t>
            </a:r>
            <a:r>
              <a:rPr lang="zh-TW" sz="3600" dirty="0"/>
              <a:t>檔</a:t>
            </a:r>
            <a:endParaRPr sz="3600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201" y="1085851"/>
            <a:ext cx="3927472" cy="392747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20210404_150708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6"/>
          <a:stretch/>
        </p:blipFill>
        <p:spPr>
          <a:xfrm rot="16200000">
            <a:off x="1865300" y="-1239481"/>
            <a:ext cx="5079290" cy="7543802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3388199" y="2995917"/>
            <a:ext cx="2032961" cy="81437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4" name="橢圓 3"/>
          <p:cNvSpPr/>
          <p:nvPr/>
        </p:nvSpPr>
        <p:spPr>
          <a:xfrm>
            <a:off x="5938148" y="3223112"/>
            <a:ext cx="1312149" cy="66501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5" name="矩形圖說文字 4"/>
          <p:cNvSpPr/>
          <p:nvPr/>
        </p:nvSpPr>
        <p:spPr>
          <a:xfrm>
            <a:off x="2185572" y="1622834"/>
            <a:ext cx="2006565" cy="706582"/>
          </a:xfrm>
          <a:prstGeom prst="wedgeRectCallout">
            <a:avLst>
              <a:gd name="adj1" fmla="val 45224"/>
              <a:gd name="adj2" fmla="val 135475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ChromeBook</a:t>
            </a:r>
            <a:endParaRPr lang="en-US" altLang="zh-TW" sz="2400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zh-TW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筆電編號</a:t>
            </a:r>
          </a:p>
        </p:txBody>
      </p:sp>
      <p:sp>
        <p:nvSpPr>
          <p:cNvPr id="6" name="矩形圖說文字 5"/>
          <p:cNvSpPr/>
          <p:nvPr/>
        </p:nvSpPr>
        <p:spPr>
          <a:xfrm>
            <a:off x="5104938" y="1622834"/>
            <a:ext cx="2006565" cy="706582"/>
          </a:xfrm>
          <a:prstGeom prst="wedgeRectCallout">
            <a:avLst>
              <a:gd name="adj1" fmla="val 26046"/>
              <a:gd name="adj2" fmla="val 193710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TW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圖書館</a:t>
            </a:r>
            <a:endParaRPr lang="en-US" altLang="zh-TW" sz="2400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zh-TW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管制條碼編號</a:t>
            </a:r>
          </a:p>
        </p:txBody>
      </p:sp>
    </p:spTree>
    <p:extLst>
      <p:ext uri="{BB962C8B-B14F-4D97-AF65-F5344CB8AC3E}">
        <p14:creationId xmlns:p14="http://schemas.microsoft.com/office/powerpoint/2010/main" val="65465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練習要求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55600" indent="-215900">
              <a:buSzPct val="100000"/>
              <a:buFont typeface="+mj-lt"/>
              <a:buAutoNum type="arabicPeriod"/>
            </a:pPr>
            <a:r>
              <a:rPr lang="zh-TW" altLang="en-US" sz="2800" dirty="0" smtClean="0"/>
              <a:t>請使用函數計算各科平均成績。</a:t>
            </a:r>
            <a:endParaRPr lang="en-US" altLang="zh-TW" sz="2800" dirty="0" smtClean="0"/>
          </a:p>
          <a:p>
            <a:pPr marL="355600" indent="-215900">
              <a:buSzPct val="100000"/>
              <a:buFont typeface="+mj-lt"/>
              <a:buAutoNum type="arabicPeriod"/>
            </a:pPr>
            <a:r>
              <a:rPr lang="zh-TW" altLang="en-US" sz="2800" dirty="0" smtClean="0"/>
              <a:t>依各科不同節數，計算個人總分、平均分數。</a:t>
            </a:r>
            <a:endParaRPr lang="en-US" altLang="zh-TW" sz="2800" dirty="0" smtClean="0"/>
          </a:p>
          <a:p>
            <a:pPr marL="355600" indent="-215900">
              <a:buSzPct val="100000"/>
              <a:buFont typeface="+mj-lt"/>
              <a:buAutoNum type="arabicPeriod"/>
            </a:pPr>
            <a:r>
              <a:rPr lang="zh-TW" altLang="en-US" sz="2800" dirty="0" smtClean="0"/>
              <a:t>依照個人平均成績排列名次。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577788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195660"/>
            <a:ext cx="7886700" cy="591740"/>
          </a:xfrm>
        </p:spPr>
        <p:txBody>
          <a:bodyPr/>
          <a:lstStyle/>
          <a:p>
            <a:pPr algn="ctr"/>
            <a:r>
              <a:rPr lang="zh-TW" altLang="en-US" dirty="0" smtClean="0"/>
              <a:t>參考</a:t>
            </a:r>
            <a:r>
              <a:rPr lang="zh-TW" altLang="en-US" dirty="0"/>
              <a:t>結果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214" y="787400"/>
            <a:ext cx="3080372" cy="435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536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en-US" altLang="zh-TW" sz="6600" b="1" dirty="0" smtClean="0">
                <a:latin typeface="Edwardian Script ITC" panose="030303020407070D0804" pitchFamily="66" charset="0"/>
              </a:rPr>
              <a:t>The End</a:t>
            </a:r>
            <a:endParaRPr lang="zh-TW" altLang="en-US" sz="6600" b="1" dirty="0"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524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20210404_1512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998" y="0"/>
            <a:ext cx="3860006" cy="5143500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2915530" y="1220169"/>
            <a:ext cx="3312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360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度可調式觸控螢幕</a:t>
            </a:r>
            <a:endParaRPr lang="zh-TW" altLang="en-US" sz="5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3757537" y="3205675"/>
            <a:ext cx="1628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6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鍵盤組</a:t>
            </a:r>
            <a:endParaRPr lang="zh-TW" altLang="en-US" sz="8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3968751" y="4490836"/>
            <a:ext cx="1282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觸</a:t>
            </a:r>
            <a:r>
              <a:rPr lang="zh-TW" altLang="en-US" sz="28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控</a:t>
            </a:r>
            <a:r>
              <a:rPr lang="zh-TW" altLang="en-US" sz="2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板</a:t>
            </a:r>
            <a:endParaRPr lang="zh-TW" altLang="en-US" sz="6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橢圓 5"/>
          <p:cNvSpPr/>
          <p:nvPr/>
        </p:nvSpPr>
        <p:spPr>
          <a:xfrm>
            <a:off x="3348038" y="818044"/>
            <a:ext cx="915279" cy="411734"/>
          </a:xfrm>
          <a:prstGeom prst="ellipse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內建</a:t>
            </a:r>
            <a:r>
              <a:rPr lang="zh-TW" altLang="en-US" sz="1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式麥克風</a:t>
            </a:r>
            <a:endParaRPr lang="zh-TW" altLang="en-US" sz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10" name="肘形接點 9"/>
          <p:cNvCxnSpPr>
            <a:stCxn id="6" idx="0"/>
            <a:endCxn id="11" idx="4"/>
          </p:cNvCxnSpPr>
          <p:nvPr/>
        </p:nvCxnSpPr>
        <p:spPr>
          <a:xfrm rot="5400000" flipH="1" flipV="1">
            <a:off x="3683458" y="312884"/>
            <a:ext cx="627380" cy="382941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橢圓 10"/>
          <p:cNvSpPr/>
          <p:nvPr/>
        </p:nvSpPr>
        <p:spPr>
          <a:xfrm>
            <a:off x="4111228" y="57314"/>
            <a:ext cx="154781" cy="133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橢圓 11"/>
          <p:cNvSpPr/>
          <p:nvPr/>
        </p:nvSpPr>
        <p:spPr>
          <a:xfrm>
            <a:off x="4456907" y="47705"/>
            <a:ext cx="133349" cy="133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橢圓 12"/>
          <p:cNvSpPr/>
          <p:nvPr/>
        </p:nvSpPr>
        <p:spPr>
          <a:xfrm>
            <a:off x="4751784" y="45404"/>
            <a:ext cx="154781" cy="133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5" name="肘形接點 14"/>
          <p:cNvCxnSpPr>
            <a:stCxn id="6" idx="0"/>
            <a:endCxn id="13" idx="4"/>
          </p:cNvCxnSpPr>
          <p:nvPr/>
        </p:nvCxnSpPr>
        <p:spPr>
          <a:xfrm rot="5400000" flipH="1" flipV="1">
            <a:off x="3997781" y="-13349"/>
            <a:ext cx="639290" cy="1023497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橢圓 29"/>
          <p:cNvSpPr/>
          <p:nvPr/>
        </p:nvSpPr>
        <p:spPr>
          <a:xfrm>
            <a:off x="5252138" y="807993"/>
            <a:ext cx="929587" cy="412175"/>
          </a:xfrm>
          <a:prstGeom prst="ellipse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攝影機鏡頭</a:t>
            </a:r>
            <a:endParaRPr lang="zh-TW" altLang="en-US" sz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35" name="肘形接點 34"/>
          <p:cNvCxnSpPr>
            <a:stCxn id="30" idx="0"/>
            <a:endCxn id="12" idx="4"/>
          </p:cNvCxnSpPr>
          <p:nvPr/>
        </p:nvCxnSpPr>
        <p:spPr>
          <a:xfrm rot="16200000" flipV="1">
            <a:off x="4806788" y="-102151"/>
            <a:ext cx="626938" cy="1193350"/>
          </a:xfrm>
          <a:prstGeom prst="bentConnector3">
            <a:avLst>
              <a:gd name="adj1" fmla="val 35820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橢圓 49"/>
          <p:cNvSpPr/>
          <p:nvPr/>
        </p:nvSpPr>
        <p:spPr>
          <a:xfrm>
            <a:off x="4310062" y="47705"/>
            <a:ext cx="133349" cy="133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1" name="肘形接點 50"/>
          <p:cNvCxnSpPr>
            <a:stCxn id="56" idx="0"/>
            <a:endCxn id="50" idx="4"/>
          </p:cNvCxnSpPr>
          <p:nvPr/>
        </p:nvCxnSpPr>
        <p:spPr>
          <a:xfrm rot="16200000" flipV="1">
            <a:off x="4252933" y="304859"/>
            <a:ext cx="626938" cy="379329"/>
          </a:xfrm>
          <a:prstGeom prst="bentConnector3">
            <a:avLst>
              <a:gd name="adj1" fmla="val 21639"/>
            </a:avLst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橢圓 55"/>
          <p:cNvSpPr/>
          <p:nvPr/>
        </p:nvSpPr>
        <p:spPr>
          <a:xfrm>
            <a:off x="4295776" y="807993"/>
            <a:ext cx="920579" cy="412175"/>
          </a:xfrm>
          <a:prstGeom prst="ellipse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攝影機</a:t>
            </a:r>
            <a:r>
              <a:rPr lang="zh-TW" altLang="en-US" sz="1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指</a:t>
            </a:r>
            <a:r>
              <a:rPr lang="zh-TW" altLang="en-US" sz="1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示燈</a:t>
            </a:r>
            <a:endParaRPr lang="zh-TW" altLang="en-US" sz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68" name="肘形接點 67"/>
          <p:cNvCxnSpPr>
            <a:stCxn id="30" idx="6"/>
            <a:endCxn id="70" idx="0"/>
          </p:cNvCxnSpPr>
          <p:nvPr/>
        </p:nvCxnSpPr>
        <p:spPr>
          <a:xfrm>
            <a:off x="6181725" y="1014081"/>
            <a:ext cx="247497" cy="3944085"/>
          </a:xfrm>
          <a:prstGeom prst="bent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橢圓 69"/>
          <p:cNvSpPr/>
          <p:nvPr/>
        </p:nvSpPr>
        <p:spPr>
          <a:xfrm>
            <a:off x="6362547" y="4958166"/>
            <a:ext cx="133349" cy="133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646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20210404_1513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79" y="0"/>
            <a:ext cx="7741444" cy="5143500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7566471" y="3773214"/>
            <a:ext cx="1135116" cy="100242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4" name="橢圓 3"/>
          <p:cNvSpPr/>
          <p:nvPr/>
        </p:nvSpPr>
        <p:spPr>
          <a:xfrm>
            <a:off x="701279" y="3905632"/>
            <a:ext cx="1135116" cy="100242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5" name="橢圓形圖說文字 4"/>
          <p:cNvSpPr/>
          <p:nvPr/>
        </p:nvSpPr>
        <p:spPr>
          <a:xfrm>
            <a:off x="3382963" y="1830387"/>
            <a:ext cx="2378075" cy="1482725"/>
          </a:xfrm>
          <a:prstGeom prst="wedgeEllipseCallout">
            <a:avLst>
              <a:gd name="adj1" fmla="val -119474"/>
              <a:gd name="adj2" fmla="val 103598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chemeClr val="tx1"/>
                </a:solidFill>
              </a:rPr>
              <a:t>音效喇叭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8" name="橢圓形圖說文字 7"/>
          <p:cNvSpPr/>
          <p:nvPr/>
        </p:nvSpPr>
        <p:spPr>
          <a:xfrm>
            <a:off x="3395663" y="1830387"/>
            <a:ext cx="2378075" cy="1482725"/>
          </a:xfrm>
          <a:prstGeom prst="wedgeEllipseCallout">
            <a:avLst>
              <a:gd name="adj1" fmla="val 129258"/>
              <a:gd name="adj2" fmla="val 92891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chemeClr val="tx1"/>
                </a:solidFill>
              </a:rPr>
              <a:t>音效喇叭</a:t>
            </a:r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86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20210404_151458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7" t="20137" r="8731" b="46323"/>
          <a:stretch/>
        </p:blipFill>
        <p:spPr>
          <a:xfrm>
            <a:off x="0" y="3201327"/>
            <a:ext cx="9144000" cy="736170"/>
          </a:xfrm>
          <a:prstGeom prst="rect">
            <a:avLst/>
          </a:prstGeom>
        </p:spPr>
      </p:pic>
      <p:pic>
        <p:nvPicPr>
          <p:cNvPr id="3" name="圖片 2" descr="20210404_151644"/>
          <p:cNvPicPr>
            <a:picLocks noGrp="1" noChangeAspect="1"/>
          </p:cNvPicPr>
          <p:nvPr isPhoto="1"/>
        </p:nvPicPr>
        <p:blipFill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11" b="29261"/>
          <a:stretch/>
        </p:blipFill>
        <p:spPr>
          <a:xfrm>
            <a:off x="0" y="1308344"/>
            <a:ext cx="9144000" cy="706902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0" y="259163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/>
              <a:t>左</a:t>
            </a:r>
            <a:r>
              <a:rPr lang="zh-TW" altLang="en-US" sz="2800" dirty="0" smtClean="0"/>
              <a:t>側視圖</a:t>
            </a:r>
            <a:endParaRPr lang="zh-TW" altLang="en-US" sz="2800" dirty="0"/>
          </a:p>
        </p:txBody>
      </p:sp>
      <p:sp>
        <p:nvSpPr>
          <p:cNvPr id="5" name="文字方塊 4"/>
          <p:cNvSpPr txBox="1"/>
          <p:nvPr/>
        </p:nvSpPr>
        <p:spPr>
          <a:xfrm>
            <a:off x="0" y="4651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/>
              <a:t>右側視圖</a:t>
            </a:r>
            <a:endParaRPr lang="zh-TW" altLang="en-US" sz="2800" dirty="0"/>
          </a:p>
        </p:txBody>
      </p:sp>
      <p:sp>
        <p:nvSpPr>
          <p:cNvPr id="7" name="橢圓 6"/>
          <p:cNvSpPr/>
          <p:nvPr/>
        </p:nvSpPr>
        <p:spPr>
          <a:xfrm>
            <a:off x="3487362" y="1520961"/>
            <a:ext cx="1420866" cy="54454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8" name="橢圓 7"/>
          <p:cNvSpPr/>
          <p:nvPr/>
        </p:nvSpPr>
        <p:spPr>
          <a:xfrm>
            <a:off x="5062303" y="1490245"/>
            <a:ext cx="839841" cy="54454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9" name="橢圓 8"/>
          <p:cNvSpPr/>
          <p:nvPr/>
        </p:nvSpPr>
        <p:spPr>
          <a:xfrm>
            <a:off x="6128115" y="1528858"/>
            <a:ext cx="666748" cy="54454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10" name="橢圓 9"/>
          <p:cNvSpPr/>
          <p:nvPr/>
        </p:nvSpPr>
        <p:spPr>
          <a:xfrm>
            <a:off x="6843301" y="1566743"/>
            <a:ext cx="448498" cy="48943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11" name="橢圓 10"/>
          <p:cNvSpPr/>
          <p:nvPr/>
        </p:nvSpPr>
        <p:spPr>
          <a:xfrm>
            <a:off x="7512097" y="1535277"/>
            <a:ext cx="620359" cy="55236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12" name="橢圓 11"/>
          <p:cNvSpPr/>
          <p:nvPr/>
        </p:nvSpPr>
        <p:spPr>
          <a:xfrm>
            <a:off x="8189472" y="1495907"/>
            <a:ext cx="620359" cy="55236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13" name="橢圓 12"/>
          <p:cNvSpPr/>
          <p:nvPr/>
        </p:nvSpPr>
        <p:spPr>
          <a:xfrm>
            <a:off x="76200" y="3450082"/>
            <a:ext cx="1114426" cy="54454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14" name="橢圓 13"/>
          <p:cNvSpPr/>
          <p:nvPr/>
        </p:nvSpPr>
        <p:spPr>
          <a:xfrm>
            <a:off x="6018158" y="3363413"/>
            <a:ext cx="1049392" cy="54550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15" name="橢圓 14"/>
          <p:cNvSpPr/>
          <p:nvPr/>
        </p:nvSpPr>
        <p:spPr>
          <a:xfrm>
            <a:off x="5295901" y="3397586"/>
            <a:ext cx="666748" cy="54454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16" name="橢圓 15"/>
          <p:cNvSpPr/>
          <p:nvPr/>
        </p:nvSpPr>
        <p:spPr>
          <a:xfrm>
            <a:off x="3390077" y="3510871"/>
            <a:ext cx="848548" cy="48943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17" name="文字方塊 16"/>
          <p:cNvSpPr txBox="1"/>
          <p:nvPr/>
        </p:nvSpPr>
        <p:spPr>
          <a:xfrm>
            <a:off x="3391821" y="2571837"/>
            <a:ext cx="1176338" cy="369332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1800" dirty="0"/>
              <a:t>音量按鈕</a:t>
            </a:r>
          </a:p>
        </p:txBody>
      </p:sp>
      <p:sp>
        <p:nvSpPr>
          <p:cNvPr id="18" name="文字方塊 17"/>
          <p:cNvSpPr txBox="1"/>
          <p:nvPr/>
        </p:nvSpPr>
        <p:spPr>
          <a:xfrm>
            <a:off x="4921496" y="2573455"/>
            <a:ext cx="1440395" cy="369332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1800" dirty="0" smtClean="0"/>
              <a:t>電源按鈕</a:t>
            </a:r>
            <a:endParaRPr lang="zh-TW" altLang="en-US" sz="1800" dirty="0"/>
          </a:p>
        </p:txBody>
      </p:sp>
      <p:sp>
        <p:nvSpPr>
          <p:cNvPr id="20" name="文字方塊 19"/>
          <p:cNvSpPr txBox="1"/>
          <p:nvPr/>
        </p:nvSpPr>
        <p:spPr>
          <a:xfrm>
            <a:off x="2898389" y="387587"/>
            <a:ext cx="2663570" cy="646331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800" dirty="0" smtClean="0"/>
              <a:t>USB 3.1 </a:t>
            </a:r>
            <a:r>
              <a:rPr lang="en-US" altLang="zh-TW" sz="1800" dirty="0"/>
              <a:t>Gen1 </a:t>
            </a:r>
            <a:r>
              <a:rPr lang="en-US" altLang="zh-TW" sz="1800" dirty="0" smtClean="0"/>
              <a:t>Type-C</a:t>
            </a:r>
          </a:p>
          <a:p>
            <a:pPr algn="ctr"/>
            <a:r>
              <a:rPr lang="en-US" altLang="zh-TW" sz="1800" dirty="0" smtClean="0"/>
              <a:t>(</a:t>
            </a:r>
            <a:r>
              <a:rPr lang="zh-TW" altLang="en-US" sz="1800" dirty="0" smtClean="0"/>
              <a:t>支援顯示、供電</a:t>
            </a:r>
            <a:r>
              <a:rPr lang="en-US" altLang="zh-TW" sz="1800" dirty="0" smtClean="0"/>
              <a:t>)</a:t>
            </a:r>
            <a:r>
              <a:rPr lang="zh-TW" altLang="en-US" sz="1800" dirty="0" smtClean="0"/>
              <a:t>連接埠</a:t>
            </a:r>
            <a:endParaRPr lang="zh-TW" altLang="en-US" sz="1800" dirty="0"/>
          </a:p>
        </p:txBody>
      </p:sp>
      <p:sp>
        <p:nvSpPr>
          <p:cNvPr id="22" name="文字方塊 21"/>
          <p:cNvSpPr txBox="1"/>
          <p:nvPr/>
        </p:nvSpPr>
        <p:spPr>
          <a:xfrm>
            <a:off x="5749744" y="386131"/>
            <a:ext cx="1740477" cy="646331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1800" dirty="0" smtClean="0"/>
              <a:t>雙色電池</a:t>
            </a:r>
            <a:endParaRPr lang="en-US" altLang="zh-TW" sz="1800" dirty="0" smtClean="0"/>
          </a:p>
          <a:p>
            <a:pPr algn="ctr"/>
            <a:r>
              <a:rPr lang="zh-TW" altLang="en-US" sz="1800" dirty="0" smtClean="0"/>
              <a:t>充電指示燈</a:t>
            </a:r>
            <a:endParaRPr lang="zh-TW" altLang="en-US" sz="1800" dirty="0"/>
          </a:p>
        </p:txBody>
      </p:sp>
      <p:sp>
        <p:nvSpPr>
          <p:cNvPr id="23" name="文字方塊 22"/>
          <p:cNvSpPr txBox="1"/>
          <p:nvPr/>
        </p:nvSpPr>
        <p:spPr>
          <a:xfrm>
            <a:off x="6962774" y="2561148"/>
            <a:ext cx="1740477" cy="369332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1800" dirty="0" smtClean="0"/>
              <a:t>觸控筆插槽</a:t>
            </a:r>
            <a:endParaRPr lang="zh-TW" altLang="en-US" sz="1800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7665101" y="362845"/>
            <a:ext cx="1385571" cy="646331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800" dirty="0" smtClean="0"/>
              <a:t>Kensington</a:t>
            </a:r>
          </a:p>
          <a:p>
            <a:pPr algn="ctr"/>
            <a:r>
              <a:rPr lang="zh-TW" altLang="en-US" sz="1800" dirty="0" smtClean="0"/>
              <a:t>防盜鎖槽</a:t>
            </a:r>
            <a:endParaRPr lang="zh-TW" altLang="en-US" sz="1800" dirty="0"/>
          </a:p>
        </p:txBody>
      </p:sp>
      <p:cxnSp>
        <p:nvCxnSpPr>
          <p:cNvPr id="28" name="直線單箭頭接點 27"/>
          <p:cNvCxnSpPr>
            <a:stCxn id="17" idx="0"/>
            <a:endCxn id="7" idx="4"/>
          </p:cNvCxnSpPr>
          <p:nvPr/>
        </p:nvCxnSpPr>
        <p:spPr>
          <a:xfrm flipV="1">
            <a:off x="3979990" y="2065510"/>
            <a:ext cx="217805" cy="506327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單箭頭接點 28"/>
          <p:cNvCxnSpPr>
            <a:stCxn id="18" idx="0"/>
            <a:endCxn id="8" idx="4"/>
          </p:cNvCxnSpPr>
          <p:nvPr/>
        </p:nvCxnSpPr>
        <p:spPr>
          <a:xfrm flipH="1" flipV="1">
            <a:off x="5482224" y="2034794"/>
            <a:ext cx="159470" cy="538661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單箭頭接點 41"/>
          <p:cNvCxnSpPr>
            <a:stCxn id="22" idx="2"/>
            <a:endCxn id="10" idx="0"/>
          </p:cNvCxnSpPr>
          <p:nvPr/>
        </p:nvCxnSpPr>
        <p:spPr>
          <a:xfrm>
            <a:off x="6619983" y="1032462"/>
            <a:ext cx="447567" cy="534281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單箭頭接點 44"/>
          <p:cNvCxnSpPr>
            <a:stCxn id="20" idx="2"/>
            <a:endCxn id="9" idx="0"/>
          </p:cNvCxnSpPr>
          <p:nvPr/>
        </p:nvCxnSpPr>
        <p:spPr>
          <a:xfrm>
            <a:off x="4230174" y="1033918"/>
            <a:ext cx="2231315" cy="494940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單箭頭接點 51"/>
          <p:cNvCxnSpPr>
            <a:stCxn id="23" idx="0"/>
            <a:endCxn id="11" idx="4"/>
          </p:cNvCxnSpPr>
          <p:nvPr/>
        </p:nvCxnSpPr>
        <p:spPr>
          <a:xfrm flipH="1" flipV="1">
            <a:off x="7822277" y="2087638"/>
            <a:ext cx="10736" cy="473510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單箭頭接點 54"/>
          <p:cNvCxnSpPr>
            <a:stCxn id="24" idx="2"/>
            <a:endCxn id="12" idx="0"/>
          </p:cNvCxnSpPr>
          <p:nvPr/>
        </p:nvCxnSpPr>
        <p:spPr>
          <a:xfrm>
            <a:off x="8357887" y="1009176"/>
            <a:ext cx="141765" cy="486731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字方塊 57"/>
          <p:cNvSpPr txBox="1"/>
          <p:nvPr/>
        </p:nvSpPr>
        <p:spPr>
          <a:xfrm>
            <a:off x="165107" y="4354034"/>
            <a:ext cx="2694752" cy="646331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800" dirty="0"/>
              <a:t>USB 3.1 Gen1 Type-C</a:t>
            </a:r>
          </a:p>
          <a:p>
            <a:pPr algn="ctr"/>
            <a:r>
              <a:rPr lang="zh-TW" altLang="en-US" sz="1800" dirty="0" smtClean="0"/>
              <a:t>連接</a:t>
            </a:r>
            <a:r>
              <a:rPr lang="zh-TW" altLang="en-US" sz="1800" dirty="0"/>
              <a:t>埠</a:t>
            </a:r>
          </a:p>
        </p:txBody>
      </p:sp>
      <p:cxnSp>
        <p:nvCxnSpPr>
          <p:cNvPr id="59" name="直線單箭頭接點 58"/>
          <p:cNvCxnSpPr>
            <a:stCxn id="58" idx="0"/>
            <a:endCxn id="13" idx="5"/>
          </p:cNvCxnSpPr>
          <p:nvPr/>
        </p:nvCxnSpPr>
        <p:spPr>
          <a:xfrm flipH="1" flipV="1">
            <a:off x="1027422" y="3914884"/>
            <a:ext cx="485061" cy="439150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字方塊 61"/>
          <p:cNvSpPr txBox="1"/>
          <p:nvPr/>
        </p:nvSpPr>
        <p:spPr>
          <a:xfrm>
            <a:off x="3166012" y="4354035"/>
            <a:ext cx="1829616" cy="646331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800" dirty="0" smtClean="0"/>
              <a:t>Micro SD</a:t>
            </a:r>
            <a:r>
              <a:rPr lang="zh-TW" altLang="en-US" sz="1800" dirty="0" smtClean="0"/>
              <a:t>記憶卡讀卡機</a:t>
            </a:r>
            <a:endParaRPr lang="zh-TW" altLang="en-US" sz="1800" dirty="0"/>
          </a:p>
        </p:txBody>
      </p:sp>
      <p:sp>
        <p:nvSpPr>
          <p:cNvPr id="63" name="文字方塊 62"/>
          <p:cNvSpPr txBox="1"/>
          <p:nvPr/>
        </p:nvSpPr>
        <p:spPr>
          <a:xfrm>
            <a:off x="5185295" y="4354035"/>
            <a:ext cx="1829616" cy="369332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1800" dirty="0" smtClean="0"/>
              <a:t>耳機</a:t>
            </a:r>
            <a:r>
              <a:rPr lang="en-US" altLang="zh-TW" sz="1800" dirty="0" smtClean="0"/>
              <a:t>/</a:t>
            </a:r>
            <a:r>
              <a:rPr lang="zh-TW" altLang="en-US" sz="1800" dirty="0" smtClean="0"/>
              <a:t>耳麥插孔</a:t>
            </a:r>
            <a:endParaRPr lang="zh-TW" altLang="en-US" sz="1800" dirty="0"/>
          </a:p>
        </p:txBody>
      </p:sp>
      <p:sp>
        <p:nvSpPr>
          <p:cNvPr id="64" name="文字方塊 63"/>
          <p:cNvSpPr txBox="1"/>
          <p:nvPr/>
        </p:nvSpPr>
        <p:spPr>
          <a:xfrm>
            <a:off x="7185635" y="4335268"/>
            <a:ext cx="1829616" cy="646331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800" dirty="0"/>
              <a:t>USB </a:t>
            </a:r>
            <a:r>
              <a:rPr lang="en-US" altLang="zh-TW" sz="1800" dirty="0" smtClean="0"/>
              <a:t>3.1</a:t>
            </a:r>
            <a:r>
              <a:rPr lang="zh-TW" altLang="en-US" sz="1800" dirty="0" smtClean="0"/>
              <a:t> </a:t>
            </a:r>
            <a:r>
              <a:rPr lang="en-US" altLang="zh-TW" sz="1800" smtClean="0"/>
              <a:t>Gen1 </a:t>
            </a:r>
            <a:r>
              <a:rPr lang="zh-TW" altLang="en-US" sz="1800" smtClean="0"/>
              <a:t>連接</a:t>
            </a:r>
            <a:r>
              <a:rPr lang="zh-TW" altLang="en-US" sz="1800" dirty="0"/>
              <a:t>埠</a:t>
            </a:r>
          </a:p>
        </p:txBody>
      </p:sp>
      <p:cxnSp>
        <p:nvCxnSpPr>
          <p:cNvPr id="65" name="直線單箭頭接點 64"/>
          <p:cNvCxnSpPr>
            <a:stCxn id="63" idx="0"/>
            <a:endCxn id="15" idx="4"/>
          </p:cNvCxnSpPr>
          <p:nvPr/>
        </p:nvCxnSpPr>
        <p:spPr>
          <a:xfrm flipH="1" flipV="1">
            <a:off x="5629275" y="3942135"/>
            <a:ext cx="470828" cy="411900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單箭頭接點 71"/>
          <p:cNvCxnSpPr>
            <a:stCxn id="62" idx="0"/>
            <a:endCxn id="16" idx="4"/>
          </p:cNvCxnSpPr>
          <p:nvPr/>
        </p:nvCxnSpPr>
        <p:spPr>
          <a:xfrm flipH="1" flipV="1">
            <a:off x="3814351" y="4000301"/>
            <a:ext cx="266469" cy="353734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線單箭頭接點 74"/>
          <p:cNvCxnSpPr>
            <a:stCxn id="64" idx="0"/>
            <a:endCxn id="14" idx="5"/>
          </p:cNvCxnSpPr>
          <p:nvPr/>
        </p:nvCxnSpPr>
        <p:spPr>
          <a:xfrm flipH="1" flipV="1">
            <a:off x="6913870" y="3829034"/>
            <a:ext cx="1186573" cy="506234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075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/>
          <a:srcRect l="37394" t="33242" r="43703" b="50845"/>
          <a:stretch/>
        </p:blipFill>
        <p:spPr>
          <a:xfrm>
            <a:off x="180975" y="1877289"/>
            <a:ext cx="3095625" cy="1388922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76200" y="47626"/>
            <a:ext cx="3333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>
                <a:solidFill>
                  <a:schemeClr val="accent1"/>
                </a:solidFill>
              </a:rPr>
              <a:t>翻轉顯示螢幕</a:t>
            </a:r>
            <a:r>
              <a:rPr lang="zh-TW" altLang="en-US" sz="2400" b="1" dirty="0" smtClean="0">
                <a:solidFill>
                  <a:schemeClr val="accent1"/>
                </a:solidFill>
              </a:rPr>
              <a:t>面板</a:t>
            </a:r>
            <a:endParaRPr lang="en-US" altLang="zh-TW" sz="2400" b="1" dirty="0" smtClean="0">
              <a:solidFill>
                <a:schemeClr val="accent1"/>
              </a:solidFill>
            </a:endParaRPr>
          </a:p>
          <a:p>
            <a:r>
              <a:rPr lang="zh-TW" altLang="en-US" dirty="0"/>
              <a:t>只要將觸控螢幕</a:t>
            </a:r>
            <a:r>
              <a:rPr lang="zh-TW" altLang="en-US" dirty="0" smtClean="0"/>
              <a:t>面板，如</a:t>
            </a:r>
            <a:r>
              <a:rPr lang="zh-TW" altLang="en-US" dirty="0"/>
              <a:t>圖所示，向後翻</a:t>
            </a:r>
            <a:r>
              <a:rPr lang="zh-TW" altLang="en-US" dirty="0" smtClean="0"/>
              <a:t>折</a:t>
            </a:r>
            <a:r>
              <a:rPr lang="en-US" altLang="zh-TW" dirty="0" smtClean="0"/>
              <a:t>360</a:t>
            </a:r>
            <a:r>
              <a:rPr lang="zh-TW" altLang="en-US" dirty="0" smtClean="0"/>
              <a:t>度，即可將</a:t>
            </a:r>
            <a:r>
              <a:rPr lang="en-US" altLang="zh-TW" dirty="0" smtClean="0"/>
              <a:t>Chromebook</a:t>
            </a:r>
            <a:r>
              <a:rPr lang="zh-TW" altLang="en-US" dirty="0" smtClean="0"/>
              <a:t>作為平板電腦使用</a:t>
            </a:r>
            <a:endParaRPr lang="en-US" altLang="zh-TW" dirty="0" smtClean="0"/>
          </a:p>
          <a:p>
            <a:endParaRPr lang="en-US" altLang="zh-TW" dirty="0"/>
          </a:p>
          <a:p>
            <a:r>
              <a:rPr lang="zh-TW" altLang="en-US" dirty="0"/>
              <a:t>說明：將螢幕翻轉至站立、帳篷與平板模式時</a:t>
            </a:r>
            <a:r>
              <a:rPr lang="zh-TW" altLang="en-US" dirty="0" smtClean="0"/>
              <a:t>，將</a:t>
            </a:r>
            <a:r>
              <a:rPr lang="zh-TW" altLang="en-US" dirty="0"/>
              <a:t>無法使用鍵盤與觸控板</a:t>
            </a:r>
            <a:r>
              <a:rPr lang="zh-TW" altLang="en-US" dirty="0" smtClean="0"/>
              <a:t>。</a:t>
            </a:r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/>
          <a:srcRect l="37394" t="53868" r="43703" b="7828"/>
          <a:stretch/>
        </p:blipFill>
        <p:spPr>
          <a:xfrm>
            <a:off x="4572000" y="-1"/>
            <a:ext cx="4495800" cy="5143501"/>
          </a:xfrm>
          <a:prstGeom prst="rect">
            <a:avLst/>
          </a:prstGeom>
        </p:spPr>
      </p:pic>
      <p:sp>
        <p:nvSpPr>
          <p:cNvPr id="6" name="向右箭號 5"/>
          <p:cNvSpPr/>
          <p:nvPr/>
        </p:nvSpPr>
        <p:spPr>
          <a:xfrm>
            <a:off x="3181350" y="1913661"/>
            <a:ext cx="1390650" cy="135255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5051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6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4650" dirty="0" smtClean="0">
                <a:solidFill>
                  <a:srgbClr val="202124"/>
                </a:solidFill>
                <a:highlight>
                  <a:srgbClr val="FFFFFF"/>
                </a:highlight>
                <a:latin typeface="PMingLiu"/>
                <a:ea typeface="PMingLiu"/>
                <a:cs typeface="PMingLiu"/>
                <a:sym typeface="PMingLiu"/>
              </a:rPr>
              <a:t>認識</a:t>
            </a:r>
            <a:r>
              <a:rPr lang="zh-TW" sz="4650" dirty="0" smtClean="0">
                <a:solidFill>
                  <a:srgbClr val="202124"/>
                </a:solidFill>
                <a:highlight>
                  <a:srgbClr val="FFFFFF"/>
                </a:highlight>
                <a:latin typeface="PMingLiu"/>
                <a:ea typeface="PMingLiu"/>
                <a:cs typeface="PMingLiu"/>
                <a:sym typeface="PMingLiu"/>
              </a:rPr>
              <a:t>ChromeBook</a:t>
            </a:r>
            <a:endParaRPr sz="8200" dirty="0">
              <a:latin typeface="PMingLiu"/>
              <a:ea typeface="PMingLiu"/>
              <a:cs typeface="PMingLiu"/>
              <a:sym typeface="PMingLiu"/>
            </a:endParaRPr>
          </a:p>
        </p:txBody>
      </p:sp>
      <p:sp>
        <p:nvSpPr>
          <p:cNvPr id="136" name="Google Shape;136;p26"/>
          <p:cNvSpPr txBox="1">
            <a:spLocks noGrp="1"/>
          </p:cNvSpPr>
          <p:nvPr>
            <p:ph type="subTitle" idx="1"/>
          </p:nvPr>
        </p:nvSpPr>
        <p:spPr>
          <a:xfrm>
            <a:off x="1208362" y="3015100"/>
            <a:ext cx="6727275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r>
              <a:rPr lang="en-US" altLang="zh-TW" dirty="0" smtClean="0"/>
              <a:t>ASUS </a:t>
            </a:r>
            <a:r>
              <a:rPr lang="en-US" altLang="zh-TW" dirty="0"/>
              <a:t>Chromebook </a:t>
            </a:r>
            <a:r>
              <a:rPr lang="en-US" altLang="zh-TW" dirty="0" smtClean="0"/>
              <a:t>C423N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146483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7" t="4438" r="16896" b="2163"/>
          <a:stretch/>
        </p:blipFill>
        <p:spPr>
          <a:xfrm>
            <a:off x="818968" y="50581"/>
            <a:ext cx="7506064" cy="5042338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3650958" y="3773682"/>
            <a:ext cx="2032961" cy="81437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4" name="橢圓 3"/>
          <p:cNvSpPr/>
          <p:nvPr/>
        </p:nvSpPr>
        <p:spPr>
          <a:xfrm>
            <a:off x="6657222" y="3230966"/>
            <a:ext cx="1312149" cy="66501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5" name="矩形圖說文字 4"/>
          <p:cNvSpPr/>
          <p:nvPr/>
        </p:nvSpPr>
        <p:spPr>
          <a:xfrm>
            <a:off x="5962806" y="1870005"/>
            <a:ext cx="2006565" cy="706582"/>
          </a:xfrm>
          <a:prstGeom prst="wedgeRectCallout">
            <a:avLst>
              <a:gd name="adj1" fmla="val -73679"/>
              <a:gd name="adj2" fmla="val 238112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TW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ChromeBook</a:t>
            </a:r>
            <a:endParaRPr lang="en-US" altLang="zh-TW" sz="2400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zh-TW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筆電編號</a:t>
            </a:r>
          </a:p>
        </p:txBody>
      </p:sp>
      <p:sp>
        <p:nvSpPr>
          <p:cNvPr id="6" name="矩形圖說文字 5"/>
          <p:cNvSpPr/>
          <p:nvPr/>
        </p:nvSpPr>
        <p:spPr>
          <a:xfrm>
            <a:off x="5962805" y="4360236"/>
            <a:ext cx="2006565" cy="706582"/>
          </a:xfrm>
          <a:prstGeom prst="wedgeRectCallout">
            <a:avLst>
              <a:gd name="adj1" fmla="val 15046"/>
              <a:gd name="adj2" fmla="val -112713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TW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圖書館</a:t>
            </a:r>
            <a:endParaRPr lang="en-US" altLang="zh-TW" sz="2400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zh-TW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管制條碼編號</a:t>
            </a:r>
          </a:p>
        </p:txBody>
      </p:sp>
      <p:sp>
        <p:nvSpPr>
          <p:cNvPr id="8" name="矩形圖說文字 7"/>
          <p:cNvSpPr/>
          <p:nvPr/>
        </p:nvSpPr>
        <p:spPr>
          <a:xfrm>
            <a:off x="1129284" y="1865168"/>
            <a:ext cx="1424730" cy="706582"/>
          </a:xfrm>
          <a:prstGeom prst="wedgeRectCallout">
            <a:avLst>
              <a:gd name="adj1" fmla="val 4727"/>
              <a:gd name="adj2" fmla="val 267862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TW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國有財產</a:t>
            </a:r>
            <a:endParaRPr lang="en-US" altLang="zh-TW" sz="2400" dirty="0" smtClean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zh-TW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標籤</a:t>
            </a:r>
            <a:endParaRPr lang="zh-TW" altLang="en-US" sz="2400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1009845" y="4180871"/>
            <a:ext cx="1667810" cy="81437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  <p:sp>
        <p:nvSpPr>
          <p:cNvPr id="10" name="矩形圖說文字 9"/>
          <p:cNvSpPr/>
          <p:nvPr/>
        </p:nvSpPr>
        <p:spPr>
          <a:xfrm>
            <a:off x="3752193" y="1870005"/>
            <a:ext cx="1424730" cy="706582"/>
          </a:xfrm>
          <a:prstGeom prst="wedgeRectCallout">
            <a:avLst>
              <a:gd name="adj1" fmla="val 4727"/>
              <a:gd name="adj2" fmla="val 87876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TW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購置經費來源</a:t>
            </a:r>
            <a:endParaRPr lang="zh-TW" altLang="en-US" sz="2400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3555519" y="2861634"/>
            <a:ext cx="2032961" cy="81437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 sz="1050"/>
          </a:p>
        </p:txBody>
      </p:sp>
    </p:spTree>
    <p:extLst>
      <p:ext uri="{BB962C8B-B14F-4D97-AF65-F5344CB8AC3E}">
        <p14:creationId xmlns:p14="http://schemas.microsoft.com/office/powerpoint/2010/main" val="88951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</TotalTime>
  <Words>467</Words>
  <Application>Microsoft Office PowerPoint</Application>
  <PresentationFormat>如螢幕大小 (16:9)</PresentationFormat>
  <Paragraphs>94</Paragraphs>
  <Slides>32</Slides>
  <Notes>6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32</vt:i4>
      </vt:variant>
    </vt:vector>
  </HeadingPairs>
  <TitlesOfParts>
    <vt:vector size="43" baseType="lpstr">
      <vt:lpstr>PMingLiu</vt:lpstr>
      <vt:lpstr>SimSun</vt:lpstr>
      <vt:lpstr>新細明體</vt:lpstr>
      <vt:lpstr>標楷體</vt:lpstr>
      <vt:lpstr>Arial</vt:lpstr>
      <vt:lpstr>Calibri</vt:lpstr>
      <vt:lpstr>Edwardian Script ITC</vt:lpstr>
      <vt:lpstr>Times New Roman</vt:lpstr>
      <vt:lpstr>Wingdings</vt:lpstr>
      <vt:lpstr>Simple Light</vt:lpstr>
      <vt:lpstr>Office 佈景主題</vt:lpstr>
      <vt:lpstr>ChromeBook操作應用研習</vt:lpstr>
      <vt:lpstr>認識ChromeBook</vt:lpstr>
      <vt:lpstr>PowerPoint 簡報</vt:lpstr>
      <vt:lpstr>PowerPoint 簡報</vt:lpstr>
      <vt:lpstr>PowerPoint 簡報</vt:lpstr>
      <vt:lpstr>PowerPoint 簡報</vt:lpstr>
      <vt:lpstr>PowerPoint 簡報</vt:lpstr>
      <vt:lpstr>認識ChromeBook</vt:lpstr>
      <vt:lpstr>PowerPoint 簡報</vt:lpstr>
      <vt:lpstr>PowerPoint 簡報</vt:lpstr>
      <vt:lpstr>PowerPoint 簡報</vt:lpstr>
      <vt:lpstr>PowerPoint 簡報</vt:lpstr>
      <vt:lpstr>登入Chromebook</vt:lpstr>
      <vt:lpstr>PowerPoint 簡報</vt:lpstr>
      <vt:lpstr>PowerPoint 簡報</vt:lpstr>
      <vt:lpstr>PowerPoint 簡報</vt:lpstr>
      <vt:lpstr>PowerPoint 簡報</vt:lpstr>
      <vt:lpstr>Chrome瀏覽器的操作</vt:lpstr>
      <vt:lpstr>請使用Chromebook來完成下列這張學習單</vt:lpstr>
      <vt:lpstr>「文件」介紹與操作</vt:lpstr>
      <vt:lpstr>PowerPoint 簡報</vt:lpstr>
      <vt:lpstr>PowerPoint 簡報</vt:lpstr>
      <vt:lpstr>下載「文件」練習檔</vt:lpstr>
      <vt:lpstr>練習要求</vt:lpstr>
      <vt:lpstr>參考結果</vt:lpstr>
      <vt:lpstr>「試算表」介紹與操作</vt:lpstr>
      <vt:lpstr>PowerPoint 簡報</vt:lpstr>
      <vt:lpstr>PowerPoint 簡報</vt:lpstr>
      <vt:lpstr>下載「試算表」練習檔</vt:lpstr>
      <vt:lpstr>練習要求</vt:lpstr>
      <vt:lpstr>參考結果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ChromeBook操作應用研習</dc:title>
  <cp:lastModifiedBy>user</cp:lastModifiedBy>
  <cp:revision>41</cp:revision>
  <dcterms:modified xsi:type="dcterms:W3CDTF">2021-04-17T01:22:42Z</dcterms:modified>
</cp:coreProperties>
</file>