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8"/>
  </p:notesMasterIdLst>
  <p:handoutMasterIdLst>
    <p:handoutMasterId r:id="rId49"/>
  </p:handoutMasterIdLst>
  <p:sldIdLst>
    <p:sldId id="267" r:id="rId2"/>
    <p:sldId id="388" r:id="rId3"/>
    <p:sldId id="422" r:id="rId4"/>
    <p:sldId id="420" r:id="rId5"/>
    <p:sldId id="399" r:id="rId6"/>
    <p:sldId id="400" r:id="rId7"/>
    <p:sldId id="402" r:id="rId8"/>
    <p:sldId id="421" r:id="rId9"/>
    <p:sldId id="404" r:id="rId10"/>
    <p:sldId id="390" r:id="rId11"/>
    <p:sldId id="405" r:id="rId12"/>
    <p:sldId id="407" r:id="rId13"/>
    <p:sldId id="406" r:id="rId14"/>
    <p:sldId id="330" r:id="rId15"/>
    <p:sldId id="384" r:id="rId16"/>
    <p:sldId id="331" r:id="rId17"/>
    <p:sldId id="337" r:id="rId18"/>
    <p:sldId id="333" r:id="rId19"/>
    <p:sldId id="339" r:id="rId20"/>
    <p:sldId id="336" r:id="rId21"/>
    <p:sldId id="340" r:id="rId22"/>
    <p:sldId id="344" r:id="rId23"/>
    <p:sldId id="347" r:id="rId24"/>
    <p:sldId id="386" r:id="rId25"/>
    <p:sldId id="416" r:id="rId26"/>
    <p:sldId id="352" r:id="rId27"/>
    <p:sldId id="357" r:id="rId28"/>
    <p:sldId id="360" r:id="rId29"/>
    <p:sldId id="362" r:id="rId30"/>
    <p:sldId id="368" r:id="rId31"/>
    <p:sldId id="372" r:id="rId32"/>
    <p:sldId id="309" r:id="rId33"/>
    <p:sldId id="312" r:id="rId34"/>
    <p:sldId id="314" r:id="rId35"/>
    <p:sldId id="315" r:id="rId36"/>
    <p:sldId id="316" r:id="rId37"/>
    <p:sldId id="319" r:id="rId38"/>
    <p:sldId id="320" r:id="rId39"/>
    <p:sldId id="322" r:id="rId40"/>
    <p:sldId id="324" r:id="rId41"/>
    <p:sldId id="325" r:id="rId42"/>
    <p:sldId id="327" r:id="rId43"/>
    <p:sldId id="328" r:id="rId44"/>
    <p:sldId id="329" r:id="rId45"/>
    <p:sldId id="418" r:id="rId46"/>
    <p:sldId id="419" r:id="rId47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00FF"/>
    <a:srgbClr val="FFCC66"/>
    <a:srgbClr val="FF99CC"/>
    <a:srgbClr val="FFFFFF"/>
    <a:srgbClr val="00FF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>
        <p:scale>
          <a:sx n="75" d="100"/>
          <a:sy n="75" d="100"/>
        </p:scale>
        <p:origin x="-2028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07" y="-91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417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4" tIns="46221" rIns="92444" bIns="46221" numCol="1" anchor="t" anchorCtr="0" compatLnSpc="1">
            <a:prstTxWarp prst="textNoShape">
              <a:avLst/>
            </a:prstTxWarp>
          </a:bodyPr>
          <a:lstStyle>
            <a:lvl1pPr defTabSz="922407">
              <a:defRPr sz="1200"/>
            </a:lvl1pPr>
          </a:lstStyle>
          <a:p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96" y="0"/>
            <a:ext cx="2949417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4" tIns="46221" rIns="92444" bIns="46221" numCol="1" anchor="t" anchorCtr="0" compatLnSpc="1">
            <a:prstTxWarp prst="textNoShape">
              <a:avLst/>
            </a:prstTxWarp>
          </a:bodyPr>
          <a:lstStyle>
            <a:lvl1pPr algn="r" defTabSz="922407">
              <a:defRPr sz="1200"/>
            </a:lvl1pPr>
          </a:lstStyle>
          <a:p>
            <a:endParaRPr lang="en-US" altLang="zh-TW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577"/>
            <a:ext cx="294941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4" tIns="46221" rIns="92444" bIns="46221" numCol="1" anchor="b" anchorCtr="0" compatLnSpc="1">
            <a:prstTxWarp prst="textNoShape">
              <a:avLst/>
            </a:prstTxWarp>
          </a:bodyPr>
          <a:lstStyle>
            <a:lvl1pPr defTabSz="922407">
              <a:defRPr sz="1200"/>
            </a:lvl1pPr>
          </a:lstStyle>
          <a:p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96" y="9441577"/>
            <a:ext cx="294941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4" tIns="46221" rIns="92444" bIns="46221" numCol="1" anchor="b" anchorCtr="0" compatLnSpc="1">
            <a:prstTxWarp prst="textNoShape">
              <a:avLst/>
            </a:prstTxWarp>
          </a:bodyPr>
          <a:lstStyle>
            <a:lvl1pPr algn="r" defTabSz="922407">
              <a:defRPr sz="1200"/>
            </a:lvl1pPr>
          </a:lstStyle>
          <a:p>
            <a:fld id="{28D96334-C699-42B5-A661-BED21BC6C3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27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0327" cy="4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7" rIns="92274" bIns="46137" numCol="1" anchor="t" anchorCtr="0" compatLnSpc="1">
            <a:prstTxWarp prst="textNoShape">
              <a:avLst/>
            </a:prstTxWarp>
          </a:bodyPr>
          <a:lstStyle>
            <a:lvl1pPr defTabSz="922407">
              <a:defRPr sz="1200"/>
            </a:lvl1pPr>
          </a:lstStyle>
          <a:p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96" y="1"/>
            <a:ext cx="2930327" cy="4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7" rIns="92274" bIns="46137" numCol="1" anchor="t" anchorCtr="0" compatLnSpc="1">
            <a:prstTxWarp prst="textNoShape">
              <a:avLst/>
            </a:prstTxWarp>
          </a:bodyPr>
          <a:lstStyle>
            <a:lvl1pPr algn="r" defTabSz="922407">
              <a:defRPr sz="1200"/>
            </a:lvl1pPr>
          </a:lstStyle>
          <a:p>
            <a:endParaRPr lang="en-US" altLang="zh-TW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6313" y="768350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869" y="4759750"/>
            <a:ext cx="4934785" cy="44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7" rIns="92274" bIns="46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577"/>
            <a:ext cx="2930327" cy="4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7" rIns="92274" bIns="46137" numCol="1" anchor="b" anchorCtr="0" compatLnSpc="1">
            <a:prstTxWarp prst="textNoShape">
              <a:avLst/>
            </a:prstTxWarp>
          </a:bodyPr>
          <a:lstStyle>
            <a:lvl1pPr defTabSz="922407">
              <a:defRPr sz="1200"/>
            </a:lvl1pPr>
          </a:lstStyle>
          <a:p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96" y="9441577"/>
            <a:ext cx="2930327" cy="4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7" rIns="92274" bIns="46137" numCol="1" anchor="b" anchorCtr="0" compatLnSpc="1">
            <a:prstTxWarp prst="textNoShape">
              <a:avLst/>
            </a:prstTxWarp>
          </a:bodyPr>
          <a:lstStyle>
            <a:lvl1pPr algn="r" defTabSz="922407">
              <a:defRPr sz="1200"/>
            </a:lvl1pPr>
          </a:lstStyle>
          <a:p>
            <a:fld id="{94CF762A-7106-4B20-B169-C747CCB3AA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396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472A9-A259-4748-B383-2CB11B2BD57D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762A-7106-4B20-B169-C747CCB3AA66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043EE-16BA-4452-ACDA-6E5257376717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7713"/>
            <a:ext cx="4964113" cy="372268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16" y="4721186"/>
            <a:ext cx="4990783" cy="44727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41" tIns="46121" rIns="92241" bIns="46121"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81AF-0A94-4D43-98A8-E6C7B91B186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7" name="文字方塊 16"/>
          <p:cNvSpPr txBox="1"/>
          <p:nvPr userDrawn="1"/>
        </p:nvSpPr>
        <p:spPr>
          <a:xfrm>
            <a:off x="211665" y="6418645"/>
            <a:ext cx="418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本講義所有圖片均從網路上擷取，僅供教學使用，不做他途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E7B9-FF76-4F35-9355-6D8CA57F3B3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3B96-431D-4452-BBA4-6A8CC607163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63E501-84DC-4175-ADBB-890F477CB6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1A01F1-3BB9-43C0-8351-F52516F0265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4958-5633-49C5-8625-A75807ED706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2579-12B7-4072-9118-D9D8C5E65B4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1E22-0233-4D54-A3CB-AA74742FC9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1989-F4B9-484D-B115-8F5C8A3398E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8A7B-F496-4C5C-B862-CE9E113196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213-A200-4077-8EC7-B5A6A2BA777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F246-B64B-4785-A32C-851C48E5DB6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DE4958-5633-49C5-8625-A75807ED706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204776" y="6470899"/>
            <a:ext cx="418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本講義所有圖片均從網路上擷取，僅供教學使用，不做他途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w/url?sa=i&amp;rct=j&amp;q=&amp;esrc=s&amp;source=images&amp;cd=&amp;cad=rja&amp;uact=8&amp;docid=vjAbcAJeeWHffM&amp;tbnid=qwaLSuEUTvqOoM:&amp;ved=0CAUQjRw&amp;url=http://www.slideshare.net/DrupalTaiwan/drupal-i&amp;ei=1Bg5U5HJMsPvkQWb0oGICA&amp;psig=AFQjCNGXcZ_OLC63ANj-Kxv7EpzZ1tT5sA&amp;ust=139633717270322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k.finance.yahoo.com/video/%E7%AE%A1%E7%90%86%E5%AD%B8%E4%B8%8A%E7%9A%84-%E9%AF%B0%E9%AD%9A%E6%95%88%E6%87%89-%E5%92%8C-%E6%9C%A8%E6%A1%B6%E6%95%88%E6%87%89-040415145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imgres?imgurl=http://3.bp.blogspot.com/-04IdUJ_Mhz4/UFqcQUqIe7I/AAAAAAAAGfg/whSfeLlZR_U/s1600/hilux-accident.jpg&amp;imgrefurl=http://tonynwajeipost.blogspot.com/2012_09_20_archive.html&amp;docid=dtyF6M-pqPaVaM&amp;tbnid=MCk5QliIClBasM&amp;w=328&amp;h=280&amp;ei=q2E6U8DAFJCkkgWPiYHIBA&amp;ved=0CAYQxiAwBA&amp;iact=c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docid=1MyZIACmKT1ldM&amp;tbnid=9pFi44RrTC5dNM:&amp;ved=0CAUQjRw&amp;url=http://baike.soso.com/v8431096.htm&amp;ei=2C05U-jXLcaekAXby4CgBQ&amp;psig=AFQjCNHIL-z75GMbnd3te3NqghRcSOPeqA&amp;ust=139634257583245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google.com.tw/url?sa=i&amp;rct=j&amp;q=&amp;esrc=s&amp;source=images&amp;cd=&amp;cad=rja&amp;uact=8&amp;docid=rGtCZEqmSxzutM&amp;tbnid=Q2RYdOflXyyi2M:&amp;ved=0CAUQjRw&amp;url=http://brand.gamania.com/gvoice/vol39/tw/feature/39_feature_05.htm&amp;ei=_Sw5U8-rFszxkAWu14HADQ&amp;psig=AFQjCNEVqfV_ILhBPVyVi9O5kq1ou-JFwQ&amp;ust=139634236093122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6876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中壢</a:t>
            </a:r>
            <a:r>
              <a:rPr lang="zh-TW" altLang="en-US" sz="4000" dirty="0"/>
              <a:t>高</a:t>
            </a:r>
            <a:r>
              <a:rPr lang="zh-TW" altLang="en-US" sz="4000" dirty="0" smtClean="0"/>
              <a:t>商</a:t>
            </a:r>
            <a:r>
              <a:rPr lang="zh-TW" altLang="zh-TW" sz="4000" dirty="0" smtClean="0"/>
              <a:t>技</a:t>
            </a:r>
            <a:r>
              <a:rPr lang="zh-TW" altLang="zh-TW" sz="4000" dirty="0"/>
              <a:t>職精進</a:t>
            </a:r>
            <a:r>
              <a:rPr lang="zh-TW" altLang="zh-TW" sz="4000" dirty="0" smtClean="0"/>
              <a:t>計畫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zh-TW" sz="4000" dirty="0" smtClean="0"/>
              <a:t>企管控制預算─品管圈</a:t>
            </a:r>
            <a:endParaRPr lang="zh-TW" altLang="en-US" sz="4000" dirty="0"/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5292080" y="4653136"/>
            <a:ext cx="3635896" cy="16002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66"/>
                </a:solidFill>
              </a:rPr>
              <a:t>吳炎崑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r>
              <a:rPr lang="zh-TW" altLang="en-US" b="1" dirty="0" smtClean="0">
                <a:solidFill>
                  <a:srgbClr val="000066"/>
                </a:solidFill>
              </a:rPr>
              <a:t>萬能科技大學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r>
              <a:rPr lang="zh-TW" altLang="en-US" b="1" dirty="0" smtClean="0">
                <a:solidFill>
                  <a:srgbClr val="000066"/>
                </a:solidFill>
              </a:rPr>
              <a:t>企管系暨經管所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r>
              <a:rPr lang="en-US" altLang="zh-TW" b="1" dirty="0" smtClean="0">
                <a:solidFill>
                  <a:srgbClr val="000066"/>
                </a:solidFill>
              </a:rPr>
              <a:t>103.4.28~29</a:t>
            </a:r>
            <a:endParaRPr lang="zh-TW" altLang="en-US" b="1" dirty="0">
              <a:solidFill>
                <a:srgbClr val="000066"/>
              </a:solidFill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0E86-4422-4C82-8C87-04F7D00E60E0}" type="slidenum">
              <a:rPr lang="en-US" altLang="zh-TW"/>
              <a:pPr/>
              <a:t>1</a:t>
            </a:fld>
            <a:endParaRPr lang="en-US" altLang="zh-TW"/>
          </a:p>
        </p:txBody>
      </p:sp>
      <p:pic>
        <p:nvPicPr>
          <p:cNvPr id="13322" name="Picture 10" descr="http://upload.wikimedia.org/wikipedia/commons/thumb/7/7a/PDCA_Cycle.svg/1213px-PDCA_Cycl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912" y="2132856"/>
            <a:ext cx="5460344" cy="371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094606" y="1697385"/>
            <a:ext cx="6933778" cy="1947639"/>
            <a:chOff x="552450" y="333375"/>
            <a:chExt cx="8001000" cy="2667000"/>
          </a:xfrm>
        </p:grpSpPr>
        <p:graphicFrame>
          <p:nvGraphicFramePr>
            <p:cNvPr id="4873218" name="Object 2"/>
            <p:cNvGraphicFramePr>
              <a:graphicFrameLocks noChangeAspect="1"/>
            </p:cNvGraphicFramePr>
            <p:nvPr/>
          </p:nvGraphicFramePr>
          <p:xfrm>
            <a:off x="552450" y="333375"/>
            <a:ext cx="1752600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0" name="多媒體項目" r:id="rId4" imgW="2793960" imgH="4113360" progId="">
                    <p:embed/>
                  </p:oleObj>
                </mc:Choice>
                <mc:Fallback>
                  <p:oleObj name="多媒體項目" r:id="rId4" imgW="2793960" imgH="41133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50" y="333375"/>
                          <a:ext cx="1752600" cy="266700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73219" name="Object 3"/>
            <p:cNvGraphicFramePr>
              <a:graphicFrameLocks noChangeAspect="1"/>
            </p:cNvGraphicFramePr>
            <p:nvPr/>
          </p:nvGraphicFramePr>
          <p:xfrm>
            <a:off x="2609850" y="333375"/>
            <a:ext cx="1828800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1" name="多媒體項目" r:id="rId6" imgW="2793960" imgH="4113360" progId="">
                    <p:embed/>
                  </p:oleObj>
                </mc:Choice>
                <mc:Fallback>
                  <p:oleObj name="多媒體項目" r:id="rId6" imgW="2793960" imgH="41133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850" y="333375"/>
                          <a:ext cx="1828800" cy="266700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73220" name="Object 4"/>
            <p:cNvGraphicFramePr>
              <a:graphicFrameLocks noChangeAspect="1"/>
            </p:cNvGraphicFramePr>
            <p:nvPr/>
          </p:nvGraphicFramePr>
          <p:xfrm>
            <a:off x="4819650" y="333375"/>
            <a:ext cx="1752600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2" name="多媒體項目" r:id="rId7" imgW="2793960" imgH="4113360" progId="">
                    <p:embed/>
                  </p:oleObj>
                </mc:Choice>
                <mc:Fallback>
                  <p:oleObj name="多媒體項目" r:id="rId7" imgW="2793960" imgH="41133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650" y="333375"/>
                          <a:ext cx="1752600" cy="266700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73221" name="Object 5"/>
            <p:cNvGraphicFramePr>
              <a:graphicFrameLocks noChangeAspect="1"/>
            </p:cNvGraphicFramePr>
            <p:nvPr/>
          </p:nvGraphicFramePr>
          <p:xfrm>
            <a:off x="6877050" y="333375"/>
            <a:ext cx="1676400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3" name="多媒體項目" r:id="rId8" imgW="2793960" imgH="4113360" progId="">
                    <p:embed/>
                  </p:oleObj>
                </mc:Choice>
                <mc:Fallback>
                  <p:oleObj name="多媒體項目" r:id="rId8" imgW="2793960" imgH="41133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050" y="333375"/>
                          <a:ext cx="1676400" cy="266700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73222" name="Text Box 6"/>
            <p:cNvSpPr txBox="1">
              <a:spLocks noChangeArrowheads="1"/>
            </p:cNvSpPr>
            <p:nvPr/>
          </p:nvSpPr>
          <p:spPr bwMode="auto">
            <a:xfrm>
              <a:off x="993775" y="942975"/>
              <a:ext cx="8540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/>
              <a:r>
                <a:rPr kumimoji="1" lang="en-US" altLang="zh-TW" sz="4400" b="1">
                  <a:latin typeface="Times New Roman" pitchFamily="18" charset="0"/>
                  <a:ea typeface="標楷體" pitchFamily="65" charset="-120"/>
                </a:rPr>
                <a:t>1</a:t>
              </a:r>
              <a:endParaRPr kumimoji="1"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873223" name="Text Box 7"/>
            <p:cNvSpPr txBox="1">
              <a:spLocks noChangeArrowheads="1"/>
            </p:cNvSpPr>
            <p:nvPr/>
          </p:nvSpPr>
          <p:spPr bwMode="auto">
            <a:xfrm>
              <a:off x="3051175" y="942975"/>
              <a:ext cx="8540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/>
              <a:r>
                <a:rPr kumimoji="1" lang="en-US" altLang="zh-TW" sz="4400" b="1">
                  <a:latin typeface="Times New Roman" pitchFamily="18" charset="0"/>
                  <a:ea typeface="標楷體" pitchFamily="65" charset="-120"/>
                </a:rPr>
                <a:t>2</a:t>
              </a:r>
              <a:endParaRPr kumimoji="1" lang="en-US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873224" name="Text Box 8"/>
            <p:cNvSpPr txBox="1">
              <a:spLocks noChangeArrowheads="1"/>
            </p:cNvSpPr>
            <p:nvPr/>
          </p:nvSpPr>
          <p:spPr bwMode="auto">
            <a:xfrm>
              <a:off x="5246688" y="973138"/>
              <a:ext cx="8540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/>
              <a:r>
                <a:rPr kumimoji="1" lang="en-US" altLang="zh-TW" sz="4400" b="1">
                  <a:latin typeface="Times New Roman" pitchFamily="18" charset="0"/>
                  <a:ea typeface="標楷體" pitchFamily="65" charset="-120"/>
                </a:rPr>
                <a:t>3</a:t>
              </a:r>
              <a:endParaRPr kumimoji="1" lang="en-US" altLang="zh-TW" sz="3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873225" name="Text Box 9"/>
            <p:cNvSpPr txBox="1">
              <a:spLocks noChangeArrowheads="1"/>
            </p:cNvSpPr>
            <p:nvPr/>
          </p:nvSpPr>
          <p:spPr bwMode="auto">
            <a:xfrm>
              <a:off x="7242175" y="942975"/>
              <a:ext cx="8540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/>
              <a:r>
                <a:rPr kumimoji="1" lang="en-US" altLang="zh-TW" sz="4400" b="1">
                  <a:latin typeface="Times New Roman" pitchFamily="18" charset="0"/>
                  <a:ea typeface="標楷體" pitchFamily="65" charset="-120"/>
                </a:rPr>
                <a:t>4</a:t>
              </a:r>
              <a:endParaRPr kumimoji="1"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4873226" name="Text Box 10"/>
          <p:cNvSpPr txBox="1">
            <a:spLocks noChangeArrowheads="1"/>
          </p:cNvSpPr>
          <p:nvPr/>
        </p:nvSpPr>
        <p:spPr bwMode="auto">
          <a:xfrm>
            <a:off x="827584" y="3681606"/>
            <a:ext cx="59674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SzPct val="70000"/>
              <a:buFont typeface="Wingdings" pitchFamily="2" charset="2"/>
              <a:buChar char="n"/>
            </a:pPr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老楊不是住在邊間</a:t>
            </a:r>
            <a:endParaRPr kumimoji="1" lang="zh-CN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ct val="50000"/>
              </a:spcBef>
              <a:buSzPct val="70000"/>
              <a:buFont typeface="Wingdings" pitchFamily="2" charset="2"/>
              <a:buChar char="n"/>
            </a:pPr>
            <a:r>
              <a:rPr kumimoji="1" lang="zh-CN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老王好像住在</a:t>
            </a:r>
            <a:r>
              <a:rPr kumimoji="1" lang="en-US" altLang="zh-CN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CN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號或</a:t>
            </a:r>
            <a:r>
              <a:rPr kumimoji="1" lang="en-US" altLang="zh-CN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1" lang="zh-CN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kumimoji="1" lang="zh-CN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ct val="50000"/>
              </a:spcBef>
              <a:buSzPct val="70000"/>
              <a:buFont typeface="Wingdings" pitchFamily="2" charset="2"/>
              <a:buChar char="n"/>
            </a:pPr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老趙不是住在雙號</a:t>
            </a:r>
            <a:endParaRPr kumimoji="1" lang="zh-CN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ct val="50000"/>
              </a:spcBef>
              <a:buSzPct val="70000"/>
              <a:buFont typeface="Wingdings" pitchFamily="2" charset="2"/>
              <a:buChar char="n"/>
            </a:pPr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老楊和老吳住在隔壁</a:t>
            </a:r>
            <a:endParaRPr kumimoji="1"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5877272"/>
            <a:ext cx="813690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j-ea"/>
                <a:ea typeface="+mj-ea"/>
              </a:rPr>
              <a:t>請問，</a:t>
            </a:r>
            <a:r>
              <a:rPr lang="zh-TW" altLang="en-US" sz="2800" b="1" dirty="0">
                <a:latin typeface="+mj-ea"/>
                <a:ea typeface="+mj-ea"/>
              </a:rPr>
              <a:t>老</a:t>
            </a:r>
            <a:r>
              <a:rPr lang="zh-TW" altLang="en-US" sz="2800" b="1" dirty="0" smtClean="0">
                <a:latin typeface="+mj-ea"/>
                <a:ea typeface="+mj-ea"/>
              </a:rPr>
              <a:t>趙、老王</a:t>
            </a:r>
            <a:r>
              <a:rPr lang="zh-TW" altLang="en-US" sz="2800" b="1" dirty="0">
                <a:latin typeface="+mj-ea"/>
                <a:ea typeface="+mj-ea"/>
              </a:rPr>
              <a:t>、老楊與</a:t>
            </a:r>
            <a:r>
              <a:rPr lang="zh-TW" altLang="en-US" sz="2800" b="1" dirty="0" smtClean="0">
                <a:latin typeface="+mj-ea"/>
                <a:ea typeface="+mj-ea"/>
              </a:rPr>
              <a:t>老吳各住在幾號房？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/>
          <a:lstStyle/>
          <a:p>
            <a:pPr algn="ctr"/>
            <a:r>
              <a:rPr lang="zh-TW" altLang="en-US" dirty="0" smtClean="0"/>
              <a:t>試試看如何解決這個問題？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87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873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873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873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l"/>
            <a:r>
              <a:rPr lang="zh-TW" altLang="en-US" dirty="0" smtClean="0"/>
              <a:t>問題解決的思維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1989-F4B9-484D-B115-8F5C8A3398EE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297986" name="Picture 2" descr="http://pic.pimg.tw/ohlala/49d4163101dfc.jpg"/>
          <p:cNvPicPr>
            <a:picLocks noChangeAspect="1" noChangeArrowheads="1"/>
          </p:cNvPicPr>
          <p:nvPr/>
        </p:nvPicPr>
        <p:blipFill>
          <a:blip r:embed="rId2" cstate="print"/>
          <a:srcRect l="7358" r="8030"/>
          <a:stretch>
            <a:fillRect/>
          </a:stretch>
        </p:blipFill>
        <p:spPr bwMode="auto">
          <a:xfrm>
            <a:off x="395536" y="4149080"/>
            <a:ext cx="3312368" cy="2333626"/>
          </a:xfrm>
          <a:prstGeom prst="rect">
            <a:avLst/>
          </a:prstGeom>
          <a:noFill/>
        </p:spPr>
      </p:pic>
      <p:pic>
        <p:nvPicPr>
          <p:cNvPr id="297988" name="Picture 4" descr="http://pic.pimg.tw/smw1222/1319387079-813126871.jpg"/>
          <p:cNvPicPr>
            <a:picLocks noChangeAspect="1" noChangeArrowheads="1"/>
          </p:cNvPicPr>
          <p:nvPr/>
        </p:nvPicPr>
        <p:blipFill>
          <a:blip r:embed="rId3" cstate="print"/>
          <a:srcRect b="13105"/>
          <a:stretch>
            <a:fillRect/>
          </a:stretch>
        </p:blipFill>
        <p:spPr bwMode="auto">
          <a:xfrm>
            <a:off x="5220072" y="4212432"/>
            <a:ext cx="3600400" cy="2528936"/>
          </a:xfrm>
          <a:prstGeom prst="rect">
            <a:avLst/>
          </a:prstGeom>
          <a:noFill/>
        </p:spPr>
      </p:pic>
      <p:pic>
        <p:nvPicPr>
          <p:cNvPr id="297990" name="Picture 6" descr="http://forum.highflow.nl/attachments/f22/4354d1330424079t-google-offers-1-million-reward-hackers-who-exploit-chrome-wait-w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3326758" cy="216904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043608" y="1340768"/>
            <a:ext cx="2045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cs typeface="Times New Roman" pitchFamily="18" charset="0"/>
              </a:rPr>
              <a:t>Know What</a:t>
            </a:r>
            <a:endParaRPr lang="zh-TW" altLang="en-US" sz="2800" b="1" dirty="0">
              <a:cs typeface="Times New Roman" pitchFamily="18" charset="0"/>
            </a:endParaRPr>
          </a:p>
        </p:txBody>
      </p:sp>
      <p:pic>
        <p:nvPicPr>
          <p:cNvPr id="297992" name="Picture 8" descr="http://ecn.channel9.msdn.com/o9/ch9/1/8/0/5/9/4/ButWhyCon_320_ch9.png"/>
          <p:cNvPicPr>
            <a:picLocks noChangeAspect="1" noChangeArrowheads="1"/>
          </p:cNvPicPr>
          <p:nvPr/>
        </p:nvPicPr>
        <p:blipFill>
          <a:blip r:embed="rId5" cstate="print"/>
          <a:srcRect t="12999" b="14552"/>
          <a:stretch>
            <a:fillRect/>
          </a:stretch>
        </p:blipFill>
        <p:spPr bwMode="auto">
          <a:xfrm>
            <a:off x="5352378" y="351950"/>
            <a:ext cx="3048000" cy="1656184"/>
          </a:xfrm>
          <a:prstGeom prst="rect">
            <a:avLst/>
          </a:prstGeom>
          <a:noFill/>
        </p:spPr>
      </p:pic>
      <p:pic>
        <p:nvPicPr>
          <p:cNvPr id="297994" name="Picture 10" descr="http://www.dnaevolution.com.au/images/how_we_do1.jpg"/>
          <p:cNvPicPr>
            <a:picLocks noChangeAspect="1" noChangeArrowheads="1"/>
          </p:cNvPicPr>
          <p:nvPr/>
        </p:nvPicPr>
        <p:blipFill>
          <a:blip r:embed="rId6" cstate="print"/>
          <a:srcRect l="15250" r="10676"/>
          <a:stretch>
            <a:fillRect/>
          </a:stretch>
        </p:blipFill>
        <p:spPr bwMode="auto">
          <a:xfrm>
            <a:off x="7378422" y="2412082"/>
            <a:ext cx="1586066" cy="1736998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5652120" y="2204864"/>
            <a:ext cx="192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cs typeface="Times New Roman" pitchFamily="18" charset="0"/>
              </a:rPr>
              <a:t>Know Why</a:t>
            </a:r>
            <a:endParaRPr lang="zh-TW" altLang="en-US" sz="2800" b="1" dirty="0"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77832" y="4509120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cs typeface="Times New Roman" pitchFamily="18" charset="0"/>
              </a:rPr>
              <a:t>Know How</a:t>
            </a:r>
            <a:endParaRPr lang="zh-TW" altLang="en-US" sz="2800" b="1" dirty="0">
              <a:cs typeface="Times New Roman" pitchFamily="18" charset="0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3206839" y="1594291"/>
            <a:ext cx="2517289" cy="1258645"/>
          </a:xfrm>
          <a:custGeom>
            <a:avLst/>
            <a:gdLst>
              <a:gd name="connsiteX0" fmla="*/ 0 w 2517289"/>
              <a:gd name="connsiteY0" fmla="*/ 129092 h 1258645"/>
              <a:gd name="connsiteX1" fmla="*/ 64546 w 2517289"/>
              <a:gd name="connsiteY1" fmla="*/ 96819 h 1258645"/>
              <a:gd name="connsiteX2" fmla="*/ 129091 w 2517289"/>
              <a:gd name="connsiteY2" fmla="*/ 43031 h 1258645"/>
              <a:gd name="connsiteX3" fmla="*/ 161364 w 2517289"/>
              <a:gd name="connsiteY3" fmla="*/ 32273 h 1258645"/>
              <a:gd name="connsiteX4" fmla="*/ 193637 w 2517289"/>
              <a:gd name="connsiteY4" fmla="*/ 10758 h 1258645"/>
              <a:gd name="connsiteX5" fmla="*/ 258183 w 2517289"/>
              <a:gd name="connsiteY5" fmla="*/ 0 h 1258645"/>
              <a:gd name="connsiteX6" fmla="*/ 527124 w 2517289"/>
              <a:gd name="connsiteY6" fmla="*/ 10758 h 1258645"/>
              <a:gd name="connsiteX7" fmla="*/ 570155 w 2517289"/>
              <a:gd name="connsiteY7" fmla="*/ 21515 h 1258645"/>
              <a:gd name="connsiteX8" fmla="*/ 677731 w 2517289"/>
              <a:gd name="connsiteY8" fmla="*/ 32273 h 1258645"/>
              <a:gd name="connsiteX9" fmla="*/ 731520 w 2517289"/>
              <a:gd name="connsiteY9" fmla="*/ 64546 h 1258645"/>
              <a:gd name="connsiteX10" fmla="*/ 860611 w 2517289"/>
              <a:gd name="connsiteY10" fmla="*/ 96819 h 1258645"/>
              <a:gd name="connsiteX11" fmla="*/ 957430 w 2517289"/>
              <a:gd name="connsiteY11" fmla="*/ 129092 h 1258645"/>
              <a:gd name="connsiteX12" fmla="*/ 1011219 w 2517289"/>
              <a:gd name="connsiteY12" fmla="*/ 150607 h 1258645"/>
              <a:gd name="connsiteX13" fmla="*/ 1075764 w 2517289"/>
              <a:gd name="connsiteY13" fmla="*/ 172122 h 1258645"/>
              <a:gd name="connsiteX14" fmla="*/ 1108037 w 2517289"/>
              <a:gd name="connsiteY14" fmla="*/ 193638 h 1258645"/>
              <a:gd name="connsiteX15" fmla="*/ 1204856 w 2517289"/>
              <a:gd name="connsiteY15" fmla="*/ 215153 h 1258645"/>
              <a:gd name="connsiteX16" fmla="*/ 1269402 w 2517289"/>
              <a:gd name="connsiteY16" fmla="*/ 236668 h 1258645"/>
              <a:gd name="connsiteX17" fmla="*/ 1301675 w 2517289"/>
              <a:gd name="connsiteY17" fmla="*/ 247426 h 1258645"/>
              <a:gd name="connsiteX18" fmla="*/ 1366221 w 2517289"/>
              <a:gd name="connsiteY18" fmla="*/ 258184 h 1258645"/>
              <a:gd name="connsiteX19" fmla="*/ 1409251 w 2517289"/>
              <a:gd name="connsiteY19" fmla="*/ 279699 h 1258645"/>
              <a:gd name="connsiteX20" fmla="*/ 1441524 w 2517289"/>
              <a:gd name="connsiteY20" fmla="*/ 290456 h 1258645"/>
              <a:gd name="connsiteX21" fmla="*/ 1516828 w 2517289"/>
              <a:gd name="connsiteY21" fmla="*/ 333487 h 1258645"/>
              <a:gd name="connsiteX22" fmla="*/ 1581374 w 2517289"/>
              <a:gd name="connsiteY22" fmla="*/ 398033 h 1258645"/>
              <a:gd name="connsiteX23" fmla="*/ 1635162 w 2517289"/>
              <a:gd name="connsiteY23" fmla="*/ 441064 h 1258645"/>
              <a:gd name="connsiteX24" fmla="*/ 1667435 w 2517289"/>
              <a:gd name="connsiteY24" fmla="*/ 484094 h 1258645"/>
              <a:gd name="connsiteX25" fmla="*/ 1699708 w 2517289"/>
              <a:gd name="connsiteY25" fmla="*/ 591671 h 1258645"/>
              <a:gd name="connsiteX26" fmla="*/ 1678193 w 2517289"/>
              <a:gd name="connsiteY26" fmla="*/ 892885 h 1258645"/>
              <a:gd name="connsiteX27" fmla="*/ 1635162 w 2517289"/>
              <a:gd name="connsiteY27" fmla="*/ 978946 h 1258645"/>
              <a:gd name="connsiteX28" fmla="*/ 1613647 w 2517289"/>
              <a:gd name="connsiteY28" fmla="*/ 1021976 h 1258645"/>
              <a:gd name="connsiteX29" fmla="*/ 1516828 w 2517289"/>
              <a:gd name="connsiteY29" fmla="*/ 1108038 h 1258645"/>
              <a:gd name="connsiteX30" fmla="*/ 1473797 w 2517289"/>
              <a:gd name="connsiteY30" fmla="*/ 1151068 h 1258645"/>
              <a:gd name="connsiteX31" fmla="*/ 1452282 w 2517289"/>
              <a:gd name="connsiteY31" fmla="*/ 1172584 h 1258645"/>
              <a:gd name="connsiteX32" fmla="*/ 1420009 w 2517289"/>
              <a:gd name="connsiteY32" fmla="*/ 1183341 h 1258645"/>
              <a:gd name="connsiteX33" fmla="*/ 1333948 w 2517289"/>
              <a:gd name="connsiteY33" fmla="*/ 1215614 h 1258645"/>
              <a:gd name="connsiteX34" fmla="*/ 1258644 w 2517289"/>
              <a:gd name="connsiteY34" fmla="*/ 1237129 h 1258645"/>
              <a:gd name="connsiteX35" fmla="*/ 1194099 w 2517289"/>
              <a:gd name="connsiteY35" fmla="*/ 1247887 h 1258645"/>
              <a:gd name="connsiteX36" fmla="*/ 1140310 w 2517289"/>
              <a:gd name="connsiteY36" fmla="*/ 1258645 h 1258645"/>
              <a:gd name="connsiteX37" fmla="*/ 817581 w 2517289"/>
              <a:gd name="connsiteY37" fmla="*/ 1247887 h 1258645"/>
              <a:gd name="connsiteX38" fmla="*/ 785308 w 2517289"/>
              <a:gd name="connsiteY38" fmla="*/ 1237129 h 1258645"/>
              <a:gd name="connsiteX39" fmla="*/ 763793 w 2517289"/>
              <a:gd name="connsiteY39" fmla="*/ 1204856 h 1258645"/>
              <a:gd name="connsiteX40" fmla="*/ 710004 w 2517289"/>
              <a:gd name="connsiteY40" fmla="*/ 1161826 h 1258645"/>
              <a:gd name="connsiteX41" fmla="*/ 688489 w 2517289"/>
              <a:gd name="connsiteY41" fmla="*/ 1097280 h 1258645"/>
              <a:gd name="connsiteX42" fmla="*/ 699247 w 2517289"/>
              <a:gd name="connsiteY42" fmla="*/ 1011219 h 1258645"/>
              <a:gd name="connsiteX43" fmla="*/ 710004 w 2517289"/>
              <a:gd name="connsiteY43" fmla="*/ 978946 h 1258645"/>
              <a:gd name="connsiteX44" fmla="*/ 817581 w 2517289"/>
              <a:gd name="connsiteY44" fmla="*/ 892885 h 1258645"/>
              <a:gd name="connsiteX45" fmla="*/ 839096 w 2517289"/>
              <a:gd name="connsiteY45" fmla="*/ 871369 h 1258645"/>
              <a:gd name="connsiteX46" fmla="*/ 957430 w 2517289"/>
              <a:gd name="connsiteY46" fmla="*/ 849854 h 1258645"/>
              <a:gd name="connsiteX47" fmla="*/ 1635162 w 2517289"/>
              <a:gd name="connsiteY47" fmla="*/ 871369 h 1258645"/>
              <a:gd name="connsiteX48" fmla="*/ 1678193 w 2517289"/>
              <a:gd name="connsiteY48" fmla="*/ 882127 h 1258645"/>
              <a:gd name="connsiteX49" fmla="*/ 1764254 w 2517289"/>
              <a:gd name="connsiteY49" fmla="*/ 892885 h 1258645"/>
              <a:gd name="connsiteX50" fmla="*/ 1861073 w 2517289"/>
              <a:gd name="connsiteY50" fmla="*/ 914400 h 1258645"/>
              <a:gd name="connsiteX51" fmla="*/ 2054710 w 2517289"/>
              <a:gd name="connsiteY51" fmla="*/ 935915 h 1258645"/>
              <a:gd name="connsiteX52" fmla="*/ 2097741 w 2517289"/>
              <a:gd name="connsiteY52" fmla="*/ 946673 h 1258645"/>
              <a:gd name="connsiteX53" fmla="*/ 2130014 w 2517289"/>
              <a:gd name="connsiteY53" fmla="*/ 957431 h 1258645"/>
              <a:gd name="connsiteX54" fmla="*/ 2183802 w 2517289"/>
              <a:gd name="connsiteY54" fmla="*/ 968188 h 1258645"/>
              <a:gd name="connsiteX55" fmla="*/ 2226833 w 2517289"/>
              <a:gd name="connsiteY55" fmla="*/ 978946 h 1258645"/>
              <a:gd name="connsiteX56" fmla="*/ 2431228 w 2517289"/>
              <a:gd name="connsiteY56" fmla="*/ 989704 h 1258645"/>
              <a:gd name="connsiteX57" fmla="*/ 2517289 w 2517289"/>
              <a:gd name="connsiteY57" fmla="*/ 1000461 h 12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7289" h="1258645">
                <a:moveTo>
                  <a:pt x="0" y="129092"/>
                </a:moveTo>
                <a:cubicBezTo>
                  <a:pt x="21515" y="118334"/>
                  <a:pt x="44531" y="110162"/>
                  <a:pt x="64546" y="96819"/>
                </a:cubicBezTo>
                <a:cubicBezTo>
                  <a:pt x="135921" y="49236"/>
                  <a:pt x="58700" y="78227"/>
                  <a:pt x="129091" y="43031"/>
                </a:cubicBezTo>
                <a:cubicBezTo>
                  <a:pt x="139233" y="37960"/>
                  <a:pt x="151222" y="37344"/>
                  <a:pt x="161364" y="32273"/>
                </a:cubicBezTo>
                <a:cubicBezTo>
                  <a:pt x="172928" y="26491"/>
                  <a:pt x="181371" y="14847"/>
                  <a:pt x="193637" y="10758"/>
                </a:cubicBezTo>
                <a:cubicBezTo>
                  <a:pt x="214330" y="3860"/>
                  <a:pt x="236668" y="3586"/>
                  <a:pt x="258183" y="0"/>
                </a:cubicBezTo>
                <a:cubicBezTo>
                  <a:pt x="347830" y="3586"/>
                  <a:pt x="437618" y="4585"/>
                  <a:pt x="527124" y="10758"/>
                </a:cubicBezTo>
                <a:cubicBezTo>
                  <a:pt x="541874" y="11775"/>
                  <a:pt x="555519" y="19424"/>
                  <a:pt x="570155" y="21515"/>
                </a:cubicBezTo>
                <a:cubicBezTo>
                  <a:pt x="605830" y="26611"/>
                  <a:pt x="641872" y="28687"/>
                  <a:pt x="677731" y="32273"/>
                </a:cubicBezTo>
                <a:cubicBezTo>
                  <a:pt x="695661" y="43031"/>
                  <a:pt x="712485" y="55894"/>
                  <a:pt x="731520" y="64546"/>
                </a:cubicBezTo>
                <a:cubicBezTo>
                  <a:pt x="809865" y="100157"/>
                  <a:pt x="780326" y="75409"/>
                  <a:pt x="860611" y="96819"/>
                </a:cubicBezTo>
                <a:cubicBezTo>
                  <a:pt x="893481" y="105584"/>
                  <a:pt x="925844" y="116458"/>
                  <a:pt x="957430" y="129092"/>
                </a:cubicBezTo>
                <a:cubicBezTo>
                  <a:pt x="975360" y="136264"/>
                  <a:pt x="993071" y="144008"/>
                  <a:pt x="1011219" y="150607"/>
                </a:cubicBezTo>
                <a:cubicBezTo>
                  <a:pt x="1032532" y="158357"/>
                  <a:pt x="1075764" y="172122"/>
                  <a:pt x="1075764" y="172122"/>
                </a:cubicBezTo>
                <a:cubicBezTo>
                  <a:pt x="1086522" y="179294"/>
                  <a:pt x="1096153" y="188545"/>
                  <a:pt x="1108037" y="193638"/>
                </a:cubicBezTo>
                <a:cubicBezTo>
                  <a:pt x="1124934" y="200879"/>
                  <a:pt x="1190827" y="211327"/>
                  <a:pt x="1204856" y="215153"/>
                </a:cubicBezTo>
                <a:cubicBezTo>
                  <a:pt x="1226736" y="221120"/>
                  <a:pt x="1247887" y="229496"/>
                  <a:pt x="1269402" y="236668"/>
                </a:cubicBezTo>
                <a:cubicBezTo>
                  <a:pt x="1280160" y="240254"/>
                  <a:pt x="1290490" y="245562"/>
                  <a:pt x="1301675" y="247426"/>
                </a:cubicBezTo>
                <a:lnTo>
                  <a:pt x="1366221" y="258184"/>
                </a:lnTo>
                <a:cubicBezTo>
                  <a:pt x="1380564" y="265356"/>
                  <a:pt x="1394511" y="273382"/>
                  <a:pt x="1409251" y="279699"/>
                </a:cubicBezTo>
                <a:cubicBezTo>
                  <a:pt x="1419674" y="284166"/>
                  <a:pt x="1431679" y="284830"/>
                  <a:pt x="1441524" y="290456"/>
                </a:cubicBezTo>
                <a:cubicBezTo>
                  <a:pt x="1532709" y="342560"/>
                  <a:pt x="1442828" y="308820"/>
                  <a:pt x="1516828" y="333487"/>
                </a:cubicBezTo>
                <a:cubicBezTo>
                  <a:pt x="1538343" y="355002"/>
                  <a:pt x="1556057" y="381155"/>
                  <a:pt x="1581374" y="398033"/>
                </a:cubicBezTo>
                <a:cubicBezTo>
                  <a:pt x="1607435" y="415406"/>
                  <a:pt x="1615999" y="418068"/>
                  <a:pt x="1635162" y="441064"/>
                </a:cubicBezTo>
                <a:cubicBezTo>
                  <a:pt x="1646640" y="454838"/>
                  <a:pt x="1656677" y="469751"/>
                  <a:pt x="1667435" y="484094"/>
                </a:cubicBezTo>
                <a:cubicBezTo>
                  <a:pt x="1693625" y="562666"/>
                  <a:pt x="1683449" y="526638"/>
                  <a:pt x="1699708" y="591671"/>
                </a:cubicBezTo>
                <a:cubicBezTo>
                  <a:pt x="1692536" y="692076"/>
                  <a:pt x="1694742" y="793594"/>
                  <a:pt x="1678193" y="892885"/>
                </a:cubicBezTo>
                <a:cubicBezTo>
                  <a:pt x="1672920" y="924522"/>
                  <a:pt x="1649506" y="950259"/>
                  <a:pt x="1635162" y="978946"/>
                </a:cubicBezTo>
                <a:cubicBezTo>
                  <a:pt x="1627990" y="993289"/>
                  <a:pt x="1626990" y="1013080"/>
                  <a:pt x="1613647" y="1021976"/>
                </a:cubicBezTo>
                <a:cubicBezTo>
                  <a:pt x="1556056" y="1060371"/>
                  <a:pt x="1590518" y="1034348"/>
                  <a:pt x="1516828" y="1108038"/>
                </a:cubicBezTo>
                <a:lnTo>
                  <a:pt x="1473797" y="1151068"/>
                </a:lnTo>
                <a:cubicBezTo>
                  <a:pt x="1466625" y="1158240"/>
                  <a:pt x="1461904" y="1169377"/>
                  <a:pt x="1452282" y="1172584"/>
                </a:cubicBezTo>
                <a:lnTo>
                  <a:pt x="1420009" y="1183341"/>
                </a:lnTo>
                <a:cubicBezTo>
                  <a:pt x="1366882" y="1218758"/>
                  <a:pt x="1408390" y="1197003"/>
                  <a:pt x="1333948" y="1215614"/>
                </a:cubicBezTo>
                <a:cubicBezTo>
                  <a:pt x="1251917" y="1236122"/>
                  <a:pt x="1359264" y="1217005"/>
                  <a:pt x="1258644" y="1237129"/>
                </a:cubicBezTo>
                <a:cubicBezTo>
                  <a:pt x="1237256" y="1241407"/>
                  <a:pt x="1215559" y="1243985"/>
                  <a:pt x="1194099" y="1247887"/>
                </a:cubicBezTo>
                <a:cubicBezTo>
                  <a:pt x="1176109" y="1251158"/>
                  <a:pt x="1158240" y="1255059"/>
                  <a:pt x="1140310" y="1258645"/>
                </a:cubicBezTo>
                <a:cubicBezTo>
                  <a:pt x="1032734" y="1255059"/>
                  <a:pt x="925020" y="1254399"/>
                  <a:pt x="817581" y="1247887"/>
                </a:cubicBezTo>
                <a:cubicBezTo>
                  <a:pt x="806262" y="1247201"/>
                  <a:pt x="794163" y="1244213"/>
                  <a:pt x="785308" y="1237129"/>
                </a:cubicBezTo>
                <a:cubicBezTo>
                  <a:pt x="775212" y="1229052"/>
                  <a:pt x="771870" y="1214952"/>
                  <a:pt x="763793" y="1204856"/>
                </a:cubicBezTo>
                <a:cubicBezTo>
                  <a:pt x="746276" y="1182960"/>
                  <a:pt x="733965" y="1177800"/>
                  <a:pt x="710004" y="1161826"/>
                </a:cubicBezTo>
                <a:cubicBezTo>
                  <a:pt x="702832" y="1140311"/>
                  <a:pt x="685676" y="1119784"/>
                  <a:pt x="688489" y="1097280"/>
                </a:cubicBezTo>
                <a:cubicBezTo>
                  <a:pt x="692075" y="1068593"/>
                  <a:pt x="694075" y="1039663"/>
                  <a:pt x="699247" y="1011219"/>
                </a:cubicBezTo>
                <a:cubicBezTo>
                  <a:pt x="701275" y="1000062"/>
                  <a:pt x="703413" y="988173"/>
                  <a:pt x="710004" y="978946"/>
                </a:cubicBezTo>
                <a:cubicBezTo>
                  <a:pt x="763240" y="904416"/>
                  <a:pt x="746457" y="964013"/>
                  <a:pt x="817581" y="892885"/>
                </a:cubicBezTo>
                <a:cubicBezTo>
                  <a:pt x="824753" y="885713"/>
                  <a:pt x="830399" y="876587"/>
                  <a:pt x="839096" y="871369"/>
                </a:cubicBezTo>
                <a:cubicBezTo>
                  <a:pt x="865277" y="855660"/>
                  <a:pt x="945574" y="851336"/>
                  <a:pt x="957430" y="849854"/>
                </a:cubicBezTo>
                <a:cubicBezTo>
                  <a:pt x="1038401" y="851326"/>
                  <a:pt x="1432453" y="837585"/>
                  <a:pt x="1635162" y="871369"/>
                </a:cubicBezTo>
                <a:cubicBezTo>
                  <a:pt x="1649746" y="873800"/>
                  <a:pt x="1663609" y="879696"/>
                  <a:pt x="1678193" y="882127"/>
                </a:cubicBezTo>
                <a:cubicBezTo>
                  <a:pt x="1706710" y="886880"/>
                  <a:pt x="1735737" y="888132"/>
                  <a:pt x="1764254" y="892885"/>
                </a:cubicBezTo>
                <a:cubicBezTo>
                  <a:pt x="1858756" y="908635"/>
                  <a:pt x="1751067" y="900051"/>
                  <a:pt x="1861073" y="914400"/>
                </a:cubicBezTo>
                <a:cubicBezTo>
                  <a:pt x="1925470" y="922800"/>
                  <a:pt x="2054710" y="935915"/>
                  <a:pt x="2054710" y="935915"/>
                </a:cubicBezTo>
                <a:cubicBezTo>
                  <a:pt x="2069054" y="939501"/>
                  <a:pt x="2083525" y="942611"/>
                  <a:pt x="2097741" y="946673"/>
                </a:cubicBezTo>
                <a:cubicBezTo>
                  <a:pt x="2108644" y="949788"/>
                  <a:pt x="2119013" y="954681"/>
                  <a:pt x="2130014" y="957431"/>
                </a:cubicBezTo>
                <a:cubicBezTo>
                  <a:pt x="2147752" y="961866"/>
                  <a:pt x="2165953" y="964222"/>
                  <a:pt x="2183802" y="968188"/>
                </a:cubicBezTo>
                <a:cubicBezTo>
                  <a:pt x="2198235" y="971395"/>
                  <a:pt x="2212103" y="977665"/>
                  <a:pt x="2226833" y="978946"/>
                </a:cubicBezTo>
                <a:cubicBezTo>
                  <a:pt x="2294802" y="984857"/>
                  <a:pt x="2363096" y="986118"/>
                  <a:pt x="2431228" y="989704"/>
                </a:cubicBezTo>
                <a:cubicBezTo>
                  <a:pt x="2495565" y="1002571"/>
                  <a:pt x="2466732" y="1000461"/>
                  <a:pt x="2517289" y="1000461"/>
                </a:cubicBezTo>
              </a:path>
            </a:pathLst>
          </a:custGeom>
          <a:noFill/>
          <a:ln w="635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969572" y="2775473"/>
            <a:ext cx="1973006" cy="1818042"/>
          </a:xfrm>
          <a:custGeom>
            <a:avLst/>
            <a:gdLst>
              <a:gd name="connsiteX0" fmla="*/ 1968649 w 1973006"/>
              <a:gd name="connsiteY0" fmla="*/ 0 h 1818042"/>
              <a:gd name="connsiteX1" fmla="*/ 1936376 w 1973006"/>
              <a:gd name="connsiteY1" fmla="*/ 193638 h 1818042"/>
              <a:gd name="connsiteX2" fmla="*/ 1904103 w 1973006"/>
              <a:gd name="connsiteY2" fmla="*/ 215153 h 1818042"/>
              <a:gd name="connsiteX3" fmla="*/ 1882588 w 1973006"/>
              <a:gd name="connsiteY3" fmla="*/ 247426 h 1818042"/>
              <a:gd name="connsiteX4" fmla="*/ 1818042 w 1973006"/>
              <a:gd name="connsiteY4" fmla="*/ 268941 h 1818042"/>
              <a:gd name="connsiteX5" fmla="*/ 1731981 w 1973006"/>
              <a:gd name="connsiteY5" fmla="*/ 322729 h 1818042"/>
              <a:gd name="connsiteX6" fmla="*/ 1688950 w 1973006"/>
              <a:gd name="connsiteY6" fmla="*/ 333487 h 1818042"/>
              <a:gd name="connsiteX7" fmla="*/ 1602889 w 1973006"/>
              <a:gd name="connsiteY7" fmla="*/ 376518 h 1818042"/>
              <a:gd name="connsiteX8" fmla="*/ 1570616 w 1973006"/>
              <a:gd name="connsiteY8" fmla="*/ 398033 h 1818042"/>
              <a:gd name="connsiteX9" fmla="*/ 1538343 w 1973006"/>
              <a:gd name="connsiteY9" fmla="*/ 408791 h 1818042"/>
              <a:gd name="connsiteX10" fmla="*/ 1463040 w 1973006"/>
              <a:gd name="connsiteY10" fmla="*/ 451821 h 1818042"/>
              <a:gd name="connsiteX11" fmla="*/ 1430767 w 1973006"/>
              <a:gd name="connsiteY11" fmla="*/ 484094 h 1818042"/>
              <a:gd name="connsiteX12" fmla="*/ 1398494 w 1973006"/>
              <a:gd name="connsiteY12" fmla="*/ 505609 h 1818042"/>
              <a:gd name="connsiteX13" fmla="*/ 1355463 w 1973006"/>
              <a:gd name="connsiteY13" fmla="*/ 548640 h 1818042"/>
              <a:gd name="connsiteX14" fmla="*/ 1323190 w 1973006"/>
              <a:gd name="connsiteY14" fmla="*/ 580913 h 1818042"/>
              <a:gd name="connsiteX15" fmla="*/ 1258644 w 1973006"/>
              <a:gd name="connsiteY15" fmla="*/ 634701 h 1818042"/>
              <a:gd name="connsiteX16" fmla="*/ 1226372 w 1973006"/>
              <a:gd name="connsiteY16" fmla="*/ 656216 h 1818042"/>
              <a:gd name="connsiteX17" fmla="*/ 1140310 w 1973006"/>
              <a:gd name="connsiteY17" fmla="*/ 742278 h 1818042"/>
              <a:gd name="connsiteX18" fmla="*/ 1108037 w 1973006"/>
              <a:gd name="connsiteY18" fmla="*/ 774551 h 1818042"/>
              <a:gd name="connsiteX19" fmla="*/ 1065007 w 1973006"/>
              <a:gd name="connsiteY19" fmla="*/ 796066 h 1818042"/>
              <a:gd name="connsiteX20" fmla="*/ 1032734 w 1973006"/>
              <a:gd name="connsiteY20" fmla="*/ 828339 h 1818042"/>
              <a:gd name="connsiteX21" fmla="*/ 1000461 w 1973006"/>
              <a:gd name="connsiteY21" fmla="*/ 849854 h 1818042"/>
              <a:gd name="connsiteX22" fmla="*/ 957430 w 1973006"/>
              <a:gd name="connsiteY22" fmla="*/ 882127 h 1818042"/>
              <a:gd name="connsiteX23" fmla="*/ 892884 w 1973006"/>
              <a:gd name="connsiteY23" fmla="*/ 935915 h 1818042"/>
              <a:gd name="connsiteX24" fmla="*/ 860612 w 1973006"/>
              <a:gd name="connsiteY24" fmla="*/ 946673 h 1818042"/>
              <a:gd name="connsiteX25" fmla="*/ 806823 w 1973006"/>
              <a:gd name="connsiteY25" fmla="*/ 978946 h 1818042"/>
              <a:gd name="connsiteX26" fmla="*/ 699247 w 1973006"/>
              <a:gd name="connsiteY26" fmla="*/ 1021976 h 1818042"/>
              <a:gd name="connsiteX27" fmla="*/ 666974 w 1973006"/>
              <a:gd name="connsiteY27" fmla="*/ 1032734 h 1818042"/>
              <a:gd name="connsiteX28" fmla="*/ 537882 w 1973006"/>
              <a:gd name="connsiteY28" fmla="*/ 1054249 h 1818042"/>
              <a:gd name="connsiteX29" fmla="*/ 290456 w 1973006"/>
              <a:gd name="connsiteY29" fmla="*/ 1043492 h 1818042"/>
              <a:gd name="connsiteX30" fmla="*/ 150607 w 1973006"/>
              <a:gd name="connsiteY30" fmla="*/ 1032734 h 1818042"/>
              <a:gd name="connsiteX31" fmla="*/ 86061 w 1973006"/>
              <a:gd name="connsiteY31" fmla="*/ 1011219 h 1818042"/>
              <a:gd name="connsiteX32" fmla="*/ 64546 w 1973006"/>
              <a:gd name="connsiteY32" fmla="*/ 989703 h 1818042"/>
              <a:gd name="connsiteX33" fmla="*/ 10757 w 1973006"/>
              <a:gd name="connsiteY33" fmla="*/ 957431 h 1818042"/>
              <a:gd name="connsiteX34" fmla="*/ 0 w 1973006"/>
              <a:gd name="connsiteY34" fmla="*/ 925158 h 1818042"/>
              <a:gd name="connsiteX35" fmla="*/ 10757 w 1973006"/>
              <a:gd name="connsiteY35" fmla="*/ 871369 h 1818042"/>
              <a:gd name="connsiteX36" fmla="*/ 32273 w 1973006"/>
              <a:gd name="connsiteY36" fmla="*/ 849854 h 1818042"/>
              <a:gd name="connsiteX37" fmla="*/ 64546 w 1973006"/>
              <a:gd name="connsiteY37" fmla="*/ 828339 h 1818042"/>
              <a:gd name="connsiteX38" fmla="*/ 172122 w 1973006"/>
              <a:gd name="connsiteY38" fmla="*/ 796066 h 1818042"/>
              <a:gd name="connsiteX39" fmla="*/ 591670 w 1973006"/>
              <a:gd name="connsiteY39" fmla="*/ 806823 h 1818042"/>
              <a:gd name="connsiteX40" fmla="*/ 656216 w 1973006"/>
              <a:gd name="connsiteY40" fmla="*/ 828339 h 1818042"/>
              <a:gd name="connsiteX41" fmla="*/ 753035 w 1973006"/>
              <a:gd name="connsiteY41" fmla="*/ 849854 h 1818042"/>
              <a:gd name="connsiteX42" fmla="*/ 817581 w 1973006"/>
              <a:gd name="connsiteY42" fmla="*/ 871369 h 1818042"/>
              <a:gd name="connsiteX43" fmla="*/ 839096 w 1973006"/>
              <a:gd name="connsiteY43" fmla="*/ 892885 h 1818042"/>
              <a:gd name="connsiteX44" fmla="*/ 860612 w 1973006"/>
              <a:gd name="connsiteY44" fmla="*/ 925158 h 1818042"/>
              <a:gd name="connsiteX45" fmla="*/ 892884 w 1973006"/>
              <a:gd name="connsiteY45" fmla="*/ 946673 h 1818042"/>
              <a:gd name="connsiteX46" fmla="*/ 892884 w 1973006"/>
              <a:gd name="connsiteY46" fmla="*/ 1118795 h 1818042"/>
              <a:gd name="connsiteX47" fmla="*/ 882127 w 1973006"/>
              <a:gd name="connsiteY47" fmla="*/ 1151068 h 1818042"/>
              <a:gd name="connsiteX48" fmla="*/ 860612 w 1973006"/>
              <a:gd name="connsiteY48" fmla="*/ 1183341 h 1818042"/>
              <a:gd name="connsiteX49" fmla="*/ 774550 w 1973006"/>
              <a:gd name="connsiteY49" fmla="*/ 1258645 h 1818042"/>
              <a:gd name="connsiteX50" fmla="*/ 677732 w 1973006"/>
              <a:gd name="connsiteY50" fmla="*/ 1312433 h 1818042"/>
              <a:gd name="connsiteX51" fmla="*/ 623943 w 1973006"/>
              <a:gd name="connsiteY51" fmla="*/ 1344706 h 1818042"/>
              <a:gd name="connsiteX52" fmla="*/ 591670 w 1973006"/>
              <a:gd name="connsiteY52" fmla="*/ 1366221 h 1818042"/>
              <a:gd name="connsiteX53" fmla="*/ 484094 w 1973006"/>
              <a:gd name="connsiteY53" fmla="*/ 1398494 h 1818042"/>
              <a:gd name="connsiteX54" fmla="*/ 451821 w 1973006"/>
              <a:gd name="connsiteY54" fmla="*/ 1420009 h 1818042"/>
              <a:gd name="connsiteX55" fmla="*/ 408790 w 1973006"/>
              <a:gd name="connsiteY55" fmla="*/ 1430767 h 1818042"/>
              <a:gd name="connsiteX56" fmla="*/ 376517 w 1973006"/>
              <a:gd name="connsiteY56" fmla="*/ 1441525 h 1818042"/>
              <a:gd name="connsiteX57" fmla="*/ 290456 w 1973006"/>
              <a:gd name="connsiteY57" fmla="*/ 1473798 h 1818042"/>
              <a:gd name="connsiteX58" fmla="*/ 258183 w 1973006"/>
              <a:gd name="connsiteY58" fmla="*/ 1506071 h 1818042"/>
              <a:gd name="connsiteX59" fmla="*/ 193637 w 1973006"/>
              <a:gd name="connsiteY59" fmla="*/ 1549101 h 1818042"/>
              <a:gd name="connsiteX60" fmla="*/ 150607 w 1973006"/>
              <a:gd name="connsiteY60" fmla="*/ 1613647 h 1818042"/>
              <a:gd name="connsiteX61" fmla="*/ 107576 w 1973006"/>
              <a:gd name="connsiteY61" fmla="*/ 1710466 h 1818042"/>
              <a:gd name="connsiteX62" fmla="*/ 86061 w 1973006"/>
              <a:gd name="connsiteY62" fmla="*/ 1775012 h 1818042"/>
              <a:gd name="connsiteX63" fmla="*/ 75303 w 1973006"/>
              <a:gd name="connsiteY63" fmla="*/ 1807285 h 1818042"/>
              <a:gd name="connsiteX64" fmla="*/ 32273 w 1973006"/>
              <a:gd name="connsiteY64" fmla="*/ 1818042 h 1818042"/>
              <a:gd name="connsiteX65" fmla="*/ 0 w 1973006"/>
              <a:gd name="connsiteY65" fmla="*/ 1796527 h 181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73006" h="1818042">
                <a:moveTo>
                  <a:pt x="1968649" y="0"/>
                </a:moveTo>
                <a:cubicBezTo>
                  <a:pt x="1961895" y="108069"/>
                  <a:pt x="1997723" y="144561"/>
                  <a:pt x="1936376" y="193638"/>
                </a:cubicBezTo>
                <a:cubicBezTo>
                  <a:pt x="1926280" y="201715"/>
                  <a:pt x="1914861" y="207981"/>
                  <a:pt x="1904103" y="215153"/>
                </a:cubicBezTo>
                <a:cubicBezTo>
                  <a:pt x="1896931" y="225911"/>
                  <a:pt x="1893552" y="240574"/>
                  <a:pt x="1882588" y="247426"/>
                </a:cubicBezTo>
                <a:cubicBezTo>
                  <a:pt x="1863356" y="259446"/>
                  <a:pt x="1818042" y="268941"/>
                  <a:pt x="1818042" y="268941"/>
                </a:cubicBezTo>
                <a:cubicBezTo>
                  <a:pt x="1784193" y="294328"/>
                  <a:pt x="1771361" y="307961"/>
                  <a:pt x="1731981" y="322729"/>
                </a:cubicBezTo>
                <a:cubicBezTo>
                  <a:pt x="1718137" y="327920"/>
                  <a:pt x="1703294" y="329901"/>
                  <a:pt x="1688950" y="333487"/>
                </a:cubicBezTo>
                <a:cubicBezTo>
                  <a:pt x="1593387" y="405160"/>
                  <a:pt x="1696880" y="336236"/>
                  <a:pt x="1602889" y="376518"/>
                </a:cubicBezTo>
                <a:cubicBezTo>
                  <a:pt x="1591005" y="381611"/>
                  <a:pt x="1582180" y="392251"/>
                  <a:pt x="1570616" y="398033"/>
                </a:cubicBezTo>
                <a:cubicBezTo>
                  <a:pt x="1560474" y="403104"/>
                  <a:pt x="1549101" y="405205"/>
                  <a:pt x="1538343" y="408791"/>
                </a:cubicBezTo>
                <a:cubicBezTo>
                  <a:pt x="1451013" y="496118"/>
                  <a:pt x="1564175" y="394029"/>
                  <a:pt x="1463040" y="451821"/>
                </a:cubicBezTo>
                <a:cubicBezTo>
                  <a:pt x="1449831" y="459369"/>
                  <a:pt x="1442454" y="474355"/>
                  <a:pt x="1430767" y="484094"/>
                </a:cubicBezTo>
                <a:cubicBezTo>
                  <a:pt x="1420835" y="492371"/>
                  <a:pt x="1408310" y="497195"/>
                  <a:pt x="1398494" y="505609"/>
                </a:cubicBezTo>
                <a:cubicBezTo>
                  <a:pt x="1383092" y="518810"/>
                  <a:pt x="1369807" y="534296"/>
                  <a:pt x="1355463" y="548640"/>
                </a:cubicBezTo>
                <a:cubicBezTo>
                  <a:pt x="1344705" y="559398"/>
                  <a:pt x="1335849" y="572474"/>
                  <a:pt x="1323190" y="580913"/>
                </a:cubicBezTo>
                <a:cubicBezTo>
                  <a:pt x="1243068" y="634327"/>
                  <a:pt x="1341468" y="565680"/>
                  <a:pt x="1258644" y="634701"/>
                </a:cubicBezTo>
                <a:cubicBezTo>
                  <a:pt x="1248712" y="642978"/>
                  <a:pt x="1236102" y="647702"/>
                  <a:pt x="1226372" y="656216"/>
                </a:cubicBezTo>
                <a:lnTo>
                  <a:pt x="1140310" y="742278"/>
                </a:lnTo>
                <a:cubicBezTo>
                  <a:pt x="1129552" y="753036"/>
                  <a:pt x="1121644" y="767747"/>
                  <a:pt x="1108037" y="774551"/>
                </a:cubicBezTo>
                <a:cubicBezTo>
                  <a:pt x="1093694" y="781723"/>
                  <a:pt x="1078056" y="786745"/>
                  <a:pt x="1065007" y="796066"/>
                </a:cubicBezTo>
                <a:cubicBezTo>
                  <a:pt x="1052627" y="804909"/>
                  <a:pt x="1044421" y="818600"/>
                  <a:pt x="1032734" y="828339"/>
                </a:cubicBezTo>
                <a:cubicBezTo>
                  <a:pt x="1022802" y="836616"/>
                  <a:pt x="1010982" y="842339"/>
                  <a:pt x="1000461" y="849854"/>
                </a:cubicBezTo>
                <a:cubicBezTo>
                  <a:pt x="985871" y="860275"/>
                  <a:pt x="971043" y="870459"/>
                  <a:pt x="957430" y="882127"/>
                </a:cubicBezTo>
                <a:cubicBezTo>
                  <a:pt x="924119" y="910679"/>
                  <a:pt x="930928" y="916893"/>
                  <a:pt x="892884" y="935915"/>
                </a:cubicBezTo>
                <a:cubicBezTo>
                  <a:pt x="882742" y="940986"/>
                  <a:pt x="871369" y="943087"/>
                  <a:pt x="860612" y="946673"/>
                </a:cubicBezTo>
                <a:cubicBezTo>
                  <a:pt x="824832" y="982451"/>
                  <a:pt x="855701" y="957998"/>
                  <a:pt x="806823" y="978946"/>
                </a:cubicBezTo>
                <a:cubicBezTo>
                  <a:pt x="696023" y="1026432"/>
                  <a:pt x="846161" y="973005"/>
                  <a:pt x="699247" y="1021976"/>
                </a:cubicBezTo>
                <a:cubicBezTo>
                  <a:pt x="688489" y="1025562"/>
                  <a:pt x="678200" y="1031130"/>
                  <a:pt x="666974" y="1032734"/>
                </a:cubicBezTo>
                <a:cubicBezTo>
                  <a:pt x="573569" y="1046078"/>
                  <a:pt x="616534" y="1038520"/>
                  <a:pt x="537882" y="1054249"/>
                </a:cubicBezTo>
                <a:lnTo>
                  <a:pt x="290456" y="1043492"/>
                </a:lnTo>
                <a:cubicBezTo>
                  <a:pt x="243774" y="1040899"/>
                  <a:pt x="196789" y="1040026"/>
                  <a:pt x="150607" y="1032734"/>
                </a:cubicBezTo>
                <a:cubicBezTo>
                  <a:pt x="128205" y="1029197"/>
                  <a:pt x="86061" y="1011219"/>
                  <a:pt x="86061" y="1011219"/>
                </a:cubicBezTo>
                <a:cubicBezTo>
                  <a:pt x="78889" y="1004047"/>
                  <a:pt x="73243" y="994921"/>
                  <a:pt x="64546" y="989703"/>
                </a:cubicBezTo>
                <a:cubicBezTo>
                  <a:pt x="-5285" y="947804"/>
                  <a:pt x="65279" y="1011950"/>
                  <a:pt x="10757" y="957431"/>
                </a:cubicBezTo>
                <a:cubicBezTo>
                  <a:pt x="7171" y="946673"/>
                  <a:pt x="0" y="936498"/>
                  <a:pt x="0" y="925158"/>
                </a:cubicBezTo>
                <a:cubicBezTo>
                  <a:pt x="0" y="906873"/>
                  <a:pt x="3554" y="888175"/>
                  <a:pt x="10757" y="871369"/>
                </a:cubicBezTo>
                <a:cubicBezTo>
                  <a:pt x="14752" y="862047"/>
                  <a:pt x="24353" y="856190"/>
                  <a:pt x="32273" y="849854"/>
                </a:cubicBezTo>
                <a:cubicBezTo>
                  <a:pt x="42369" y="841777"/>
                  <a:pt x="52731" y="833590"/>
                  <a:pt x="64546" y="828339"/>
                </a:cubicBezTo>
                <a:cubicBezTo>
                  <a:pt x="98226" y="813370"/>
                  <a:pt x="136355" y="805007"/>
                  <a:pt x="172122" y="796066"/>
                </a:cubicBezTo>
                <a:cubicBezTo>
                  <a:pt x="311971" y="799652"/>
                  <a:pt x="452085" y="797517"/>
                  <a:pt x="591670" y="806823"/>
                </a:cubicBezTo>
                <a:cubicBezTo>
                  <a:pt x="614299" y="808332"/>
                  <a:pt x="634701" y="821167"/>
                  <a:pt x="656216" y="828339"/>
                </a:cubicBezTo>
                <a:cubicBezTo>
                  <a:pt x="748537" y="859113"/>
                  <a:pt x="601603" y="811996"/>
                  <a:pt x="753035" y="849854"/>
                </a:cubicBezTo>
                <a:cubicBezTo>
                  <a:pt x="775037" y="855354"/>
                  <a:pt x="817581" y="871369"/>
                  <a:pt x="817581" y="871369"/>
                </a:cubicBezTo>
                <a:cubicBezTo>
                  <a:pt x="824753" y="878541"/>
                  <a:pt x="832760" y="884965"/>
                  <a:pt x="839096" y="892885"/>
                </a:cubicBezTo>
                <a:cubicBezTo>
                  <a:pt x="847173" y="902981"/>
                  <a:pt x="851470" y="916016"/>
                  <a:pt x="860612" y="925158"/>
                </a:cubicBezTo>
                <a:cubicBezTo>
                  <a:pt x="869754" y="934300"/>
                  <a:pt x="882127" y="939501"/>
                  <a:pt x="892884" y="946673"/>
                </a:cubicBezTo>
                <a:cubicBezTo>
                  <a:pt x="917146" y="1019456"/>
                  <a:pt x="909796" y="983494"/>
                  <a:pt x="892884" y="1118795"/>
                </a:cubicBezTo>
                <a:cubicBezTo>
                  <a:pt x="891478" y="1130047"/>
                  <a:pt x="887198" y="1140926"/>
                  <a:pt x="882127" y="1151068"/>
                </a:cubicBezTo>
                <a:cubicBezTo>
                  <a:pt x="876345" y="1162632"/>
                  <a:pt x="869026" y="1173525"/>
                  <a:pt x="860612" y="1183341"/>
                </a:cubicBezTo>
                <a:cubicBezTo>
                  <a:pt x="831983" y="1216742"/>
                  <a:pt x="809874" y="1233919"/>
                  <a:pt x="774550" y="1258645"/>
                </a:cubicBezTo>
                <a:cubicBezTo>
                  <a:pt x="707296" y="1305723"/>
                  <a:pt x="731585" y="1294481"/>
                  <a:pt x="677732" y="1312433"/>
                </a:cubicBezTo>
                <a:cubicBezTo>
                  <a:pt x="635706" y="1354457"/>
                  <a:pt x="679803" y="1316776"/>
                  <a:pt x="623943" y="1344706"/>
                </a:cubicBezTo>
                <a:cubicBezTo>
                  <a:pt x="612379" y="1350488"/>
                  <a:pt x="603485" y="1360970"/>
                  <a:pt x="591670" y="1366221"/>
                </a:cubicBezTo>
                <a:cubicBezTo>
                  <a:pt x="558000" y="1381185"/>
                  <a:pt x="519854" y="1389554"/>
                  <a:pt x="484094" y="1398494"/>
                </a:cubicBezTo>
                <a:cubicBezTo>
                  <a:pt x="473336" y="1405666"/>
                  <a:pt x="463705" y="1414916"/>
                  <a:pt x="451821" y="1420009"/>
                </a:cubicBezTo>
                <a:cubicBezTo>
                  <a:pt x="438231" y="1425833"/>
                  <a:pt x="423006" y="1426705"/>
                  <a:pt x="408790" y="1430767"/>
                </a:cubicBezTo>
                <a:cubicBezTo>
                  <a:pt x="397887" y="1433882"/>
                  <a:pt x="386940" y="1437058"/>
                  <a:pt x="376517" y="1441525"/>
                </a:cubicBezTo>
                <a:cubicBezTo>
                  <a:pt x="297762" y="1475277"/>
                  <a:pt x="369790" y="1453964"/>
                  <a:pt x="290456" y="1473798"/>
                </a:cubicBezTo>
                <a:cubicBezTo>
                  <a:pt x="279698" y="1484556"/>
                  <a:pt x="270192" y="1496731"/>
                  <a:pt x="258183" y="1506071"/>
                </a:cubicBezTo>
                <a:cubicBezTo>
                  <a:pt x="237772" y="1521946"/>
                  <a:pt x="193637" y="1549101"/>
                  <a:pt x="193637" y="1549101"/>
                </a:cubicBezTo>
                <a:cubicBezTo>
                  <a:pt x="179294" y="1570616"/>
                  <a:pt x="158784" y="1589116"/>
                  <a:pt x="150607" y="1613647"/>
                </a:cubicBezTo>
                <a:cubicBezTo>
                  <a:pt x="125003" y="1690459"/>
                  <a:pt x="141672" y="1659323"/>
                  <a:pt x="107576" y="1710466"/>
                </a:cubicBezTo>
                <a:lnTo>
                  <a:pt x="86061" y="1775012"/>
                </a:lnTo>
                <a:cubicBezTo>
                  <a:pt x="82475" y="1785770"/>
                  <a:pt x="86304" y="1804535"/>
                  <a:pt x="75303" y="1807285"/>
                </a:cubicBezTo>
                <a:lnTo>
                  <a:pt x="32273" y="1818042"/>
                </a:lnTo>
                <a:cubicBezTo>
                  <a:pt x="8221" y="1793992"/>
                  <a:pt x="20900" y="1796527"/>
                  <a:pt x="0" y="1796527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864096"/>
          </a:xfrm>
        </p:spPr>
        <p:txBody>
          <a:bodyPr/>
          <a:lstStyle/>
          <a:p>
            <a:r>
              <a:rPr lang="zh-TW" altLang="en-US" dirty="0" smtClean="0"/>
              <a:t>不怕問題 就怕不踏實</a:t>
            </a:r>
            <a:endParaRPr lang="zh-TW" altLang="en-US" dirty="0"/>
          </a:p>
        </p:txBody>
      </p:sp>
      <p:pic>
        <p:nvPicPr>
          <p:cNvPr id="207876" name="Picture 4" descr="http://4.bp.blogspot.com/_43JWYuRrZkY/TSIR79AdvhI/AAAAAAAAANE/6YN7KrfL-dQ/s1600/foot_st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64904"/>
            <a:ext cx="2808312" cy="3528392"/>
          </a:xfrm>
          <a:prstGeom prst="rect">
            <a:avLst/>
          </a:prstGeom>
          <a:noFill/>
        </p:spPr>
      </p:pic>
      <p:pic>
        <p:nvPicPr>
          <p:cNvPr id="190466" name="Picture 2" descr="http://collectpic.sharewa.com/public/upload/share/000/000/859/91/33a842d6def31ce162c52c1e7399ed25G9uQ9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02" y="2536615"/>
            <a:ext cx="523875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zh-TW" altLang="en-US" dirty="0" smtClean="0"/>
              <a:t>改善問題的 </a:t>
            </a:r>
            <a:r>
              <a:rPr lang="en-US" altLang="zh-TW" dirty="0" smtClean="0"/>
              <a:t>PDCA</a:t>
            </a:r>
            <a:r>
              <a:rPr lang="zh-TW" altLang="en-US" dirty="0" smtClean="0"/>
              <a:t> 循環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1989-F4B9-484D-B115-8F5C8A3398EE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299010" name="Picture 2" descr="http://totalqualitymanagement.wordpress.com/files/2009/02/deming-wheel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04864"/>
            <a:ext cx="5285206" cy="3528392"/>
          </a:xfrm>
          <a:prstGeom prst="rect">
            <a:avLst/>
          </a:prstGeom>
          <a:noFill/>
        </p:spPr>
      </p:pic>
      <p:grpSp>
        <p:nvGrpSpPr>
          <p:cNvPr id="7" name="群組 6"/>
          <p:cNvGrpSpPr/>
          <p:nvPr/>
        </p:nvGrpSpPr>
        <p:grpSpPr>
          <a:xfrm>
            <a:off x="5285206" y="2924944"/>
            <a:ext cx="3829844" cy="3672408"/>
            <a:chOff x="4499992" y="2132856"/>
            <a:chExt cx="4615058" cy="4032448"/>
          </a:xfrm>
        </p:grpSpPr>
        <p:pic>
          <p:nvPicPr>
            <p:cNvPr id="299012" name="Picture 4" descr="http://www.aswiser.com/Base/Photo/Lean62017_1.jpg"/>
            <p:cNvPicPr>
              <a:picLocks noChangeAspect="1" noChangeArrowheads="1"/>
            </p:cNvPicPr>
            <p:nvPr/>
          </p:nvPicPr>
          <p:blipFill>
            <a:blip r:embed="rId3" cstate="print"/>
            <a:srcRect l="13285" r="4052" b="10204"/>
            <a:stretch>
              <a:fillRect/>
            </a:stretch>
          </p:blipFill>
          <p:spPr bwMode="auto">
            <a:xfrm>
              <a:off x="4499992" y="2132856"/>
              <a:ext cx="4615058" cy="4032448"/>
            </a:xfrm>
            <a:prstGeom prst="rect">
              <a:avLst/>
            </a:pr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6937876" y="4509120"/>
              <a:ext cx="2026612" cy="79208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成本控制是</a:t>
              </a:r>
              <a:endParaRPr lang="en-US" altLang="zh-TW" dirty="0" smtClean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改善的原動力</a:t>
              </a:r>
              <a:endParaRPr lang="zh-TW" altLang="en-US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4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67544" y="1556792"/>
            <a:ext cx="8444313" cy="26642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zh-TW" altLang="en-US" sz="3300" b="1" dirty="0" smtClean="0">
                <a:solidFill>
                  <a:srgbClr val="7030A0"/>
                </a:solidFill>
              </a:rPr>
              <a:t>基層員工對於品質、交期、成本、安全、士氣等</a:t>
            </a:r>
            <a:r>
              <a:rPr lang="zh-TW" altLang="en-US" sz="3300" b="1" dirty="0" smtClean="0">
                <a:solidFill>
                  <a:srgbClr val="FF0000"/>
                </a:solidFill>
              </a:rPr>
              <a:t>問題</a:t>
            </a:r>
            <a:r>
              <a:rPr lang="zh-TW" altLang="en-US" sz="3300" b="1" dirty="0" smtClean="0">
                <a:solidFill>
                  <a:srgbClr val="7030A0"/>
                </a:solidFill>
              </a:rPr>
              <a:t>自主改善的活動。</a:t>
            </a:r>
            <a:endParaRPr lang="en-US" altLang="zh-TW" sz="3300" b="1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zh-TW" altLang="en-US" sz="3300" b="1" dirty="0" smtClean="0">
                <a:solidFill>
                  <a:srgbClr val="7030A0"/>
                </a:solidFill>
              </a:rPr>
              <a:t>品管圈組織型態，強調人性的自主，所以有圈名、圈徽、輔導員、圈長、圈員。</a:t>
            </a:r>
          </a:p>
          <a:p>
            <a:endParaRPr lang="zh-TW" altLang="en-US" sz="2800" dirty="0" smtClean="0"/>
          </a:p>
          <a:p>
            <a:endParaRPr lang="zh-TW" altLang="en-US" sz="2800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品管圈活動</a:t>
            </a:r>
            <a:r>
              <a:rPr lang="en-US" altLang="zh-TW" sz="3100" dirty="0" smtClean="0"/>
              <a:t>(Quality</a:t>
            </a:r>
            <a:r>
              <a:rPr lang="zh-TW" altLang="en-US" sz="3100" dirty="0" smtClean="0"/>
              <a:t> </a:t>
            </a:r>
            <a:r>
              <a:rPr lang="en-US" altLang="zh-TW" sz="3100" dirty="0" smtClean="0"/>
              <a:t>Control</a:t>
            </a:r>
            <a:r>
              <a:rPr lang="zh-TW" altLang="en-US" sz="3100" dirty="0" smtClean="0"/>
              <a:t> </a:t>
            </a:r>
            <a:r>
              <a:rPr lang="en-US" altLang="zh-TW" sz="3100" dirty="0" smtClean="0"/>
              <a:t>Circle ; QCC)</a:t>
            </a:r>
            <a:endParaRPr lang="zh-TW" altLang="en-US" sz="3100" dirty="0"/>
          </a:p>
        </p:txBody>
      </p:sp>
      <p:pic>
        <p:nvPicPr>
          <p:cNvPr id="225282" name="Picture 2" descr="http://sp-trainingdev.com/upload/news2011022206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19053"/>
            <a:ext cx="7094679" cy="257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algn="ctr" eaLnBrk="1" hangingPunct="1"/>
            <a:r>
              <a:rPr lang="zh-TW" altLang="zh-TW" dirty="0" smtClean="0"/>
              <a:t>品管圈</a:t>
            </a:r>
            <a:r>
              <a:rPr lang="en-US" altLang="zh-TW" dirty="0" smtClean="0"/>
              <a:t>(QCC)</a:t>
            </a:r>
            <a:r>
              <a:rPr lang="zh-TW" altLang="en-US" dirty="0" smtClean="0"/>
              <a:t>改善活動 </a:t>
            </a:r>
          </a:p>
        </p:txBody>
      </p:sp>
      <p:pic>
        <p:nvPicPr>
          <p:cNvPr id="20" name="Picture 2" descr="http://www.changing.com.tw/program/editor_files/2012831153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826" y="1772816"/>
            <a:ext cx="6498550" cy="481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      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63108" y="3081203"/>
            <a:ext cx="2390392" cy="19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0066"/>
                </a:solidFill>
                <a:latin typeface="+mj-ea"/>
                <a:ea typeface="+mj-ea"/>
              </a:rPr>
              <a:t>四</a:t>
            </a:r>
            <a:r>
              <a:rPr lang="zh-TW" altLang="en-US" sz="2400" b="1" dirty="0">
                <a:solidFill>
                  <a:srgbClr val="000066"/>
                </a:solidFill>
                <a:latin typeface="+mj-ea"/>
                <a:ea typeface="+mj-ea"/>
              </a:rPr>
              <a:t>、目標設定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0066"/>
                </a:solidFill>
                <a:latin typeface="+mj-ea"/>
                <a:ea typeface="+mj-ea"/>
              </a:rPr>
              <a:t>  五</a:t>
            </a:r>
            <a:r>
              <a:rPr lang="zh-TW" altLang="en-US" sz="2400" b="1" dirty="0">
                <a:solidFill>
                  <a:srgbClr val="000066"/>
                </a:solidFill>
                <a:latin typeface="+mj-ea"/>
                <a:ea typeface="+mj-ea"/>
              </a:rPr>
              <a:t>、要因分析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>
                <a:solidFill>
                  <a:srgbClr val="000066"/>
                </a:solidFill>
                <a:latin typeface="+mj-ea"/>
                <a:ea typeface="+mj-ea"/>
              </a:rPr>
              <a:t>六、對策擬定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867400" y="5170522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七、對策實施與檢討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124200" y="2819400"/>
            <a:ext cx="2895600" cy="2895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124200" y="4267200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0" y="28194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714500" y="5715000"/>
            <a:ext cx="571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971800" y="5715000"/>
            <a:ext cx="3048000" cy="51911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事實資料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648200" y="31242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</a:rPr>
              <a:t>計畫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</a:rPr>
              <a:t>實施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81400" y="4953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</a:rPr>
              <a:t>確認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581400" y="31242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</a:rPr>
              <a:t>處置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724400" y="3581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7030A0"/>
                </a:solidFill>
                <a:latin typeface="Cambria" panose="02040503050406030204" pitchFamily="18" charset="0"/>
                <a:ea typeface="+mj-ea"/>
              </a:rPr>
              <a:t>Plan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724400" y="4419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7030A0"/>
                </a:solidFill>
                <a:latin typeface="Cambria" panose="02040503050406030204" pitchFamily="18" charset="0"/>
                <a:ea typeface="+mj-ea"/>
              </a:rPr>
              <a:t>Do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275856" y="4419600"/>
            <a:ext cx="1219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rgbClr val="7030A0"/>
                </a:solidFill>
                <a:latin typeface="Cambria" panose="02040503050406030204" pitchFamily="18" charset="0"/>
                <a:ea typeface="+mj-ea"/>
              </a:rPr>
              <a:t>Check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472944" y="3581400"/>
            <a:ext cx="100736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+mj-ea"/>
              </a:rPr>
              <a:t>Act</a:t>
            </a:r>
            <a:endParaRPr lang="en-US" altLang="zh-TW" sz="2800" b="1" dirty="0">
              <a:solidFill>
                <a:srgbClr val="7030A0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899592" y="4581128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八、效果確認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836084" y="2410602"/>
            <a:ext cx="3096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F00FF"/>
                </a:solidFill>
                <a:latin typeface="+mj-ea"/>
                <a:ea typeface="+mj-ea"/>
              </a:rPr>
              <a:t>    </a:t>
            </a:r>
            <a:r>
              <a:rPr lang="zh-TW" altLang="en-US" sz="2400" b="1" dirty="0" smtClean="0">
                <a:solidFill>
                  <a:srgbClr val="FF00FF"/>
                </a:solidFill>
                <a:latin typeface="+mj-ea"/>
                <a:ea typeface="+mj-ea"/>
              </a:rPr>
              <a:t>十</a:t>
            </a:r>
            <a:r>
              <a:rPr lang="zh-TW" altLang="en-US" sz="2400" b="1" dirty="0">
                <a:solidFill>
                  <a:srgbClr val="FF00FF"/>
                </a:solidFill>
                <a:latin typeface="+mj-ea"/>
                <a:ea typeface="+mj-ea"/>
              </a:rPr>
              <a:t>、檢討及改進</a:t>
            </a:r>
          </a:p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FF00FF"/>
                </a:solidFill>
                <a:latin typeface="+mj-ea"/>
                <a:ea typeface="+mj-ea"/>
              </a:rPr>
              <a:t>九、標準化</a:t>
            </a:r>
          </a:p>
        </p:txBody>
      </p:sp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品管圈活動步驟與</a:t>
            </a:r>
            <a:r>
              <a:rPr lang="en-US" altLang="zh-TW" dirty="0" smtClean="0"/>
              <a:t>PDCA</a:t>
            </a:r>
            <a:endParaRPr lang="zh-TW" alt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283968" y="1707832"/>
            <a:ext cx="36985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rgbClr val="000066"/>
                </a:solidFill>
                <a:latin typeface="+mj-ea"/>
                <a:ea typeface="+mj-ea"/>
              </a:rPr>
              <a:t>一、主題選定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000066"/>
                </a:solidFill>
                <a:latin typeface="+mj-ea"/>
                <a:ea typeface="+mj-ea"/>
              </a:rPr>
              <a:t>      二</a:t>
            </a:r>
            <a:r>
              <a:rPr lang="zh-TW" altLang="en-US" sz="2400" b="1" dirty="0">
                <a:solidFill>
                  <a:srgbClr val="000066"/>
                </a:solidFill>
                <a:latin typeface="+mj-ea"/>
                <a:ea typeface="+mj-ea"/>
              </a:rPr>
              <a:t>、計畫擬定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000066"/>
                </a:solidFill>
                <a:latin typeface="+mj-ea"/>
                <a:ea typeface="+mj-ea"/>
              </a:rPr>
              <a:t>           三</a:t>
            </a:r>
            <a:r>
              <a:rPr lang="zh-TW" altLang="en-US" sz="2400" b="1" dirty="0">
                <a:solidFill>
                  <a:srgbClr val="000066"/>
                </a:solidFill>
                <a:latin typeface="+mj-ea"/>
                <a:ea typeface="+mj-ea"/>
              </a:rPr>
              <a:t>、現狀</a:t>
            </a:r>
            <a:r>
              <a:rPr lang="zh-TW" altLang="en-US" sz="2400" b="1" dirty="0" smtClean="0">
                <a:solidFill>
                  <a:srgbClr val="000066"/>
                </a:solidFill>
                <a:latin typeface="+mj-ea"/>
                <a:ea typeface="+mj-ea"/>
              </a:rPr>
              <a:t>把握</a:t>
            </a:r>
            <a:endParaRPr lang="zh-TW" altLang="en-US" sz="2400" b="1" dirty="0">
              <a:solidFill>
                <a:srgbClr val="00006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  <p:bldP spid="17413" grpId="0" autoUpdateAnimBg="0"/>
      <p:bldP spid="17418" grpId="0" animBg="1"/>
      <p:bldP spid="17427" grpId="0" autoUpdateAnimBg="0"/>
      <p:bldP spid="17428" grpId="0" build="p" autoUpdateAnimBg="0" rev="1"/>
      <p:bldP spid="21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26270" y="1700808"/>
            <a:ext cx="8003232" cy="126112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從工作或作業中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</a:rPr>
              <a:t>，選出一個最重要、最迫切需要解決的</a:t>
            </a:r>
            <a:r>
              <a:rPr lang="zh-TW" altLang="en-US" sz="2400" b="1" dirty="0">
                <a:solidFill>
                  <a:srgbClr val="FF0000"/>
                </a:solidFill>
              </a:rPr>
              <a:t>問題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</a:rPr>
              <a:t>，使成員集中意志，同心協力去完成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zh-TW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zh-TW" sz="2400" dirty="0" smtClean="0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zh-TW" sz="2400" dirty="0" smtClean="0"/>
          </a:p>
          <a:p>
            <a:pPr>
              <a:lnSpc>
                <a:spcPct val="140000"/>
              </a:lnSpc>
            </a:pPr>
            <a:endParaRPr lang="zh-TW" altLang="en-US" sz="24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一、主題選定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80439" y="299695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問題：</a:t>
            </a:r>
            <a:endParaRPr lang="en-US" altLang="zh-TW" sz="3600" dirty="0" smtClean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36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「現況與期望或標準產生了差距</a:t>
            </a:r>
            <a:r>
              <a:rPr lang="zh-TW" altLang="en-US" sz="36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36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 descr="https://encrypted-tbn3.gstatic.com/images?q=tbn:ANd9GcTeCtWugQ2LHBXY5qSc4_waLYvak9eqGp8fcPQebVCOoGxsnD_ir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3466"/>
            <a:ext cx="2592288" cy="321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/>
          <p:cNvSpPr txBox="1"/>
          <p:nvPr/>
        </p:nvSpPr>
        <p:spPr>
          <a:xfrm>
            <a:off x="3580439" y="501317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成績低於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衣架上的衣服常滑落。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……………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7772400" cy="1143000"/>
          </a:xfrm>
        </p:spPr>
        <p:txBody>
          <a:bodyPr/>
          <a:lstStyle/>
          <a:p>
            <a:r>
              <a:rPr lang="zh-TW" altLang="en-US" sz="3600" dirty="0" smtClean="0"/>
              <a:t>主題評價方式</a:t>
            </a:r>
            <a:endParaRPr lang="zh-TW" altLang="en-US" sz="3600" dirty="0"/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46373700"/>
              </p:ext>
            </p:extLst>
          </p:nvPr>
        </p:nvGraphicFramePr>
        <p:xfrm>
          <a:off x="533400" y="2002440"/>
          <a:ext cx="8077200" cy="4021900"/>
        </p:xfrm>
        <a:graphic>
          <a:graphicData uri="http://schemas.openxmlformats.org/drawingml/2006/table">
            <a:tbl>
              <a:tblPr/>
              <a:tblGrid>
                <a:gridCol w="457200"/>
                <a:gridCol w="3657600"/>
                <a:gridCol w="685800"/>
                <a:gridCol w="685800"/>
                <a:gridCol w="685800"/>
                <a:gridCol w="685800"/>
                <a:gridCol w="609600"/>
                <a:gridCol w="609600"/>
              </a:tblGrid>
              <a:tr h="9414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                     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        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             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評價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評價項目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主題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政策性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迫切性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效果性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    行性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77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降低行政管理成本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縮短公文傳送時間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減少文具購買成本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8028384" y="4365104"/>
            <a:ext cx="504056" cy="533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463225" y="6093296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評價說明</a:t>
            </a:r>
            <a:r>
              <a:rPr lang="en-US" altLang="zh-TW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︰</a:t>
            </a:r>
            <a:r>
              <a:rPr lang="zh-TW" altLang="en-US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關係強</a:t>
            </a:r>
            <a:r>
              <a:rPr lang="en-US" altLang="zh-TW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=3  </a:t>
            </a:r>
            <a:r>
              <a:rPr lang="zh-TW" altLang="en-US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中</a:t>
            </a:r>
            <a:r>
              <a:rPr lang="en-US" altLang="zh-TW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=2  </a:t>
            </a:r>
            <a:r>
              <a:rPr lang="zh-TW" altLang="en-US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弱</a:t>
            </a:r>
            <a:r>
              <a:rPr lang="en-US" altLang="zh-TW" dirty="0">
                <a:solidFill>
                  <a:srgbClr val="000066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=1</a:t>
            </a:r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533400" y="1988840"/>
            <a:ext cx="4114800" cy="23762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350963" y="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zh-TW" altLang="zh-TW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51520" y="1628800"/>
            <a:ext cx="8352928" cy="158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為使活動主題，能在各階段改善中順利完成，所以需擬妥日程計畫，做好分工負責追查，以利執行規劃的進度，且在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期限內完成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二、計畫擬定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499992" y="4420269"/>
            <a:ext cx="4104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危機意識是激發潛能的動力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職業的敏感度及執行力，始能免於恐懼的壓力。</a:t>
            </a:r>
          </a:p>
        </p:txBody>
      </p:sp>
      <p:pic>
        <p:nvPicPr>
          <p:cNvPr id="231426" name="Picture 2" descr="https://encrypted-tbn3.gstatic.com/images?q=tbn:ANd9GcQgKdUZYFD6nixwySgSZSPHGUeHKgHJ0n3LzyiX8QTkmlBl5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714"/>
            <a:ext cx="3312368" cy="248108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4788024" y="3103220"/>
            <a:ext cx="3152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鯰魚效應</a:t>
            </a:r>
            <a:endParaRPr lang="en-US" altLang="zh-TW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b="1" dirty="0" smtClean="0">
                <a:solidFill>
                  <a:schemeClr val="accent5">
                    <a:lumMod val="50000"/>
                  </a:schemeClr>
                </a:solidFill>
              </a:rPr>
              <a:t>(Catfish Effect)</a:t>
            </a:r>
            <a:endParaRPr lang="zh-TW" altLang="en-US" sz="36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7" y="5837794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https://hk.finance.yahoo.com/video/%E7%AE%A1%E7%90%86%E5%AD%B8%E4%B8%8A%E7%9A%84-%E9%AF%B0%E9%AD%9A%E6%95%88%E6%87%89-%E5%92%8C-%</a:t>
            </a:r>
            <a:r>
              <a:rPr lang="en-US" altLang="zh-TW" sz="1600" dirty="0" smtClean="0">
                <a:hlinkClick r:id="rId3"/>
              </a:rPr>
              <a:t>E6%9C%A8%E6%A1%B6%E6%95%88%E6%87%89-040415145.html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9399" grpId="0" autoUpdateAnimBg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什麼是品質？</a:t>
            </a:r>
            <a:endParaRPr lang="zh-TW" alt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712" y="198884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-  很多人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3608" y="2995315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-  在斤斤計較錢的事情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6" descr="PE014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20" y="4001790"/>
            <a:ext cx="18891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27138" y="0"/>
            <a:ext cx="7794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zh-TW" altLang="zh-TW" sz="3600">
              <a:solidFill>
                <a:schemeClr val="tx2"/>
              </a:solidFill>
              <a:ea typeface="標楷體" pitchFamily="65" charset="-120"/>
            </a:endParaRP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17219"/>
              </p:ext>
            </p:extLst>
          </p:nvPr>
        </p:nvGraphicFramePr>
        <p:xfrm>
          <a:off x="381000" y="1524000"/>
          <a:ext cx="8534400" cy="4841876"/>
        </p:xfrm>
        <a:graphic>
          <a:graphicData uri="http://schemas.openxmlformats.org/drawingml/2006/table">
            <a:tbl>
              <a:tblPr/>
              <a:tblGrid>
                <a:gridCol w="3962400"/>
                <a:gridCol w="838200"/>
                <a:gridCol w="838200"/>
                <a:gridCol w="762000"/>
                <a:gridCol w="838200"/>
                <a:gridCol w="12954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           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運作步驟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3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5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6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j-ea"/>
                        </a:rPr>
                        <a:t>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負責人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主題選定與計畫擬定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王大明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現況把握與目標設定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宋大偉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解析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要因分析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梅仁耀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對策研擬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曾桃燕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對策實施及檢討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魏延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效果確認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朱逸群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7.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標準化與檢討改進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楊逸之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8" name="Line 68"/>
          <p:cNvSpPr>
            <a:spLocks noChangeShapeType="1"/>
          </p:cNvSpPr>
          <p:nvPr/>
        </p:nvSpPr>
        <p:spPr bwMode="auto">
          <a:xfrm>
            <a:off x="4343400" y="24304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>
            <a:off x="44958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>
            <a:off x="4724400" y="35734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514193" y="1135063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預定線    </a:t>
            </a:r>
            <a:r>
              <a:rPr lang="zh-TW" altLang="en-US" dirty="0" smtClean="0">
                <a:latin typeface="+mj-ea"/>
                <a:ea typeface="+mj-ea"/>
              </a:rPr>
              <a:t>                </a:t>
            </a:r>
            <a:r>
              <a:rPr lang="zh-TW" altLang="en-US" dirty="0">
                <a:latin typeface="+mj-ea"/>
                <a:ea typeface="+mj-ea"/>
              </a:rPr>
              <a:t>實際線</a:t>
            </a:r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>
            <a:off x="1403648" y="13636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>
            <a:off x="4419600" y="13636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>
            <a:off x="5181600" y="4191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>
            <a:off x="6629400" y="5410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7162800" y="601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>
            <a:off x="5562600" y="4800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>
            <a:off x="4343400" y="2590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>
            <a:off x="4495800" y="3124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>
            <a:off x="47244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>
            <a:off x="5181600" y="4343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>
            <a:off x="5562600" y="4953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>
            <a:off x="6629400" y="5562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>
            <a:off x="7162800" y="6172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5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0"/>
            <a:ext cx="7793037" cy="1143000"/>
          </a:xfrm>
        </p:spPr>
        <p:txBody>
          <a:bodyPr/>
          <a:lstStyle/>
          <a:p>
            <a:pPr algn="ctr"/>
            <a:r>
              <a:rPr lang="zh-TW" altLang="en-US" sz="3600" dirty="0"/>
              <a:t>活動進度管理表（例）</a:t>
            </a:r>
          </a:p>
        </p:txBody>
      </p:sp>
      <p:sp>
        <p:nvSpPr>
          <p:cNvPr id="25686" name="Rectangle 86"/>
          <p:cNvSpPr>
            <a:spLocks noChangeArrowheads="1"/>
          </p:cNvSpPr>
          <p:nvPr/>
        </p:nvSpPr>
        <p:spPr bwMode="auto">
          <a:xfrm>
            <a:off x="5319598" y="2538936"/>
            <a:ext cx="2385392" cy="1066800"/>
          </a:xfrm>
          <a:prstGeom prst="rect">
            <a:avLst/>
          </a:prstGeom>
          <a:gradFill>
            <a:gsLst>
              <a:gs pos="0">
                <a:schemeClr val="accent5">
                  <a:tint val="0"/>
                </a:schemeClr>
              </a:gs>
              <a:gs pos="26000">
                <a:schemeClr val="accent5">
                  <a:tint val="60000"/>
                  <a:satMod val="120000"/>
                </a:schemeClr>
              </a:gs>
              <a:gs pos="100000">
                <a:schemeClr val="accent5">
                  <a:tint val="90000"/>
                  <a:alpha val="100000"/>
                  <a:lumMod val="90000"/>
                </a:schemeClr>
              </a:gs>
            </a:gsLst>
          </a:gradFill>
          <a:ln>
            <a:headEnd/>
            <a:tailEnd/>
          </a:ln>
          <a:scene3d>
            <a:camera prst="orthographicFront"/>
            <a:lightRig rig="threePt" dir="t"/>
          </a:scene3d>
          <a:sp3d extrusionH="76200">
            <a:bevelB/>
            <a:extrusionClr>
              <a:schemeClr val="accent2">
                <a:lumMod val="40000"/>
                <a:lumOff val="60000"/>
              </a:schemeClr>
            </a:extrusion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5323516" y="2743200"/>
            <a:ext cx="2296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若有超前或落後，必須在表下備註。</a:t>
            </a:r>
          </a:p>
        </p:txBody>
      </p:sp>
      <p:sp>
        <p:nvSpPr>
          <p:cNvPr id="25688" name="AutoShape 88"/>
          <p:cNvSpPr>
            <a:spLocks noChangeArrowheads="1"/>
          </p:cNvSpPr>
          <p:nvPr/>
        </p:nvSpPr>
        <p:spPr bwMode="auto">
          <a:xfrm>
            <a:off x="5715000" y="3733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25689" name="Oval 89"/>
          <p:cNvSpPr>
            <a:spLocks noChangeArrowheads="1"/>
          </p:cNvSpPr>
          <p:nvPr/>
        </p:nvSpPr>
        <p:spPr bwMode="auto">
          <a:xfrm>
            <a:off x="4419600" y="4038600"/>
            <a:ext cx="2362200" cy="6096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6" grpId="0" animBg="1"/>
      <p:bldP spid="25687" grpId="0"/>
      <p:bldP spid="25688" grpId="0" animBg="1"/>
      <p:bldP spid="256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1524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/>
            <a:endParaRPr lang="zh-TW" altLang="zh-TW" sz="4400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2047895"/>
            <a:ext cx="8226491" cy="1237089"/>
          </a:xfrm>
        </p:spPr>
        <p:txBody>
          <a:bodyPr>
            <a:normAutofit fontScale="92500"/>
          </a:bodyPr>
          <a:lstStyle/>
          <a:p>
            <a:pPr marL="288000">
              <a:lnSpc>
                <a:spcPct val="150000"/>
              </a:lnSpc>
              <a:spcBef>
                <a:spcPts val="1200"/>
              </a:spcBef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實際去瞭解主題現有水準與應有水準之狀況，並以層別數據整理統計，分析兩者間之差異，便於確實掌握主要問題點。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三、把握現狀</a:t>
            </a:r>
            <a:endParaRPr lang="zh-TW" altLang="en-US" sz="3200" dirty="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860032" y="5068341"/>
            <a:ext cx="3888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沒有事實的根據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，不要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先入為主或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揣測，否則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會扭曲事實。</a:t>
            </a:r>
          </a:p>
        </p:txBody>
      </p:sp>
      <p:pic>
        <p:nvPicPr>
          <p:cNvPr id="228354" name="Picture 2" descr="http://www.0577zw.com/UploadFiles/20101127145547625.jpg"/>
          <p:cNvPicPr>
            <a:picLocks noChangeAspect="1" noChangeArrowheads="1"/>
          </p:cNvPicPr>
          <p:nvPr/>
        </p:nvPicPr>
        <p:blipFill>
          <a:blip r:embed="rId2" cstate="print"/>
          <a:srcRect l="2981" t="3190" r="1946" b="3953"/>
          <a:stretch>
            <a:fillRect/>
          </a:stretch>
        </p:blipFill>
        <p:spPr bwMode="auto">
          <a:xfrm>
            <a:off x="395536" y="3383260"/>
            <a:ext cx="4373880" cy="2971800"/>
          </a:xfrm>
          <a:prstGeom prst="rect">
            <a:avLst/>
          </a:prstGeom>
          <a:noFill/>
        </p:spPr>
      </p:pic>
      <p:pic>
        <p:nvPicPr>
          <p:cNvPr id="228356" name="Picture 4" descr="http://www.imoyo.com.cn/upload/201207/1343068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614" y="3140968"/>
            <a:ext cx="3990975" cy="1552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168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http://www.234.cn/uploadfile/images/news/yqvqoa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706" y="3866254"/>
            <a:ext cx="2779018" cy="2305050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70905" y="1748967"/>
            <a:ext cx="8339971" cy="1224436"/>
          </a:xfrm>
        </p:spPr>
        <p:txBody>
          <a:bodyPr>
            <a:normAutofit fontScale="92500"/>
          </a:bodyPr>
          <a:lstStyle/>
          <a:p>
            <a:pPr marL="288000">
              <a:lnSpc>
                <a:spcPct val="150000"/>
              </a:lnSpc>
              <a:spcBef>
                <a:spcPts val="0"/>
              </a:spcBef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達成組織需求及確定改善程度，並力求全員共有目標、共有責任，全心投入，完成任務。因此，對目標要有敏感度及挑戰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772400" cy="1143000"/>
          </a:xfrm>
        </p:spPr>
        <p:txBody>
          <a:bodyPr/>
          <a:lstStyle/>
          <a:p>
            <a:r>
              <a:rPr lang="zh-TW" altLang="en-US" dirty="0"/>
              <a:t>四、目標設定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915816" y="6093296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群策群力，才能向比實力稍高的目標挑戰。</a:t>
            </a:r>
          </a:p>
        </p:txBody>
      </p:sp>
      <p:pic>
        <p:nvPicPr>
          <p:cNvPr id="224258" name="Picture 2" descr="http://www.234.cn/uploadfile/images/news/se9kro8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3292"/>
            <a:ext cx="2376264" cy="2305050"/>
          </a:xfrm>
          <a:prstGeom prst="rect">
            <a:avLst/>
          </a:prstGeom>
          <a:noFill/>
        </p:spPr>
      </p:pic>
      <p:grpSp>
        <p:nvGrpSpPr>
          <p:cNvPr id="9" name="群組 8"/>
          <p:cNvGrpSpPr/>
          <p:nvPr/>
        </p:nvGrpSpPr>
        <p:grpSpPr>
          <a:xfrm>
            <a:off x="4901668" y="2708920"/>
            <a:ext cx="3990812" cy="3173795"/>
            <a:chOff x="3891791" y="1447800"/>
            <a:chExt cx="5023609" cy="3657600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800600" y="1981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800600" y="4191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800600" y="3124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800600" y="2590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800600" y="3657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800600" y="175260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91791" y="2514600"/>
              <a:ext cx="61988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不良率</a:t>
              </a:r>
              <a:r>
                <a:rPr lang="zh-TW" altLang="en-US" sz="1400" dirty="0">
                  <a:latin typeface="微軟正黑體" pitchFamily="34" charset="-120"/>
                  <a:ea typeface="微軟正黑體" pitchFamily="34" charset="-120"/>
                </a:rPr>
                <a:t>％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562600" y="1981200"/>
              <a:ext cx="8382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162800" y="3429000"/>
              <a:ext cx="762000" cy="1295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800600" y="4724400"/>
              <a:ext cx="388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934200" y="1981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543800" y="1981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7086599" y="2514600"/>
              <a:ext cx="1066800" cy="35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>
                  <a:latin typeface="Cambria" panose="02040503050406030204" pitchFamily="18" charset="0"/>
                  <a:ea typeface="微軟正黑體" pitchFamily="34" charset="-120"/>
                </a:rPr>
                <a:t> 2.6%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638800" y="1981200"/>
              <a:ext cx="914400" cy="35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>
                  <a:latin typeface="Cambria" panose="02040503050406030204" pitchFamily="18" charset="0"/>
                  <a:ea typeface="微軟正黑體" pitchFamily="34" charset="-120"/>
                </a:rPr>
                <a:t> 5%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7010400" y="3489324"/>
              <a:ext cx="990600" cy="72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>
                  <a:latin typeface="Cambria" panose="02040503050406030204" pitchFamily="18" charset="0"/>
                  <a:ea typeface="微軟正黑體" pitchFamily="34" charset="-120"/>
                </a:rPr>
                <a:t>  2.4%</a:t>
              </a:r>
            </a:p>
            <a:p>
              <a:pPr>
                <a:spcBef>
                  <a:spcPct val="50000"/>
                </a:spcBef>
              </a:pPr>
              <a:endParaRPr lang="en-US" altLang="zh-TW" sz="1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486399" y="4744434"/>
              <a:ext cx="1371600" cy="35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現狀值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7848600" y="2514600"/>
              <a:ext cx="971872" cy="35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dirty="0">
                  <a:latin typeface="Cambria" panose="02040503050406030204" pitchFamily="18" charset="0"/>
                  <a:ea typeface="微軟正黑體" pitchFamily="34" charset="-120"/>
                </a:rPr>
                <a:t>(52%)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7010401" y="4744434"/>
              <a:ext cx="1524000" cy="35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目標值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75438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 sz="1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4389019" y="1447800"/>
              <a:ext cx="503656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 5   4   3  2   1  0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7467600" y="2057400"/>
              <a:ext cx="1447800" cy="35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改善值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3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32340" y="1807840"/>
            <a:ext cx="7772400" cy="1189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欲改善的項目，展開要因分析，追求問題的本質（真因），並且找出具有影響度的主要原因。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五、要因解析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63280" y="2753489"/>
            <a:ext cx="7848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追求到真正的原因，才能解決問題。</a:t>
            </a:r>
          </a:p>
        </p:txBody>
      </p:sp>
      <p:pic>
        <p:nvPicPr>
          <p:cNvPr id="221186" name="Picture 2" descr="http://news.xinhuanet.com/auto/2014-01/10/125983478_13893149125001n.jpg"/>
          <p:cNvPicPr>
            <a:picLocks noChangeAspect="1" noChangeArrowheads="1"/>
          </p:cNvPicPr>
          <p:nvPr/>
        </p:nvPicPr>
        <p:blipFill>
          <a:blip r:embed="rId2" cstate="print"/>
          <a:srcRect l="5449" t="21600" r="3288" b="6401"/>
          <a:stretch>
            <a:fillRect/>
          </a:stretch>
        </p:blipFill>
        <p:spPr bwMode="auto">
          <a:xfrm>
            <a:off x="4238496" y="3504745"/>
            <a:ext cx="4248472" cy="216024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4687580" y="580526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會聞味道的智慧型車子？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9314" name="Picture 2" descr="https://encrypted-tbn0.gstatic.com/images?q=tbn:ANd9GcSLRQMhtmlgoV8xC_-jSuyWYOs8cbwCY5C27M3hsTc-HVNqOa62O1BTc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6" y="3504745"/>
            <a:ext cx="3328352" cy="28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3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7" grpId="0" autoUpdateAnimBg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群組 59"/>
          <p:cNvGrpSpPr/>
          <p:nvPr/>
        </p:nvGrpSpPr>
        <p:grpSpPr>
          <a:xfrm>
            <a:off x="467544" y="1628800"/>
            <a:ext cx="8385719" cy="4683100"/>
            <a:chOff x="739775" y="947738"/>
            <a:chExt cx="8113031" cy="5364162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739775" y="947738"/>
              <a:ext cx="8113031" cy="5308649"/>
              <a:chOff x="552" y="1680"/>
              <a:chExt cx="10137" cy="5982"/>
            </a:xfrm>
          </p:grpSpPr>
          <p:sp>
            <p:nvSpPr>
              <p:cNvPr id="46086" name="Line 4"/>
              <p:cNvSpPr>
                <a:spLocks noChangeShapeType="1"/>
              </p:cNvSpPr>
              <p:nvPr/>
            </p:nvSpPr>
            <p:spPr bwMode="auto">
              <a:xfrm>
                <a:off x="1564" y="4760"/>
                <a:ext cx="81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87" name="Rectangle 5"/>
              <p:cNvSpPr>
                <a:spLocks noChangeArrowheads="1"/>
              </p:cNvSpPr>
              <p:nvPr/>
            </p:nvSpPr>
            <p:spPr bwMode="auto">
              <a:xfrm>
                <a:off x="1748" y="1680"/>
                <a:ext cx="2300" cy="7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88" name="Rectangle 6"/>
              <p:cNvSpPr>
                <a:spLocks noChangeArrowheads="1"/>
              </p:cNvSpPr>
              <p:nvPr/>
            </p:nvSpPr>
            <p:spPr bwMode="auto">
              <a:xfrm>
                <a:off x="4968" y="6907"/>
                <a:ext cx="2300" cy="7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89" name="Rectangle 7"/>
              <p:cNvSpPr>
                <a:spLocks noChangeArrowheads="1"/>
              </p:cNvSpPr>
              <p:nvPr/>
            </p:nvSpPr>
            <p:spPr bwMode="auto">
              <a:xfrm>
                <a:off x="1288" y="6907"/>
                <a:ext cx="2300" cy="7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0" name="Rectangle 8"/>
              <p:cNvSpPr>
                <a:spLocks noChangeArrowheads="1"/>
              </p:cNvSpPr>
              <p:nvPr/>
            </p:nvSpPr>
            <p:spPr bwMode="auto">
              <a:xfrm>
                <a:off x="5520" y="1680"/>
                <a:ext cx="2300" cy="7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1" name="Line 9"/>
              <p:cNvSpPr>
                <a:spLocks noChangeShapeType="1"/>
              </p:cNvSpPr>
              <p:nvPr/>
            </p:nvSpPr>
            <p:spPr bwMode="auto">
              <a:xfrm>
                <a:off x="5796" y="3080"/>
                <a:ext cx="14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2" name="Line 10"/>
              <p:cNvSpPr>
                <a:spLocks noChangeShapeType="1"/>
              </p:cNvSpPr>
              <p:nvPr/>
            </p:nvSpPr>
            <p:spPr bwMode="auto">
              <a:xfrm flipH="1">
                <a:off x="7544" y="3547"/>
                <a:ext cx="1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3" name="Line 11"/>
              <p:cNvSpPr>
                <a:spLocks noChangeShapeType="1"/>
              </p:cNvSpPr>
              <p:nvPr/>
            </p:nvSpPr>
            <p:spPr bwMode="auto">
              <a:xfrm>
                <a:off x="6164" y="2520"/>
                <a:ext cx="552" cy="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4" name="Line 12"/>
              <p:cNvSpPr>
                <a:spLocks noChangeShapeType="1"/>
              </p:cNvSpPr>
              <p:nvPr/>
            </p:nvSpPr>
            <p:spPr bwMode="auto">
              <a:xfrm flipV="1">
                <a:off x="5980" y="3080"/>
                <a:ext cx="460" cy="6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5" name="Line 13"/>
              <p:cNvSpPr>
                <a:spLocks noChangeShapeType="1"/>
              </p:cNvSpPr>
              <p:nvPr/>
            </p:nvSpPr>
            <p:spPr bwMode="auto">
              <a:xfrm flipH="1">
                <a:off x="7912" y="3080"/>
                <a:ext cx="184" cy="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6" name="Line 14"/>
              <p:cNvSpPr>
                <a:spLocks noChangeShapeType="1"/>
              </p:cNvSpPr>
              <p:nvPr/>
            </p:nvSpPr>
            <p:spPr bwMode="auto">
              <a:xfrm flipH="1" flipV="1">
                <a:off x="8188" y="3547"/>
                <a:ext cx="276" cy="3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7" name="Line 15"/>
              <p:cNvSpPr>
                <a:spLocks noChangeShapeType="1"/>
              </p:cNvSpPr>
              <p:nvPr/>
            </p:nvSpPr>
            <p:spPr bwMode="auto">
              <a:xfrm>
                <a:off x="2300" y="3640"/>
                <a:ext cx="17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8" name="Line 16"/>
              <p:cNvSpPr>
                <a:spLocks noChangeShapeType="1"/>
              </p:cNvSpPr>
              <p:nvPr/>
            </p:nvSpPr>
            <p:spPr bwMode="auto">
              <a:xfrm>
                <a:off x="2852" y="2987"/>
                <a:ext cx="552" cy="6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099" name="Line 17"/>
              <p:cNvSpPr>
                <a:spLocks noChangeShapeType="1"/>
              </p:cNvSpPr>
              <p:nvPr/>
            </p:nvSpPr>
            <p:spPr bwMode="auto">
              <a:xfrm flipV="1">
                <a:off x="2668" y="3640"/>
                <a:ext cx="276" cy="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00" name="Line 18"/>
              <p:cNvSpPr>
                <a:spLocks noChangeShapeType="1"/>
              </p:cNvSpPr>
              <p:nvPr/>
            </p:nvSpPr>
            <p:spPr bwMode="auto">
              <a:xfrm flipH="1" flipV="1">
                <a:off x="7360" y="5787"/>
                <a:ext cx="460" cy="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01" name="Text Box 19"/>
              <p:cNvSpPr txBox="1">
                <a:spLocks noChangeArrowheads="1"/>
              </p:cNvSpPr>
              <p:nvPr/>
            </p:nvSpPr>
            <p:spPr bwMode="auto">
              <a:xfrm>
                <a:off x="5152" y="6907"/>
                <a:ext cx="2116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3200" b="1" dirty="0">
                    <a:solidFill>
                      <a:srgbClr val="FF00FF"/>
                    </a:solidFill>
                    <a:latin typeface="+mj-ea"/>
                    <a:ea typeface="+mj-ea"/>
                  </a:rPr>
                  <a:t>大要因</a:t>
                </a:r>
              </a:p>
            </p:txBody>
          </p:sp>
          <p:sp>
            <p:nvSpPr>
              <p:cNvPr id="46102" name="Text Box 20"/>
              <p:cNvSpPr txBox="1">
                <a:spLocks noChangeArrowheads="1"/>
              </p:cNvSpPr>
              <p:nvPr/>
            </p:nvSpPr>
            <p:spPr bwMode="auto">
              <a:xfrm>
                <a:off x="7728" y="5413"/>
                <a:ext cx="2116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中要因</a:t>
                </a:r>
              </a:p>
            </p:txBody>
          </p:sp>
          <p:sp>
            <p:nvSpPr>
              <p:cNvPr id="46103" name="Text Box 21"/>
              <p:cNvSpPr txBox="1">
                <a:spLocks noChangeArrowheads="1"/>
              </p:cNvSpPr>
              <p:nvPr/>
            </p:nvSpPr>
            <p:spPr bwMode="auto">
              <a:xfrm>
                <a:off x="7176" y="6253"/>
                <a:ext cx="2116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 b="1" dirty="0">
                    <a:solidFill>
                      <a:schemeClr val="bg2">
                        <a:lumMod val="25000"/>
                      </a:schemeClr>
                    </a:solidFill>
                    <a:latin typeface="+mj-ea"/>
                    <a:ea typeface="+mj-ea"/>
                  </a:rPr>
                  <a:t>小要因</a:t>
                </a:r>
              </a:p>
            </p:txBody>
          </p:sp>
          <p:sp>
            <p:nvSpPr>
              <p:cNvPr id="46104" name="Rectangle 22"/>
              <p:cNvSpPr>
                <a:spLocks noChangeArrowheads="1"/>
              </p:cNvSpPr>
              <p:nvPr/>
            </p:nvSpPr>
            <p:spPr bwMode="auto">
              <a:xfrm>
                <a:off x="9752" y="3173"/>
                <a:ext cx="920" cy="28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05" name="Text Box 23"/>
              <p:cNvSpPr txBox="1">
                <a:spLocks noChangeArrowheads="1"/>
              </p:cNvSpPr>
              <p:nvPr/>
            </p:nvSpPr>
            <p:spPr bwMode="auto">
              <a:xfrm>
                <a:off x="9648" y="3453"/>
                <a:ext cx="1041" cy="2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lIns="91231" tIns="45626" rIns="91231" bIns="45626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4400" b="1" dirty="0">
                    <a:solidFill>
                      <a:schemeClr val="accent2"/>
                    </a:solidFill>
                    <a:latin typeface="+mj-ea"/>
                    <a:ea typeface="+mj-ea"/>
                  </a:rPr>
                  <a:t>問題點</a:t>
                </a:r>
              </a:p>
            </p:txBody>
          </p:sp>
          <p:sp>
            <p:nvSpPr>
              <p:cNvPr id="46106" name="Line 24"/>
              <p:cNvSpPr>
                <a:spLocks noChangeShapeType="1"/>
              </p:cNvSpPr>
              <p:nvPr/>
            </p:nvSpPr>
            <p:spPr bwMode="auto">
              <a:xfrm flipH="1">
                <a:off x="3312" y="5880"/>
                <a:ext cx="1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07" name="Line 25"/>
              <p:cNvSpPr>
                <a:spLocks noChangeShapeType="1"/>
              </p:cNvSpPr>
              <p:nvPr/>
            </p:nvSpPr>
            <p:spPr bwMode="auto">
              <a:xfrm flipH="1">
                <a:off x="3680" y="5413"/>
                <a:ext cx="552" cy="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08" name="Line 26"/>
              <p:cNvSpPr>
                <a:spLocks noChangeShapeType="1"/>
              </p:cNvSpPr>
              <p:nvPr/>
            </p:nvSpPr>
            <p:spPr bwMode="auto">
              <a:xfrm flipH="1" flipV="1">
                <a:off x="4048" y="5880"/>
                <a:ext cx="368" cy="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09" name="Line 27"/>
              <p:cNvSpPr>
                <a:spLocks noChangeShapeType="1"/>
              </p:cNvSpPr>
              <p:nvPr/>
            </p:nvSpPr>
            <p:spPr bwMode="auto">
              <a:xfrm>
                <a:off x="1932" y="6347"/>
                <a:ext cx="1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0" name="Line 28"/>
              <p:cNvSpPr>
                <a:spLocks noChangeShapeType="1"/>
              </p:cNvSpPr>
              <p:nvPr/>
            </p:nvSpPr>
            <p:spPr bwMode="auto">
              <a:xfrm>
                <a:off x="2484" y="5880"/>
                <a:ext cx="276" cy="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1" name="Line 29"/>
              <p:cNvSpPr>
                <a:spLocks noChangeShapeType="1"/>
              </p:cNvSpPr>
              <p:nvPr/>
            </p:nvSpPr>
            <p:spPr bwMode="auto">
              <a:xfrm flipV="1">
                <a:off x="2116" y="6347"/>
                <a:ext cx="368" cy="3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2" name="Line 30"/>
              <p:cNvSpPr>
                <a:spLocks noChangeShapeType="1"/>
              </p:cNvSpPr>
              <p:nvPr/>
            </p:nvSpPr>
            <p:spPr bwMode="auto">
              <a:xfrm>
                <a:off x="5612" y="5413"/>
                <a:ext cx="13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3" name="Line 31"/>
              <p:cNvSpPr>
                <a:spLocks noChangeShapeType="1"/>
              </p:cNvSpPr>
              <p:nvPr/>
            </p:nvSpPr>
            <p:spPr bwMode="auto">
              <a:xfrm>
                <a:off x="6348" y="4947"/>
                <a:ext cx="276" cy="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4" name="Line 32"/>
              <p:cNvSpPr>
                <a:spLocks noChangeShapeType="1"/>
              </p:cNvSpPr>
              <p:nvPr/>
            </p:nvSpPr>
            <p:spPr bwMode="auto">
              <a:xfrm flipV="1">
                <a:off x="5980" y="5413"/>
                <a:ext cx="276" cy="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5" name="Line 33"/>
              <p:cNvSpPr>
                <a:spLocks noChangeShapeType="1"/>
              </p:cNvSpPr>
              <p:nvPr/>
            </p:nvSpPr>
            <p:spPr bwMode="auto">
              <a:xfrm flipH="1">
                <a:off x="3588" y="2987"/>
                <a:ext cx="13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6" name="Line 34"/>
              <p:cNvSpPr>
                <a:spLocks noChangeShapeType="1"/>
              </p:cNvSpPr>
              <p:nvPr/>
            </p:nvSpPr>
            <p:spPr bwMode="auto">
              <a:xfrm flipH="1">
                <a:off x="4140" y="2613"/>
                <a:ext cx="276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7" name="Line 35"/>
              <p:cNvSpPr>
                <a:spLocks noChangeShapeType="1"/>
              </p:cNvSpPr>
              <p:nvPr/>
            </p:nvSpPr>
            <p:spPr bwMode="auto">
              <a:xfrm flipH="1" flipV="1">
                <a:off x="4508" y="2987"/>
                <a:ext cx="460" cy="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8" name="Line 36"/>
              <p:cNvSpPr>
                <a:spLocks noChangeShapeType="1"/>
              </p:cNvSpPr>
              <p:nvPr/>
            </p:nvSpPr>
            <p:spPr bwMode="auto">
              <a:xfrm>
                <a:off x="6624" y="4200"/>
                <a:ext cx="13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19" name="Line 37"/>
              <p:cNvSpPr>
                <a:spLocks noChangeShapeType="1"/>
              </p:cNvSpPr>
              <p:nvPr/>
            </p:nvSpPr>
            <p:spPr bwMode="auto">
              <a:xfrm>
                <a:off x="6992" y="3827"/>
                <a:ext cx="276" cy="3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0" name="Line 38"/>
              <p:cNvSpPr>
                <a:spLocks noChangeShapeType="1"/>
              </p:cNvSpPr>
              <p:nvPr/>
            </p:nvSpPr>
            <p:spPr bwMode="auto">
              <a:xfrm flipV="1">
                <a:off x="6624" y="4200"/>
                <a:ext cx="276" cy="3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1" name="Text Box 39"/>
              <p:cNvSpPr txBox="1">
                <a:spLocks noChangeArrowheads="1"/>
              </p:cNvSpPr>
              <p:nvPr/>
            </p:nvSpPr>
            <p:spPr bwMode="auto">
              <a:xfrm>
                <a:off x="5520" y="1680"/>
                <a:ext cx="2208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>
                    <a:latin typeface="+mj-ea"/>
                    <a:ea typeface="+mj-ea"/>
                  </a:rPr>
                  <a:t>  </a:t>
                </a:r>
                <a:r>
                  <a:rPr lang="zh-TW" altLang="en-US" sz="3200" b="1" dirty="0">
                    <a:solidFill>
                      <a:srgbClr val="FF00FF"/>
                    </a:solidFill>
                    <a:latin typeface="+mj-ea"/>
                    <a:ea typeface="+mj-ea"/>
                  </a:rPr>
                  <a:t>大要因</a:t>
                </a:r>
              </a:p>
            </p:txBody>
          </p:sp>
          <p:sp>
            <p:nvSpPr>
              <p:cNvPr id="46122" name="Text Box 40"/>
              <p:cNvSpPr txBox="1">
                <a:spLocks noChangeArrowheads="1"/>
              </p:cNvSpPr>
              <p:nvPr/>
            </p:nvSpPr>
            <p:spPr bwMode="auto">
              <a:xfrm>
                <a:off x="1840" y="1680"/>
                <a:ext cx="2116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3200" dirty="0">
                    <a:latin typeface="+mj-ea"/>
                    <a:ea typeface="+mj-ea"/>
                  </a:rPr>
                  <a:t> </a:t>
                </a:r>
                <a:r>
                  <a:rPr lang="zh-TW" altLang="en-US" sz="3200" b="1" dirty="0">
                    <a:solidFill>
                      <a:srgbClr val="FF00FF"/>
                    </a:solidFill>
                    <a:latin typeface="+mj-ea"/>
                    <a:ea typeface="+mj-ea"/>
                  </a:rPr>
                  <a:t>大要</a:t>
                </a:r>
                <a:r>
                  <a:rPr lang="zh-TW" altLang="en-US" sz="3200" b="1" dirty="0" smtClean="0">
                    <a:solidFill>
                      <a:srgbClr val="FF00FF"/>
                    </a:solidFill>
                    <a:latin typeface="+mj-ea"/>
                    <a:ea typeface="+mj-ea"/>
                  </a:rPr>
                  <a:t>因</a:t>
                </a:r>
                <a:endParaRPr lang="zh-TW" altLang="en-US" b="1" dirty="0">
                  <a:solidFill>
                    <a:schemeClr val="accent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123" name="Text Box 41"/>
              <p:cNvSpPr txBox="1">
                <a:spLocks noChangeArrowheads="1"/>
              </p:cNvSpPr>
              <p:nvPr/>
            </p:nvSpPr>
            <p:spPr bwMode="auto">
              <a:xfrm>
                <a:off x="1472" y="6907"/>
                <a:ext cx="2024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3200" b="1" dirty="0">
                    <a:solidFill>
                      <a:srgbClr val="FF00FF"/>
                    </a:solidFill>
                    <a:latin typeface="+mj-ea"/>
                    <a:ea typeface="+mj-ea"/>
                  </a:rPr>
                  <a:t>大要因</a:t>
                </a:r>
              </a:p>
            </p:txBody>
          </p:sp>
          <p:sp>
            <p:nvSpPr>
              <p:cNvPr id="46124" name="Line 42"/>
              <p:cNvSpPr>
                <a:spLocks noChangeShapeType="1"/>
              </p:cNvSpPr>
              <p:nvPr/>
            </p:nvSpPr>
            <p:spPr bwMode="auto">
              <a:xfrm flipH="1">
                <a:off x="6808" y="5787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5" name="Line 43"/>
              <p:cNvSpPr>
                <a:spLocks noChangeShapeType="1"/>
              </p:cNvSpPr>
              <p:nvPr/>
            </p:nvSpPr>
            <p:spPr bwMode="auto">
              <a:xfrm flipH="1">
                <a:off x="7176" y="5413"/>
                <a:ext cx="368" cy="3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6" name="Oval 44"/>
              <p:cNvSpPr>
                <a:spLocks noChangeArrowheads="1"/>
              </p:cNvSpPr>
              <p:nvPr/>
            </p:nvSpPr>
            <p:spPr bwMode="auto">
              <a:xfrm>
                <a:off x="8004" y="2613"/>
                <a:ext cx="552" cy="4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7" name="Oval 45"/>
              <p:cNvSpPr>
                <a:spLocks noChangeArrowheads="1"/>
              </p:cNvSpPr>
              <p:nvPr/>
            </p:nvSpPr>
            <p:spPr bwMode="auto">
              <a:xfrm>
                <a:off x="5704" y="3733"/>
                <a:ext cx="552" cy="4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8" name="Oval 46"/>
              <p:cNvSpPr>
                <a:spLocks noChangeArrowheads="1"/>
              </p:cNvSpPr>
              <p:nvPr/>
            </p:nvSpPr>
            <p:spPr bwMode="auto">
              <a:xfrm>
                <a:off x="8188" y="3920"/>
                <a:ext cx="552" cy="4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29" name="Oval 47"/>
              <p:cNvSpPr>
                <a:spLocks noChangeArrowheads="1"/>
              </p:cNvSpPr>
              <p:nvPr/>
            </p:nvSpPr>
            <p:spPr bwMode="auto">
              <a:xfrm>
                <a:off x="4692" y="3547"/>
                <a:ext cx="552" cy="4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0" name="Oval 48"/>
              <p:cNvSpPr>
                <a:spLocks noChangeArrowheads="1"/>
              </p:cNvSpPr>
              <p:nvPr/>
            </p:nvSpPr>
            <p:spPr bwMode="auto">
              <a:xfrm>
                <a:off x="7360" y="4947"/>
                <a:ext cx="552" cy="4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1" name="Oval 49"/>
              <p:cNvSpPr>
                <a:spLocks noChangeArrowheads="1"/>
              </p:cNvSpPr>
              <p:nvPr/>
            </p:nvSpPr>
            <p:spPr bwMode="auto">
              <a:xfrm>
                <a:off x="4140" y="5040"/>
                <a:ext cx="552" cy="4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2" name="Oval 50"/>
              <p:cNvSpPr>
                <a:spLocks noChangeArrowheads="1"/>
              </p:cNvSpPr>
              <p:nvPr/>
            </p:nvSpPr>
            <p:spPr bwMode="auto">
              <a:xfrm>
                <a:off x="2300" y="4107"/>
                <a:ext cx="552" cy="4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3" name="Text Box 51"/>
              <p:cNvSpPr txBox="1">
                <a:spLocks noChangeArrowheads="1"/>
              </p:cNvSpPr>
              <p:nvPr/>
            </p:nvSpPr>
            <p:spPr bwMode="auto">
              <a:xfrm>
                <a:off x="644" y="2808"/>
                <a:ext cx="128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1" tIns="45626" rIns="91231" bIns="4562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800" b="1" dirty="0">
                    <a:solidFill>
                      <a:srgbClr val="CC3300"/>
                    </a:solidFill>
                    <a:latin typeface="+mj-ea"/>
                    <a:ea typeface="+mj-ea"/>
                  </a:rPr>
                  <a:t>主因</a:t>
                </a:r>
              </a:p>
            </p:txBody>
          </p:sp>
          <p:sp>
            <p:nvSpPr>
              <p:cNvPr id="46134" name="Line 52"/>
              <p:cNvSpPr>
                <a:spLocks noChangeShapeType="1"/>
              </p:cNvSpPr>
              <p:nvPr/>
            </p:nvSpPr>
            <p:spPr bwMode="auto">
              <a:xfrm>
                <a:off x="1564" y="3547"/>
                <a:ext cx="828" cy="6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5" name="Oval 53"/>
              <p:cNvSpPr>
                <a:spLocks noChangeArrowheads="1"/>
              </p:cNvSpPr>
              <p:nvPr/>
            </p:nvSpPr>
            <p:spPr bwMode="auto">
              <a:xfrm>
                <a:off x="552" y="2707"/>
                <a:ext cx="1380" cy="8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6" name="Line 54"/>
              <p:cNvSpPr>
                <a:spLocks noChangeShapeType="1"/>
              </p:cNvSpPr>
              <p:nvPr/>
            </p:nvSpPr>
            <p:spPr bwMode="auto">
              <a:xfrm flipV="1">
                <a:off x="2852" y="4760"/>
                <a:ext cx="1104" cy="2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7" name="Line 55"/>
              <p:cNvSpPr>
                <a:spLocks noChangeShapeType="1"/>
              </p:cNvSpPr>
              <p:nvPr/>
            </p:nvSpPr>
            <p:spPr bwMode="auto">
              <a:xfrm flipV="1">
                <a:off x="6348" y="4760"/>
                <a:ext cx="920" cy="2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8" name="Line 56"/>
              <p:cNvSpPr>
                <a:spLocks noChangeShapeType="1"/>
              </p:cNvSpPr>
              <p:nvPr/>
            </p:nvSpPr>
            <p:spPr bwMode="auto">
              <a:xfrm>
                <a:off x="3220" y="2427"/>
                <a:ext cx="1656" cy="2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  <p:sp>
            <p:nvSpPr>
              <p:cNvPr id="46139" name="Line 57"/>
              <p:cNvSpPr>
                <a:spLocks noChangeShapeType="1"/>
              </p:cNvSpPr>
              <p:nvPr/>
            </p:nvSpPr>
            <p:spPr bwMode="auto">
              <a:xfrm>
                <a:off x="6900" y="2427"/>
                <a:ext cx="1380" cy="2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TW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46085" name="Picture 59" descr="MCj0304457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4388" y="5589588"/>
              <a:ext cx="935037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標題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要因分析圖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魚骨圖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pPr algn="ctr"/>
            <a:r>
              <a:rPr lang="zh-TW" altLang="en-US" dirty="0" smtClean="0"/>
              <a:t>打破砂鍋問到底</a:t>
            </a:r>
            <a:r>
              <a:rPr lang="en-US" altLang="zh-TW" dirty="0" smtClean="0"/>
              <a:t>-</a:t>
            </a:r>
            <a:r>
              <a:rPr lang="zh-TW" altLang="en-US" dirty="0" smtClean="0"/>
              <a:t>根因分析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1989-F4B9-484D-B115-8F5C8A3398EE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317444" name="Picture 4" descr="http://www.educational-business-articles.com/images/5-Whys-exa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77250"/>
            <a:ext cx="5753254" cy="439949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769278" y="5661248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連問幾次「為什麼」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根因自然就浮現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「為什麼貧窮？」（圖片來源：公視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25220"/>
            <a:ext cx="1663570" cy="420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07840"/>
            <a:ext cx="8147248" cy="16211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消除問題的主要原因，必須充分運用創造性思考，並且評選提出經濟有效的改善方法，以便達成目標。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zh-TW" altLang="en-US" dirty="0"/>
              <a:t>六、對策擬定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400350" y="5912772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顯而易見的對策，往往無效。</a:t>
            </a:r>
          </a:p>
        </p:txBody>
      </p:sp>
      <p:pic>
        <p:nvPicPr>
          <p:cNvPr id="214018" name="Picture 2" descr="http://img1.cache.netease.com/catchpic/9/9E/9E26EFE19F740630735E1C8E5185297A.jpg"/>
          <p:cNvPicPr>
            <a:picLocks noChangeAspect="1" noChangeArrowheads="1"/>
          </p:cNvPicPr>
          <p:nvPr/>
        </p:nvPicPr>
        <p:blipFill>
          <a:blip r:embed="rId2" cstate="print"/>
          <a:srcRect l="52919" t="11351" r="7391"/>
          <a:stretch>
            <a:fillRect/>
          </a:stretch>
        </p:blipFill>
        <p:spPr bwMode="auto">
          <a:xfrm>
            <a:off x="4112112" y="3424014"/>
            <a:ext cx="1395991" cy="2448272"/>
          </a:xfrm>
          <a:prstGeom prst="rect">
            <a:avLst/>
          </a:prstGeom>
          <a:noFill/>
        </p:spPr>
      </p:pic>
      <p:pic>
        <p:nvPicPr>
          <p:cNvPr id="214020" name="Picture 4" descr="http://pic.dbw.cn/0/06/27/91/6279150_068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96022"/>
            <a:ext cx="2857500" cy="238125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5580112" y="386104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醉漢在路燈下找鑰匙？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1" grpId="0" autoUpdateAnimBg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21030"/>
            <a:ext cx="7772400" cy="10450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具體改善案之改善計畫順序實施，全員分工合作，實施並檢討每一個改善案，力求達到預期的效果。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七、對策實施與檢討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55576" y="2783736"/>
            <a:ext cx="7467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2800" dirty="0">
                <a:solidFill>
                  <a:srgbClr val="FF00FF"/>
                </a:solidFill>
                <a:latin typeface="+mj-ea"/>
                <a:ea typeface="+mj-ea"/>
              </a:rPr>
              <a:t>‧</a:t>
            </a:r>
            <a:r>
              <a:rPr lang="zh-TW" altLang="en-US" sz="2800" b="1" dirty="0">
                <a:solidFill>
                  <a:srgbClr val="FF00FF"/>
                </a:solidFill>
                <a:latin typeface="+mj-ea"/>
                <a:ea typeface="+mj-ea"/>
              </a:rPr>
              <a:t>有好的改善過程，才有好的改善結果。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2800" dirty="0">
                <a:solidFill>
                  <a:srgbClr val="FF00FF"/>
                </a:solidFill>
                <a:latin typeface="+mj-ea"/>
                <a:ea typeface="+mj-ea"/>
              </a:rPr>
              <a:t>‧</a:t>
            </a:r>
            <a:r>
              <a:rPr lang="zh-TW" altLang="en-US" sz="2800" b="1" dirty="0">
                <a:solidFill>
                  <a:srgbClr val="FF00FF"/>
                </a:solidFill>
                <a:latin typeface="+mj-ea"/>
                <a:ea typeface="+mj-ea"/>
              </a:rPr>
              <a:t>適當的改善速度，也才能掌握改善的效果。</a:t>
            </a:r>
            <a:endParaRPr lang="zh-TW" altLang="en-US" sz="2800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pic>
        <p:nvPicPr>
          <p:cNvPr id="211970" name="Picture 2" descr="http://img3.epochtimes.com.tw/20100222/b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221088"/>
            <a:ext cx="3701137" cy="2232248"/>
          </a:xfrm>
          <a:prstGeom prst="rect">
            <a:avLst/>
          </a:prstGeom>
          <a:noFill/>
        </p:spPr>
      </p:pic>
      <p:pic>
        <p:nvPicPr>
          <p:cNvPr id="211972" name="Picture 4" descr="http://g.youth.cn/q/201202/W020120229560738505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758" y="3987061"/>
            <a:ext cx="3384376" cy="2538282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4067944" y="4084702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欲速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則不達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9" grpId="0" autoUpdateAnimBg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 sz="3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+mj-ea"/>
              <a:ea typeface="+mj-ea"/>
            </a:endParaRPr>
          </a:p>
        </p:txBody>
      </p:sp>
      <p:graphicFrame>
        <p:nvGraphicFramePr>
          <p:cNvPr id="849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68073"/>
              </p:ext>
            </p:extLst>
          </p:nvPr>
        </p:nvGraphicFramePr>
        <p:xfrm>
          <a:off x="533400" y="1371600"/>
          <a:ext cx="8153400" cy="4954588"/>
        </p:xfrm>
        <a:graphic>
          <a:graphicData uri="http://schemas.openxmlformats.org/drawingml/2006/table">
            <a:tbl>
              <a:tblPr/>
              <a:tblGrid>
                <a:gridCol w="1828800"/>
                <a:gridCol w="3429000"/>
                <a:gridCol w="1295400"/>
                <a:gridCol w="16002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改善案名稱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變更物品存放架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李四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30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現狀問題：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存放架太寬，裡面物品不易拿到。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176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改善對策：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改為斜坡式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度。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由李四繪圖自製存放架。物品自然滑下。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66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效果檢討：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(1).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取物時間由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23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分鐘降為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分鐘降低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分鐘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(2).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修訂作業標準編號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Q101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67818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6781800" y="601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7086600" y="5486400"/>
            <a:ext cx="30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7620000" y="58674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781800" y="6019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latin typeface="+mj-ea"/>
                <a:ea typeface="+mj-ea"/>
              </a:rPr>
              <a:t>改善前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7467600" y="6019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latin typeface="+mj-ea"/>
                <a:ea typeface="+mj-ea"/>
              </a:rPr>
              <a:t>改善後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6374226" y="5257800"/>
            <a:ext cx="4234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+mj-ea"/>
                <a:ea typeface="+mj-ea"/>
              </a:rPr>
              <a:t>3020100</a:t>
            </a:r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>
            <a:off x="6781800" y="579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7010400" y="5257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+mj-ea"/>
                <a:ea typeface="+mj-ea"/>
              </a:rPr>
              <a:t>23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7620000" y="5562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+mj-ea"/>
                <a:ea typeface="+mj-ea"/>
              </a:rPr>
              <a:t>8</a:t>
            </a:r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6781800" y="5334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>
            <a:off x="6781800" y="556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6553200" y="5029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+mj-ea"/>
                <a:ea typeface="+mj-ea"/>
              </a:rPr>
              <a:t>(</a:t>
            </a:r>
            <a:r>
              <a:rPr lang="zh-TW" altLang="en-US" sz="1600">
                <a:latin typeface="+mj-ea"/>
                <a:ea typeface="+mj-ea"/>
              </a:rPr>
              <a:t>分</a:t>
            </a:r>
            <a:r>
              <a:rPr lang="en-US" altLang="zh-TW" sz="1600">
                <a:latin typeface="+mj-ea"/>
                <a:ea typeface="+mj-ea"/>
              </a:rPr>
              <a:t>)</a:t>
            </a:r>
          </a:p>
        </p:txBody>
      </p:sp>
      <p:graphicFrame>
        <p:nvGraphicFramePr>
          <p:cNvPr id="85028" name="Object 36"/>
          <p:cNvGraphicFramePr>
            <a:graphicFrameLocks noChangeAspect="1"/>
          </p:cNvGraphicFramePr>
          <p:nvPr/>
        </p:nvGraphicFramePr>
        <p:xfrm>
          <a:off x="6781800" y="3505200"/>
          <a:ext cx="15208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PhotoImpact" r:id="rId3" imgW="1520698" imgH="1218996" progId="">
                  <p:embed/>
                </p:oleObj>
              </mc:Choice>
              <mc:Fallback>
                <p:oleObj name="PhotoImpact" r:id="rId3" imgW="1520698" imgH="121899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05200"/>
                        <a:ext cx="15208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9" name="Object 37"/>
          <p:cNvGraphicFramePr>
            <a:graphicFrameLocks noChangeAspect="1"/>
          </p:cNvGraphicFramePr>
          <p:nvPr/>
        </p:nvGraphicFramePr>
        <p:xfrm>
          <a:off x="6629400" y="1905000"/>
          <a:ext cx="157797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PhotoImpact" r:id="rId5" imgW="1578600" imgH="1414035" progId="">
                  <p:embed/>
                </p:oleObj>
              </mc:Choice>
              <mc:Fallback>
                <p:oleObj name="PhotoImpact" r:id="rId5" imgW="1578600" imgH="141403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05000"/>
                        <a:ext cx="1577975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1143000" y="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                 </a:t>
            </a:r>
            <a:endParaRPr lang="en-US" altLang="zh-TW" sz="3600">
              <a:solidFill>
                <a:schemeClr val="tx2"/>
              </a:solidFill>
            </a:endParaRPr>
          </a:p>
        </p:txBody>
      </p:sp>
      <p:sp>
        <p:nvSpPr>
          <p:cNvPr id="85031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93038" cy="1143000"/>
          </a:xfrm>
        </p:spPr>
        <p:txBody>
          <a:bodyPr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</a:rPr>
              <a:t>改善案說明例</a:t>
            </a:r>
            <a:endParaRPr lang="zh-TW" altLang="en-US" dirty="0"/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5943600" y="1981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>
                <a:latin typeface="+mj-ea"/>
                <a:ea typeface="+mj-ea"/>
              </a:rPr>
              <a:t>改善前</a:t>
            </a:r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5943600" y="3581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>
                <a:latin typeface="+mj-ea"/>
                <a:ea typeface="+mj-ea"/>
              </a:rPr>
              <a:t>改善後</a:t>
            </a:r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7543800" y="5029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>
                <a:latin typeface="+mj-ea"/>
                <a:ea typeface="+mj-ea"/>
              </a:rPr>
              <a:t>效果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7772400" cy="1189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各個改善案的實質效果，並合理計算提出，與目標值比較，正確評估改善績效。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八、效果確認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39552" y="6093296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正確客觀整合實際效益，避免彰而不實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24" name="Picture 4" descr="http://blog.smps.tp.edu.tw/~l0908/attachments/200906/089281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61" y="3356993"/>
            <a:ext cx="4027891" cy="2592288"/>
          </a:xfrm>
          <a:prstGeom prst="rect">
            <a:avLst/>
          </a:prstGeom>
          <a:noFill/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91631"/>
              </p:ext>
            </p:extLst>
          </p:nvPr>
        </p:nvGraphicFramePr>
        <p:xfrm>
          <a:off x="4330326" y="2564904"/>
          <a:ext cx="441813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PhotoImpact" r:id="rId4" imgW="5803404" imgH="3642059" progId="">
                  <p:embed/>
                </p:oleObj>
              </mc:Choice>
              <mc:Fallback>
                <p:oleObj name="PhotoImpact" r:id="rId4" imgW="5803404" imgH="364205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326" y="2564904"/>
                        <a:ext cx="4418138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64088" y="5818656"/>
            <a:ext cx="920445" cy="3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ea typeface="標楷體" pitchFamily="65" charset="-120"/>
              </a:rPr>
              <a:t>改善前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68344" y="5811512"/>
            <a:ext cx="1012490" cy="3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ea typeface="標楷體" pitchFamily="65" charset="-120"/>
              </a:rPr>
              <a:t>改善後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99592" y="33569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n-ea"/>
                <a:ea typeface="+mn-ea"/>
              </a:rPr>
              <a:t>瞎子摸象</a:t>
            </a:r>
            <a:endParaRPr lang="zh-TW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3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4" grpId="0" autoUpdateAnimBg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什麼是品質？</a:t>
            </a:r>
            <a:endParaRPr lang="zh-TW" altLang="en-US" dirty="0"/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2505864" y="2620169"/>
            <a:ext cx="345638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品質</a:t>
            </a:r>
            <a:r>
              <a:rPr kumimoji="0" lang="en-US" altLang="zh-TW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2469904" y="4276504"/>
            <a:ext cx="414798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n-US" altLang="zh-TW" sz="5400" b="1" dirty="0">
                <a:solidFill>
                  <a:srgbClr val="FF0000"/>
                </a:solidFill>
                <a:ea typeface="Gulim" pitchFamily="34" charset="-127"/>
              </a:rPr>
              <a:t>Quality?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711200" y="2320131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生活品質 </a:t>
            </a:r>
          </a:p>
        </p:txBody>
      </p:sp>
      <p:sp>
        <p:nvSpPr>
          <p:cNvPr id="13" name="Text Box 1029"/>
          <p:cNvSpPr txBox="1">
            <a:spLocks noChangeArrowheads="1"/>
          </p:cNvSpPr>
          <p:nvPr/>
        </p:nvSpPr>
        <p:spPr bwMode="auto">
          <a:xfrm>
            <a:off x="6732240" y="2583084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旅遊品質 </a:t>
            </a:r>
          </a:p>
        </p:txBody>
      </p:sp>
      <p:sp>
        <p:nvSpPr>
          <p:cNvPr id="14" name="Rectangle 1030"/>
          <p:cNvSpPr>
            <a:spLocks noChangeArrowheads="1"/>
          </p:cNvSpPr>
          <p:nvPr/>
        </p:nvSpPr>
        <p:spPr bwMode="auto">
          <a:xfrm>
            <a:off x="711200" y="3325962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環境品質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Rectangle 1031"/>
          <p:cNvSpPr>
            <a:spLocks noChangeArrowheads="1"/>
          </p:cNvSpPr>
          <p:nvPr/>
        </p:nvSpPr>
        <p:spPr bwMode="auto">
          <a:xfrm>
            <a:off x="6732240" y="4336256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工程品質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Rectangle 1032"/>
          <p:cNvSpPr>
            <a:spLocks noChangeArrowheads="1"/>
          </p:cNvSpPr>
          <p:nvPr/>
        </p:nvSpPr>
        <p:spPr bwMode="auto">
          <a:xfrm>
            <a:off x="711200" y="4336256"/>
            <a:ext cx="150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施政品質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Rectangle 1033"/>
          <p:cNvSpPr>
            <a:spLocks noChangeArrowheads="1"/>
          </p:cNvSpPr>
          <p:nvPr/>
        </p:nvSpPr>
        <p:spPr bwMode="auto">
          <a:xfrm>
            <a:off x="6732240" y="3360976"/>
            <a:ext cx="144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服務品質 </a:t>
            </a:r>
          </a:p>
        </p:txBody>
      </p:sp>
      <p:sp>
        <p:nvSpPr>
          <p:cNvPr id="18" name="Rectangle 1034"/>
          <p:cNvSpPr>
            <a:spLocks noChangeArrowheads="1"/>
          </p:cNvSpPr>
          <p:nvPr/>
        </p:nvSpPr>
        <p:spPr bwMode="auto">
          <a:xfrm>
            <a:off x="711200" y="5271294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醫療品質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Rectangle 1035"/>
          <p:cNvSpPr>
            <a:spLocks noChangeArrowheads="1"/>
          </p:cNvSpPr>
          <p:nvPr/>
        </p:nvSpPr>
        <p:spPr bwMode="auto">
          <a:xfrm>
            <a:off x="6732240" y="5282396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教學品質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12611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的改善案，建立書面標準，做好全員教育訓練並列入日常管理，以維持改善效果。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九、標準化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27584" y="5373216"/>
            <a:ext cx="7620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標準化後要效果維持，要不斷能夠擺動下去。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標準化後要水平展開，擺動越大效果越豐收。</a:t>
            </a:r>
          </a:p>
        </p:txBody>
      </p:sp>
      <p:pic>
        <p:nvPicPr>
          <p:cNvPr id="252930" name="Picture 2" descr="http://www.cgpnews.cn/res_base/cgb_final/upload/article/image/2011_2/6_20/3aasgp5eme62.jpg"/>
          <p:cNvPicPr>
            <a:picLocks noChangeAspect="1" noChangeArrowheads="1"/>
          </p:cNvPicPr>
          <p:nvPr/>
        </p:nvPicPr>
        <p:blipFill>
          <a:blip r:embed="rId2" cstate="print"/>
          <a:srcRect t="15428" b="11287"/>
          <a:stretch>
            <a:fillRect/>
          </a:stretch>
        </p:blipFill>
        <p:spPr bwMode="auto">
          <a:xfrm>
            <a:off x="1835695" y="2636912"/>
            <a:ext cx="5248275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https://encrypted-tbn2.gstatic.com/images?q=tbn:ANd9GcQ9vO2CZyN2hk1KsTSvBXDY8DJ3j0KfH7fs2CzzXMwP8UotBVL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04" y="2842617"/>
            <a:ext cx="26479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060848"/>
            <a:ext cx="7772400" cy="1117104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本期改善活動的步驟、手法、專業技術等，能確實做充分檢討，裨益改進，使下一次活動更上一層樓。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zh-TW" altLang="en-US" dirty="0"/>
              <a:t>十、檢討及改進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914400" y="5335736"/>
            <a:ext cx="7239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TW" altLang="en-US" sz="2800" b="1" dirty="0" smtClean="0">
                <a:solidFill>
                  <a:srgbClr val="FF00FF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凡事</a:t>
            </a:r>
            <a:r>
              <a:rPr lang="zh-TW" altLang="en-US" sz="2800" b="1" dirty="0">
                <a:solidFill>
                  <a:srgbClr val="FF00FF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不去反省，則容易喪失了成長的機會。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TW" sz="2800" b="1" dirty="0" smtClean="0">
                <a:solidFill>
                  <a:srgbClr val="FF00FF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PDCA</a:t>
            </a:r>
            <a:r>
              <a:rPr lang="zh-TW" altLang="en-US" sz="2800" b="1" dirty="0">
                <a:solidFill>
                  <a:srgbClr val="FF00FF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是反省過去失敗的意思。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75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animBg="1"/>
      <p:bldP spid="8090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655514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省電作戰 </a:t>
            </a:r>
            <a:r>
              <a:rPr lang="en-US" altLang="zh-TW" b="0" dirty="0" smtClean="0"/>
              <a:t>QCC</a:t>
            </a:r>
            <a:r>
              <a:rPr lang="zh-TW" altLang="en-US" b="0" dirty="0" smtClean="0"/>
              <a:t> 範例說明</a:t>
            </a:r>
            <a:endParaRPr lang="zh-TW" alt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圈的組成</a:t>
            </a:r>
            <a:r>
              <a:rPr lang="zh-TW" altLang="en-US" dirty="0"/>
              <a:t> </a:t>
            </a:r>
          </a:p>
        </p:txBody>
      </p:sp>
      <p:graphicFrame>
        <p:nvGraphicFramePr>
          <p:cNvPr id="151630" name="Group 7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8203598"/>
              </p:ext>
            </p:extLst>
          </p:nvPr>
        </p:nvGraphicFramePr>
        <p:xfrm>
          <a:off x="684213" y="2001862"/>
          <a:ext cx="8002587" cy="4235450"/>
        </p:xfrm>
        <a:graphic>
          <a:graphicData uri="http://schemas.openxmlformats.org/drawingml/2006/table">
            <a:tbl>
              <a:tblPr/>
              <a:tblGrid>
                <a:gridCol w="1439862"/>
                <a:gridCol w="656272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成立時間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活動期間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~102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開會時間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每週三定期召開圈會，平均每次約二小時，總共召開圈會 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次（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102/01~102/04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）</a:t>
                      </a:r>
                    </a:p>
                    <a:p>
                      <a:pPr marL="261938" marR="0" lvl="0" indent="-2619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出席率達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93.75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％</a:t>
                      </a:r>
                    </a:p>
                    <a:p>
                      <a:pPr marL="261938" marR="0" lvl="0" indent="-2619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主席及紀錄由圈員輪流擔任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輔 導 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全智賢 課長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圈    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金秀賢 副主任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圈    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徐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XX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、賴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XX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、劉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XX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、洪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XX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93850" y="1268413"/>
          <a:ext cx="6172200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工作表" r:id="rId5" imgW="10191902" imgH="9229649" progId="Excel.Sheet.8">
                  <p:embed/>
                </p:oleObj>
              </mc:Choice>
              <mc:Fallback>
                <p:oleObj name="工作表" r:id="rId5" imgW="10191902" imgH="92296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68413"/>
                        <a:ext cx="6172200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zh-TW" altLang="en-US" sz="4800" b="0" dirty="0"/>
              <a:t>活動計畫表（甘特圖）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-163513" y="3921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5352" name="AutoShape 8"/>
          <p:cNvSpPr>
            <a:spLocks noChangeArrowheads="1"/>
          </p:cNvSpPr>
          <p:nvPr/>
        </p:nvSpPr>
        <p:spPr bwMode="auto">
          <a:xfrm>
            <a:off x="2699792" y="1038672"/>
            <a:ext cx="2903538" cy="1152525"/>
          </a:xfrm>
          <a:prstGeom prst="wedgeRectCallout">
            <a:avLst>
              <a:gd name="adj1" fmla="val -39959"/>
              <a:gd name="adj2" fmla="val 726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省電的範圍涵蓋廣又受季節因素影響，不易掌握與評估，一再將主題縮小範圍</a:t>
            </a:r>
            <a:r>
              <a:rPr lang="zh-TW" altLang="en-US"/>
              <a:t>。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283968" y="2993251"/>
            <a:ext cx="4032448" cy="29137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以腦力激盪法提出五個主題 </a:t>
            </a: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節省水費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節省電費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東西採購適用性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降低工程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不適率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降低工務維修案件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選題過程</a:t>
            </a:r>
          </a:p>
        </p:txBody>
      </p:sp>
      <p:pic>
        <p:nvPicPr>
          <p:cNvPr id="272386" name="Picture 2" descr="http://brand.gamania.com/gvoice/vol39/tw/images/39/feature/39_feature_05_clip_image005-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5520"/>
            <a:ext cx="3119616" cy="25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91" name="Rectangle 3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>
                <a:solidFill>
                  <a:schemeClr val="bg1"/>
                </a:solidFill>
              </a:rPr>
              <a:t>選題結果</a:t>
            </a:r>
          </a:p>
        </p:txBody>
      </p:sp>
      <p:graphicFrame>
        <p:nvGraphicFramePr>
          <p:cNvPr id="157032" name="Group 3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19628497"/>
              </p:ext>
            </p:extLst>
          </p:nvPr>
        </p:nvGraphicFramePr>
        <p:xfrm>
          <a:off x="457200" y="1861586"/>
          <a:ext cx="8229600" cy="4663758"/>
        </p:xfrm>
        <a:graphic>
          <a:graphicData uri="http://schemas.openxmlformats.org/drawingml/2006/table">
            <a:tbl>
              <a:tblPr/>
              <a:tblGrid>
                <a:gridCol w="1522413"/>
                <a:gridCol w="1008062"/>
                <a:gridCol w="1223963"/>
                <a:gridCol w="1081087"/>
                <a:gridCol w="719138"/>
                <a:gridCol w="1081087"/>
                <a:gridCol w="863600"/>
                <a:gridCol w="730250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候選主題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可行性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(*2)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效益性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(*1.5)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急迫性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圈員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主管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方針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排名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節省水費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東西採購適用性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降低工程不適率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降低工務維修案件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021" name="Text Box 349"/>
          <p:cNvSpPr txBox="1">
            <a:spLocks noChangeArrowheads="1"/>
          </p:cNvSpPr>
          <p:nvPr/>
        </p:nvSpPr>
        <p:spPr bwMode="auto">
          <a:xfrm>
            <a:off x="539750" y="2997200"/>
            <a:ext cx="799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157022" name="Text Box 350"/>
          <p:cNvSpPr txBox="1">
            <a:spLocks noChangeArrowheads="1"/>
          </p:cNvSpPr>
          <p:nvPr/>
        </p:nvSpPr>
        <p:spPr bwMode="auto">
          <a:xfrm>
            <a:off x="504031" y="346093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節省電費      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80	39	  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24	  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36	  38	  217	   1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7931150" cy="3341688"/>
          </a:xfrm>
        </p:spPr>
        <p:txBody>
          <a:bodyPr>
            <a:normAutofit fontScale="85000" lnSpcReduction="10000"/>
          </a:bodyPr>
          <a:lstStyle/>
          <a:p>
            <a:pPr marL="365125" indent="-365125" algn="just"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為探討影響照明的真正因素，全體圈員以腦力激盪法重新檢討，提出每個可能造成照明浪費電的原因，並用「名目團體法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 smtClean="0"/>
              <a:t> </a:t>
            </a:r>
            <a:r>
              <a:rPr lang="en-US" altLang="zh-TW" b="1" dirty="0" smtClean="0">
                <a:latin typeface="Cambria" panose="02040503050406030204" pitchFamily="18" charset="0"/>
              </a:rPr>
              <a:t>(</a:t>
            </a:r>
            <a:r>
              <a:rPr lang="en-US" altLang="zh-TW" b="1" dirty="0">
                <a:latin typeface="Cambria" panose="02040503050406030204" pitchFamily="18" charset="0"/>
              </a:rPr>
              <a:t>Nominal Group Technique</a:t>
            </a:r>
            <a:r>
              <a:rPr lang="en-US" altLang="zh-TW" b="1" dirty="0" smtClean="0">
                <a:latin typeface="Cambria" panose="02040503050406030204" pitchFamily="18" charset="0"/>
              </a:rPr>
              <a:t>,</a:t>
            </a:r>
            <a:r>
              <a:rPr lang="zh-TW" altLang="en-US" b="1" dirty="0" smtClean="0">
                <a:latin typeface="Cambria" panose="02040503050406030204" pitchFamily="18" charset="0"/>
              </a:rPr>
              <a:t> </a:t>
            </a:r>
            <a:r>
              <a:rPr lang="en-US" altLang="zh-TW" b="1" dirty="0" smtClean="0">
                <a:latin typeface="Cambria" panose="02040503050406030204" pitchFamily="18" charset="0"/>
              </a:rPr>
              <a:t>NGT)</a:t>
            </a:r>
            <a:r>
              <a:rPr lang="zh-TW" altLang="en-US" b="1" dirty="0" smtClean="0">
                <a:latin typeface="Cambria" panose="02040503050406030204" pitchFamily="18" charset="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原因歸納成三大類：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合理的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控制：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即該關的沒關、人沒在也開著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合理的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照度：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即是否裝有點滅器等控制工具</a:t>
            </a:r>
            <a:endParaRPr lang="en-US" altLang="zh-TW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、不足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控制器：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即開關全開的情況下測試其照度是否在標準內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現況掌握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現況掌握－特性要因圖</a:t>
            </a:r>
            <a:r>
              <a:rPr lang="zh-TW" altLang="en-US" dirty="0"/>
              <a:t>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213225" y="1643063"/>
            <a:ext cx="22780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zh-TW" sz="1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7956550" y="3227388"/>
            <a:ext cx="390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endParaRPr lang="zh-TW" altLang="zh-TW" sz="14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916" name="Text Box 60"/>
          <p:cNvSpPr txBox="1">
            <a:spLocks noChangeArrowheads="1"/>
          </p:cNvSpPr>
          <p:nvPr/>
        </p:nvSpPr>
        <p:spPr bwMode="auto">
          <a:xfrm>
            <a:off x="1263650" y="1709738"/>
            <a:ext cx="24288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b="1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917" name="Text Box 61"/>
          <p:cNvSpPr txBox="1">
            <a:spLocks noChangeArrowheads="1"/>
          </p:cNvSpPr>
          <p:nvPr/>
        </p:nvSpPr>
        <p:spPr bwMode="auto">
          <a:xfrm>
            <a:off x="2268538" y="6021388"/>
            <a:ext cx="227806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zh-TW" sz="1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983" name="Text Box 127"/>
          <p:cNvSpPr txBox="1">
            <a:spLocks noChangeArrowheads="1"/>
          </p:cNvSpPr>
          <p:nvPr/>
        </p:nvSpPr>
        <p:spPr bwMode="auto">
          <a:xfrm>
            <a:off x="5867400" y="11255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121984" name="Text Box 128"/>
          <p:cNvSpPr txBox="1">
            <a:spLocks noChangeArrowheads="1"/>
          </p:cNvSpPr>
          <p:nvPr/>
        </p:nvSpPr>
        <p:spPr bwMode="auto">
          <a:xfrm>
            <a:off x="3851275" y="15573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不合理的控制（人）</a:t>
            </a:r>
          </a:p>
        </p:txBody>
      </p:sp>
      <p:sp>
        <p:nvSpPr>
          <p:cNvPr id="121985" name="Text Box 129"/>
          <p:cNvSpPr txBox="1">
            <a:spLocks noChangeArrowheads="1"/>
          </p:cNvSpPr>
          <p:nvPr/>
        </p:nvSpPr>
        <p:spPr bwMode="auto">
          <a:xfrm>
            <a:off x="611188" y="1628775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不足的控制器（物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sp>
        <p:nvSpPr>
          <p:cNvPr id="121986" name="Text Box 130"/>
          <p:cNvSpPr txBox="1">
            <a:spLocks noChangeArrowheads="1"/>
          </p:cNvSpPr>
          <p:nvPr/>
        </p:nvSpPr>
        <p:spPr bwMode="auto">
          <a:xfrm>
            <a:off x="1835150" y="60928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不合理的照度（事）</a:t>
            </a:r>
          </a:p>
        </p:txBody>
      </p:sp>
      <p:sp>
        <p:nvSpPr>
          <p:cNvPr id="121987" name="Text Box 131"/>
          <p:cNvSpPr txBox="1">
            <a:spLocks noChangeArrowheads="1"/>
          </p:cNvSpPr>
          <p:nvPr/>
        </p:nvSpPr>
        <p:spPr bwMode="auto">
          <a:xfrm>
            <a:off x="8025110" y="2997200"/>
            <a:ext cx="46166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照明不合理因素</a:t>
            </a:r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611188" y="2060575"/>
            <a:ext cx="8207375" cy="3960813"/>
            <a:chOff x="385" y="1298"/>
            <a:chExt cx="5170" cy="2495"/>
          </a:xfrm>
        </p:grpSpPr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1247" y="3249"/>
              <a:ext cx="92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建材選用不佳</a:t>
              </a:r>
            </a:p>
          </p:txBody>
        </p:sp>
        <p:sp>
          <p:nvSpPr>
            <p:cNvPr id="121866" name="Text Box 10"/>
            <p:cNvSpPr txBox="1">
              <a:spLocks noChangeArrowheads="1"/>
            </p:cNvSpPr>
            <p:nvPr/>
          </p:nvSpPr>
          <p:spPr bwMode="auto">
            <a:xfrm>
              <a:off x="2608" y="3294"/>
              <a:ext cx="6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營造氣氛</a:t>
              </a:r>
            </a:p>
          </p:txBody>
        </p: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2925" y="2886"/>
              <a:ext cx="5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法規要求</a:t>
              </a:r>
            </a:p>
          </p:txBody>
        </p:sp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3016" y="2659"/>
              <a:ext cx="106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控制器位置不良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1610" y="2568"/>
              <a:ext cx="104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照明器具位置不良</a:t>
              </a:r>
            </a:p>
          </p:txBody>
        </p:sp>
        <p:sp>
          <p:nvSpPr>
            <p:cNvPr id="121888" name="Text Box 32"/>
            <p:cNvSpPr txBox="1">
              <a:spLocks noChangeArrowheads="1"/>
            </p:cNvSpPr>
            <p:nvPr/>
          </p:nvSpPr>
          <p:spPr bwMode="auto">
            <a:xfrm>
              <a:off x="1338" y="3022"/>
              <a:ext cx="95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燈具選擇不合理</a:t>
              </a:r>
            </a:p>
          </p:txBody>
        </p:sp>
        <p:sp>
          <p:nvSpPr>
            <p:cNvPr id="121889" name="Text Box 33"/>
            <p:cNvSpPr txBox="1">
              <a:spLocks noChangeArrowheads="1"/>
            </p:cNvSpPr>
            <p:nvPr/>
          </p:nvSpPr>
          <p:spPr bwMode="auto">
            <a:xfrm>
              <a:off x="1156" y="3475"/>
              <a:ext cx="86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照明器具老舊</a:t>
              </a:r>
            </a:p>
          </p:txBody>
        </p:sp>
        <p:sp>
          <p:nvSpPr>
            <p:cNvPr id="121890" name="Text Box 34"/>
            <p:cNvSpPr txBox="1">
              <a:spLocks noChangeArrowheads="1"/>
            </p:cNvSpPr>
            <p:nvPr/>
          </p:nvSpPr>
          <p:spPr bwMode="auto">
            <a:xfrm>
              <a:off x="1610" y="2704"/>
              <a:ext cx="103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設計考慮不週</a:t>
              </a:r>
            </a:p>
          </p:txBody>
        </p:sp>
        <p:sp>
          <p:nvSpPr>
            <p:cNvPr id="121891" name="Text Box 35"/>
            <p:cNvSpPr txBox="1">
              <a:spLocks noChangeArrowheads="1"/>
            </p:cNvSpPr>
            <p:nvPr/>
          </p:nvSpPr>
          <p:spPr bwMode="auto">
            <a:xfrm>
              <a:off x="2426" y="3475"/>
              <a:ext cx="9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個人特殊需求</a:t>
              </a:r>
            </a:p>
          </p:txBody>
        </p:sp>
        <p:sp>
          <p:nvSpPr>
            <p:cNvPr id="121892" name="Text Box 36"/>
            <p:cNvSpPr txBox="1">
              <a:spLocks noChangeArrowheads="1"/>
            </p:cNvSpPr>
            <p:nvPr/>
          </p:nvSpPr>
          <p:spPr bwMode="auto">
            <a:xfrm>
              <a:off x="2835" y="3067"/>
              <a:ext cx="84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維修人力不足</a:t>
              </a:r>
            </a:p>
          </p:txBody>
        </p:sp>
        <p:grpSp>
          <p:nvGrpSpPr>
            <p:cNvPr id="3" name="Group 172"/>
            <p:cNvGrpSpPr>
              <a:grpSpLocks/>
            </p:cNvGrpSpPr>
            <p:nvPr/>
          </p:nvGrpSpPr>
          <p:grpSpPr bwMode="auto">
            <a:xfrm>
              <a:off x="385" y="1298"/>
              <a:ext cx="5170" cy="2495"/>
              <a:chOff x="295" y="1253"/>
              <a:chExt cx="5170" cy="2495"/>
            </a:xfrm>
          </p:grpSpPr>
          <p:sp>
            <p:nvSpPr>
              <p:cNvPr id="121877" name="Text Box 21"/>
              <p:cNvSpPr txBox="1">
                <a:spLocks noChangeArrowheads="1"/>
              </p:cNvSpPr>
              <p:nvPr/>
            </p:nvSpPr>
            <p:spPr bwMode="auto">
              <a:xfrm>
                <a:off x="340" y="1459"/>
                <a:ext cx="742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400" b="1">
                    <a:latin typeface="微軟正黑體" pitchFamily="34" charset="-120"/>
                    <a:ea typeface="微軟正黑體" pitchFamily="34" charset="-120"/>
                  </a:rPr>
                  <a:t>設計未考慮</a:t>
                </a:r>
              </a:p>
            </p:txBody>
          </p:sp>
          <p:sp>
            <p:nvSpPr>
              <p:cNvPr id="121878" name="Text Box 22"/>
              <p:cNvSpPr txBox="1">
                <a:spLocks noChangeArrowheads="1"/>
              </p:cNvSpPr>
              <p:nvPr/>
            </p:nvSpPr>
            <p:spPr bwMode="auto">
              <a:xfrm>
                <a:off x="295" y="1842"/>
                <a:ext cx="97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400" b="1">
                    <a:latin typeface="微軟正黑體" pitchFamily="34" charset="-120"/>
                    <a:ea typeface="微軟正黑體" pitchFamily="34" charset="-120"/>
                  </a:rPr>
                  <a:t>未考量實際工作</a:t>
                </a:r>
              </a:p>
            </p:txBody>
          </p:sp>
          <p:sp>
            <p:nvSpPr>
              <p:cNvPr id="121879" name="Text Box 23"/>
              <p:cNvSpPr txBox="1">
                <a:spLocks noChangeArrowheads="1"/>
              </p:cNvSpPr>
              <p:nvPr/>
            </p:nvSpPr>
            <p:spPr bwMode="auto">
              <a:xfrm>
                <a:off x="1610" y="1525"/>
                <a:ext cx="86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1400" b="1">
                    <a:latin typeface="微軟正黑體" pitchFamily="34" charset="-120"/>
                    <a:ea typeface="微軟正黑體" pitchFamily="34" charset="-120"/>
                  </a:rPr>
                  <a:t>空間功能變更</a:t>
                </a:r>
              </a:p>
            </p:txBody>
          </p:sp>
          <p:sp>
            <p:nvSpPr>
              <p:cNvPr id="121881" name="Text Box 25"/>
              <p:cNvSpPr txBox="1">
                <a:spLocks noChangeArrowheads="1"/>
              </p:cNvSpPr>
              <p:nvPr/>
            </p:nvSpPr>
            <p:spPr bwMode="auto">
              <a:xfrm>
                <a:off x="703" y="2215"/>
                <a:ext cx="853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400" b="1">
                    <a:latin typeface="微軟正黑體" pitchFamily="34" charset="-120"/>
                    <a:ea typeface="微軟正黑體" pitchFamily="34" charset="-120"/>
                  </a:rPr>
                  <a:t>工程經費考量</a:t>
                </a:r>
              </a:p>
            </p:txBody>
          </p:sp>
          <p:sp>
            <p:nvSpPr>
              <p:cNvPr id="121887" name="Text Box 31"/>
              <p:cNvSpPr txBox="1">
                <a:spLocks noChangeArrowheads="1"/>
              </p:cNvSpPr>
              <p:nvPr/>
            </p:nvSpPr>
            <p:spPr bwMode="auto">
              <a:xfrm>
                <a:off x="1791" y="1888"/>
                <a:ext cx="86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1400" b="1">
                    <a:latin typeface="微軟正黑體" pitchFamily="34" charset="-120"/>
                    <a:ea typeface="微軟正黑體" pitchFamily="34" charset="-120"/>
                  </a:rPr>
                  <a:t>舊設施未更新</a:t>
                </a:r>
              </a:p>
            </p:txBody>
          </p:sp>
          <p:grpSp>
            <p:nvGrpSpPr>
              <p:cNvPr id="4" name="Group 171"/>
              <p:cNvGrpSpPr>
                <a:grpSpLocks/>
              </p:cNvGrpSpPr>
              <p:nvPr/>
            </p:nvGrpSpPr>
            <p:grpSpPr bwMode="auto">
              <a:xfrm>
                <a:off x="340" y="1253"/>
                <a:ext cx="5125" cy="2495"/>
                <a:chOff x="340" y="1253"/>
                <a:chExt cx="5125" cy="2495"/>
              </a:xfrm>
            </p:grpSpPr>
            <p:sp>
              <p:nvSpPr>
                <p:cNvPr id="1218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18" y="1444"/>
                  <a:ext cx="573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開關故障</a:t>
                  </a:r>
                </a:p>
              </p:txBody>
            </p:sp>
            <p:sp>
              <p:nvSpPr>
                <p:cNvPr id="1218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69" y="1268"/>
                  <a:ext cx="854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個人特殊需求</a:t>
                  </a:r>
                </a:p>
              </p:txBody>
            </p:sp>
            <p:sp>
              <p:nvSpPr>
                <p:cNvPr id="1218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1842"/>
                  <a:ext cx="680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不瞭解照</a:t>
                  </a:r>
                </a:p>
                <a:p>
                  <a:pPr algn="ctr"/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明特性</a:t>
                  </a:r>
                </a:p>
              </p:txBody>
            </p:sp>
            <p:sp>
              <p:nvSpPr>
                <p:cNvPr id="1218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35" y="2225"/>
                  <a:ext cx="735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控制器位</a:t>
                  </a:r>
                </a:p>
                <a:p>
                  <a:pPr algn="ctr"/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置不良</a:t>
                  </a:r>
                </a:p>
              </p:txBody>
            </p:sp>
            <p:sp>
              <p:nvSpPr>
                <p:cNvPr id="12188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923" y="1979"/>
                  <a:ext cx="574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習慣不良</a:t>
                  </a:r>
                </a:p>
              </p:txBody>
            </p:sp>
            <p:sp>
              <p:nvSpPr>
                <p:cNvPr id="12188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60" y="1651"/>
                  <a:ext cx="670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 sz="1400" b="1">
                      <a:latin typeface="微軟正黑體" pitchFamily="34" charset="-120"/>
                      <a:ea typeface="微軟正黑體" pitchFamily="34" charset="-120"/>
                    </a:rPr>
                    <a:t>宣導不足</a:t>
                  </a:r>
                </a:p>
              </p:txBody>
            </p:sp>
            <p:grpSp>
              <p:nvGrpSpPr>
                <p:cNvPr id="5" name="Group 137"/>
                <p:cNvGrpSpPr>
                  <a:grpSpLocks/>
                </p:cNvGrpSpPr>
                <p:nvPr/>
              </p:nvGrpSpPr>
              <p:grpSpPr bwMode="auto">
                <a:xfrm>
                  <a:off x="340" y="1253"/>
                  <a:ext cx="5125" cy="2495"/>
                  <a:chOff x="1082" y="3600"/>
                  <a:chExt cx="9536" cy="4860"/>
                </a:xfrm>
              </p:grpSpPr>
              <p:sp>
                <p:nvSpPr>
                  <p:cNvPr id="121994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6120"/>
                    <a:ext cx="1440" cy="23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19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300"/>
                    <a:ext cx="54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199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6660"/>
                    <a:ext cx="35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199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4680" y="7200"/>
                    <a:ext cx="36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19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7740"/>
                    <a:ext cx="36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199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4141" y="8100"/>
                    <a:ext cx="36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200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5399" y="6480"/>
                    <a:ext cx="541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200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840"/>
                    <a:ext cx="54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200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7200"/>
                    <a:ext cx="5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200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680" y="7740"/>
                    <a:ext cx="54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220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4501" y="8100"/>
                    <a:ext cx="35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grpSp>
                <p:nvGrpSpPr>
                  <p:cNvPr id="6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082" y="3600"/>
                    <a:ext cx="9536" cy="4500"/>
                    <a:chOff x="1082" y="3600"/>
                    <a:chExt cx="9536" cy="4500"/>
                  </a:xfrm>
                </p:grpSpPr>
                <p:sp>
                  <p:nvSpPr>
                    <p:cNvPr id="122006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1" y="3600"/>
                      <a:ext cx="1439" cy="25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p:txBody>
                </p:sp>
                <p:sp>
                  <p:nvSpPr>
                    <p:cNvPr id="122007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1" y="4140"/>
                      <a:ext cx="54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p:txBody>
                </p:sp>
                <p:sp>
                  <p:nvSpPr>
                    <p:cNvPr id="122008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4860"/>
                      <a:ext cx="54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p:txBody>
                </p:sp>
                <p:sp>
                  <p:nvSpPr>
                    <p:cNvPr id="122009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1" y="5580"/>
                      <a:ext cx="35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p:txBody>
                </p:sp>
                <p:sp>
                  <p:nvSpPr>
                    <p:cNvPr id="122010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4320"/>
                      <a:ext cx="54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p:txBody>
                </p:sp>
                <p:sp>
                  <p:nvSpPr>
                    <p:cNvPr id="122011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1" y="5040"/>
                      <a:ext cx="54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>
                        <a:latin typeface="微軟正黑體" pitchFamily="34" charset="-120"/>
                        <a:ea typeface="微軟正黑體" pitchFamily="34" charset="-120"/>
                      </a:endParaRPr>
                    </a:p>
                  </p:txBody>
                </p:sp>
                <p:grpSp>
                  <p:nvGrpSpPr>
                    <p:cNvPr id="7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82" y="3600"/>
                      <a:ext cx="9536" cy="4500"/>
                      <a:chOff x="1082" y="3600"/>
                      <a:chExt cx="9536" cy="4500"/>
                    </a:xfrm>
                  </p:grpSpPr>
                  <p:sp>
                    <p:nvSpPr>
                      <p:cNvPr id="122013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80" y="3600"/>
                        <a:ext cx="1079" cy="25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122014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0" y="4140"/>
                        <a:ext cx="53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122015" name="Line 1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80" y="3780"/>
                        <a:ext cx="539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1220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80" y="4860"/>
                        <a:ext cx="53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1220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40" y="5580"/>
                        <a:ext cx="53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122018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40" y="4500"/>
                        <a:ext cx="53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1220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99" y="5220"/>
                        <a:ext cx="54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grpSp>
                    <p:nvGrpSpPr>
                      <p:cNvPr id="8" name="Group 1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82" y="3960"/>
                        <a:ext cx="9536" cy="4140"/>
                        <a:chOff x="1082" y="3960"/>
                        <a:chExt cx="9536" cy="4140"/>
                      </a:xfrm>
                    </p:grpSpPr>
                    <p:sp>
                      <p:nvSpPr>
                        <p:cNvPr id="122021" name="Line 1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42" y="6120"/>
                          <a:ext cx="8276" cy="1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p:txBody>
                    </p:sp>
                    <p:sp>
                      <p:nvSpPr>
                        <p:cNvPr id="122022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18" y="3960"/>
                          <a:ext cx="900" cy="216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p:txBody>
                    </p:sp>
                    <p:sp>
                      <p:nvSpPr>
                        <p:cNvPr id="122023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18" y="6120"/>
                          <a:ext cx="900" cy="198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p:txBody>
                    </p:sp>
                    <p:sp>
                      <p:nvSpPr>
                        <p:cNvPr id="122024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18" y="3960"/>
                          <a:ext cx="1" cy="414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p:txBody>
                    </p:sp>
                    <p:sp>
                      <p:nvSpPr>
                        <p:cNvPr id="122025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82" y="5220"/>
                          <a:ext cx="360" cy="90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p:txBody>
                    </p:sp>
                    <p:sp>
                      <p:nvSpPr>
                        <p:cNvPr id="122026" name="Lin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82" y="6120"/>
                          <a:ext cx="360" cy="90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84" grpId="0"/>
      <p:bldP spid="121985" grpId="0"/>
      <p:bldP spid="121986" grpId="0"/>
      <p:bldP spid="1219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r>
              <a:rPr lang="zh-TW" altLang="en-US" sz="4800" b="0" dirty="0"/>
              <a:t>照明不合理查檢表</a:t>
            </a:r>
            <a:r>
              <a:rPr lang="zh-TW" altLang="en-US" sz="4800" dirty="0"/>
              <a:t> 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-5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24292" name="Group 3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11844"/>
              </p:ext>
            </p:extLst>
          </p:nvPr>
        </p:nvGraphicFramePr>
        <p:xfrm>
          <a:off x="504031" y="2579712"/>
          <a:ext cx="8135937" cy="3657600"/>
        </p:xfrm>
        <a:graphic>
          <a:graphicData uri="http://schemas.openxmlformats.org/drawingml/2006/table">
            <a:tbl>
              <a:tblPr/>
              <a:tblGrid>
                <a:gridCol w="1922462"/>
                <a:gridCol w="1776413"/>
                <a:gridCol w="1844675"/>
                <a:gridCol w="1778000"/>
                <a:gridCol w="814387"/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查檢區域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不合理的控制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不足夠的控制器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不合理的照度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作業區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辦公區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走道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檢驗區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用餐區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會議室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樓梯間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儲存室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廁所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83568" y="1772816"/>
            <a:ext cx="3873624" cy="576064"/>
          </a:xfrm>
        </p:spPr>
        <p:txBody>
          <a:bodyPr/>
          <a:lstStyle/>
          <a:p>
            <a:r>
              <a:rPr lang="zh-TW" altLang="en-US" dirty="0" smtClean="0"/>
              <a:t>胖達人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品質為什麼要控制？</a:t>
            </a:r>
            <a:endParaRPr lang="zh-TW" altLang="en-US" dirty="0"/>
          </a:p>
        </p:txBody>
      </p:sp>
      <p:pic>
        <p:nvPicPr>
          <p:cNvPr id="84994" name="Picture 2" descr="http://static.ettoday.net/images/380/d38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602765" cy="2702074"/>
          </a:xfrm>
          <a:prstGeom prst="rect">
            <a:avLst/>
          </a:prstGeom>
          <a:noFill/>
        </p:spPr>
      </p:pic>
      <p:pic>
        <p:nvPicPr>
          <p:cNvPr id="84996" name="Picture 4" descr="http://3.bp.blogspot.com/_PEc45U6Hkyo/TRYR3U7PCZI/AAAAAAAAASo/96_VfUzClIE/s1600/%25E9%25BC%258E%25E7%258E%258B%25E9%25BA%25BB%25E8%25BE%25A3%25E9%258D%2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73508"/>
            <a:ext cx="4467603" cy="2792252"/>
          </a:xfrm>
          <a:prstGeom prst="rect">
            <a:avLst/>
          </a:prstGeom>
          <a:noFill/>
        </p:spPr>
      </p:pic>
      <p:sp>
        <p:nvSpPr>
          <p:cNvPr id="7" name="內容版面配置區 3"/>
          <p:cNvSpPr txBox="1">
            <a:spLocks/>
          </p:cNvSpPr>
          <p:nvPr/>
        </p:nvSpPr>
        <p:spPr>
          <a:xfrm>
            <a:off x="4716016" y="2708920"/>
            <a:ext cx="3873624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鼎王麻辣鍋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0" dirty="0"/>
              <a:t>查檢結果</a:t>
            </a:r>
            <a:r>
              <a:rPr lang="zh-TW" altLang="en-US" dirty="0"/>
              <a:t>  </a:t>
            </a:r>
          </a:p>
        </p:txBody>
      </p:sp>
      <p:graphicFrame>
        <p:nvGraphicFramePr>
          <p:cNvPr id="170598" name="Group 6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80389065"/>
              </p:ext>
            </p:extLst>
          </p:nvPr>
        </p:nvGraphicFramePr>
        <p:xfrm>
          <a:off x="468313" y="1484313"/>
          <a:ext cx="8229600" cy="4760914"/>
        </p:xfrm>
        <a:graphic>
          <a:graphicData uri="http://schemas.openxmlformats.org/drawingml/2006/table">
            <a:tbl>
              <a:tblPr/>
              <a:tblGrid>
                <a:gridCol w="760412"/>
                <a:gridCol w="895350"/>
                <a:gridCol w="733425"/>
                <a:gridCol w="777875"/>
                <a:gridCol w="852488"/>
                <a:gridCol w="731837"/>
                <a:gridCol w="762000"/>
                <a:gridCol w="750888"/>
                <a:gridCol w="742950"/>
                <a:gridCol w="625475"/>
                <a:gridCol w="5969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類別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作業區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辦公區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走道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檢驗區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用餐區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會議室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樓梯間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儲存室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廁所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不合理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的控制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121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(98.3%)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(57%)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(71.4%)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(55.6%)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不合理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的照度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(1.6%)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(25%)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(87.9%)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(28.6%)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(11.1%)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不足的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控制器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(12.5%)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(33.3%)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百分比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49.80%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16.19%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12.55%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11.34%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3.64%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3.24%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2.02%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0.81%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0.40%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累計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百分比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49.80%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65.99%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78.54%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89.88%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93.52%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96.76%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98.79%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99.60%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anose="02040503050406030204" pitchFamily="18" charset="0"/>
                          <a:ea typeface="標楷體" panose="03000509000000000000" pitchFamily="65" charset="-120"/>
                        </a:rPr>
                        <a:t>---</a:t>
                      </a: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anose="020405030504060302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關鍵因素分析</a:t>
            </a:r>
            <a:r>
              <a:rPr lang="en-US" altLang="zh-TW" dirty="0" smtClean="0"/>
              <a:t>-</a:t>
            </a:r>
            <a:r>
              <a:rPr lang="zh-TW" altLang="en-US" b="0" dirty="0" smtClean="0"/>
              <a:t>柏拉圖</a:t>
            </a:r>
            <a:r>
              <a:rPr lang="en-US" altLang="zh-TW" b="0" dirty="0" smtClean="0"/>
              <a:t>(20/80)</a:t>
            </a:r>
            <a:endParaRPr lang="zh-TW" altLang="en-US" dirty="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27104" name="Rectangle 128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96752"/>
            <a:ext cx="78848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6024"/>
            <a:ext cx="8229600" cy="836712"/>
          </a:xfrm>
        </p:spPr>
        <p:txBody>
          <a:bodyPr>
            <a:normAutofit/>
          </a:bodyPr>
          <a:lstStyle/>
          <a:p>
            <a:r>
              <a:rPr lang="zh-TW" altLang="en-US" b="0" dirty="0"/>
              <a:t>對策擬定－不合理的控制</a:t>
            </a:r>
            <a:endParaRPr lang="zh-TW" altLang="en-US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72149" name="Group 21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5700698"/>
              </p:ext>
            </p:extLst>
          </p:nvPr>
        </p:nvGraphicFramePr>
        <p:xfrm>
          <a:off x="179512" y="1208235"/>
          <a:ext cx="8856982" cy="5245101"/>
        </p:xfrm>
        <a:graphic>
          <a:graphicData uri="http://schemas.openxmlformats.org/drawingml/2006/table">
            <a:tbl>
              <a:tblPr/>
              <a:tblGrid>
                <a:gridCol w="600613"/>
                <a:gridCol w="435156"/>
                <a:gridCol w="969586"/>
                <a:gridCol w="2758190"/>
                <a:gridCol w="448393"/>
                <a:gridCol w="372280"/>
                <a:gridCol w="372281"/>
                <a:gridCol w="446737"/>
                <a:gridCol w="372280"/>
                <a:gridCol w="688307"/>
                <a:gridCol w="673081"/>
                <a:gridCol w="72007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HOW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主要原因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要因分析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對策擬定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對策評價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負責人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實施日期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實施地點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圈員能力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可行性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效益性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評價結果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213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不合理的控制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使用者沒有隨手關燈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含個人習慣不良及個人特殊需求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加強宣導：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加入隨手關燈等叮嚀小語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Aaa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於電燈開關張貼標籤貼紙請同仁們養成隨手關燈的習慣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Bbb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廣播：即考慮廣播之時段以及研擬廣播詞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發通告：發通告請同仁加以配合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Ccc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不瞭解照明特性及設備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在工務處及稽核處之單位網頁加入照明相關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Q&amp;A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、製作活潑之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flash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動畫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Ddd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開關故障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定期檢查院內各單位之電燈開關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Eee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控制器位置不良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列為往後佈線時之參考依據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Fff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24" name="Rectangle 15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對策擬定－控制器不足</a:t>
            </a:r>
          </a:p>
        </p:txBody>
      </p:sp>
      <p:graphicFrame>
        <p:nvGraphicFramePr>
          <p:cNvPr id="174358" name="Group 130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48708234"/>
              </p:ext>
            </p:extLst>
          </p:nvPr>
        </p:nvGraphicFramePr>
        <p:xfrm>
          <a:off x="251520" y="1772816"/>
          <a:ext cx="8640191" cy="4660207"/>
        </p:xfrm>
        <a:graphic>
          <a:graphicData uri="http://schemas.openxmlformats.org/drawingml/2006/table">
            <a:tbl>
              <a:tblPr/>
              <a:tblGrid>
                <a:gridCol w="588962"/>
                <a:gridCol w="588963"/>
                <a:gridCol w="949325"/>
                <a:gridCol w="971550"/>
                <a:gridCol w="587375"/>
                <a:gridCol w="588962"/>
                <a:gridCol w="592138"/>
                <a:gridCol w="587375"/>
                <a:gridCol w="590550"/>
                <a:gridCol w="908050"/>
                <a:gridCol w="695325"/>
                <a:gridCol w="991616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WHY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HOW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WHO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WHEN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WHERE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主要原因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要因分析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對策擬定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對策評價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負責人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負責單位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實施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日期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實施地點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圈員能力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可行性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效益性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評價結果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4725">
                <a:tc rowSpan="3">
                  <a:txBody>
                    <a:bodyPr/>
                    <a:lstStyle/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降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低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照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明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理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控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制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器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</a:t>
                      </a:r>
                    </a:p>
                    <a:p>
                      <a:pPr marL="0" marR="0" lvl="0" indent="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設計未  考慮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加裝控制器調整控制器數量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Aaa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B1-1F, 4F,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6F-11F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未考量實際工作需求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依據現行之工作場地需要增減控制器數量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1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空間功能變更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依現有空間加以規劃控制器之種類、數量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33" name="Rectangle 341"/>
          <p:cNvSpPr>
            <a:spLocks noGrp="1" noChangeArrowheads="1"/>
          </p:cNvSpPr>
          <p:nvPr>
            <p:ph type="title"/>
          </p:nvPr>
        </p:nvSpPr>
        <p:spPr>
          <a:xfrm>
            <a:off x="539750" y="205011"/>
            <a:ext cx="8147050" cy="847725"/>
          </a:xfrm>
        </p:spPr>
        <p:txBody>
          <a:bodyPr>
            <a:normAutofit/>
          </a:bodyPr>
          <a:lstStyle/>
          <a:p>
            <a:r>
              <a:rPr lang="zh-TW" altLang="en-US" b="0" dirty="0"/>
              <a:t>對策擬定－不合理的照度</a:t>
            </a:r>
          </a:p>
        </p:txBody>
      </p:sp>
      <p:graphicFrame>
        <p:nvGraphicFramePr>
          <p:cNvPr id="175567" name="Group 25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1938116"/>
              </p:ext>
            </p:extLst>
          </p:nvPr>
        </p:nvGraphicFramePr>
        <p:xfrm>
          <a:off x="107504" y="1268760"/>
          <a:ext cx="8932404" cy="5212080"/>
        </p:xfrm>
        <a:graphic>
          <a:graphicData uri="http://schemas.openxmlformats.org/drawingml/2006/table">
            <a:tbl>
              <a:tblPr/>
              <a:tblGrid>
                <a:gridCol w="616032"/>
                <a:gridCol w="538199"/>
                <a:gridCol w="1006848"/>
                <a:gridCol w="1935864"/>
                <a:gridCol w="584567"/>
                <a:gridCol w="442152"/>
                <a:gridCol w="438839"/>
                <a:gridCol w="490176"/>
                <a:gridCol w="647479"/>
                <a:gridCol w="720080"/>
                <a:gridCol w="720080"/>
                <a:gridCol w="792088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HOW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WHERE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主要原因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要因分析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對策擬定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對策評價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負責人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實施日期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實施地點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圈員能力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可行性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效益性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評價結果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765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燈具選擇不合理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更換目前不適用之燈具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於日後採買時加強注意燈具之選擇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Www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全院各單位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營造氣氛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依照度標準為依據，排除個人因素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照明器具老舊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檢視現有照明器具的使用年限、堪用程度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建材選用不佳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日後選擇建材時應考慮其反射率較高者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各單位定期整修時，考量將牆面漆成較亮的顏色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照明器具位置不良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適度調整照明器具的位置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Rrr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5-7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B1-1F,4F,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6F-11F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6.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法規要求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依法規要求之照度安裝燈具，避免過之或不及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4113" y="476672"/>
            <a:ext cx="7772400" cy="778098"/>
          </a:xfrm>
        </p:spPr>
        <p:txBody>
          <a:bodyPr>
            <a:normAutofit/>
          </a:bodyPr>
          <a:lstStyle/>
          <a:p>
            <a:r>
              <a:rPr lang="zh-TW" altLang="en-US" sz="4000" b="0" dirty="0" smtClean="0"/>
              <a:t>改善前後的比較</a:t>
            </a:r>
            <a:endParaRPr lang="zh-TW" altLang="en-US" sz="4000" b="0" dirty="0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180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5416"/>
              </p:ext>
            </p:extLst>
          </p:nvPr>
        </p:nvGraphicFramePr>
        <p:xfrm>
          <a:off x="971601" y="2059834"/>
          <a:ext cx="6840760" cy="396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5" name="圖表" r:id="rId5" imgW="4991161" imgH="3650041" progId="Excel.Sheet.8">
                  <p:embed/>
                </p:oleObj>
              </mc:Choice>
              <mc:Fallback>
                <p:oleObj name="圖表" r:id="rId5" imgW="4991161" imgH="365004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1" y="2059834"/>
                        <a:ext cx="6840760" cy="39615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651500" y="3141663"/>
            <a:ext cx="187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400" b="1">
                <a:solidFill>
                  <a:schemeClr val="hlink"/>
                </a:solidFill>
              </a:rPr>
              <a:t>50%</a:t>
            </a:r>
          </a:p>
        </p:txBody>
      </p:sp>
      <p:sp>
        <p:nvSpPr>
          <p:cNvPr id="129034" name="AutoShape 10"/>
          <p:cNvSpPr>
            <a:spLocks noChangeArrowheads="1"/>
          </p:cNvSpPr>
          <p:nvPr/>
        </p:nvSpPr>
        <p:spPr bwMode="auto">
          <a:xfrm>
            <a:off x="3132138" y="1700213"/>
            <a:ext cx="4248150" cy="1008062"/>
          </a:xfrm>
          <a:prstGeom prst="curvedDownArrow">
            <a:avLst>
              <a:gd name="adj1" fmla="val 98994"/>
              <a:gd name="adj2" fmla="val 168567"/>
              <a:gd name="adj3" fmla="val 502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755650" y="6091208"/>
            <a:ext cx="7720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照明不合理率之公式＝</a:t>
            </a:r>
            <a:r>
              <a:rPr lang="en-US" altLang="zh-TW" sz="2000" dirty="0">
                <a:solidFill>
                  <a:srgbClr val="0070C0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70C0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查檢異常間數</a:t>
            </a:r>
            <a:r>
              <a:rPr lang="en-US" altLang="zh-TW" sz="2000" dirty="0">
                <a:solidFill>
                  <a:srgbClr val="0070C0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÷</a:t>
            </a:r>
            <a:r>
              <a:rPr lang="zh-TW" altLang="en-US" sz="2000" dirty="0">
                <a:solidFill>
                  <a:srgbClr val="0070C0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查檢樓層房間總數</a:t>
            </a:r>
            <a:r>
              <a:rPr lang="en-US" altLang="zh-TW" sz="2000" dirty="0">
                <a:solidFill>
                  <a:srgbClr val="0070C0"/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) × 100%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9030" grpId="0"/>
      <p:bldP spid="129033" grpId="0"/>
      <p:bldP spid="129034" grpId="0" animBg="1"/>
      <p:bldP spid="1290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808648" y="764704"/>
            <a:ext cx="7772400" cy="936104"/>
          </a:xfrm>
        </p:spPr>
        <p:txBody>
          <a:bodyPr/>
          <a:lstStyle/>
          <a:p>
            <a:r>
              <a:rPr lang="zh-TW" altLang="en-US" dirty="0" smtClean="0"/>
              <a:t>動手做做看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分組活動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46</a:t>
            </a:fld>
            <a:endParaRPr lang="en-US" altLang="zh-TW"/>
          </a:p>
        </p:txBody>
      </p:sp>
      <p:pic>
        <p:nvPicPr>
          <p:cNvPr id="269316" name="Picture 4" descr="http://www.quoteslides.com/large/Slide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296476" cy="3222358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70k9YnCP_akM_xNPIRqwpjHRfZKQDM2kuASLmU3hFt-RsQsk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6785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品質要如何控制？</a:t>
            </a:r>
            <a:endParaRPr lang="zh-TW" altLang="en-US" dirty="0"/>
          </a:p>
        </p:txBody>
      </p:sp>
      <p:pic>
        <p:nvPicPr>
          <p:cNvPr id="186370" name="Picture 2" descr="http://www.people.com.cn/mediafile/pic/20130620/56/9282185021728429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29301"/>
            <a:ext cx="4053791" cy="2632721"/>
          </a:xfrm>
          <a:prstGeom prst="rect">
            <a:avLst/>
          </a:prstGeom>
          <a:noFill/>
        </p:spPr>
      </p:pic>
      <p:pic>
        <p:nvPicPr>
          <p:cNvPr id="186372" name="Picture 4" descr="https://encrypted-tbn1.gstatic.com/images?q=tbn:ANd9GcTS_maX_nUCoLH-CXGt1wixfok8rQHaP_14r41hPbpmOWaavX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651151" cy="295232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11559" y="446109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用放大鏡</a:t>
            </a:r>
            <a:r>
              <a:rPr lang="zh-TW" altLang="en-US" sz="4000" dirty="0" smtClean="0">
                <a:solidFill>
                  <a:srgbClr val="FF0000"/>
                </a:solidFill>
                <a:latin typeface="王漢宗綜藝體繁" pitchFamily="2" charset="-120"/>
                <a:ea typeface="王漢宗綜藝體繁" pitchFamily="2" charset="-120"/>
              </a:rPr>
              <a:t>？</a:t>
            </a:r>
            <a:endParaRPr lang="zh-TW" altLang="en-US" sz="4000" dirty="0">
              <a:solidFill>
                <a:srgbClr val="FF0000"/>
              </a:solidFill>
              <a:latin typeface="王漢宗綜藝體繁" pitchFamily="2" charset="-120"/>
              <a:ea typeface="王漢宗綜藝體繁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92080" y="264910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用顯微鏡</a:t>
            </a:r>
            <a:r>
              <a:rPr lang="zh-TW" altLang="en-US" sz="4000" dirty="0" smtClean="0">
                <a:solidFill>
                  <a:srgbClr val="FF0000"/>
                </a:solidFill>
                <a:latin typeface="王漢宗綜藝體繁" pitchFamily="2" charset="-120"/>
                <a:ea typeface="王漢宗綜藝體繁" pitchFamily="2" charset="-120"/>
              </a:rPr>
              <a:t>？</a:t>
            </a:r>
            <a:endParaRPr lang="zh-TW" altLang="en-US" sz="4000" dirty="0">
              <a:solidFill>
                <a:srgbClr val="FF0000"/>
              </a:solidFill>
              <a:latin typeface="王漢宗綜藝體繁" pitchFamily="2" charset="-120"/>
              <a:ea typeface="王漢宗綜藝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品質有控制 是否就沒有問題？</a:t>
            </a:r>
            <a:endParaRPr lang="zh-TW" altLang="en-US" dirty="0"/>
          </a:p>
        </p:txBody>
      </p:sp>
      <p:pic>
        <p:nvPicPr>
          <p:cNvPr id="206850" name="Picture 2" descr="http://images.takungpao.com/2012/1115/20121115032648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1" y="2132856"/>
            <a:ext cx="4617711" cy="3232398"/>
          </a:xfrm>
          <a:prstGeom prst="rect">
            <a:avLst/>
          </a:prstGeom>
          <a:noFill/>
        </p:spPr>
      </p:pic>
      <p:grpSp>
        <p:nvGrpSpPr>
          <p:cNvPr id="8" name="群組 7"/>
          <p:cNvGrpSpPr/>
          <p:nvPr/>
        </p:nvGrpSpPr>
        <p:grpSpPr>
          <a:xfrm>
            <a:off x="5148064" y="2636912"/>
            <a:ext cx="3480385" cy="3816424"/>
            <a:chOff x="5244075" y="2420888"/>
            <a:chExt cx="3480385" cy="3816424"/>
          </a:xfrm>
        </p:grpSpPr>
        <p:pic>
          <p:nvPicPr>
            <p:cNvPr id="206852" name="Picture 4" descr="https://encrypted-tbn1.gstatic.com/images?q=tbn:ANd9GcQoifJ09mcRyB_uBLQKXHWPN_r_fi9ONCeCk6zQt_IJmzQegTwa"/>
            <p:cNvPicPr>
              <a:picLocks noChangeAspect="1" noChangeArrowheads="1"/>
            </p:cNvPicPr>
            <p:nvPr/>
          </p:nvPicPr>
          <p:blipFill>
            <a:blip r:embed="rId3" cstate="print"/>
            <a:srcRect b="8621"/>
            <a:stretch>
              <a:fillRect/>
            </a:stretch>
          </p:blipFill>
          <p:spPr bwMode="auto">
            <a:xfrm>
              <a:off x="5244075" y="2420888"/>
              <a:ext cx="3480385" cy="3816424"/>
            </a:xfrm>
            <a:prstGeom prst="rect">
              <a:avLst/>
            </a:prstGeom>
            <a:noFill/>
          </p:spPr>
        </p:pic>
        <p:sp>
          <p:nvSpPr>
            <p:cNvPr id="7" name="橢圓形圖說文字 6"/>
            <p:cNvSpPr/>
            <p:nvPr/>
          </p:nvSpPr>
          <p:spPr>
            <a:xfrm>
              <a:off x="6444208" y="2564904"/>
              <a:ext cx="1944216" cy="720080"/>
            </a:xfrm>
            <a:prstGeom prst="wedgeEllipseCallout">
              <a:avLst>
                <a:gd name="adj1" fmla="val -26991"/>
                <a:gd name="adj2" fmla="val 98244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遺囑立好了，可以吃飯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為什麼日本商品的評價比較高？</a:t>
            </a:r>
            <a:endParaRPr lang="zh-TW" altLang="en-US" dirty="0"/>
          </a:p>
        </p:txBody>
      </p:sp>
      <p:pic>
        <p:nvPicPr>
          <p:cNvPr id="290818" name="Picture 2" descr="http://1.bp.blogspot.com/-AUQp_J_lYk4/UslkDSY6sJI/AAAAAAAAAUw/lzL7PzFm91I/s1600/sIMG_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575720" cy="268179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796136" y="580526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雷神 缺貨中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0820" name="Picture 4" descr="https://encrypted-tbn1.gstatic.com/images?q=tbn:ANd9GcRNgE05N5dSdRGyKYt37USFQ5G7BHbf44vTcPuY9karZBmPfq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941508" cy="2952328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755576" y="1969676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巧克力 到處買得到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從日本製到 </a:t>
            </a:r>
            <a:r>
              <a:rPr lang="en-US" altLang="zh-TW" dirty="0" smtClean="0"/>
              <a:t>MIT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1989-F4B9-484D-B115-8F5C8A3398EE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263170" name="Picture 2" descr="http://levi.com.tw/tw/2012/02/29/0229_%E6%97%A5%E6%9C%AC%E8%A3%BD_480x2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94516"/>
            <a:ext cx="3744416" cy="2106235"/>
          </a:xfrm>
          <a:prstGeom prst="rect">
            <a:avLst/>
          </a:prstGeom>
          <a:noFill/>
        </p:spPr>
      </p:pic>
      <p:pic>
        <p:nvPicPr>
          <p:cNvPr id="263172" name="Picture 4" descr="http://ec1img.pchome.com.tw/pic/v1/data/item/201210/D/I/B/U/0/Q/DIBU0Q-A69985993000_50864061c94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633454" cy="2716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弧形箭號 (下彎) 5"/>
          <p:cNvSpPr/>
          <p:nvPr/>
        </p:nvSpPr>
        <p:spPr>
          <a:xfrm rot="8306590" flipH="1">
            <a:off x="4039471" y="4642088"/>
            <a:ext cx="2371290" cy="1272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0" name="Picture 4" descr="http://pic.pimg.tw/hugo1005/4b1dda43e2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940" y="2708920"/>
            <a:ext cx="4770528" cy="3816424"/>
          </a:xfrm>
          <a:prstGeom prst="rect">
            <a:avLst/>
          </a:prstGeom>
          <a:noFill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DED1-3143-48DE-A812-97DD67A74269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只要一睜開眼 就會碰到問題？</a:t>
            </a:r>
            <a:endParaRPr lang="zh-TW" altLang="en-US" dirty="0"/>
          </a:p>
        </p:txBody>
      </p:sp>
      <p:pic>
        <p:nvPicPr>
          <p:cNvPr id="295938" name="Picture 2" descr="http://pic.pimg.tw/vacio2011/1352872706-2757638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416896" cy="341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5401</TotalTime>
  <Words>2500</Words>
  <Application>Microsoft Office PowerPoint</Application>
  <PresentationFormat>如螢幕大小 (4:3)</PresentationFormat>
  <Paragraphs>757</Paragraphs>
  <Slides>46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46</vt:i4>
      </vt:variant>
    </vt:vector>
  </HeadingPairs>
  <TitlesOfParts>
    <vt:vector size="51" baseType="lpstr">
      <vt:lpstr>波形</vt:lpstr>
      <vt:lpstr>多媒體項目</vt:lpstr>
      <vt:lpstr>PhotoImpact</vt:lpstr>
      <vt:lpstr>工作表</vt:lpstr>
      <vt:lpstr>圖表</vt:lpstr>
      <vt:lpstr>中壢高商技職精進計畫 企管控制預算─品管圈</vt:lpstr>
      <vt:lpstr>什麼是品質？</vt:lpstr>
      <vt:lpstr>什麼是品質？</vt:lpstr>
      <vt:lpstr>品質為什麼要控制？</vt:lpstr>
      <vt:lpstr>品質要如何控制？</vt:lpstr>
      <vt:lpstr>品質有控制 是否就沒有問題？</vt:lpstr>
      <vt:lpstr>為什麼日本商品的評價比較高？</vt:lpstr>
      <vt:lpstr>從日本製到 MIT </vt:lpstr>
      <vt:lpstr>只要一睜開眼 就會碰到問題？</vt:lpstr>
      <vt:lpstr>試試看如何解決這個問題？</vt:lpstr>
      <vt:lpstr>問題解決的思維</vt:lpstr>
      <vt:lpstr>不怕問題 就怕不踏實</vt:lpstr>
      <vt:lpstr>改善問題的 PDCA 循環</vt:lpstr>
      <vt:lpstr>品管圈活動(Quality Control Circle ; QCC)</vt:lpstr>
      <vt:lpstr>品管圈(QCC)改善活動 </vt:lpstr>
      <vt:lpstr>品管圈活動步驟與PDCA</vt:lpstr>
      <vt:lpstr>一、主題選定</vt:lpstr>
      <vt:lpstr>主題評價方式</vt:lpstr>
      <vt:lpstr>二、計畫擬定</vt:lpstr>
      <vt:lpstr>活動進度管理表（例）</vt:lpstr>
      <vt:lpstr>三、把握現狀</vt:lpstr>
      <vt:lpstr>四、目標設定</vt:lpstr>
      <vt:lpstr>五、要因解析</vt:lpstr>
      <vt:lpstr>要因分析圖(魚骨圖)</vt:lpstr>
      <vt:lpstr>打破砂鍋問到底-根因分析</vt:lpstr>
      <vt:lpstr>六、對策擬定</vt:lpstr>
      <vt:lpstr>七、對策實施與檢討</vt:lpstr>
      <vt:lpstr>改善案說明例</vt:lpstr>
      <vt:lpstr>八、效果確認</vt:lpstr>
      <vt:lpstr>九、標準化</vt:lpstr>
      <vt:lpstr>十、檢討及改進</vt:lpstr>
      <vt:lpstr>省電作戰 QCC 範例說明</vt:lpstr>
      <vt:lpstr>圈的組成 </vt:lpstr>
      <vt:lpstr>活動計畫表（甘特圖）</vt:lpstr>
      <vt:lpstr>選題過程</vt:lpstr>
      <vt:lpstr>選題結果</vt:lpstr>
      <vt:lpstr>現況掌握</vt:lpstr>
      <vt:lpstr>現況掌握－特性要因圖 </vt:lpstr>
      <vt:lpstr>照明不合理查檢表 </vt:lpstr>
      <vt:lpstr>查檢結果  </vt:lpstr>
      <vt:lpstr>關鍵因素分析-柏拉圖(20/80)</vt:lpstr>
      <vt:lpstr>對策擬定－不合理的控制</vt:lpstr>
      <vt:lpstr>對策擬定－控制器不足</vt:lpstr>
      <vt:lpstr>對策擬定－不合理的照度</vt:lpstr>
      <vt:lpstr>改善前後的比較</vt:lpstr>
      <vt:lpstr>動手做做看-分組活動</vt:lpstr>
    </vt:vector>
  </TitlesOfParts>
  <Company>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CSD</dc:creator>
  <cp:lastModifiedBy>User</cp:lastModifiedBy>
  <cp:revision>224</cp:revision>
  <cp:lastPrinted>2014-04-02T10:14:35Z</cp:lastPrinted>
  <dcterms:created xsi:type="dcterms:W3CDTF">2001-07-05T01:41:21Z</dcterms:created>
  <dcterms:modified xsi:type="dcterms:W3CDTF">2014-04-02T10:15:27Z</dcterms:modified>
</cp:coreProperties>
</file>