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9" r:id="rId3"/>
  </p:sldIdLst>
  <p:sldSz cx="6858000" cy="9906000" type="A4"/>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EF1"/>
    <a:srgbClr val="FDDBF5"/>
    <a:srgbClr val="FCD0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27102A9-8310-4765-A935-A1911B00CA55}" styleName="淺色樣式 1 - 輔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0" d="100"/>
          <a:sy n="110" d="100"/>
        </p:scale>
        <p:origin x="-1459" y="-5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lang="zh-TW" altLang="en-US"/>
          </a:p>
        </p:txBody>
      </p:sp>
      <p:sp>
        <p:nvSpPr>
          <p:cNvPr id="3" name="日期版面配置區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1EBBFF31-045C-4DC4-83AC-A21618740843}" type="datetimeFigureOut">
              <a:rPr lang="zh-TW" altLang="en-US" smtClean="0"/>
              <a:t>2020/10/15</a:t>
            </a:fld>
            <a:endParaRPr lang="zh-TW" altLang="en-US"/>
          </a:p>
        </p:txBody>
      </p:sp>
      <p:sp>
        <p:nvSpPr>
          <p:cNvPr id="4" name="投影片圖像版面配置區 3"/>
          <p:cNvSpPr>
            <a:spLocks noGrp="1" noRot="1" noChangeAspect="1"/>
          </p:cNvSpPr>
          <p:nvPr>
            <p:ph type="sldImg" idx="2"/>
          </p:nvPr>
        </p:nvSpPr>
        <p:spPr>
          <a:xfrm>
            <a:off x="2112963" y="746125"/>
            <a:ext cx="2579687" cy="3727450"/>
          </a:xfrm>
          <a:prstGeom prst="rect">
            <a:avLst/>
          </a:prstGeom>
          <a:noFill/>
          <a:ln w="12700">
            <a:solidFill>
              <a:prstClr val="black"/>
            </a:solidFill>
          </a:ln>
        </p:spPr>
        <p:txBody>
          <a:bodyPr vert="horz" lIns="91550" tIns="45775" rIns="91550" bIns="45775" rtlCol="0" anchor="ctr"/>
          <a:lstStyle/>
          <a:p>
            <a:endParaRPr lang="zh-TW" altLang="en-US"/>
          </a:p>
        </p:txBody>
      </p:sp>
      <p:sp>
        <p:nvSpPr>
          <p:cNvPr id="5" name="備忘稿版面配置區 4"/>
          <p:cNvSpPr>
            <a:spLocks noGrp="1"/>
          </p:cNvSpPr>
          <p:nvPr>
            <p:ph type="body" sz="quarter" idx="3"/>
          </p:nvPr>
        </p:nvSpPr>
        <p:spPr>
          <a:xfrm>
            <a:off x="680244" y="4720908"/>
            <a:ext cx="5445126" cy="4472940"/>
          </a:xfrm>
          <a:prstGeom prst="rect">
            <a:avLst/>
          </a:prstGeom>
        </p:spPr>
        <p:txBody>
          <a:bodyPr vert="horz" lIns="91550" tIns="45775" rIns="91550" bIns="45775"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226"/>
            <a:ext cx="2949841" cy="497523"/>
          </a:xfrm>
          <a:prstGeom prst="rect">
            <a:avLst/>
          </a:prstGeom>
        </p:spPr>
        <p:txBody>
          <a:bodyPr vert="horz" lIns="91550" tIns="45775" rIns="91550" bIns="45775"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4183" y="9440226"/>
            <a:ext cx="2949841" cy="497523"/>
          </a:xfrm>
          <a:prstGeom prst="rect">
            <a:avLst/>
          </a:prstGeom>
        </p:spPr>
        <p:txBody>
          <a:bodyPr vert="horz" lIns="91550" tIns="45775" rIns="91550" bIns="45775" rtlCol="0" anchor="b"/>
          <a:lstStyle>
            <a:lvl1pPr algn="r">
              <a:defRPr sz="1200"/>
            </a:lvl1pPr>
          </a:lstStyle>
          <a:p>
            <a:fld id="{F024A2AB-C36B-4D12-90B4-321B584DEAE6}" type="slidenum">
              <a:rPr lang="zh-TW" altLang="en-US" smtClean="0"/>
              <a:t>‹#›</a:t>
            </a:fld>
            <a:endParaRPr lang="zh-TW" altLang="en-US"/>
          </a:p>
        </p:txBody>
      </p:sp>
    </p:spTree>
    <p:extLst>
      <p:ext uri="{BB962C8B-B14F-4D97-AF65-F5344CB8AC3E}">
        <p14:creationId xmlns:p14="http://schemas.microsoft.com/office/powerpoint/2010/main" val="252980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57443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189458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125457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221515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384656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3088088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368324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114828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342589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106904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738CAE77-908D-45ED-91E3-8E8A9CE595DF}" type="datetimeFigureOut">
              <a:rPr lang="zh-TW" altLang="en-US" smtClean="0"/>
              <a:t>2020/10/15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310678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38CAE77-908D-45ED-91E3-8E8A9CE595DF}" type="datetimeFigureOut">
              <a:rPr lang="zh-TW" altLang="en-US" smtClean="0"/>
              <a:t>2020/10/15</a:t>
            </a:fld>
            <a:endParaRPr lang="zh-TW"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9C58E89-E1EA-4B3C-B92F-5A56BEC447F2}" type="slidenum">
              <a:rPr lang="zh-TW" altLang="en-US" smtClean="0"/>
              <a:t>‹#›</a:t>
            </a:fld>
            <a:endParaRPr lang="zh-TW" altLang="en-US"/>
          </a:p>
        </p:txBody>
      </p:sp>
    </p:spTree>
    <p:extLst>
      <p:ext uri="{BB962C8B-B14F-4D97-AF65-F5344CB8AC3E}">
        <p14:creationId xmlns:p14="http://schemas.microsoft.com/office/powerpoint/2010/main" val="27449910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2.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バナーの背景素材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8339" y="857018"/>
            <a:ext cx="2476788" cy="695325"/>
          </a:xfrm>
          <a:prstGeom prst="rect">
            <a:avLst/>
          </a:prstGeom>
          <a:noFill/>
          <a:extLst>
            <a:ext uri="{909E8E84-426E-40DD-AFC4-6F175D3DCCD1}">
              <a14:hiddenFill xmlns:a14="http://schemas.microsoft.com/office/drawing/2010/main">
                <a:solidFill>
                  <a:srgbClr val="FFFFFF"/>
                </a:solidFill>
              </a14:hiddenFill>
            </a:ext>
          </a:extLst>
        </p:spPr>
      </p:pic>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7083" y="1813662"/>
            <a:ext cx="2897776" cy="3372267"/>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4502" y="1687232"/>
            <a:ext cx="6858000" cy="533400"/>
          </a:xfrm>
          <a:prstGeom prst="rect">
            <a:avLst/>
          </a:prstGeom>
        </p:spPr>
      </p:pic>
      <p:sp>
        <p:nvSpPr>
          <p:cNvPr id="7" name="文字方塊 6"/>
          <p:cNvSpPr txBox="1"/>
          <p:nvPr/>
        </p:nvSpPr>
        <p:spPr>
          <a:xfrm>
            <a:off x="521369" y="247514"/>
            <a:ext cx="5929400" cy="461665"/>
          </a:xfrm>
          <a:prstGeom prst="rect">
            <a:avLst/>
          </a:prstGeom>
          <a:noFill/>
        </p:spPr>
        <p:txBody>
          <a:bodyPr wrap="square" rtlCol="0">
            <a:spAutoFit/>
          </a:bodyPr>
          <a:lstStyle/>
          <a:p>
            <a:pPr algn="ctr">
              <a:spcAft>
                <a:spcPts val="0"/>
              </a:spcAft>
            </a:pP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桃園</a:t>
            </a:r>
            <a:r>
              <a:rPr lang="zh-TW"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市立</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中壢高商</a:t>
            </a:r>
            <a:r>
              <a:rPr lang="en-US" altLang="zh-TW"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109</a:t>
            </a:r>
            <a:r>
              <a:rPr lang="zh-TW" altLang="zh-TW"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學年度第</a:t>
            </a:r>
            <a:r>
              <a:rPr lang="zh-TW" altLang="en-US"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一</a:t>
            </a:r>
            <a:r>
              <a:rPr lang="zh-TW" altLang="zh-TW"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學期</a:t>
            </a:r>
            <a:endParaRPr lang="en-US" altLang="zh-TW"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9" name="文字方塊 39"/>
          <p:cNvSpPr txBox="1"/>
          <p:nvPr/>
        </p:nvSpPr>
        <p:spPr>
          <a:xfrm>
            <a:off x="144641" y="1861942"/>
            <a:ext cx="3790050" cy="3323987"/>
          </a:xfrm>
          <a:prstGeom prst="rect">
            <a:avLst/>
          </a:prstGeom>
          <a:noFill/>
          <a:ln>
            <a:noFill/>
          </a:ln>
          <a:effectLst>
            <a:softEdge rad="31750"/>
          </a:effectLst>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TW" altLang="en-US" sz="1400" dirty="0" smtClean="0">
                <a:latin typeface="微軟正黑體" panose="020B0604030504040204" pitchFamily="34" charset="-120"/>
                <a:ea typeface="微軟正黑體" panose="020B0604030504040204" pitchFamily="34" charset="-120"/>
              </a:rPr>
              <a:t>        愛情</a:t>
            </a:r>
            <a:r>
              <a:rPr lang="zh-TW" altLang="en-US" sz="1400" dirty="0">
                <a:latin typeface="微軟正黑體" panose="020B0604030504040204" pitchFamily="34" charset="-120"/>
                <a:ea typeface="微軟正黑體" panose="020B0604030504040204" pitchFamily="34" charset="-120"/>
              </a:rPr>
              <a:t>可能是人生必修的學分，也是青春期發展階段的重要議題，然而，愛情有時如同大富翁一般，似乎只能交由命運擺布。然而，若能對於自己對於愛情的想法與價值觀有多一些的了解，更認識自己也認識愛戀關係中的不同的狀態以及每階段中所具備的能力</a:t>
            </a:r>
            <a:r>
              <a:rPr lang="zh-TW" altLang="en-US" sz="1400" dirty="0" smtClean="0">
                <a:latin typeface="微軟正黑體" panose="020B0604030504040204" pitchFamily="34" charset="-120"/>
                <a:ea typeface="微軟正黑體" panose="020B0604030504040204" pitchFamily="34" charset="-120"/>
              </a:rPr>
              <a:t>。</a:t>
            </a: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endParaRPr lang="zh-TW" altLang="en-US" sz="1400" dirty="0">
              <a:latin typeface="微軟正黑體" panose="020B0604030504040204" pitchFamily="34" charset="-120"/>
              <a:ea typeface="微軟正黑體" panose="020B0604030504040204" pitchFamily="34" charset="-120"/>
            </a:endParaRPr>
          </a:p>
          <a:p>
            <a:pPr>
              <a:lnSpc>
                <a:spcPct val="150000"/>
              </a:lnSpc>
            </a:pPr>
            <a:r>
              <a:rPr lang="zh-TW" altLang="en-US" sz="1400" dirty="0" smtClean="0">
                <a:latin typeface="微軟正黑體" panose="020B0604030504040204" pitchFamily="34" charset="-120"/>
                <a:ea typeface="微軟正黑體" panose="020B0604030504040204" pitchFamily="34" charset="-120"/>
              </a:rPr>
              <a:t>        雖然</a:t>
            </a:r>
            <a:r>
              <a:rPr lang="zh-TW" altLang="en-US" sz="1400" dirty="0">
                <a:latin typeface="微軟正黑體" panose="020B0604030504040204" pitchFamily="34" charset="-120"/>
                <a:ea typeface="微軟正黑體" panose="020B0604030504040204" pitchFamily="34" charset="-120"/>
              </a:rPr>
              <a:t>愛情可能無法完全順心如意，但若能減少誤會和遺憾，相信愛戀關係能夠在我們人生中留下美好的經驗與成長的</a:t>
            </a:r>
            <a:r>
              <a:rPr lang="zh-TW" altLang="en-US" sz="1400" dirty="0" smtClean="0">
                <a:latin typeface="微軟正黑體" panose="020B0604030504040204" pitchFamily="34" charset="-120"/>
                <a:ea typeface="微軟正黑體" panose="020B0604030504040204" pitchFamily="34" charset="-120"/>
              </a:rPr>
              <a:t>。</a:t>
            </a:r>
            <a:endParaRPr lang="zh-TW" altLang="en-US" sz="1400" dirty="0">
              <a:latin typeface="微軟正黑體" panose="020B0604030504040204" pitchFamily="34" charset="-120"/>
              <a:ea typeface="微軟正黑體" panose="020B0604030504040204" pitchFamily="34" charset="-120"/>
            </a:endParaRPr>
          </a:p>
        </p:txBody>
      </p:sp>
      <p:sp>
        <p:nvSpPr>
          <p:cNvPr id="12" name="文字方塊 11"/>
          <p:cNvSpPr txBox="1"/>
          <p:nvPr/>
        </p:nvSpPr>
        <p:spPr>
          <a:xfrm>
            <a:off x="1891148" y="1005451"/>
            <a:ext cx="3063211" cy="461665"/>
          </a:xfrm>
          <a:prstGeom prst="rect">
            <a:avLst/>
          </a:prstGeom>
          <a:noFill/>
        </p:spPr>
        <p:txBody>
          <a:bodyPr wrap="square" rtlCol="0">
            <a:spAutoFit/>
          </a:bodyPr>
          <a:lstStyle/>
          <a:p>
            <a:pPr algn="ctr"/>
            <a:r>
              <a:rPr lang="zh-TW" altLang="en-US" sz="2400" dirty="0">
                <a:latin typeface="微軟正黑體" panose="020B0604030504040204" pitchFamily="34" charset="-120"/>
                <a:ea typeface="微軟正黑體" panose="020B0604030504040204" pitchFamily="34" charset="-120"/>
              </a:rPr>
              <a:t>我與愛情的距離</a:t>
            </a:r>
          </a:p>
        </p:txBody>
      </p:sp>
      <p:graphicFrame>
        <p:nvGraphicFramePr>
          <p:cNvPr id="19" name="表格 18"/>
          <p:cNvGraphicFramePr>
            <a:graphicFrameLocks noGrp="1"/>
          </p:cNvGraphicFramePr>
          <p:nvPr>
            <p:extLst>
              <p:ext uri="{D42A27DB-BD31-4B8C-83A1-F6EECF244321}">
                <p14:modId xmlns:p14="http://schemas.microsoft.com/office/powerpoint/2010/main" val="2888521038"/>
              </p:ext>
            </p:extLst>
          </p:nvPr>
        </p:nvGraphicFramePr>
        <p:xfrm>
          <a:off x="199909" y="5185929"/>
          <a:ext cx="6528798" cy="3487624"/>
        </p:xfrm>
        <a:graphic>
          <a:graphicData uri="http://schemas.openxmlformats.org/drawingml/2006/table">
            <a:tbl>
              <a:tblPr firstRow="1" bandRow="1">
                <a:tableStyleId>{5940675A-B579-460E-94D1-54222C63F5DA}</a:tableStyleId>
              </a:tblPr>
              <a:tblGrid>
                <a:gridCol w="534232">
                  <a:extLst>
                    <a:ext uri="{9D8B030D-6E8A-4147-A177-3AD203B41FA5}">
                      <a16:colId xmlns:a16="http://schemas.microsoft.com/office/drawing/2014/main" xmlns="" val="193937167"/>
                    </a:ext>
                  </a:extLst>
                </a:gridCol>
                <a:gridCol w="1149927">
                  <a:extLst>
                    <a:ext uri="{9D8B030D-6E8A-4147-A177-3AD203B41FA5}">
                      <a16:colId xmlns:a16="http://schemas.microsoft.com/office/drawing/2014/main" xmlns="" val="1313628658"/>
                    </a:ext>
                  </a:extLst>
                </a:gridCol>
                <a:gridCol w="1357745">
                  <a:extLst>
                    <a:ext uri="{9D8B030D-6E8A-4147-A177-3AD203B41FA5}">
                      <a16:colId xmlns:a16="http://schemas.microsoft.com/office/drawing/2014/main" xmlns="" val="2043507034"/>
                    </a:ext>
                  </a:extLst>
                </a:gridCol>
                <a:gridCol w="3486894">
                  <a:extLst>
                    <a:ext uri="{9D8B030D-6E8A-4147-A177-3AD203B41FA5}">
                      <a16:colId xmlns:a16="http://schemas.microsoft.com/office/drawing/2014/main" xmlns="" val="115996622"/>
                    </a:ext>
                  </a:extLst>
                </a:gridCol>
              </a:tblGrid>
              <a:tr h="278911">
                <a:tc>
                  <a:txBody>
                    <a:bodyPr/>
                    <a:lstStyle/>
                    <a:p>
                      <a:pPr algn="ctr">
                        <a:lnSpc>
                          <a:spcPct val="150000"/>
                        </a:lnSpc>
                      </a:pPr>
                      <a:r>
                        <a:rPr lang="zh-TW" altLang="en-US" sz="1200" dirty="0" smtClean="0">
                          <a:latin typeface="微軟正黑體" panose="020B0604030504040204" pitchFamily="34" charset="-120"/>
                          <a:ea typeface="微軟正黑體" panose="020B0604030504040204" pitchFamily="34" charset="-120"/>
                        </a:rPr>
                        <a:t>次數</a:t>
                      </a:r>
                      <a:endParaRPr lang="zh-TW" altLang="en-US" sz="1200" dirty="0">
                        <a:latin typeface="微軟正黑體" panose="020B0604030504040204" pitchFamily="34" charset="-120"/>
                        <a:ea typeface="微軟正黑體" panose="020B0604030504040204" pitchFamily="34" charset="-120"/>
                      </a:endParaRPr>
                    </a:p>
                  </a:txBody>
                  <a:tcPr/>
                </a:tc>
                <a:tc>
                  <a:txBody>
                    <a:bodyPr/>
                    <a:lstStyle/>
                    <a:p>
                      <a:pPr marL="0" algn="ctr" defTabSz="685800" rtl="0" eaLnBrk="1" latinLnBrk="0" hangingPunct="1">
                        <a:lnSpc>
                          <a:spcPct val="150000"/>
                        </a:lnSpc>
                      </a:pPr>
                      <a:r>
                        <a:rPr lang="zh-TW" altLang="en-US" sz="1200" kern="1200" dirty="0" smtClean="0">
                          <a:solidFill>
                            <a:schemeClr val="tx1"/>
                          </a:solidFill>
                          <a:latin typeface="微軟正黑體" panose="020B0604030504040204" pitchFamily="34" charset="-120"/>
                          <a:ea typeface="微軟正黑體" panose="020B0604030504040204" pitchFamily="34" charset="-120"/>
                          <a:cs typeface="+mn-cs"/>
                        </a:rPr>
                        <a:t>日期</a:t>
                      </a:r>
                      <a:r>
                        <a:rPr lang="en-US" altLang="zh-TW" sz="1200" kern="1200" dirty="0" smtClean="0">
                          <a:solidFill>
                            <a:schemeClr val="tx1"/>
                          </a:solidFill>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tx1"/>
                          </a:solidFill>
                          <a:latin typeface="微軟正黑體" panose="020B0604030504040204" pitchFamily="34" charset="-120"/>
                          <a:ea typeface="微軟正黑體" panose="020B0604030504040204" pitchFamily="34" charset="-120"/>
                          <a:cs typeface="+mn-cs"/>
                        </a:rPr>
                        <a:t>時間</a:t>
                      </a:r>
                      <a:endParaRPr lang="zh-TW" altLang="en-US" sz="1200" kern="1200" dirty="0">
                        <a:solidFill>
                          <a:schemeClr val="tx1"/>
                        </a:solidFill>
                        <a:latin typeface="微軟正黑體" panose="020B0604030504040204" pitchFamily="34" charset="-120"/>
                        <a:ea typeface="微軟正黑體" panose="020B0604030504040204" pitchFamily="34" charset="-120"/>
                        <a:cs typeface="+mn-cs"/>
                      </a:endParaRPr>
                    </a:p>
                  </a:txBody>
                  <a:tcPr/>
                </a:tc>
                <a:tc>
                  <a:txBody>
                    <a:bodyPr/>
                    <a:lstStyle/>
                    <a:p>
                      <a:pPr marL="0" algn="ctr" defTabSz="685800" rtl="0" eaLnBrk="1" latinLnBrk="0" hangingPunct="1">
                        <a:lnSpc>
                          <a:spcPct val="150000"/>
                        </a:lnSpc>
                      </a:pPr>
                      <a:r>
                        <a:rPr lang="zh-TW" altLang="en-US" sz="1200" kern="1200" dirty="0" smtClean="0">
                          <a:solidFill>
                            <a:schemeClr val="tx1"/>
                          </a:solidFill>
                          <a:latin typeface="微軟正黑體" panose="020B0604030504040204" pitchFamily="34" charset="-120"/>
                          <a:ea typeface="微軟正黑體" panose="020B0604030504040204" pitchFamily="34" charset="-120"/>
                          <a:cs typeface="+mn-cs"/>
                        </a:rPr>
                        <a:t>名稱</a:t>
                      </a:r>
                      <a:endParaRPr lang="zh-TW" altLang="en-US" sz="1200" kern="1200" dirty="0">
                        <a:solidFill>
                          <a:schemeClr val="tx1"/>
                        </a:solidFill>
                        <a:latin typeface="微軟正黑體" panose="020B0604030504040204" pitchFamily="34" charset="-120"/>
                        <a:ea typeface="微軟正黑體" panose="020B0604030504040204" pitchFamily="34" charset="-120"/>
                        <a:cs typeface="+mn-cs"/>
                      </a:endParaRPr>
                    </a:p>
                  </a:txBody>
                  <a:tcPr/>
                </a:tc>
                <a:tc>
                  <a:txBody>
                    <a:bodyPr/>
                    <a:lstStyle/>
                    <a:p>
                      <a:pPr marL="0" algn="ctr" defTabSz="685800" rtl="0" eaLnBrk="1" latinLnBrk="0" hangingPunct="1">
                        <a:lnSpc>
                          <a:spcPct val="150000"/>
                        </a:lnSpc>
                      </a:pPr>
                      <a:r>
                        <a:rPr lang="zh-TW" altLang="en-US" sz="1200" kern="1200" dirty="0" smtClean="0">
                          <a:solidFill>
                            <a:schemeClr val="tx1"/>
                          </a:solidFill>
                          <a:latin typeface="微軟正黑體" panose="020B0604030504040204" pitchFamily="34" charset="-120"/>
                          <a:ea typeface="微軟正黑體" panose="020B0604030504040204" pitchFamily="34" charset="-120"/>
                          <a:cs typeface="+mn-cs"/>
                        </a:rPr>
                        <a:t>內容</a:t>
                      </a:r>
                      <a:endParaRPr lang="zh-TW" altLang="en-US" sz="1200" kern="1200" dirty="0">
                        <a:solidFill>
                          <a:schemeClr val="tx1"/>
                        </a:solidFill>
                        <a:latin typeface="微軟正黑體" panose="020B0604030504040204" pitchFamily="34" charset="-120"/>
                        <a:ea typeface="微軟正黑體" panose="020B0604030504040204" pitchFamily="34" charset="-120"/>
                        <a:cs typeface="+mn-cs"/>
                      </a:endParaRPr>
                    </a:p>
                  </a:txBody>
                  <a:tcPr/>
                </a:tc>
                <a:extLst>
                  <a:ext uri="{0D108BD9-81ED-4DB2-BD59-A6C34878D82A}">
                    <a16:rowId xmlns:a16="http://schemas.microsoft.com/office/drawing/2014/main" xmlns="" val="3828500124"/>
                  </a:ext>
                </a:extLst>
              </a:tr>
              <a:tr h="527459">
                <a:tc>
                  <a:txBody>
                    <a:bodyPr/>
                    <a:lstStyle/>
                    <a:p>
                      <a:pPr algn="ctr">
                        <a:lnSpc>
                          <a:spcPct val="150000"/>
                        </a:lnSpc>
                      </a:pPr>
                      <a:r>
                        <a:rPr lang="en-US" altLang="zh-TW" sz="1400" dirty="0" smtClean="0">
                          <a:latin typeface="微軟正黑體" panose="020B0604030504040204" pitchFamily="34" charset="-120"/>
                          <a:ea typeface="微軟正黑體" panose="020B0604030504040204" pitchFamily="34" charset="-120"/>
                        </a:rPr>
                        <a:t>1</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2020/11/28</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09:00-10:30</a:t>
                      </a:r>
                      <a:endParaRPr lang="zh-TW" altLang="zh-TW" sz="1400" kern="1200" dirty="0" smtClean="0">
                        <a:solidFill>
                          <a:schemeClr val="tx1"/>
                        </a:solidFill>
                        <a:effectLst/>
                        <a:latin typeface="+mn-lt"/>
                        <a:ea typeface="+mn-ea"/>
                        <a:cs typeface="+mn-cs"/>
                      </a:endParaRPr>
                    </a:p>
                  </a:txBody>
                  <a:tcPr/>
                </a:tc>
                <a:tc>
                  <a:txBody>
                    <a:bodyPr/>
                    <a:lstStyle/>
                    <a:p>
                      <a:pPr marL="0" marR="0" indent="0" algn="ctr" defTabSz="685800" rtl="0" eaLnBrk="1" fontAlgn="auto" latinLnBrk="0" hangingPunct="1">
                        <a:lnSpc>
                          <a:spcPct val="150000"/>
                        </a:lnSpc>
                        <a:spcBef>
                          <a:spcPts val="0"/>
                        </a:spcBef>
                        <a:spcAft>
                          <a:spcPts val="0"/>
                        </a:spcAft>
                        <a:buClrTx/>
                        <a:buSzTx/>
                        <a:buFontTx/>
                        <a:buNone/>
                        <a:tabLst/>
                        <a:defRPr/>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我是誰</a:t>
                      </a:r>
                      <a:endParaRPr lang="zh-TW" altLang="zh-TW" sz="1400" kern="12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a:tc>
                <a:tc>
                  <a:txBody>
                    <a:bodyPr/>
                    <a:lstStyle/>
                    <a:p>
                      <a:pPr marL="342900" marR="0" indent="-342900" algn="l" defTabSz="685800"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團體成員認識與團體目標說明</a:t>
                      </a:r>
                      <a:endPar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marR="0" indent="-342900" algn="l" defTabSz="685800"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協助成員自我了解及認識性別特質</a:t>
                      </a:r>
                      <a:endPar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a:tc>
                <a:extLst>
                  <a:ext uri="{0D108BD9-81ED-4DB2-BD59-A6C34878D82A}">
                    <a16:rowId xmlns:a16="http://schemas.microsoft.com/office/drawing/2014/main" xmlns="" val="771236778"/>
                  </a:ext>
                </a:extLst>
              </a:tr>
              <a:tr h="527459">
                <a:tc>
                  <a:txBody>
                    <a:bodyPr/>
                    <a:lstStyle/>
                    <a:p>
                      <a:pPr algn="ctr">
                        <a:lnSpc>
                          <a:spcPct val="150000"/>
                        </a:lnSpc>
                      </a:pPr>
                      <a:r>
                        <a:rPr lang="en-US" altLang="zh-TW" sz="1400" dirty="0" smtClean="0"/>
                        <a:t>2</a:t>
                      </a:r>
                      <a:endParaRPr lang="zh-TW" altLang="en-US" sz="14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2020/11/28</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10:30-12:00</a:t>
                      </a:r>
                      <a:endParaRPr lang="zh-TW" altLang="zh-TW" sz="1400" kern="1200" dirty="0" smtClean="0">
                        <a:solidFill>
                          <a:schemeClr val="tx1"/>
                        </a:solidFill>
                        <a:effectLst/>
                        <a:latin typeface="+mn-lt"/>
                        <a:ea typeface="+mn-ea"/>
                        <a:cs typeface="+mn-cs"/>
                      </a:endParaRPr>
                    </a:p>
                  </a:txBody>
                  <a:tcPr/>
                </a:tc>
                <a:tc>
                  <a:txBody>
                    <a:bodyPr/>
                    <a:lstStyle/>
                    <a:p>
                      <a:pPr algn="ctr">
                        <a:lnSpc>
                          <a:spcPct val="150000"/>
                        </a:lnSpc>
                      </a:pPr>
                      <a:r>
                        <a:rPr lang="zh-TW" altLang="en-US" sz="1400" dirty="0" smtClean="0">
                          <a:latin typeface="微軟正黑體" panose="020B0604030504040204" pitchFamily="34" charset="-120"/>
                          <a:ea typeface="微軟正黑體" panose="020B0604030504040204" pitchFamily="34" charset="-120"/>
                        </a:rPr>
                        <a:t>我們這一家</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marL="342900" indent="-342900" algn="l">
                        <a:buFont typeface="+mj-lt"/>
                        <a:buAutoNum type="arabicPeriod"/>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探索與了解個人原生家庭</a:t>
                      </a:r>
                      <a:endPar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indent="-342900" algn="l">
                        <a:buFont typeface="+mj-lt"/>
                        <a:buAutoNum type="arabicPeriod"/>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了解原生家庭的影響</a:t>
                      </a:r>
                      <a:r>
                        <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含性別角色期待</a:t>
                      </a:r>
                      <a:r>
                        <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rPr>
                        <a:t>)</a:t>
                      </a:r>
                    </a:p>
                  </a:txBody>
                  <a:tcPr/>
                </a:tc>
                <a:extLst>
                  <a:ext uri="{0D108BD9-81ED-4DB2-BD59-A6C34878D82A}">
                    <a16:rowId xmlns:a16="http://schemas.microsoft.com/office/drawing/2014/main" xmlns="" val="3695066814"/>
                  </a:ext>
                </a:extLst>
              </a:tr>
              <a:tr h="321650">
                <a:tc>
                  <a:txBody>
                    <a:bodyPr/>
                    <a:lstStyle/>
                    <a:p>
                      <a:pPr algn="ctr">
                        <a:lnSpc>
                          <a:spcPct val="150000"/>
                        </a:lnSpc>
                      </a:pPr>
                      <a:r>
                        <a:rPr lang="en-US" altLang="zh-TW" sz="1400" dirty="0" smtClean="0"/>
                        <a:t>3</a:t>
                      </a:r>
                      <a:endParaRPr lang="zh-TW" altLang="en-US" sz="14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2020/11/28</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13:00-14:30</a:t>
                      </a:r>
                      <a:endParaRPr lang="zh-TW" altLang="zh-TW" sz="1400" kern="1200" dirty="0" smtClean="0">
                        <a:solidFill>
                          <a:schemeClr val="tx1"/>
                        </a:solidFill>
                        <a:effectLst/>
                        <a:latin typeface="+mn-lt"/>
                        <a:ea typeface="+mn-ea"/>
                        <a:cs typeface="+mn-cs"/>
                      </a:endParaRPr>
                    </a:p>
                  </a:txBody>
                  <a:tcPr/>
                </a:tc>
                <a:tc>
                  <a:txBody>
                    <a:bodyPr/>
                    <a:lstStyle/>
                    <a:p>
                      <a:pPr algn="ctr"/>
                      <a:r>
                        <a:rPr lang="zh-TW" altLang="en-US" sz="1400" dirty="0" smtClean="0">
                          <a:latin typeface="微軟正黑體" panose="020B0604030504040204" pitchFamily="34" charset="-120"/>
                          <a:ea typeface="微軟正黑體" panose="020B0604030504040204" pitchFamily="34" charset="-120"/>
                        </a:rPr>
                        <a:t>愛情地圖</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marL="342900" marR="0" indent="-342900" algn="l" defTabSz="685800"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探索戀愛觀</a:t>
                      </a:r>
                      <a:r>
                        <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協助成員分辨友情與愛情</a:t>
                      </a:r>
                      <a:endPar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marR="0" indent="-342900" algn="l" defTabSz="685800"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探索擇偶觀</a:t>
                      </a:r>
                      <a:r>
                        <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愛情重要元素及愛情風格</a:t>
                      </a:r>
                      <a:endPar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a:tc>
                <a:extLst>
                  <a:ext uri="{0D108BD9-81ED-4DB2-BD59-A6C34878D82A}">
                    <a16:rowId xmlns:a16="http://schemas.microsoft.com/office/drawing/2014/main" xmlns="" val="453772252"/>
                  </a:ext>
                </a:extLst>
              </a:tr>
              <a:tr h="527459">
                <a:tc>
                  <a:txBody>
                    <a:bodyPr/>
                    <a:lstStyle/>
                    <a:p>
                      <a:pPr algn="ctr">
                        <a:lnSpc>
                          <a:spcPct val="150000"/>
                        </a:lnSpc>
                      </a:pPr>
                      <a:r>
                        <a:rPr lang="en-US" altLang="zh-TW" sz="1400" dirty="0" smtClean="0"/>
                        <a:t>4</a:t>
                      </a:r>
                      <a:endParaRPr lang="zh-TW" altLang="en-US" sz="14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2020/11/28</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14:30-16:00</a:t>
                      </a:r>
                      <a:endParaRPr lang="zh-TW" altLang="zh-TW" sz="1400" kern="1200" dirty="0" smtClean="0">
                        <a:solidFill>
                          <a:schemeClr val="tx1"/>
                        </a:solidFill>
                        <a:effectLst/>
                        <a:latin typeface="+mn-lt"/>
                        <a:ea typeface="+mn-ea"/>
                        <a:cs typeface="+mn-cs"/>
                      </a:endParaRPr>
                    </a:p>
                  </a:txBody>
                  <a:tcPr/>
                </a:tc>
                <a:tc>
                  <a:txBody>
                    <a:bodyPr/>
                    <a:lstStyle/>
                    <a:p>
                      <a:pPr algn="ctr">
                        <a:lnSpc>
                          <a:spcPct val="150000"/>
                        </a:lnSpc>
                      </a:pPr>
                      <a:r>
                        <a:rPr lang="zh-TW" altLang="en-US" sz="1400" dirty="0" smtClean="0">
                          <a:latin typeface="微軟正黑體" panose="020B0604030504040204" pitchFamily="34" charset="-120"/>
                          <a:ea typeface="微軟正黑體" panose="020B0604030504040204" pitchFamily="34" charset="-120"/>
                        </a:rPr>
                        <a:t>理想愛情</a:t>
                      </a:r>
                    </a:p>
                  </a:txBody>
                  <a:tcPr/>
                </a:tc>
                <a:tc>
                  <a:txBody>
                    <a:bodyPr/>
                    <a:lstStyle/>
                    <a:p>
                      <a:pPr marL="342900" indent="-342900" algn="l">
                        <a:buFont typeface="+mj-lt"/>
                        <a:buAutoNum type="arabicPeriod"/>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探索心中理想情人</a:t>
                      </a:r>
                      <a:endPar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indent="-342900" algn="l">
                        <a:buFont typeface="+mj-lt"/>
                        <a:buAutoNum type="arabicPeriod"/>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建構我的理想情人</a:t>
                      </a:r>
                      <a:endParaRPr lang="zh-TW" altLang="en-US" sz="1400" dirty="0" smtClean="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xmlns="" val="3880205113"/>
                  </a:ext>
                </a:extLst>
              </a:tr>
              <a:tr h="527459">
                <a:tc>
                  <a:txBody>
                    <a:bodyPr/>
                    <a:lstStyle/>
                    <a:p>
                      <a:pPr algn="ctr">
                        <a:lnSpc>
                          <a:spcPct val="150000"/>
                        </a:lnSpc>
                      </a:pPr>
                      <a:r>
                        <a:rPr lang="en-US" altLang="zh-TW" sz="1400" dirty="0" smtClean="0"/>
                        <a:t>5</a:t>
                      </a:r>
                      <a:endParaRPr lang="zh-TW" altLang="en-US" sz="14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2020/11/29</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09:00-10:30</a:t>
                      </a:r>
                      <a:endParaRPr lang="zh-TW" altLang="zh-TW" sz="1400" kern="1200" dirty="0" smtClean="0">
                        <a:solidFill>
                          <a:schemeClr val="tx1"/>
                        </a:solidFill>
                        <a:effectLst/>
                        <a:latin typeface="+mn-lt"/>
                        <a:ea typeface="+mn-ea"/>
                        <a:cs typeface="+mn-cs"/>
                      </a:endParaRPr>
                    </a:p>
                  </a:txBody>
                  <a:tcPr/>
                </a:tc>
                <a:tc>
                  <a:txBody>
                    <a:bodyPr/>
                    <a:lstStyle/>
                    <a:p>
                      <a:pPr algn="ctr"/>
                      <a:r>
                        <a:rPr lang="zh-TW" altLang="en-US" sz="1400" dirty="0" smtClean="0">
                          <a:latin typeface="微軟正黑體" panose="020B0604030504040204" pitchFamily="34" charset="-120"/>
                          <a:ea typeface="微軟正黑體" panose="020B0604030504040204" pitchFamily="34" charset="-120"/>
                        </a:rPr>
                        <a:t>做情感的主人</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marL="342900" marR="0" indent="-342900" algn="l" defTabSz="685800"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認識網路交友概念</a:t>
                      </a:r>
                      <a:endPar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marR="0" indent="-342900" algn="l" defTabSz="685800" rtl="0" eaLnBrk="1" fontAlgn="auto" latinLnBrk="0" hangingPunct="1">
                        <a:lnSpc>
                          <a:spcPct val="100000"/>
                        </a:lnSpc>
                        <a:spcBef>
                          <a:spcPts val="0"/>
                        </a:spcBef>
                        <a:spcAft>
                          <a:spcPts val="0"/>
                        </a:spcAft>
                        <a:buClrTx/>
                        <a:buSzTx/>
                        <a:buFont typeface="+mj-lt"/>
                        <a:buAutoNum type="arabicPeriod"/>
                        <a:tabLst/>
                        <a:defRPr/>
                      </a:pP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如何說分手</a:t>
                      </a:r>
                      <a:r>
                        <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400" kern="1200" dirty="0" smtClean="0">
                          <a:solidFill>
                            <a:schemeClr val="tx1"/>
                          </a:solidFill>
                          <a:effectLst/>
                          <a:latin typeface="微軟正黑體" panose="020B0604030504040204" pitchFamily="34" charset="-120"/>
                          <a:ea typeface="微軟正黑體" panose="020B0604030504040204" pitchFamily="34" charset="-120"/>
                          <a:cs typeface="+mn-cs"/>
                        </a:rPr>
                        <a:t>含認識恐怖情人概念</a:t>
                      </a:r>
                      <a:r>
                        <a:rPr lang="en-US" altLang="zh-TW" sz="14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zh-TW" sz="1400" kern="12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a:tc>
                <a:extLst>
                  <a:ext uri="{0D108BD9-81ED-4DB2-BD59-A6C34878D82A}">
                    <a16:rowId xmlns:a16="http://schemas.microsoft.com/office/drawing/2014/main" xmlns="" val="4077496311"/>
                  </a:ext>
                </a:extLst>
              </a:tr>
              <a:tr h="527459">
                <a:tc>
                  <a:txBody>
                    <a:bodyPr/>
                    <a:lstStyle/>
                    <a:p>
                      <a:pPr algn="ctr">
                        <a:lnSpc>
                          <a:spcPct val="150000"/>
                        </a:lnSpc>
                      </a:pPr>
                      <a:r>
                        <a:rPr lang="en-US" altLang="zh-TW" sz="1400" dirty="0" smtClean="0"/>
                        <a:t>6</a:t>
                      </a:r>
                      <a:endParaRPr lang="zh-TW" altLang="en-US" sz="14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2020/11/29</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tx1"/>
                          </a:solidFill>
                          <a:effectLst/>
                          <a:latin typeface="+mn-lt"/>
                          <a:ea typeface="+mn-ea"/>
                          <a:cs typeface="+mn-cs"/>
                        </a:rPr>
                        <a:t>10:30-12:00</a:t>
                      </a:r>
                      <a:endParaRPr lang="zh-TW" altLang="zh-TW" sz="1400" kern="1200" dirty="0" smtClean="0">
                        <a:solidFill>
                          <a:schemeClr val="tx1"/>
                        </a:solidFill>
                        <a:effectLst/>
                        <a:latin typeface="+mn-lt"/>
                        <a:ea typeface="+mn-ea"/>
                        <a:cs typeface="+mn-cs"/>
                      </a:endParaRPr>
                    </a:p>
                  </a:txBody>
                  <a:tcPr/>
                </a:tc>
                <a:tc>
                  <a:txBody>
                    <a:bodyPr/>
                    <a:lstStyle/>
                    <a:p>
                      <a:pPr algn="ctr"/>
                      <a:r>
                        <a:rPr lang="zh-TW" altLang="en-US" sz="1400" dirty="0" smtClean="0">
                          <a:latin typeface="微軟正黑體" panose="020B0604030504040204" pitchFamily="34" charset="-120"/>
                          <a:ea typeface="微軟正黑體" panose="020B0604030504040204" pitchFamily="34" charset="-120"/>
                        </a:rPr>
                        <a:t>美好的祝福</a:t>
                      </a:r>
                      <a:endParaRPr lang="en-US" altLang="zh-TW" sz="1400" dirty="0" smtClean="0">
                        <a:latin typeface="微軟正黑體" panose="020B0604030504040204" pitchFamily="34" charset="-120"/>
                        <a:ea typeface="微軟正黑體" panose="020B0604030504040204" pitchFamily="34" charset="-120"/>
                      </a:endParaRPr>
                    </a:p>
                  </a:txBody>
                  <a:tcPr/>
                </a:tc>
                <a:tc>
                  <a:txBody>
                    <a:bodyPr/>
                    <a:lstStyle/>
                    <a:p>
                      <a:pPr marL="342900" indent="-342900" algn="l">
                        <a:buFont typeface="+mj-lt"/>
                        <a:buAutoNum type="arabicPeriod"/>
                      </a:pPr>
                      <a:r>
                        <a:rPr lang="zh-TW" altLang="en-US" sz="1400" dirty="0" smtClean="0">
                          <a:latin typeface="微軟正黑體" panose="020B0604030504040204" pitchFamily="34" charset="-120"/>
                          <a:ea typeface="微軟正黑體" panose="020B0604030504040204" pitchFamily="34" charset="-120"/>
                        </a:rPr>
                        <a:t>瞭解性別刻板的影響</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性別選擇及限制</a:t>
                      </a:r>
                      <a:r>
                        <a:rPr lang="en-US" altLang="zh-TW" sz="1400" dirty="0" smtClean="0">
                          <a:latin typeface="微軟正黑體" panose="020B0604030504040204" pitchFamily="34" charset="-120"/>
                          <a:ea typeface="微軟正黑體" panose="020B0604030504040204" pitchFamily="34" charset="-120"/>
                        </a:rPr>
                        <a:t>)</a:t>
                      </a:r>
                    </a:p>
                    <a:p>
                      <a:pPr marL="342900" indent="-342900" algn="l">
                        <a:buFont typeface="+mj-lt"/>
                        <a:buAutoNum type="arabicPeriod"/>
                      </a:pPr>
                      <a:r>
                        <a:rPr lang="zh-TW" altLang="en-US" sz="1400" dirty="0" smtClean="0">
                          <a:latin typeface="微軟正黑體" panose="020B0604030504040204" pitchFamily="34" charset="-120"/>
                          <a:ea typeface="微軟正黑體" panose="020B0604030504040204" pitchFamily="34" charset="-120"/>
                        </a:rPr>
                        <a:t>團體結束回顧與祝福</a:t>
                      </a:r>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xmlns="" val="3488406920"/>
                  </a:ext>
                </a:extLst>
              </a:tr>
            </a:tbl>
          </a:graphicData>
        </a:graphic>
      </p:graphicFrame>
      <p:sp>
        <p:nvSpPr>
          <p:cNvPr id="21" name="文字方塊 302"/>
          <p:cNvSpPr txBox="1"/>
          <p:nvPr/>
        </p:nvSpPr>
        <p:spPr>
          <a:xfrm>
            <a:off x="4080165" y="2158088"/>
            <a:ext cx="2477761" cy="307777"/>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zh-TW" altLang="en-US" sz="1400" dirty="0" smtClean="0">
                <a:latin typeface="微軟正黑體" panose="020B0604030504040204" pitchFamily="34" charset="-120"/>
                <a:ea typeface="微軟正黑體" panose="020B0604030504040204" pitchFamily="34" charset="-120"/>
              </a:rPr>
              <a:t>對象</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  高一、二學生</a:t>
            </a:r>
            <a:r>
              <a:rPr lang="en-US" altLang="zh-TW" sz="1400" dirty="0" smtClean="0">
                <a:latin typeface="微軟正黑體" panose="020B0604030504040204" pitchFamily="34" charset="-120"/>
                <a:ea typeface="微軟正黑體" panose="020B0604030504040204" pitchFamily="34" charset="-120"/>
              </a:rPr>
              <a:t>6-10</a:t>
            </a:r>
            <a:r>
              <a:rPr lang="zh-TW" altLang="en-US" sz="1400" dirty="0" smtClean="0">
                <a:latin typeface="微軟正黑體" panose="020B0604030504040204" pitchFamily="34" charset="-120"/>
                <a:ea typeface="微軟正黑體" panose="020B0604030504040204" pitchFamily="34" charset="-120"/>
              </a:rPr>
              <a:t>人</a:t>
            </a:r>
            <a:endParaRPr lang="zh-TW" altLang="en-US" sz="1400" dirty="0">
              <a:latin typeface="微軟正黑體" panose="020B0604030504040204" pitchFamily="34" charset="-120"/>
              <a:ea typeface="微軟正黑體" panose="020B0604030504040204" pitchFamily="34" charset="-120"/>
            </a:endParaRPr>
          </a:p>
        </p:txBody>
      </p:sp>
      <p:sp>
        <p:nvSpPr>
          <p:cNvPr id="22" name="文字方塊 302"/>
          <p:cNvSpPr txBox="1"/>
          <p:nvPr/>
        </p:nvSpPr>
        <p:spPr>
          <a:xfrm>
            <a:off x="4080164" y="2528326"/>
            <a:ext cx="2491617" cy="738664"/>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sz="1400" dirty="0" smtClean="0">
                <a:latin typeface="微軟正黑體" panose="020B0604030504040204" pitchFamily="34" charset="-120"/>
                <a:ea typeface="微軟正黑體" panose="020B0604030504040204" pitchFamily="34" charset="-120"/>
              </a:rPr>
              <a:t>時間</a:t>
            </a:r>
            <a:r>
              <a:rPr lang="en-US" altLang="zh-TW"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共一天半</a:t>
            </a:r>
            <a:r>
              <a:rPr lang="en-US" altLang="zh-TW" sz="1400" dirty="0" smtClean="0">
                <a:latin typeface="微軟正黑體" panose="020B0604030504040204" pitchFamily="34" charset="-120"/>
                <a:ea typeface="微軟正黑體" panose="020B0604030504040204" pitchFamily="34" charset="-120"/>
              </a:rPr>
              <a:t>)</a:t>
            </a:r>
          </a:p>
          <a:p>
            <a:r>
              <a:rPr lang="en-US" altLang="zh-TW" sz="1400" dirty="0" smtClean="0">
                <a:latin typeface="微軟正黑體" panose="020B0604030504040204" pitchFamily="34" charset="-120"/>
                <a:ea typeface="微軟正黑體" panose="020B0604030504040204" pitchFamily="34" charset="-120"/>
              </a:rPr>
              <a:t>109</a:t>
            </a:r>
            <a:r>
              <a:rPr lang="zh-TW" altLang="en-US" sz="1400" dirty="0" smtClean="0">
                <a:latin typeface="微軟正黑體" panose="020B0604030504040204" pitchFamily="34" charset="-120"/>
                <a:ea typeface="微軟正黑體" panose="020B0604030504040204" pitchFamily="34" charset="-120"/>
              </a:rPr>
              <a:t>年</a:t>
            </a:r>
            <a:r>
              <a:rPr lang="en-US" altLang="zh-TW" sz="1400" dirty="0" smtClean="0">
                <a:latin typeface="微軟正黑體" panose="020B0604030504040204" pitchFamily="34" charset="-120"/>
                <a:ea typeface="微軟正黑體" panose="020B0604030504040204" pitchFamily="34" charset="-120"/>
              </a:rPr>
              <a:t>11</a:t>
            </a:r>
            <a:r>
              <a:rPr lang="zh-TW" altLang="en-US" sz="1400" dirty="0" smtClean="0">
                <a:latin typeface="微軟正黑體" panose="020B0604030504040204" pitchFamily="34" charset="-120"/>
                <a:ea typeface="微軟正黑體" panose="020B0604030504040204" pitchFamily="34" charset="-120"/>
              </a:rPr>
              <a:t>月</a:t>
            </a:r>
            <a:r>
              <a:rPr lang="en-US" altLang="zh-TW" sz="1400" dirty="0" smtClean="0">
                <a:latin typeface="微軟正黑體" panose="020B0604030504040204" pitchFamily="34" charset="-120"/>
                <a:ea typeface="微軟正黑體" panose="020B0604030504040204" pitchFamily="34" charset="-120"/>
              </a:rPr>
              <a:t>28</a:t>
            </a:r>
            <a:r>
              <a:rPr lang="zh-TW" altLang="en-US" sz="1400" dirty="0" smtClean="0">
                <a:latin typeface="微軟正黑體" panose="020B0604030504040204" pitchFamily="34" charset="-120"/>
                <a:ea typeface="微軟正黑體" panose="020B0604030504040204" pitchFamily="34" charset="-120"/>
              </a:rPr>
              <a:t>日  </a:t>
            </a:r>
            <a:r>
              <a:rPr lang="en-US" altLang="zh-TW" sz="1400" dirty="0" smtClean="0">
                <a:latin typeface="微軟正黑體" panose="020B0604030504040204" pitchFamily="34" charset="-120"/>
                <a:ea typeface="微軟正黑體" panose="020B0604030504040204" pitchFamily="34" charset="-120"/>
              </a:rPr>
              <a:t>9:00~16:00</a:t>
            </a:r>
          </a:p>
          <a:p>
            <a:r>
              <a:rPr lang="en-US" altLang="zh-TW" sz="1400" dirty="0" smtClean="0">
                <a:latin typeface="微軟正黑體" panose="020B0604030504040204" pitchFamily="34" charset="-120"/>
                <a:ea typeface="微軟正黑體" panose="020B0604030504040204" pitchFamily="34" charset="-120"/>
              </a:rPr>
              <a:t>109</a:t>
            </a:r>
            <a:r>
              <a:rPr lang="zh-TW" altLang="en-US" sz="1400" dirty="0" smtClean="0">
                <a:latin typeface="微軟正黑體" panose="020B0604030504040204" pitchFamily="34" charset="-120"/>
                <a:ea typeface="微軟正黑體" panose="020B0604030504040204" pitchFamily="34" charset="-120"/>
              </a:rPr>
              <a:t>年</a:t>
            </a:r>
            <a:r>
              <a:rPr lang="en-US" altLang="zh-TW" sz="1400" dirty="0" smtClean="0">
                <a:latin typeface="微軟正黑體" panose="020B0604030504040204" pitchFamily="34" charset="-120"/>
                <a:ea typeface="微軟正黑體" panose="020B0604030504040204" pitchFamily="34" charset="-120"/>
              </a:rPr>
              <a:t>11</a:t>
            </a:r>
            <a:r>
              <a:rPr lang="zh-TW" altLang="en-US" sz="1400" dirty="0" smtClean="0">
                <a:latin typeface="微軟正黑體" panose="020B0604030504040204" pitchFamily="34" charset="-120"/>
                <a:ea typeface="微軟正黑體" panose="020B0604030504040204" pitchFamily="34" charset="-120"/>
              </a:rPr>
              <a:t>月</a:t>
            </a:r>
            <a:r>
              <a:rPr lang="en-US" altLang="zh-TW" sz="1400" dirty="0" smtClean="0">
                <a:latin typeface="微軟正黑體" panose="020B0604030504040204" pitchFamily="34" charset="-120"/>
                <a:ea typeface="微軟正黑體" panose="020B0604030504040204" pitchFamily="34" charset="-120"/>
              </a:rPr>
              <a:t>29</a:t>
            </a:r>
            <a:r>
              <a:rPr lang="zh-TW" altLang="en-US" sz="1400" dirty="0" smtClean="0">
                <a:latin typeface="微軟正黑體" panose="020B0604030504040204" pitchFamily="34" charset="-120"/>
                <a:ea typeface="微軟正黑體" panose="020B0604030504040204" pitchFamily="34" charset="-120"/>
              </a:rPr>
              <a:t>日  </a:t>
            </a:r>
            <a:r>
              <a:rPr lang="en-US" altLang="zh-TW" sz="1400" dirty="0" smtClean="0">
                <a:latin typeface="微軟正黑體" panose="020B0604030504040204" pitchFamily="34" charset="-120"/>
                <a:ea typeface="微軟正黑體" panose="020B0604030504040204" pitchFamily="34" charset="-120"/>
              </a:rPr>
              <a:t>9:00~12:00</a:t>
            </a:r>
          </a:p>
        </p:txBody>
      </p:sp>
      <p:sp>
        <p:nvSpPr>
          <p:cNvPr id="23" name="文字方塊 303"/>
          <p:cNvSpPr txBox="1"/>
          <p:nvPr/>
        </p:nvSpPr>
        <p:spPr>
          <a:xfrm>
            <a:off x="4087091" y="3339541"/>
            <a:ext cx="2477761" cy="307777"/>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sz="1400" dirty="0" smtClean="0">
                <a:latin typeface="微軟正黑體" panose="020B0604030504040204" pitchFamily="34" charset="-120"/>
                <a:ea typeface="微軟正黑體" panose="020B0604030504040204" pitchFamily="34" charset="-120"/>
              </a:rPr>
              <a:t>地點</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  輔導室團諮室</a:t>
            </a:r>
            <a:endParaRPr lang="zh-TW" altLang="en-US" sz="1400" dirty="0">
              <a:latin typeface="微軟正黑體" panose="020B0604030504040204" pitchFamily="34" charset="-120"/>
              <a:ea typeface="微軟正黑體" panose="020B0604030504040204" pitchFamily="34" charset="-120"/>
            </a:endParaRPr>
          </a:p>
        </p:txBody>
      </p:sp>
      <p:sp>
        <p:nvSpPr>
          <p:cNvPr id="25" name="文字方塊 303"/>
          <p:cNvSpPr txBox="1"/>
          <p:nvPr/>
        </p:nvSpPr>
        <p:spPr>
          <a:xfrm>
            <a:off x="4087092" y="3719333"/>
            <a:ext cx="2477759" cy="307777"/>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sz="1400" dirty="0" smtClean="0">
                <a:latin typeface="微軟正黑體" panose="020B0604030504040204" pitchFamily="34" charset="-120"/>
                <a:ea typeface="微軟正黑體" panose="020B0604030504040204" pitchFamily="34" charset="-120"/>
              </a:rPr>
              <a:t>帶領者</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 陳嘉玉心理師</a:t>
            </a:r>
            <a:endParaRPr lang="zh-TW" altLang="en-US" sz="1400" dirty="0">
              <a:latin typeface="微軟正黑體" panose="020B0604030504040204" pitchFamily="34" charset="-120"/>
              <a:ea typeface="微軟正黑體" panose="020B0604030504040204" pitchFamily="34" charset="-120"/>
            </a:endParaRPr>
          </a:p>
        </p:txBody>
      </p:sp>
      <p:pic>
        <p:nvPicPr>
          <p:cNvPr id="24" name="圖片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33825" y="751815"/>
            <a:ext cx="742491" cy="800528"/>
          </a:xfrm>
          <a:prstGeom prst="rect">
            <a:avLst/>
          </a:prstGeom>
        </p:spPr>
      </p:pic>
      <p:sp>
        <p:nvSpPr>
          <p:cNvPr id="33" name="文字方塊 32"/>
          <p:cNvSpPr txBox="1"/>
          <p:nvPr/>
        </p:nvSpPr>
        <p:spPr>
          <a:xfrm>
            <a:off x="7068767" y="67276"/>
            <a:ext cx="1447563" cy="369332"/>
          </a:xfrm>
          <a:prstGeom prst="rect">
            <a:avLst/>
          </a:prstGeom>
          <a:solidFill>
            <a:schemeClr val="accent4">
              <a:lumMod val="20000"/>
              <a:lumOff val="80000"/>
            </a:schemeClr>
          </a:solidFill>
        </p:spPr>
        <p:txBody>
          <a:bodyPr wrap="square" rtlCol="0">
            <a:spAutoFit/>
          </a:bodyPr>
          <a:lstStyle/>
          <a:p>
            <a:pPr algn="ctr"/>
            <a:r>
              <a:rPr lang="zh-TW" altLang="en-US" dirty="0" smtClean="0">
                <a:latin typeface="微軟正黑體" panose="020B0604030504040204" pitchFamily="34" charset="-120"/>
                <a:ea typeface="微軟正黑體" panose="020B0604030504040204" pitchFamily="34" charset="-120"/>
              </a:rPr>
              <a:t>學習工作</a:t>
            </a:r>
            <a:r>
              <a:rPr lang="zh-TW" altLang="en-US" dirty="0">
                <a:latin typeface="微軟正黑體" panose="020B0604030504040204" pitchFamily="34" charset="-120"/>
                <a:ea typeface="微軟正黑體" panose="020B0604030504040204" pitchFamily="34" charset="-120"/>
              </a:rPr>
              <a:t>坊</a:t>
            </a:r>
          </a:p>
        </p:txBody>
      </p:sp>
      <p:sp>
        <p:nvSpPr>
          <p:cNvPr id="35" name="文字方塊 34"/>
          <p:cNvSpPr txBox="1"/>
          <p:nvPr/>
        </p:nvSpPr>
        <p:spPr>
          <a:xfrm>
            <a:off x="7068767" y="2831691"/>
            <a:ext cx="369332" cy="961628"/>
          </a:xfrm>
          <a:prstGeom prst="rect">
            <a:avLst/>
          </a:prstGeom>
          <a:solidFill>
            <a:schemeClr val="accent4">
              <a:lumMod val="20000"/>
              <a:lumOff val="80000"/>
            </a:schemeClr>
          </a:solidFill>
        </p:spPr>
        <p:txBody>
          <a:bodyPr vert="eaVert" wrap="square" rtlCol="0">
            <a:spAutoFit/>
          </a:bodyPr>
          <a:lstStyle/>
          <a:p>
            <a:pPr algn="ctr"/>
            <a:r>
              <a:rPr lang="zh-TW" altLang="en-US" sz="1200" dirty="0" smtClean="0">
                <a:latin typeface="微軟正黑體" panose="020B0604030504040204" pitchFamily="34" charset="-120"/>
                <a:ea typeface="微軟正黑體" panose="020B0604030504040204" pitchFamily="34" charset="-120"/>
              </a:rPr>
              <a:t>學習工作坊</a:t>
            </a:r>
            <a:endParaRPr lang="zh-TW" altLang="en-US" sz="1200" dirty="0">
              <a:latin typeface="微軟正黑體" panose="020B0604030504040204" pitchFamily="34" charset="-120"/>
              <a:ea typeface="微軟正黑體" panose="020B0604030504040204" pitchFamily="34" charset="-120"/>
            </a:endParaRPr>
          </a:p>
        </p:txBody>
      </p:sp>
      <p:pic>
        <p:nvPicPr>
          <p:cNvPr id="11" name="圖片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18826" y="3513121"/>
            <a:ext cx="566809" cy="567806"/>
          </a:xfrm>
          <a:prstGeom prst="rect">
            <a:avLst/>
          </a:prstGeom>
        </p:spPr>
      </p:pic>
      <p:pic>
        <p:nvPicPr>
          <p:cNvPr id="1026" name="Picture 2" descr="ラブレターを渡す女の子のイラスト"/>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78099" y="756447"/>
            <a:ext cx="854538" cy="8545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ラブレターを渡す男の子のイラスト"/>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30487" y="774830"/>
            <a:ext cx="851248" cy="8512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ハートのライン素材"/>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641" y="1597181"/>
            <a:ext cx="663933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クマとハートのイラスト「LOV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8520" y="8755068"/>
            <a:ext cx="1282864" cy="105515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バレンタインのイラスト「ウサギとハート」"/>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401290" y="3413674"/>
            <a:ext cx="533401" cy="759289"/>
          </a:xfrm>
          <a:prstGeom prst="rect">
            <a:avLst/>
          </a:prstGeom>
          <a:noFill/>
          <a:extLst>
            <a:ext uri="{909E8E84-426E-40DD-AFC4-6F175D3DCCD1}">
              <a14:hiddenFill xmlns:a14="http://schemas.microsoft.com/office/drawing/2010/main">
                <a:solidFill>
                  <a:srgbClr val="FFFFFF"/>
                </a:solidFill>
              </a14:hiddenFill>
            </a:ext>
          </a:extLst>
        </p:spPr>
      </p:pic>
      <p:sp>
        <p:nvSpPr>
          <p:cNvPr id="32" name="文字方塊 303"/>
          <p:cNvSpPr txBox="1"/>
          <p:nvPr/>
        </p:nvSpPr>
        <p:spPr>
          <a:xfrm>
            <a:off x="4094018" y="4131021"/>
            <a:ext cx="2477759" cy="738664"/>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sz="1400" dirty="0" smtClean="0">
                <a:latin typeface="微軟正黑體" panose="020B0604030504040204" pitchFamily="34" charset="-120"/>
                <a:ea typeface="微軟正黑體" panose="020B0604030504040204" pitchFamily="34" charset="-120"/>
              </a:rPr>
              <a:t>**全程</a:t>
            </a:r>
            <a:r>
              <a:rPr lang="zh-TW" altLang="en-US" sz="1400" dirty="0" smtClean="0">
                <a:latin typeface="微軟正黑體" panose="020B0604030504040204" pitchFamily="34" charset="-120"/>
                <a:ea typeface="微軟正黑體" panose="020B0604030504040204" pitchFamily="34" charset="-120"/>
              </a:rPr>
              <a:t>參與者，輔導室將頒予</a:t>
            </a:r>
            <a:endParaRPr lang="en-US" altLang="zh-TW" sz="1400" dirty="0" smtClean="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參加</a:t>
            </a:r>
            <a:r>
              <a:rPr lang="zh-TW" altLang="en-US" sz="1400" dirty="0" smtClean="0">
                <a:latin typeface="微軟正黑體" panose="020B0604030504040204" pitchFamily="34" charset="-120"/>
                <a:ea typeface="微軟正黑體" panose="020B0604030504040204" pitchFamily="34" charset="-120"/>
              </a:rPr>
              <a:t>證明，可以豐富</a:t>
            </a:r>
            <a:r>
              <a:rPr lang="zh-TW" altLang="en-US" sz="1400" dirty="0" smtClean="0">
                <a:latin typeface="微軟正黑體" panose="020B0604030504040204" pitchFamily="34" charset="-120"/>
                <a:ea typeface="微軟正黑體" panose="020B0604030504040204" pitchFamily="34" charset="-120"/>
              </a:rPr>
              <a:t>學習</a:t>
            </a:r>
            <a:endParaRPr lang="en-US" altLang="zh-TW" sz="1400" dirty="0" smtClean="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歷程</a:t>
            </a:r>
            <a:r>
              <a:rPr lang="zh-TW" altLang="en-US" sz="1400" dirty="0" smtClean="0">
                <a:latin typeface="微軟正黑體" panose="020B0604030504040204" pitchFamily="34" charset="-120"/>
                <a:ea typeface="微軟正黑體" panose="020B0604030504040204" pitchFamily="34" charset="-120"/>
              </a:rPr>
              <a:t>檔案喔</a:t>
            </a:r>
            <a:r>
              <a:rPr lang="en-US" altLang="zh-TW" sz="1400" dirty="0" smtClean="0">
                <a:latin typeface="微軟正黑體" panose="020B0604030504040204" pitchFamily="34" charset="-120"/>
                <a:ea typeface="微軟正黑體" panose="020B0604030504040204" pitchFamily="34" charset="-120"/>
              </a:rPr>
              <a:t>~</a:t>
            </a:r>
            <a:endParaRPr lang="zh-TW" altLang="en-US" sz="1400" dirty="0">
              <a:latin typeface="微軟正黑體" panose="020B0604030504040204" pitchFamily="34" charset="-120"/>
              <a:ea typeface="微軟正黑體" panose="020B0604030504040204" pitchFamily="34" charset="-120"/>
            </a:endParaRPr>
          </a:p>
        </p:txBody>
      </p:sp>
      <p:pic>
        <p:nvPicPr>
          <p:cNvPr id="27" name="Picture 2" descr="横長の座布団のイラスト（単語帳・細め）"/>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H="1">
            <a:off x="1230487" y="8755068"/>
            <a:ext cx="5682439" cy="1025307"/>
          </a:xfrm>
          <a:prstGeom prst="rect">
            <a:avLst/>
          </a:prstGeom>
          <a:noFill/>
          <a:extLst>
            <a:ext uri="{909E8E84-426E-40DD-AFC4-6F175D3DCCD1}">
              <a14:hiddenFill xmlns:a14="http://schemas.microsoft.com/office/drawing/2010/main">
                <a:solidFill>
                  <a:srgbClr val="FFFFFF"/>
                </a:solidFill>
              </a14:hiddenFill>
            </a:ext>
          </a:extLst>
        </p:spPr>
      </p:pic>
      <p:sp>
        <p:nvSpPr>
          <p:cNvPr id="8" name="文字方塊 7"/>
          <p:cNvSpPr txBox="1"/>
          <p:nvPr/>
        </p:nvSpPr>
        <p:spPr>
          <a:xfrm>
            <a:off x="1431757" y="8900533"/>
            <a:ext cx="5301539" cy="738664"/>
          </a:xfrm>
          <a:prstGeom prst="rect">
            <a:avLst/>
          </a:prstGeom>
          <a:noFill/>
        </p:spPr>
        <p:txBody>
          <a:bodyPr wrap="square" rtlCol="0">
            <a:spAutoFit/>
          </a:bodyPr>
          <a:lstStyle/>
          <a:p>
            <a:r>
              <a:rPr lang="zh-TW" altLang="en-US" sz="1400" dirty="0">
                <a:latin typeface="微軟正黑體" panose="020B0604030504040204" pitchFamily="34" charset="-120"/>
                <a:ea typeface="微軟正黑體" panose="020B0604030504040204" pitchFamily="34" charset="-120"/>
                <a:sym typeface="Wingdings"/>
              </a:rPr>
              <a:t>填寫完報名表後，請於</a:t>
            </a:r>
            <a:r>
              <a:rPr lang="en-US" altLang="zh-TW" sz="1400" u="sng" dirty="0">
                <a:latin typeface="微軟正黑體" panose="020B0604030504040204" pitchFamily="34" charset="-120"/>
                <a:ea typeface="微軟正黑體" panose="020B0604030504040204" pitchFamily="34" charset="-120"/>
                <a:sym typeface="Wingdings"/>
              </a:rPr>
              <a:t>10/30(</a:t>
            </a:r>
            <a:r>
              <a:rPr lang="zh-TW" altLang="en-US" sz="1400" u="sng" dirty="0">
                <a:latin typeface="微軟正黑體" panose="020B0604030504040204" pitchFamily="34" charset="-120"/>
                <a:ea typeface="微軟正黑體" panose="020B0604030504040204" pitchFamily="34" charset="-120"/>
                <a:sym typeface="Wingdings"/>
              </a:rPr>
              <a:t>五</a:t>
            </a:r>
            <a:r>
              <a:rPr lang="en-US" altLang="zh-TW" sz="1400" u="sng" dirty="0">
                <a:latin typeface="微軟正黑體" panose="020B0604030504040204" pitchFamily="34" charset="-120"/>
                <a:ea typeface="微軟正黑體" panose="020B0604030504040204" pitchFamily="34" charset="-120"/>
                <a:sym typeface="Wingdings"/>
              </a:rPr>
              <a:t>)</a:t>
            </a:r>
            <a:r>
              <a:rPr lang="zh-TW" altLang="en-US" sz="1400" u="sng" dirty="0">
                <a:latin typeface="微軟正黑體" panose="020B0604030504040204" pitchFamily="34" charset="-120"/>
                <a:ea typeface="微軟正黑體" panose="020B0604030504040204" pitchFamily="34" charset="-120"/>
                <a:sym typeface="Wingdings"/>
              </a:rPr>
              <a:t>中午前</a:t>
            </a:r>
            <a:r>
              <a:rPr lang="zh-TW" altLang="en-US" sz="1400" dirty="0">
                <a:latin typeface="微軟正黑體" panose="020B0604030504040204" pitchFamily="34" charset="-120"/>
                <a:ea typeface="微軟正黑體" panose="020B0604030504040204" pitchFamily="34" charset="-120"/>
                <a:sym typeface="Wingdings"/>
              </a:rPr>
              <a:t>繳至輔導室沈珈</a:t>
            </a:r>
            <a:r>
              <a:rPr lang="zh-TW" altLang="en-US" sz="1400" dirty="0" smtClean="0">
                <a:latin typeface="微軟正黑體" panose="020B0604030504040204" pitchFamily="34" charset="-120"/>
                <a:ea typeface="微軟正黑體" panose="020B0604030504040204" pitchFamily="34" charset="-120"/>
                <a:sym typeface="Wingdings"/>
              </a:rPr>
              <a:t>卉老師</a:t>
            </a:r>
            <a:r>
              <a:rPr lang="zh-TW" altLang="en-US" sz="1400" dirty="0">
                <a:latin typeface="微軟正黑體" panose="020B0604030504040204" pitchFamily="34" charset="-120"/>
                <a:ea typeface="微軟正黑體" panose="020B0604030504040204" pitchFamily="34" charset="-120"/>
                <a:sym typeface="Wingdings"/>
              </a:rPr>
              <a:t>處，</a:t>
            </a:r>
            <a:r>
              <a:rPr lang="zh-TW" altLang="zh-TW" sz="1400" dirty="0">
                <a:latin typeface="微軟正黑體" panose="020B0604030504040204" pitchFamily="34" charset="-120"/>
                <a:ea typeface="微軟正黑體" panose="020B0604030504040204" pitchFamily="34" charset="-120"/>
              </a:rPr>
              <a:t>將</a:t>
            </a:r>
            <a:r>
              <a:rPr lang="zh-TW" altLang="zh-TW" sz="1400" dirty="0" smtClean="0">
                <a:latin typeface="微軟正黑體" panose="020B0604030504040204" pitchFamily="34" charset="-120"/>
                <a:ea typeface="微軟正黑體" panose="020B0604030504040204" pitchFamily="34" charset="-120"/>
              </a:rPr>
              <a:t>於</a:t>
            </a:r>
            <a:r>
              <a:rPr lang="en-US" altLang="zh-TW" sz="1400" dirty="0" smtClean="0">
                <a:latin typeface="微軟正黑體" panose="020B0604030504040204" pitchFamily="34" charset="-120"/>
                <a:ea typeface="微軟正黑體" panose="020B0604030504040204" pitchFamily="34" charset="-120"/>
              </a:rPr>
              <a:t>11/18</a:t>
            </a:r>
            <a:r>
              <a:rPr lang="zh-TW" altLang="zh-TW" sz="1400" dirty="0">
                <a:latin typeface="微軟正黑體" panose="020B0604030504040204" pitchFamily="34" charset="-120"/>
                <a:ea typeface="微軟正黑體" panose="020B0604030504040204" pitchFamily="34" charset="-120"/>
              </a:rPr>
              <a:t>（三）</a:t>
            </a:r>
            <a:r>
              <a:rPr lang="en-US" altLang="zh-TW" sz="1400" dirty="0">
                <a:latin typeface="微軟正黑體" panose="020B0604030504040204" pitchFamily="34" charset="-120"/>
                <a:ea typeface="微軟正黑體" panose="020B0604030504040204" pitchFamily="34" charset="-120"/>
              </a:rPr>
              <a:t>12:00</a:t>
            </a:r>
            <a:r>
              <a:rPr lang="zh-TW" altLang="zh-TW" sz="1400" dirty="0">
                <a:latin typeface="微軟正黑體" panose="020B0604030504040204" pitchFamily="34" charset="-120"/>
                <a:ea typeface="微軟正黑體" panose="020B0604030504040204" pitchFamily="34" charset="-120"/>
              </a:rPr>
              <a:t>前公告名單。</a:t>
            </a:r>
          </a:p>
          <a:p>
            <a:r>
              <a:rPr lang="zh-TW" altLang="zh-TW" sz="1400" dirty="0" smtClean="0">
                <a:latin typeface="微軟正黑體" panose="020B0604030504040204" pitchFamily="34" charset="-120"/>
                <a:ea typeface="微軟正黑體" panose="020B0604030504040204" pitchFamily="34" charset="-120"/>
              </a:rPr>
              <a:t>需</a:t>
            </a:r>
            <a:r>
              <a:rPr lang="zh-TW" altLang="zh-TW" sz="1400" dirty="0">
                <a:latin typeface="微軟正黑體" panose="020B0604030504040204" pitchFamily="34" charset="-120"/>
                <a:ea typeface="微軟正黑體" panose="020B0604030504040204" pitchFamily="34" charset="-120"/>
              </a:rPr>
              <a:t>報名表或相關疑問請洽輔導室</a:t>
            </a:r>
            <a:r>
              <a:rPr lang="zh-TW" altLang="en-US" sz="1400" dirty="0">
                <a:latin typeface="微軟正黑體" panose="020B0604030504040204" pitchFamily="34" charset="-120"/>
                <a:ea typeface="微軟正黑體" panose="020B0604030504040204" pitchFamily="34" charset="-120"/>
              </a:rPr>
              <a:t>沈珈卉</a:t>
            </a:r>
            <a:r>
              <a:rPr lang="zh-TW" altLang="zh-TW" sz="1400" dirty="0">
                <a:latin typeface="微軟正黑體" panose="020B0604030504040204" pitchFamily="34" charset="-120"/>
                <a:ea typeface="微軟正黑體" panose="020B0604030504040204" pitchFamily="34" charset="-120"/>
              </a:rPr>
              <a:t>輔導教師</a:t>
            </a:r>
            <a:r>
              <a:rPr lang="zh-TW" altLang="en-US"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sym typeface="Wingdings"/>
              </a:rPr>
              <a:t>謝謝</a:t>
            </a:r>
            <a:r>
              <a:rPr lang="en-US" altLang="zh-TW" sz="1400" dirty="0" smtClean="0">
                <a:latin typeface="微軟正黑體" panose="020B0604030504040204" pitchFamily="34" charset="-120"/>
                <a:ea typeface="微軟正黑體" panose="020B0604030504040204" pitchFamily="34" charset="-120"/>
                <a:sym typeface="Wingdings"/>
              </a:rPr>
              <a:t>!</a:t>
            </a:r>
            <a:endParaRPr lang="en-US" altLang="zh-TW" sz="1400" dirty="0">
              <a:latin typeface="微軟正黑體" panose="020B0604030504040204" pitchFamily="34" charset="-120"/>
              <a:ea typeface="微軟正黑體" panose="020B0604030504040204" pitchFamily="34" charset="-120"/>
              <a:sym typeface="Wingdings"/>
            </a:endParaRPr>
          </a:p>
        </p:txBody>
      </p:sp>
    </p:spTree>
    <p:extLst>
      <p:ext uri="{BB962C8B-B14F-4D97-AF65-F5344CB8AC3E}">
        <p14:creationId xmlns:p14="http://schemas.microsoft.com/office/powerpoint/2010/main" val="4287293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横長の座布団のイラスト（単語帳・細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254133" y="9067088"/>
            <a:ext cx="4378504" cy="7517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バナーの背景素材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3956" y="857018"/>
            <a:ext cx="4317591" cy="695325"/>
          </a:xfrm>
          <a:prstGeom prst="rect">
            <a:avLst/>
          </a:prstGeom>
          <a:noFill/>
          <a:extLst>
            <a:ext uri="{909E8E84-426E-40DD-AFC4-6F175D3DCCD1}">
              <a14:hiddenFill xmlns:a14="http://schemas.microsoft.com/office/drawing/2010/main">
                <a:solidFill>
                  <a:srgbClr val="FFFFFF"/>
                </a:solidFill>
              </a14:hiddenFill>
            </a:ext>
          </a:extLst>
        </p:spPr>
      </p:pic>
      <p:pic>
        <p:nvPicPr>
          <p:cNvPr id="4" name="圖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6201" y="1972982"/>
            <a:ext cx="2897776" cy="3499564"/>
          </a:xfrm>
          <a:prstGeom prst="rect">
            <a:avLst/>
          </a:prstGeom>
        </p:spPr>
      </p:pic>
      <p:pic>
        <p:nvPicPr>
          <p:cNvPr id="5" name="圖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4502" y="1687232"/>
            <a:ext cx="6858000" cy="533400"/>
          </a:xfrm>
          <a:prstGeom prst="rect">
            <a:avLst/>
          </a:prstGeom>
        </p:spPr>
      </p:pic>
      <p:sp>
        <p:nvSpPr>
          <p:cNvPr id="7" name="文字方塊 6"/>
          <p:cNvSpPr txBox="1"/>
          <p:nvPr/>
        </p:nvSpPr>
        <p:spPr>
          <a:xfrm>
            <a:off x="521369" y="247514"/>
            <a:ext cx="5929400" cy="461665"/>
          </a:xfrm>
          <a:prstGeom prst="rect">
            <a:avLst/>
          </a:prstGeom>
          <a:noFill/>
        </p:spPr>
        <p:txBody>
          <a:bodyPr wrap="square" rtlCol="0">
            <a:spAutoFit/>
          </a:bodyPr>
          <a:lstStyle/>
          <a:p>
            <a:pPr algn="ctr">
              <a:spcAft>
                <a:spcPts val="0"/>
              </a:spcAft>
            </a:pPr>
            <a:r>
              <a:rPr lang="zh-TW" altLang="en-US"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桃園</a:t>
            </a:r>
            <a:r>
              <a:rPr lang="zh-TW" altLang="zh-TW" sz="2400" kern="100" dirty="0" smtClean="0">
                <a:latin typeface="微軟正黑體" panose="020B0604030504040204" pitchFamily="34" charset="-120"/>
                <a:ea typeface="微軟正黑體" panose="020B0604030504040204" pitchFamily="34" charset="-120"/>
                <a:cs typeface="Times New Roman" panose="02020603050405020304" pitchFamily="18" charset="0"/>
              </a:rPr>
              <a:t>市立</a:t>
            </a:r>
            <a:r>
              <a:rPr lang="zh-TW" altLang="en-US" sz="2400" kern="100" dirty="0">
                <a:latin typeface="微軟正黑體" panose="020B0604030504040204" pitchFamily="34" charset="-120"/>
                <a:ea typeface="微軟正黑體" panose="020B0604030504040204" pitchFamily="34" charset="-120"/>
                <a:cs typeface="Times New Roman" panose="02020603050405020304" pitchFamily="18" charset="0"/>
              </a:rPr>
              <a:t>中壢高商</a:t>
            </a:r>
            <a:r>
              <a:rPr lang="en-US" altLang="zh-TW"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109</a:t>
            </a:r>
            <a:r>
              <a:rPr lang="zh-TW" altLang="zh-TW"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學年度第</a:t>
            </a:r>
            <a:r>
              <a:rPr lang="zh-TW" altLang="en-US"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一</a:t>
            </a:r>
            <a:r>
              <a:rPr lang="zh-TW" altLang="zh-TW"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rPr>
              <a:t>學期</a:t>
            </a:r>
            <a:endParaRPr lang="en-US" altLang="zh-TW" sz="2400" kern="100" dirty="0" smtClean="0">
              <a:solidFill>
                <a:srgbClr val="00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2" name="文字方塊 11"/>
          <p:cNvSpPr txBox="1"/>
          <p:nvPr/>
        </p:nvSpPr>
        <p:spPr>
          <a:xfrm>
            <a:off x="1272049" y="1005451"/>
            <a:ext cx="4269768" cy="461665"/>
          </a:xfrm>
          <a:prstGeom prst="rect">
            <a:avLst/>
          </a:prstGeom>
          <a:noFill/>
        </p:spPr>
        <p:txBody>
          <a:bodyPr wrap="square" rtlCol="0">
            <a:spAutoFit/>
          </a:bodyPr>
          <a:lstStyle/>
          <a:p>
            <a:pPr algn="ctr"/>
            <a:r>
              <a:rPr lang="zh-TW" altLang="en-US" sz="2400" dirty="0">
                <a:latin typeface="微軟正黑體" panose="020B0604030504040204" pitchFamily="34" charset="-120"/>
                <a:ea typeface="微軟正黑體" panose="020B0604030504040204" pitchFamily="34" charset="-120"/>
              </a:rPr>
              <a:t>我與愛情的</a:t>
            </a:r>
            <a:r>
              <a:rPr lang="zh-TW" altLang="en-US" sz="2400" dirty="0" smtClean="0">
                <a:latin typeface="微軟正黑體" panose="020B0604030504040204" pitchFamily="34" charset="-120"/>
                <a:ea typeface="微軟正黑體" panose="020B0604030504040204" pitchFamily="34" charset="-120"/>
              </a:rPr>
              <a:t>距離小團體報名表</a:t>
            </a:r>
            <a:endParaRPr lang="zh-TW" altLang="en-US" sz="2400" dirty="0">
              <a:latin typeface="微軟正黑體" panose="020B0604030504040204" pitchFamily="34" charset="-120"/>
              <a:ea typeface="微軟正黑體" panose="020B0604030504040204" pitchFamily="34" charset="-120"/>
            </a:endParaRPr>
          </a:p>
        </p:txBody>
      </p:sp>
      <p:sp>
        <p:nvSpPr>
          <p:cNvPr id="2" name="文字方塊 1"/>
          <p:cNvSpPr txBox="1"/>
          <p:nvPr/>
        </p:nvSpPr>
        <p:spPr>
          <a:xfrm>
            <a:off x="1263957" y="9224706"/>
            <a:ext cx="4317591" cy="369332"/>
          </a:xfrm>
          <a:prstGeom prst="rect">
            <a:avLst/>
          </a:prstGeom>
          <a:noFill/>
        </p:spPr>
        <p:txBody>
          <a:bodyPr wrap="square" rtlCol="0">
            <a:spAutoFit/>
          </a:bodyPr>
          <a:lstStyle/>
          <a:p>
            <a:pPr algn="ctr"/>
            <a:r>
              <a:rPr lang="zh-TW" altLang="en-US" dirty="0" smtClean="0">
                <a:latin typeface="微軟正黑體" panose="020B0604030504040204" pitchFamily="34" charset="-120"/>
                <a:ea typeface="微軟正黑體" panose="020B0604030504040204" pitchFamily="34" charset="-120"/>
              </a:rPr>
              <a:t>幸福沒那麼容易，才會如此令人著迷</a:t>
            </a:r>
            <a:endParaRPr lang="zh-TW" altLang="en-US" dirty="0">
              <a:latin typeface="微軟正黑體" panose="020B0604030504040204" pitchFamily="34" charset="-120"/>
              <a:ea typeface="微軟正黑體" panose="020B0604030504040204" pitchFamily="34" charset="-120"/>
            </a:endParaRPr>
          </a:p>
        </p:txBody>
      </p:sp>
      <p:sp>
        <p:nvSpPr>
          <p:cNvPr id="21" name="文字方塊 302"/>
          <p:cNvSpPr txBox="1"/>
          <p:nvPr/>
        </p:nvSpPr>
        <p:spPr>
          <a:xfrm>
            <a:off x="4087092" y="2282774"/>
            <a:ext cx="2477761" cy="307777"/>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sz="1400" dirty="0" smtClean="0">
                <a:latin typeface="微軟正黑體" panose="020B0604030504040204" pitchFamily="34" charset="-120"/>
                <a:ea typeface="微軟正黑體" panose="020B0604030504040204" pitchFamily="34" charset="-120"/>
              </a:rPr>
              <a:t>對象</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  高一、二學生</a:t>
            </a:r>
            <a:r>
              <a:rPr lang="en-US" altLang="zh-TW" sz="1400" dirty="0" smtClean="0">
                <a:latin typeface="微軟正黑體" panose="020B0604030504040204" pitchFamily="34" charset="-120"/>
                <a:ea typeface="微軟正黑體" panose="020B0604030504040204" pitchFamily="34" charset="-120"/>
              </a:rPr>
              <a:t>6-10</a:t>
            </a:r>
            <a:r>
              <a:rPr lang="zh-TW" altLang="en-US" sz="1400" dirty="0" smtClean="0">
                <a:latin typeface="微軟正黑體" panose="020B0604030504040204" pitchFamily="34" charset="-120"/>
                <a:ea typeface="微軟正黑體" panose="020B0604030504040204" pitchFamily="34" charset="-120"/>
              </a:rPr>
              <a:t>人</a:t>
            </a:r>
            <a:endParaRPr lang="zh-TW" altLang="en-US" sz="1400" dirty="0">
              <a:latin typeface="微軟正黑體" panose="020B0604030504040204" pitchFamily="34" charset="-120"/>
              <a:ea typeface="微軟正黑體" panose="020B0604030504040204" pitchFamily="34" charset="-120"/>
            </a:endParaRPr>
          </a:p>
        </p:txBody>
      </p:sp>
      <p:sp>
        <p:nvSpPr>
          <p:cNvPr id="22" name="文字方塊 302"/>
          <p:cNvSpPr txBox="1"/>
          <p:nvPr/>
        </p:nvSpPr>
        <p:spPr>
          <a:xfrm>
            <a:off x="4080164" y="2687647"/>
            <a:ext cx="2491617" cy="738664"/>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sz="1400" dirty="0" smtClean="0">
                <a:latin typeface="微軟正黑體" panose="020B0604030504040204" pitchFamily="34" charset="-120"/>
                <a:ea typeface="微軟正黑體" panose="020B0604030504040204" pitchFamily="34" charset="-120"/>
              </a:rPr>
              <a:t>時間</a:t>
            </a:r>
            <a:r>
              <a:rPr lang="en-US" altLang="zh-TW"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共一天半</a:t>
            </a:r>
            <a:r>
              <a:rPr lang="en-US" altLang="zh-TW" sz="1400" dirty="0" smtClean="0">
                <a:latin typeface="微軟正黑體" panose="020B0604030504040204" pitchFamily="34" charset="-120"/>
                <a:ea typeface="微軟正黑體" panose="020B0604030504040204" pitchFamily="34" charset="-120"/>
              </a:rPr>
              <a:t>)</a:t>
            </a:r>
          </a:p>
          <a:p>
            <a:r>
              <a:rPr lang="en-US" altLang="zh-TW" sz="1400" dirty="0" smtClean="0">
                <a:latin typeface="微軟正黑體" panose="020B0604030504040204" pitchFamily="34" charset="-120"/>
                <a:ea typeface="微軟正黑體" panose="020B0604030504040204" pitchFamily="34" charset="-120"/>
              </a:rPr>
              <a:t>109</a:t>
            </a:r>
            <a:r>
              <a:rPr lang="zh-TW" altLang="en-US" sz="1400" dirty="0" smtClean="0">
                <a:latin typeface="微軟正黑體" panose="020B0604030504040204" pitchFamily="34" charset="-120"/>
                <a:ea typeface="微軟正黑體" panose="020B0604030504040204" pitchFamily="34" charset="-120"/>
              </a:rPr>
              <a:t>年</a:t>
            </a:r>
            <a:r>
              <a:rPr lang="en-US" altLang="zh-TW" sz="1400" dirty="0" smtClean="0">
                <a:latin typeface="微軟正黑體" panose="020B0604030504040204" pitchFamily="34" charset="-120"/>
                <a:ea typeface="微軟正黑體" panose="020B0604030504040204" pitchFamily="34" charset="-120"/>
              </a:rPr>
              <a:t>11</a:t>
            </a:r>
            <a:r>
              <a:rPr lang="zh-TW" altLang="en-US" sz="1400" dirty="0" smtClean="0">
                <a:latin typeface="微軟正黑體" panose="020B0604030504040204" pitchFamily="34" charset="-120"/>
                <a:ea typeface="微軟正黑體" panose="020B0604030504040204" pitchFamily="34" charset="-120"/>
              </a:rPr>
              <a:t>月</a:t>
            </a:r>
            <a:r>
              <a:rPr lang="en-US" altLang="zh-TW" sz="1400" dirty="0" smtClean="0">
                <a:latin typeface="微軟正黑體" panose="020B0604030504040204" pitchFamily="34" charset="-120"/>
                <a:ea typeface="微軟正黑體" panose="020B0604030504040204" pitchFamily="34" charset="-120"/>
              </a:rPr>
              <a:t>28</a:t>
            </a:r>
            <a:r>
              <a:rPr lang="zh-TW" altLang="en-US" sz="1400" dirty="0" smtClean="0">
                <a:latin typeface="微軟正黑體" panose="020B0604030504040204" pitchFamily="34" charset="-120"/>
                <a:ea typeface="微軟正黑體" panose="020B0604030504040204" pitchFamily="34" charset="-120"/>
              </a:rPr>
              <a:t>日  </a:t>
            </a:r>
            <a:r>
              <a:rPr lang="en-US" altLang="zh-TW" sz="1400" dirty="0" smtClean="0">
                <a:latin typeface="微軟正黑體" panose="020B0604030504040204" pitchFamily="34" charset="-120"/>
                <a:ea typeface="微軟正黑體" panose="020B0604030504040204" pitchFamily="34" charset="-120"/>
              </a:rPr>
              <a:t>9:00~16:00</a:t>
            </a:r>
          </a:p>
          <a:p>
            <a:r>
              <a:rPr lang="en-US" altLang="zh-TW" sz="1400" dirty="0" smtClean="0">
                <a:latin typeface="微軟正黑體" panose="020B0604030504040204" pitchFamily="34" charset="-120"/>
                <a:ea typeface="微軟正黑體" panose="020B0604030504040204" pitchFamily="34" charset="-120"/>
              </a:rPr>
              <a:t>109</a:t>
            </a:r>
            <a:r>
              <a:rPr lang="zh-TW" altLang="en-US" sz="1400" dirty="0" smtClean="0">
                <a:latin typeface="微軟正黑體" panose="020B0604030504040204" pitchFamily="34" charset="-120"/>
                <a:ea typeface="微軟正黑體" panose="020B0604030504040204" pitchFamily="34" charset="-120"/>
              </a:rPr>
              <a:t>年</a:t>
            </a:r>
            <a:r>
              <a:rPr lang="en-US" altLang="zh-TW" sz="1400" dirty="0" smtClean="0">
                <a:latin typeface="微軟正黑體" panose="020B0604030504040204" pitchFamily="34" charset="-120"/>
                <a:ea typeface="微軟正黑體" panose="020B0604030504040204" pitchFamily="34" charset="-120"/>
              </a:rPr>
              <a:t>11</a:t>
            </a:r>
            <a:r>
              <a:rPr lang="zh-TW" altLang="en-US" sz="1400" dirty="0" smtClean="0">
                <a:latin typeface="微軟正黑體" panose="020B0604030504040204" pitchFamily="34" charset="-120"/>
                <a:ea typeface="微軟正黑體" panose="020B0604030504040204" pitchFamily="34" charset="-120"/>
              </a:rPr>
              <a:t>月</a:t>
            </a:r>
            <a:r>
              <a:rPr lang="en-US" altLang="zh-TW" sz="1400" dirty="0" smtClean="0">
                <a:latin typeface="微軟正黑體" panose="020B0604030504040204" pitchFamily="34" charset="-120"/>
                <a:ea typeface="微軟正黑體" panose="020B0604030504040204" pitchFamily="34" charset="-120"/>
              </a:rPr>
              <a:t>29</a:t>
            </a:r>
            <a:r>
              <a:rPr lang="zh-TW" altLang="en-US" sz="1400" dirty="0" smtClean="0">
                <a:latin typeface="微軟正黑體" panose="020B0604030504040204" pitchFamily="34" charset="-120"/>
                <a:ea typeface="微軟正黑體" panose="020B0604030504040204" pitchFamily="34" charset="-120"/>
              </a:rPr>
              <a:t>日  </a:t>
            </a:r>
            <a:r>
              <a:rPr lang="en-US" altLang="zh-TW" sz="1400" dirty="0" smtClean="0">
                <a:latin typeface="微軟正黑體" panose="020B0604030504040204" pitchFamily="34" charset="-120"/>
                <a:ea typeface="微軟正黑體" panose="020B0604030504040204" pitchFamily="34" charset="-120"/>
              </a:rPr>
              <a:t>9:00~12:00</a:t>
            </a:r>
          </a:p>
        </p:txBody>
      </p:sp>
      <p:sp>
        <p:nvSpPr>
          <p:cNvPr id="23" name="文字方塊 303"/>
          <p:cNvSpPr txBox="1"/>
          <p:nvPr/>
        </p:nvSpPr>
        <p:spPr>
          <a:xfrm>
            <a:off x="4087091" y="3526570"/>
            <a:ext cx="2477761" cy="307777"/>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sz="1400" dirty="0" smtClean="0">
                <a:latin typeface="微軟正黑體" panose="020B0604030504040204" pitchFamily="34" charset="-120"/>
                <a:ea typeface="微軟正黑體" panose="020B0604030504040204" pitchFamily="34" charset="-120"/>
              </a:rPr>
              <a:t>地點</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  輔導室團諮室</a:t>
            </a:r>
            <a:endParaRPr lang="zh-TW" altLang="en-US" sz="1400" dirty="0">
              <a:latin typeface="微軟正黑體" panose="020B0604030504040204" pitchFamily="34" charset="-120"/>
              <a:ea typeface="微軟正黑體" panose="020B0604030504040204" pitchFamily="34" charset="-120"/>
            </a:endParaRPr>
          </a:p>
        </p:txBody>
      </p:sp>
      <p:sp>
        <p:nvSpPr>
          <p:cNvPr id="25" name="文字方塊 303"/>
          <p:cNvSpPr txBox="1"/>
          <p:nvPr/>
        </p:nvSpPr>
        <p:spPr>
          <a:xfrm>
            <a:off x="4087092" y="4010267"/>
            <a:ext cx="2477759" cy="307777"/>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sz="1400" dirty="0" smtClean="0">
                <a:latin typeface="微軟正黑體" panose="020B0604030504040204" pitchFamily="34" charset="-120"/>
                <a:ea typeface="微軟正黑體" panose="020B0604030504040204" pitchFamily="34" charset="-120"/>
              </a:rPr>
              <a:t>帶領者</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 陳嘉玉心理師</a:t>
            </a:r>
            <a:endParaRPr lang="zh-TW" altLang="en-US" sz="1400" dirty="0">
              <a:latin typeface="微軟正黑體" panose="020B0604030504040204" pitchFamily="34" charset="-120"/>
              <a:ea typeface="微軟正黑體" panose="020B0604030504040204" pitchFamily="34" charset="-120"/>
            </a:endParaRPr>
          </a:p>
        </p:txBody>
      </p:sp>
      <p:pic>
        <p:nvPicPr>
          <p:cNvPr id="24" name="圖片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33825" y="751815"/>
            <a:ext cx="742491" cy="800528"/>
          </a:xfrm>
          <a:prstGeom prst="rect">
            <a:avLst/>
          </a:prstGeom>
        </p:spPr>
      </p:pic>
      <p:sp>
        <p:nvSpPr>
          <p:cNvPr id="33" name="文字方塊 32"/>
          <p:cNvSpPr txBox="1"/>
          <p:nvPr/>
        </p:nvSpPr>
        <p:spPr>
          <a:xfrm>
            <a:off x="7068767" y="67276"/>
            <a:ext cx="1447563" cy="369332"/>
          </a:xfrm>
          <a:prstGeom prst="rect">
            <a:avLst/>
          </a:prstGeom>
          <a:solidFill>
            <a:schemeClr val="accent4">
              <a:lumMod val="20000"/>
              <a:lumOff val="80000"/>
            </a:schemeClr>
          </a:solidFill>
        </p:spPr>
        <p:txBody>
          <a:bodyPr wrap="square" rtlCol="0">
            <a:spAutoFit/>
          </a:bodyPr>
          <a:lstStyle/>
          <a:p>
            <a:pPr algn="ctr"/>
            <a:r>
              <a:rPr lang="zh-TW" altLang="en-US" dirty="0" smtClean="0">
                <a:latin typeface="微軟正黑體" panose="020B0604030504040204" pitchFamily="34" charset="-120"/>
                <a:ea typeface="微軟正黑體" panose="020B0604030504040204" pitchFamily="34" charset="-120"/>
              </a:rPr>
              <a:t>學習工作</a:t>
            </a:r>
            <a:r>
              <a:rPr lang="zh-TW" altLang="en-US" dirty="0">
                <a:latin typeface="微軟正黑體" panose="020B0604030504040204" pitchFamily="34" charset="-120"/>
                <a:ea typeface="微軟正黑體" panose="020B0604030504040204" pitchFamily="34" charset="-120"/>
              </a:rPr>
              <a:t>坊</a:t>
            </a:r>
          </a:p>
        </p:txBody>
      </p:sp>
      <p:sp>
        <p:nvSpPr>
          <p:cNvPr id="35" name="文字方塊 34"/>
          <p:cNvSpPr txBox="1"/>
          <p:nvPr/>
        </p:nvSpPr>
        <p:spPr>
          <a:xfrm>
            <a:off x="7068767" y="2831691"/>
            <a:ext cx="369332" cy="961628"/>
          </a:xfrm>
          <a:prstGeom prst="rect">
            <a:avLst/>
          </a:prstGeom>
          <a:solidFill>
            <a:schemeClr val="accent4">
              <a:lumMod val="20000"/>
              <a:lumOff val="80000"/>
            </a:schemeClr>
          </a:solidFill>
        </p:spPr>
        <p:txBody>
          <a:bodyPr vert="eaVert" wrap="square" rtlCol="0">
            <a:spAutoFit/>
          </a:bodyPr>
          <a:lstStyle/>
          <a:p>
            <a:pPr algn="ctr"/>
            <a:r>
              <a:rPr lang="zh-TW" altLang="en-US" sz="1200" dirty="0" smtClean="0">
                <a:latin typeface="微軟正黑體" panose="020B0604030504040204" pitchFamily="34" charset="-120"/>
                <a:ea typeface="微軟正黑體" panose="020B0604030504040204" pitchFamily="34" charset="-120"/>
              </a:rPr>
              <a:t>學習工作坊</a:t>
            </a:r>
            <a:endParaRPr lang="zh-TW" altLang="en-US" sz="1200" dirty="0">
              <a:latin typeface="微軟正黑體" panose="020B0604030504040204" pitchFamily="34" charset="-120"/>
              <a:ea typeface="微軟正黑體" panose="020B0604030504040204" pitchFamily="34" charset="-120"/>
            </a:endParaRPr>
          </a:p>
        </p:txBody>
      </p:sp>
      <p:pic>
        <p:nvPicPr>
          <p:cNvPr id="11" name="圖片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11899" y="3817909"/>
            <a:ext cx="566809" cy="567806"/>
          </a:xfrm>
          <a:prstGeom prst="rect">
            <a:avLst/>
          </a:prstGeom>
        </p:spPr>
      </p:pic>
      <p:pic>
        <p:nvPicPr>
          <p:cNvPr id="1026" name="Picture 2" descr="ラブレターを渡す女の子のイラスト"/>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6232" y="745967"/>
            <a:ext cx="854538" cy="8545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ラブレターを渡す男の子のイラスト"/>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9239" y="779056"/>
            <a:ext cx="851248" cy="8512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ハートのライン素材"/>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641" y="1687232"/>
            <a:ext cx="663933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縁側で紅葉を見る人のイラスト（カップル）"/>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5542" y="8989997"/>
            <a:ext cx="1149977" cy="838750"/>
          </a:xfrm>
          <a:prstGeom prst="rect">
            <a:avLst/>
          </a:prstGeom>
          <a:noFill/>
          <a:extLst>
            <a:ext uri="{909E8E84-426E-40DD-AFC4-6F175D3DCCD1}">
              <a14:hiddenFill xmlns:a14="http://schemas.microsoft.com/office/drawing/2010/main">
                <a:solidFill>
                  <a:srgbClr val="FFFFFF"/>
                </a:solidFill>
              </a14:hiddenFill>
            </a:ext>
          </a:extLst>
        </p:spPr>
      </p:pic>
      <p:sp>
        <p:nvSpPr>
          <p:cNvPr id="26" name="文字方塊 39"/>
          <p:cNvSpPr txBox="1"/>
          <p:nvPr/>
        </p:nvSpPr>
        <p:spPr>
          <a:xfrm>
            <a:off x="93462" y="2074161"/>
            <a:ext cx="3799663" cy="3362459"/>
          </a:xfrm>
          <a:prstGeom prst="rect">
            <a:avLst/>
          </a:prstGeom>
          <a:noFill/>
          <a:ln>
            <a:noFill/>
          </a:ln>
          <a:effectLst>
            <a:softEdge rad="31750"/>
          </a:effectLst>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TW" altLang="en-US" sz="1400" dirty="0" smtClean="0">
                <a:latin typeface="微軟正黑體" panose="020B0604030504040204" pitchFamily="34" charset="-120"/>
                <a:ea typeface="微軟正黑體" panose="020B0604030504040204" pitchFamily="34" charset="-120"/>
              </a:rPr>
              <a:t>請完成以下資料填寫，讓我們多了解你，作為參與團體的篩選參考</a:t>
            </a:r>
            <a:r>
              <a:rPr lang="en-US" altLang="zh-TW" sz="1400" dirty="0" smtClean="0">
                <a:latin typeface="微軟正黑體" panose="020B0604030504040204" pitchFamily="34" charset="-120"/>
                <a:ea typeface="微軟正黑體" panose="020B0604030504040204" pitchFamily="34" charset="-120"/>
              </a:rPr>
              <a:t>~</a:t>
            </a:r>
          </a:p>
          <a:p>
            <a:pPr>
              <a:lnSpc>
                <a:spcPct val="150000"/>
              </a:lnSpc>
            </a:pPr>
            <a:r>
              <a:rPr lang="zh-TW" altLang="en-US" sz="1400" dirty="0" smtClean="0">
                <a:latin typeface="微軟正黑體" panose="020B0604030504040204" pitchFamily="34" charset="-120"/>
                <a:ea typeface="微軟正黑體" panose="020B0604030504040204" pitchFamily="34" charset="-120"/>
              </a:rPr>
              <a:t>有任何疑問請洽沈珈卉輔導老師</a:t>
            </a:r>
            <a:endParaRPr lang="en-US" altLang="zh-TW" sz="1400" dirty="0" smtClean="0">
              <a:latin typeface="微軟正黑體" panose="020B0604030504040204" pitchFamily="34" charset="-120"/>
              <a:ea typeface="微軟正黑體" panose="020B0604030504040204" pitchFamily="34" charset="-120"/>
            </a:endParaRPr>
          </a:p>
          <a:p>
            <a:endParaRPr lang="en-US" altLang="zh-TW" sz="1400" dirty="0">
              <a:latin typeface="微軟正黑體" panose="020B0604030504040204" pitchFamily="34" charset="-120"/>
              <a:ea typeface="微軟正黑體" panose="020B0604030504040204" pitchFamily="34" charset="-120"/>
            </a:endParaRPr>
          </a:p>
          <a:p>
            <a:r>
              <a:rPr lang="en-US" altLang="zh-TW" sz="1400" dirty="0" smtClean="0">
                <a:latin typeface="微軟正黑體" panose="020B0604030504040204" pitchFamily="34" charset="-120"/>
                <a:ea typeface="微軟正黑體" panose="020B0604030504040204" pitchFamily="34" charset="-120"/>
              </a:rPr>
              <a:t>【</a:t>
            </a:r>
            <a:r>
              <a:rPr lang="zh-TW" altLang="en-US" sz="1350" dirty="0">
                <a:latin typeface="微軟正黑體" panose="020B0604030504040204" pitchFamily="34" charset="-120"/>
                <a:ea typeface="微軟正黑體" panose="020B0604030504040204" pitchFamily="34" charset="-120"/>
              </a:rPr>
              <a:t>基本資料</a:t>
            </a:r>
            <a:r>
              <a:rPr lang="en-US" altLang="zh-TW" sz="1350" dirty="0" smtClean="0">
                <a:latin typeface="微軟正黑體" panose="020B0604030504040204" pitchFamily="34" charset="-120"/>
                <a:ea typeface="微軟正黑體" panose="020B0604030504040204" pitchFamily="34" charset="-120"/>
              </a:rPr>
              <a:t>】</a:t>
            </a:r>
          </a:p>
          <a:p>
            <a:r>
              <a:rPr lang="zh-TW" altLang="en-US" sz="1350" dirty="0" smtClean="0">
                <a:latin typeface="微軟正黑體" panose="020B0604030504040204" pitchFamily="34" charset="-120"/>
                <a:ea typeface="微軟正黑體" panose="020B0604030504040204" pitchFamily="34" charset="-120"/>
              </a:rPr>
              <a:t> </a:t>
            </a:r>
            <a:r>
              <a:rPr lang="zh-TW" altLang="en-US" sz="1350" dirty="0">
                <a:latin typeface="微軟正黑體" panose="020B0604030504040204" pitchFamily="34" charset="-120"/>
                <a:ea typeface="微軟正黑體" panose="020B0604030504040204" pitchFamily="34" charset="-120"/>
              </a:rPr>
              <a:t>班級</a:t>
            </a:r>
            <a:r>
              <a:rPr lang="en-US" altLang="zh-TW" sz="1350" dirty="0" smtClean="0">
                <a:latin typeface="微軟正黑體" panose="020B0604030504040204" pitchFamily="34" charset="-120"/>
                <a:ea typeface="微軟正黑體" panose="020B0604030504040204" pitchFamily="34" charset="-120"/>
              </a:rPr>
              <a:t>:___________   </a:t>
            </a:r>
            <a:r>
              <a:rPr lang="zh-TW" altLang="en-US" sz="1350" dirty="0">
                <a:latin typeface="微軟正黑體" panose="020B0604030504040204" pitchFamily="34" charset="-120"/>
                <a:ea typeface="微軟正黑體" panose="020B0604030504040204" pitchFamily="34" charset="-120"/>
              </a:rPr>
              <a:t>姓名</a:t>
            </a:r>
            <a:r>
              <a:rPr lang="en-US" altLang="zh-TW" sz="1350" dirty="0" smtClean="0">
                <a:latin typeface="微軟正黑體" panose="020B0604030504040204" pitchFamily="34" charset="-120"/>
                <a:ea typeface="微軟正黑體" panose="020B0604030504040204" pitchFamily="34" charset="-120"/>
              </a:rPr>
              <a:t>:___________   </a:t>
            </a:r>
            <a:r>
              <a:rPr lang="zh-TW" altLang="en-US" sz="1350" dirty="0" smtClean="0">
                <a:latin typeface="微軟正黑體" panose="020B0604030504040204" pitchFamily="34" charset="-120"/>
                <a:ea typeface="微軟正黑體" panose="020B0604030504040204" pitchFamily="34" charset="-120"/>
              </a:rPr>
              <a:t>座號</a:t>
            </a:r>
            <a:r>
              <a:rPr lang="en-US" altLang="zh-TW" sz="1350" dirty="0" smtClean="0">
                <a:latin typeface="微軟正黑體" panose="020B0604030504040204" pitchFamily="34" charset="-120"/>
                <a:ea typeface="微軟正黑體" panose="020B0604030504040204" pitchFamily="34" charset="-120"/>
              </a:rPr>
              <a:t>:______</a:t>
            </a:r>
          </a:p>
          <a:p>
            <a:endParaRPr lang="en-US" altLang="zh-TW" sz="1350" dirty="0" smtClean="0">
              <a:latin typeface="微軟正黑體" panose="020B0604030504040204" pitchFamily="34" charset="-120"/>
              <a:ea typeface="微軟正黑體" panose="020B0604030504040204" pitchFamily="34" charset="-120"/>
            </a:endParaRPr>
          </a:p>
          <a:p>
            <a:r>
              <a:rPr lang="zh-TW" altLang="en-US" sz="1350" dirty="0" smtClean="0">
                <a:latin typeface="微軟正黑體" panose="020B0604030504040204" pitchFamily="34" charset="-120"/>
                <a:ea typeface="微軟正黑體" panose="020B0604030504040204" pitchFamily="34" charset="-120"/>
              </a:rPr>
              <a:t> 性別</a:t>
            </a:r>
            <a:r>
              <a:rPr lang="en-US" altLang="zh-TW" sz="1350" dirty="0" smtClean="0">
                <a:latin typeface="微軟正黑體" panose="020B0604030504040204" pitchFamily="34" charset="-120"/>
                <a:ea typeface="微軟正黑體" panose="020B0604030504040204" pitchFamily="34" charset="-120"/>
              </a:rPr>
              <a:t>:</a:t>
            </a:r>
            <a:r>
              <a:rPr lang="zh-TW" altLang="en-US" sz="1350" dirty="0" smtClean="0">
                <a:latin typeface="微軟正黑體" panose="020B0604030504040204" pitchFamily="34" charset="-120"/>
                <a:ea typeface="微軟正黑體" panose="020B0604030504040204" pitchFamily="34" charset="-120"/>
              </a:rPr>
              <a:t>  </a:t>
            </a:r>
            <a:r>
              <a:rPr lang="zh-TW" altLang="en-US" sz="1350" dirty="0" smtClean="0">
                <a:latin typeface="微軟正黑體" panose="020B0604030504040204" pitchFamily="34" charset="-120"/>
                <a:ea typeface="微軟正黑體" panose="020B0604030504040204" pitchFamily="34" charset="-120"/>
                <a:sym typeface="Wingdings"/>
              </a:rPr>
              <a:t>男   女</a:t>
            </a:r>
            <a:endParaRPr lang="en-US" altLang="zh-TW" sz="1350" dirty="0" smtClean="0">
              <a:latin typeface="微軟正黑體" panose="020B0604030504040204" pitchFamily="34" charset="-120"/>
              <a:ea typeface="微軟正黑體" panose="020B0604030504040204" pitchFamily="34" charset="-120"/>
              <a:sym typeface="Wingdings"/>
            </a:endParaRPr>
          </a:p>
          <a:p>
            <a:endParaRPr lang="en-US" altLang="zh-TW" sz="1350" dirty="0">
              <a:latin typeface="微軟正黑體" panose="020B0604030504040204" pitchFamily="34" charset="-120"/>
              <a:ea typeface="微軟正黑體" panose="020B0604030504040204" pitchFamily="34" charset="-120"/>
              <a:sym typeface="Wingdings"/>
            </a:endParaRPr>
          </a:p>
          <a:p>
            <a:r>
              <a:rPr lang="zh-TW" altLang="en-US" sz="1350" dirty="0" smtClean="0">
                <a:latin typeface="微軟正黑體" panose="020B0604030504040204" pitchFamily="34" charset="-120"/>
                <a:ea typeface="微軟正黑體" panose="020B0604030504040204" pitchFamily="34" charset="-120"/>
                <a:sym typeface="Wingdings"/>
              </a:rPr>
              <a:t> </a:t>
            </a:r>
            <a:r>
              <a:rPr lang="en-US" altLang="zh-TW" sz="1350" dirty="0" smtClean="0">
                <a:latin typeface="微軟正黑體" panose="020B0604030504040204" pitchFamily="34" charset="-120"/>
                <a:ea typeface="微軟正黑體" panose="020B0604030504040204" pitchFamily="34" charset="-120"/>
                <a:sym typeface="Wingdings"/>
              </a:rPr>
              <a:t>Email:________________________________________</a:t>
            </a:r>
          </a:p>
          <a:p>
            <a:endParaRPr lang="en-US" altLang="zh-TW" sz="1350" dirty="0" smtClean="0">
              <a:latin typeface="微軟正黑體" panose="020B0604030504040204" pitchFamily="34" charset="-120"/>
              <a:ea typeface="微軟正黑體" panose="020B0604030504040204" pitchFamily="34" charset="-120"/>
            </a:endParaRPr>
          </a:p>
          <a:p>
            <a:r>
              <a:rPr lang="zh-TW" altLang="en-US" sz="1350" dirty="0" smtClean="0">
                <a:latin typeface="微軟正黑體" panose="020B0604030504040204" pitchFamily="34" charset="-120"/>
                <a:ea typeface="微軟正黑體" panose="020B0604030504040204" pitchFamily="34" charset="-120"/>
              </a:rPr>
              <a:t> 參加團體經驗</a:t>
            </a:r>
            <a:r>
              <a:rPr lang="en-US" altLang="zh-TW" sz="1350" dirty="0" smtClean="0">
                <a:latin typeface="微軟正黑體" panose="020B0604030504040204" pitchFamily="34" charset="-120"/>
                <a:ea typeface="微軟正黑體" panose="020B0604030504040204" pitchFamily="34" charset="-120"/>
              </a:rPr>
              <a:t>:  </a:t>
            </a:r>
            <a:r>
              <a:rPr lang="en-US" altLang="zh-TW" sz="1350" dirty="0" smtClean="0">
                <a:latin typeface="微軟正黑體" panose="020B0604030504040204" pitchFamily="34" charset="-120"/>
                <a:ea typeface="微軟正黑體" panose="020B0604030504040204" pitchFamily="34" charset="-120"/>
                <a:sym typeface="Wingdings"/>
              </a:rPr>
              <a:t></a:t>
            </a:r>
            <a:r>
              <a:rPr lang="zh-TW" altLang="en-US" sz="1350" dirty="0" smtClean="0">
                <a:latin typeface="微軟正黑體" panose="020B0604030504040204" pitchFamily="34" charset="-120"/>
                <a:ea typeface="微軟正黑體" panose="020B0604030504040204" pitchFamily="34" charset="-120"/>
                <a:sym typeface="Wingdings"/>
              </a:rPr>
              <a:t>  無，從未參加過正式團體</a:t>
            </a:r>
            <a:endParaRPr lang="en-US" altLang="zh-TW" sz="1350" dirty="0" smtClean="0">
              <a:latin typeface="微軟正黑體" panose="020B0604030504040204" pitchFamily="34" charset="-120"/>
              <a:ea typeface="微軟正黑體" panose="020B0604030504040204" pitchFamily="34" charset="-120"/>
              <a:sym typeface="Wingdings"/>
            </a:endParaRPr>
          </a:p>
          <a:p>
            <a:r>
              <a:rPr lang="en-US" altLang="zh-TW" sz="1350" dirty="0">
                <a:latin typeface="微軟正黑體" panose="020B0604030504040204" pitchFamily="34" charset="-120"/>
                <a:ea typeface="微軟正黑體" panose="020B0604030504040204" pitchFamily="34" charset="-120"/>
                <a:sym typeface="Wingdings"/>
              </a:rPr>
              <a:t> </a:t>
            </a:r>
            <a:r>
              <a:rPr lang="en-US" altLang="zh-TW" sz="1350" dirty="0" smtClean="0">
                <a:latin typeface="微軟正黑體" panose="020B0604030504040204" pitchFamily="34" charset="-120"/>
                <a:ea typeface="微軟正黑體" panose="020B0604030504040204" pitchFamily="34" charset="-120"/>
                <a:sym typeface="Wingdings"/>
              </a:rPr>
              <a:t>                         </a:t>
            </a:r>
            <a:r>
              <a:rPr lang="zh-TW" altLang="en-US" sz="1350" dirty="0" smtClean="0">
                <a:latin typeface="微軟正黑體" panose="020B0604030504040204" pitchFamily="34" charset="-120"/>
                <a:ea typeface="微軟正黑體" panose="020B0604030504040204" pitchFamily="34" charset="-120"/>
                <a:sym typeface="Wingdings"/>
              </a:rPr>
              <a:t> </a:t>
            </a:r>
            <a:r>
              <a:rPr lang="en-US" altLang="zh-TW" sz="1350" dirty="0" smtClean="0">
                <a:latin typeface="微軟正黑體" panose="020B0604030504040204" pitchFamily="34" charset="-120"/>
                <a:ea typeface="微軟正黑體" panose="020B0604030504040204" pitchFamily="34" charset="-120"/>
                <a:sym typeface="Wingdings"/>
              </a:rPr>
              <a:t> </a:t>
            </a:r>
            <a:r>
              <a:rPr lang="zh-TW" altLang="en-US" sz="1350" dirty="0" smtClean="0">
                <a:latin typeface="微軟正黑體" panose="020B0604030504040204" pitchFamily="34" charset="-120"/>
                <a:ea typeface="微軟正黑體" panose="020B0604030504040204" pitchFamily="34" charset="-120"/>
                <a:sym typeface="Wingdings"/>
              </a:rPr>
              <a:t>  有，參加過</a:t>
            </a:r>
            <a:r>
              <a:rPr lang="en-US" altLang="zh-TW" sz="1350" dirty="0" smtClean="0">
                <a:latin typeface="微軟正黑體" panose="020B0604030504040204" pitchFamily="34" charset="-120"/>
                <a:ea typeface="微軟正黑體" panose="020B0604030504040204" pitchFamily="34" charset="-120"/>
                <a:sym typeface="Wingdings"/>
              </a:rPr>
              <a:t>______</a:t>
            </a:r>
            <a:r>
              <a:rPr lang="zh-TW" altLang="en-US" sz="1350" dirty="0" smtClean="0">
                <a:latin typeface="微軟正黑體" panose="020B0604030504040204" pitchFamily="34" charset="-120"/>
                <a:ea typeface="微軟正黑體" panose="020B0604030504040204" pitchFamily="34" charset="-120"/>
                <a:sym typeface="Wingdings"/>
              </a:rPr>
              <a:t>次，</a:t>
            </a:r>
            <a:endParaRPr lang="en-US" altLang="zh-TW" sz="1350" dirty="0" smtClean="0">
              <a:latin typeface="微軟正黑體" panose="020B0604030504040204" pitchFamily="34" charset="-120"/>
              <a:ea typeface="微軟正黑體" panose="020B0604030504040204" pitchFamily="34" charset="-120"/>
              <a:sym typeface="Wingdings"/>
            </a:endParaRPr>
          </a:p>
          <a:p>
            <a:r>
              <a:rPr lang="zh-TW" altLang="en-US" sz="1350" dirty="0">
                <a:latin typeface="微軟正黑體" panose="020B0604030504040204" pitchFamily="34" charset="-120"/>
                <a:ea typeface="微軟正黑體" panose="020B0604030504040204" pitchFamily="34" charset="-120"/>
                <a:sym typeface="Wingdings"/>
              </a:rPr>
              <a:t> </a:t>
            </a:r>
            <a:r>
              <a:rPr lang="zh-TW" altLang="en-US" sz="1350" dirty="0" smtClean="0">
                <a:latin typeface="微軟正黑體" panose="020B0604030504040204" pitchFamily="34" charset="-120"/>
                <a:ea typeface="微軟正黑體" panose="020B0604030504040204" pitchFamily="34" charset="-120"/>
                <a:sym typeface="Wingdings"/>
              </a:rPr>
              <a:t>                                 性質是</a:t>
            </a:r>
            <a:r>
              <a:rPr lang="en-US" altLang="zh-TW" sz="1350" dirty="0" smtClean="0">
                <a:latin typeface="微軟正黑體" panose="020B0604030504040204" pitchFamily="34" charset="-120"/>
                <a:ea typeface="微軟正黑體" panose="020B0604030504040204" pitchFamily="34" charset="-120"/>
                <a:sym typeface="Wingdings"/>
              </a:rPr>
              <a:t>__________________</a:t>
            </a:r>
          </a:p>
        </p:txBody>
      </p:sp>
      <p:pic>
        <p:nvPicPr>
          <p:cNvPr id="1038" name="Picture 14" descr="バレンタインのイラスト「ウサギとハート」"/>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446029" y="3786958"/>
            <a:ext cx="484910" cy="7592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7" name="表格 26"/>
          <p:cNvGraphicFramePr>
            <a:graphicFrameLocks noGrp="1"/>
          </p:cNvGraphicFramePr>
          <p:nvPr>
            <p:extLst>
              <p:ext uri="{D42A27DB-BD31-4B8C-83A1-F6EECF244321}">
                <p14:modId xmlns:p14="http://schemas.microsoft.com/office/powerpoint/2010/main" val="808986369"/>
              </p:ext>
            </p:extLst>
          </p:nvPr>
        </p:nvGraphicFramePr>
        <p:xfrm>
          <a:off x="144641" y="5486406"/>
          <a:ext cx="6554031" cy="2082338"/>
        </p:xfrm>
        <a:graphic>
          <a:graphicData uri="http://schemas.openxmlformats.org/drawingml/2006/table">
            <a:tbl>
              <a:tblPr firstRow="1" bandRow="1">
                <a:tableStyleId>{8799B23B-EC83-4686-B30A-512413B5E67A}</a:tableStyleId>
              </a:tblPr>
              <a:tblGrid>
                <a:gridCol w="2231414"/>
                <a:gridCol w="2137940"/>
                <a:gridCol w="2184677"/>
              </a:tblGrid>
              <a:tr h="498765">
                <a:tc>
                  <a:txBody>
                    <a:bodyPr/>
                    <a:lstStyle/>
                    <a:p>
                      <a:pPr marL="0" algn="l" defTabSz="457200" rtl="0" eaLnBrk="1" latinLnBrk="0" hangingPunct="1"/>
                      <a:r>
                        <a:rPr lang="zh-TW" altLang="zh-TW" sz="1350" b="0" kern="1200" dirty="0" smtClean="0">
                          <a:solidFill>
                            <a:schemeClr val="tx1"/>
                          </a:solidFill>
                          <a:latin typeface="微軟正黑體" panose="020B0604030504040204" pitchFamily="34" charset="-120"/>
                          <a:ea typeface="微軟正黑體" panose="020B0604030504040204" pitchFamily="34" charset="-120"/>
                          <a:cs typeface="+mn-cs"/>
                        </a:rPr>
                        <a:t>你說說你是一個怎麼樣的人？</a:t>
                      </a:r>
                      <a:endParaRPr lang="zh-TW" altLang="en-US" sz="1350" b="0" kern="1200" dirty="0">
                        <a:solidFill>
                          <a:schemeClr val="tx1"/>
                        </a:solidFill>
                        <a:latin typeface="微軟正黑體" panose="020B0604030504040204" pitchFamily="34" charset="-120"/>
                        <a:ea typeface="微軟正黑體" panose="020B0604030504040204" pitchFamily="34" charset="-120"/>
                        <a:cs typeface="+mn-cs"/>
                      </a:endParaRPr>
                    </a:p>
                  </a:txBody>
                  <a:tcPr/>
                </a:tc>
                <a:tc>
                  <a:txBody>
                    <a:bodyPr/>
                    <a:lstStyle/>
                    <a:p>
                      <a:pPr marL="0" algn="l" defTabSz="457200" rtl="0" eaLnBrk="1" latinLnBrk="0" hangingPunct="1"/>
                      <a:r>
                        <a:rPr lang="zh-TW" altLang="zh-TW" sz="1350" b="0" kern="1200" dirty="0" smtClean="0">
                          <a:solidFill>
                            <a:schemeClr val="tx1"/>
                          </a:solidFill>
                          <a:latin typeface="微軟正黑體" panose="020B0604030504040204" pitchFamily="34" charset="-120"/>
                          <a:ea typeface="微軟正黑體" panose="020B0604030504040204" pitchFamily="34" charset="-120"/>
                          <a:cs typeface="+mn-cs"/>
                        </a:rPr>
                        <a:t>報名參加團體的動機是什麼？</a:t>
                      </a:r>
                      <a:endParaRPr lang="zh-TW" altLang="en-US" sz="1350" b="0" kern="1200" dirty="0">
                        <a:solidFill>
                          <a:schemeClr val="tx1"/>
                        </a:solidFill>
                        <a:latin typeface="微軟正黑體" panose="020B0604030504040204" pitchFamily="34" charset="-120"/>
                        <a:ea typeface="微軟正黑體" panose="020B0604030504040204" pitchFamily="34" charset="-120"/>
                        <a:cs typeface="+mn-cs"/>
                      </a:endParaRPr>
                    </a:p>
                  </a:txBody>
                  <a:tcPr/>
                </a:tc>
                <a:tc>
                  <a:txBody>
                    <a:bodyPr/>
                    <a:lstStyle/>
                    <a:p>
                      <a:pPr marL="0" algn="l" defTabSz="457200" rtl="0" eaLnBrk="1" latinLnBrk="0" hangingPunct="1"/>
                      <a:r>
                        <a:rPr lang="zh-TW" altLang="zh-TW" sz="1350" b="0" kern="1200" dirty="0" smtClean="0">
                          <a:solidFill>
                            <a:schemeClr val="tx1"/>
                          </a:solidFill>
                          <a:latin typeface="微軟正黑體" panose="020B0604030504040204" pitchFamily="34" charset="-120"/>
                          <a:ea typeface="微軟正黑體" panose="020B0604030504040204" pitchFamily="34" charset="-120"/>
                          <a:cs typeface="+mn-cs"/>
                        </a:rPr>
                        <a:t>對團體的期待以及期望自己的改變？</a:t>
                      </a:r>
                      <a:endParaRPr lang="zh-TW" altLang="en-US" sz="1350" b="0" kern="1200" dirty="0">
                        <a:solidFill>
                          <a:schemeClr val="tx1"/>
                        </a:solidFill>
                        <a:latin typeface="微軟正黑體" panose="020B0604030504040204" pitchFamily="34" charset="-120"/>
                        <a:ea typeface="微軟正黑體" panose="020B0604030504040204" pitchFamily="34" charset="-120"/>
                        <a:cs typeface="+mn-cs"/>
                      </a:endParaRPr>
                    </a:p>
                  </a:txBody>
                  <a:tcPr/>
                </a:tc>
              </a:tr>
              <a:tr h="1579418">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r>
            </a:tbl>
          </a:graphicData>
        </a:graphic>
      </p:graphicFrame>
      <p:sp>
        <p:nvSpPr>
          <p:cNvPr id="28" name="文字方塊 39"/>
          <p:cNvSpPr txBox="1"/>
          <p:nvPr/>
        </p:nvSpPr>
        <p:spPr>
          <a:xfrm>
            <a:off x="116933" y="7682093"/>
            <a:ext cx="6700921" cy="1384995"/>
          </a:xfrm>
          <a:prstGeom prst="rect">
            <a:avLst/>
          </a:prstGeom>
          <a:solidFill>
            <a:srgbClr val="FDDBF5"/>
          </a:solidFill>
          <a:ln>
            <a:noFill/>
          </a:ln>
          <a:effectLst>
            <a:softEdge rad="31750"/>
          </a:effectLst>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sz="1400" dirty="0" smtClean="0">
              <a:latin typeface="微軟正黑體" panose="020B0604030504040204" pitchFamily="34" charset="-120"/>
              <a:ea typeface="微軟正黑體" panose="020B0604030504040204" pitchFamily="34" charset="-120"/>
            </a:endParaRPr>
          </a:p>
          <a:p>
            <a:r>
              <a:rPr lang="zh-TW" altLang="en-US" sz="1400" dirty="0" smtClean="0">
                <a:latin typeface="微軟正黑體" panose="020B0604030504040204" pitchFamily="34" charset="-120"/>
                <a:ea typeface="微軟正黑體" panose="020B0604030504040204" pitchFamily="34" charset="-120"/>
              </a:rPr>
              <a:t>導師</a:t>
            </a:r>
            <a:r>
              <a:rPr lang="zh-TW" altLang="en-US" sz="1400" dirty="0">
                <a:latin typeface="微軟正黑體" panose="020B0604030504040204" pitchFamily="34" charset="-120"/>
                <a:ea typeface="微軟正黑體" panose="020B0604030504040204" pitchFamily="34" charset="-120"/>
              </a:rPr>
              <a:t>簽名</a:t>
            </a:r>
            <a:r>
              <a:rPr lang="en-US" altLang="zh-TW" sz="1400" dirty="0" smtClean="0">
                <a:latin typeface="微軟正黑體" panose="020B0604030504040204" pitchFamily="34" charset="-120"/>
                <a:ea typeface="微軟正黑體" panose="020B0604030504040204" pitchFamily="34" charset="-120"/>
              </a:rPr>
              <a:t>:_____________________(</a:t>
            </a:r>
            <a:r>
              <a:rPr lang="zh-TW" altLang="en-US" sz="1400" dirty="0">
                <a:latin typeface="微軟正黑體" panose="020B0604030504040204" pitchFamily="34" charset="-120"/>
                <a:ea typeface="微軟正黑體" panose="020B0604030504040204" pitchFamily="34" charset="-120"/>
              </a:rPr>
              <a:t>請找導師簽名，讓導師知道你有報名小團體喔</a:t>
            </a:r>
            <a:r>
              <a:rPr lang="en-US" altLang="zh-TW" sz="1400" dirty="0">
                <a:latin typeface="微軟正黑體" panose="020B0604030504040204" pitchFamily="34" charset="-120"/>
                <a:ea typeface="微軟正黑體" panose="020B0604030504040204" pitchFamily="34" charset="-120"/>
              </a:rPr>
              <a:t>~)</a:t>
            </a:r>
          </a:p>
          <a:p>
            <a:endParaRPr lang="en-US" altLang="zh-TW" sz="1400" dirty="0">
              <a:latin typeface="微軟正黑體" panose="020B0604030504040204" pitchFamily="34" charset="-120"/>
              <a:ea typeface="微軟正黑體" panose="020B0604030504040204" pitchFamily="34" charset="-120"/>
            </a:endParaRPr>
          </a:p>
          <a:p>
            <a:r>
              <a:rPr lang="en-US" altLang="zh-TW" sz="1400" dirty="0" smtClean="0">
                <a:latin typeface="微軟正黑體" panose="020B0604030504040204" pitchFamily="34" charset="-120"/>
                <a:ea typeface="微軟正黑體" panose="020B0604030504040204" pitchFamily="34" charset="-120"/>
                <a:sym typeface="Wingdings"/>
              </a:rPr>
              <a:t></a:t>
            </a:r>
            <a:r>
              <a:rPr lang="zh-TW" altLang="en-US" sz="1400" dirty="0">
                <a:latin typeface="微軟正黑體" panose="020B0604030504040204" pitchFamily="34" charset="-120"/>
                <a:ea typeface="微軟正黑體" panose="020B0604030504040204" pitchFamily="34" charset="-120"/>
                <a:sym typeface="Wingdings"/>
              </a:rPr>
              <a:t>提醒你，填寫完報名表後，請</a:t>
            </a:r>
            <a:r>
              <a:rPr lang="zh-TW" altLang="en-US" sz="1400" dirty="0" smtClean="0">
                <a:latin typeface="微軟正黑體" panose="020B0604030504040204" pitchFamily="34" charset="-120"/>
                <a:ea typeface="微軟正黑體" panose="020B0604030504040204" pitchFamily="34" charset="-120"/>
                <a:sym typeface="Wingdings"/>
              </a:rPr>
              <a:t>於</a:t>
            </a:r>
            <a:r>
              <a:rPr lang="en-US" altLang="zh-TW" sz="1400" u="sng" dirty="0" smtClean="0">
                <a:latin typeface="微軟正黑體" panose="020B0604030504040204" pitchFamily="34" charset="-120"/>
                <a:ea typeface="微軟正黑體" panose="020B0604030504040204" pitchFamily="34" charset="-120"/>
                <a:sym typeface="Wingdings"/>
              </a:rPr>
              <a:t>10/30(</a:t>
            </a:r>
            <a:r>
              <a:rPr lang="zh-TW" altLang="en-US" sz="1400" u="sng" dirty="0" smtClean="0">
                <a:latin typeface="微軟正黑體" panose="020B0604030504040204" pitchFamily="34" charset="-120"/>
                <a:ea typeface="微軟正黑體" panose="020B0604030504040204" pitchFamily="34" charset="-120"/>
                <a:sym typeface="Wingdings"/>
              </a:rPr>
              <a:t>五</a:t>
            </a:r>
            <a:r>
              <a:rPr lang="en-US" altLang="zh-TW" sz="1400" u="sng" dirty="0" smtClean="0">
                <a:latin typeface="微軟正黑體" panose="020B0604030504040204" pitchFamily="34" charset="-120"/>
                <a:ea typeface="微軟正黑體" panose="020B0604030504040204" pitchFamily="34" charset="-120"/>
                <a:sym typeface="Wingdings"/>
              </a:rPr>
              <a:t>)</a:t>
            </a:r>
            <a:r>
              <a:rPr lang="zh-TW" altLang="en-US" sz="1400" u="sng" dirty="0">
                <a:latin typeface="微軟正黑體" panose="020B0604030504040204" pitchFamily="34" charset="-120"/>
                <a:ea typeface="微軟正黑體" panose="020B0604030504040204" pitchFamily="34" charset="-120"/>
                <a:sym typeface="Wingdings"/>
              </a:rPr>
              <a:t>中午</a:t>
            </a:r>
            <a:r>
              <a:rPr lang="zh-TW" altLang="en-US" sz="1400" u="sng" dirty="0" smtClean="0">
                <a:latin typeface="微軟正黑體" panose="020B0604030504040204" pitchFamily="34" charset="-120"/>
                <a:ea typeface="微軟正黑體" panose="020B0604030504040204" pitchFamily="34" charset="-120"/>
                <a:sym typeface="Wingdings"/>
              </a:rPr>
              <a:t>前</a:t>
            </a:r>
            <a:r>
              <a:rPr lang="zh-TW" altLang="en-US" sz="1400" dirty="0" smtClean="0">
                <a:latin typeface="微軟正黑體" panose="020B0604030504040204" pitchFamily="34" charset="-120"/>
                <a:ea typeface="微軟正黑體" panose="020B0604030504040204" pitchFamily="34" charset="-120"/>
                <a:sym typeface="Wingdings"/>
              </a:rPr>
              <a:t>繳</a:t>
            </a:r>
            <a:r>
              <a:rPr lang="zh-TW" altLang="en-US" sz="1400" dirty="0">
                <a:latin typeface="微軟正黑體" panose="020B0604030504040204" pitchFamily="34" charset="-120"/>
                <a:ea typeface="微軟正黑體" panose="020B0604030504040204" pitchFamily="34" charset="-120"/>
                <a:sym typeface="Wingdings"/>
              </a:rPr>
              <a:t>至輔導室沈珈</a:t>
            </a:r>
            <a:r>
              <a:rPr lang="zh-TW" altLang="en-US" sz="1400" dirty="0" smtClean="0">
                <a:latin typeface="微軟正黑體" panose="020B0604030504040204" pitchFamily="34" charset="-120"/>
                <a:ea typeface="微軟正黑體" panose="020B0604030504040204" pitchFamily="34" charset="-120"/>
                <a:sym typeface="Wingdings"/>
              </a:rPr>
              <a:t>卉老師</a:t>
            </a:r>
            <a:r>
              <a:rPr lang="zh-TW" altLang="en-US" sz="1400" dirty="0">
                <a:latin typeface="微軟正黑體" panose="020B0604030504040204" pitchFamily="34" charset="-120"/>
                <a:ea typeface="微軟正黑體" panose="020B0604030504040204" pitchFamily="34" charset="-120"/>
                <a:sym typeface="Wingdings"/>
              </a:rPr>
              <a:t>處</a:t>
            </a:r>
            <a:r>
              <a:rPr lang="zh-TW" altLang="en-US" sz="1400" dirty="0" smtClean="0">
                <a:latin typeface="微軟正黑體" panose="020B0604030504040204" pitchFamily="34" charset="-120"/>
                <a:ea typeface="微軟正黑體" panose="020B0604030504040204" pitchFamily="34" charset="-120"/>
                <a:sym typeface="Wingdings"/>
              </a:rPr>
              <a:t>，</a:t>
            </a:r>
            <a:r>
              <a:rPr lang="zh-TW" altLang="zh-TW" sz="1400" dirty="0">
                <a:latin typeface="微軟正黑體" panose="020B0604030504040204" pitchFamily="34" charset="-120"/>
                <a:ea typeface="微軟正黑體" panose="020B0604030504040204" pitchFamily="34" charset="-120"/>
              </a:rPr>
              <a:t>將</a:t>
            </a:r>
            <a:r>
              <a:rPr lang="zh-TW" altLang="zh-TW" sz="1400" dirty="0" smtClean="0">
                <a:latin typeface="微軟正黑體" panose="020B0604030504040204" pitchFamily="34" charset="-120"/>
                <a:ea typeface="微軟正黑體" panose="020B0604030504040204" pitchFamily="34" charset="-120"/>
              </a:rPr>
              <a:t>於</a:t>
            </a:r>
            <a:r>
              <a:rPr lang="zh-TW" altLang="en-US" sz="1400" dirty="0" smtClean="0">
                <a:latin typeface="微軟正黑體" panose="020B0604030504040204" pitchFamily="34" charset="-120"/>
                <a:ea typeface="微軟正黑體" panose="020B0604030504040204" pitchFamily="34" charset="-120"/>
              </a:rPr>
              <a:t>  </a:t>
            </a:r>
            <a:endParaRPr lang="en-US" altLang="zh-TW" sz="1400" dirty="0" smtClean="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a:t>
            </a:r>
            <a:r>
              <a:rPr lang="en-US" altLang="zh-TW" sz="1400" dirty="0" smtClean="0">
                <a:latin typeface="微軟正黑體" panose="020B0604030504040204" pitchFamily="34" charset="-120"/>
                <a:ea typeface="微軟正黑體" panose="020B0604030504040204" pitchFamily="34" charset="-120"/>
              </a:rPr>
              <a:t>11/18</a:t>
            </a:r>
            <a:r>
              <a:rPr lang="zh-TW" altLang="zh-TW" sz="1400" dirty="0" smtClean="0">
                <a:latin typeface="微軟正黑體" panose="020B0604030504040204" pitchFamily="34" charset="-120"/>
                <a:ea typeface="微軟正黑體" panose="020B0604030504040204" pitchFamily="34" charset="-120"/>
              </a:rPr>
              <a:t>（</a:t>
            </a:r>
            <a:r>
              <a:rPr lang="zh-TW" altLang="zh-TW" sz="1400" dirty="0">
                <a:latin typeface="微軟正黑體" panose="020B0604030504040204" pitchFamily="34" charset="-120"/>
                <a:ea typeface="微軟正黑體" panose="020B0604030504040204" pitchFamily="34" charset="-120"/>
              </a:rPr>
              <a:t>三）</a:t>
            </a:r>
            <a:r>
              <a:rPr lang="en-US" altLang="zh-TW" sz="1400" dirty="0">
                <a:latin typeface="微軟正黑體" panose="020B0604030504040204" pitchFamily="34" charset="-120"/>
                <a:ea typeface="微軟正黑體" panose="020B0604030504040204" pitchFamily="34" charset="-120"/>
              </a:rPr>
              <a:t>12:00</a:t>
            </a:r>
            <a:r>
              <a:rPr lang="zh-TW" altLang="zh-TW" sz="1400" dirty="0">
                <a:latin typeface="微軟正黑體" panose="020B0604030504040204" pitchFamily="34" charset="-120"/>
                <a:ea typeface="微軟正黑體" panose="020B0604030504040204" pitchFamily="34" charset="-120"/>
              </a:rPr>
              <a:t>前</a:t>
            </a:r>
            <a:r>
              <a:rPr lang="zh-TW" altLang="zh-TW" sz="1400" dirty="0" smtClean="0">
                <a:latin typeface="微軟正黑體" panose="020B0604030504040204" pitchFamily="34" charset="-120"/>
                <a:ea typeface="微軟正黑體" panose="020B0604030504040204" pitchFamily="34" charset="-120"/>
              </a:rPr>
              <a:t>公告名單</a:t>
            </a:r>
            <a:r>
              <a:rPr lang="zh-TW" altLang="zh-TW" sz="1400" dirty="0">
                <a:latin typeface="微軟正黑體" panose="020B0604030504040204" pitchFamily="34" charset="-120"/>
                <a:ea typeface="微軟正黑體" panose="020B0604030504040204" pitchFamily="34" charset="-120"/>
              </a:rPr>
              <a:t>。</a:t>
            </a:r>
          </a:p>
          <a:p>
            <a:r>
              <a:rPr lang="zh-TW" altLang="en-US" sz="1400" dirty="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a:t>
            </a:r>
            <a:r>
              <a:rPr lang="zh-TW" altLang="zh-TW" sz="1400" dirty="0" smtClean="0">
                <a:latin typeface="微軟正黑體" panose="020B0604030504040204" pitchFamily="34" charset="-120"/>
                <a:ea typeface="微軟正黑體" panose="020B0604030504040204" pitchFamily="34" charset="-120"/>
              </a:rPr>
              <a:t>需</a:t>
            </a:r>
            <a:r>
              <a:rPr lang="zh-TW" altLang="zh-TW" sz="1400" dirty="0">
                <a:latin typeface="微軟正黑體" panose="020B0604030504040204" pitchFamily="34" charset="-120"/>
                <a:ea typeface="微軟正黑體" panose="020B0604030504040204" pitchFamily="34" charset="-120"/>
              </a:rPr>
              <a:t>報名表或相關疑問請洽輔導</a:t>
            </a:r>
            <a:r>
              <a:rPr lang="zh-TW" altLang="zh-TW" sz="1400" dirty="0" smtClean="0">
                <a:latin typeface="微軟正黑體" panose="020B0604030504040204" pitchFamily="34" charset="-120"/>
                <a:ea typeface="微軟正黑體" panose="020B0604030504040204" pitchFamily="34" charset="-120"/>
              </a:rPr>
              <a:t>室</a:t>
            </a:r>
            <a:r>
              <a:rPr lang="zh-TW" altLang="en-US" sz="1400" dirty="0" smtClean="0">
                <a:latin typeface="微軟正黑體" panose="020B0604030504040204" pitchFamily="34" charset="-120"/>
                <a:ea typeface="微軟正黑體" panose="020B0604030504040204" pitchFamily="34" charset="-120"/>
              </a:rPr>
              <a:t>沈珈卉</a:t>
            </a:r>
            <a:r>
              <a:rPr lang="zh-TW" altLang="zh-TW" sz="1400" dirty="0" smtClean="0">
                <a:latin typeface="微軟正黑體" panose="020B0604030504040204" pitchFamily="34" charset="-120"/>
                <a:ea typeface="微軟正黑體" panose="020B0604030504040204" pitchFamily="34" charset="-120"/>
              </a:rPr>
              <a:t>輔導教師</a:t>
            </a:r>
            <a:r>
              <a:rPr lang="zh-TW" altLang="en-US" sz="1400" dirty="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sym typeface="Wingdings"/>
              </a:rPr>
              <a:t>謝謝</a:t>
            </a:r>
            <a:r>
              <a:rPr lang="en-US" altLang="zh-TW" sz="1400" dirty="0" smtClean="0">
                <a:latin typeface="微軟正黑體" panose="020B0604030504040204" pitchFamily="34" charset="-120"/>
                <a:ea typeface="微軟正黑體" panose="020B0604030504040204" pitchFamily="34" charset="-120"/>
                <a:sym typeface="Wingdings"/>
              </a:rPr>
              <a:t>!</a:t>
            </a:r>
          </a:p>
        </p:txBody>
      </p:sp>
      <p:pic>
        <p:nvPicPr>
          <p:cNvPr id="1036" name="Picture 12" descr="クマとハートのイラスト「LOV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632637" y="8946830"/>
            <a:ext cx="1124723" cy="925085"/>
          </a:xfrm>
          <a:prstGeom prst="rect">
            <a:avLst/>
          </a:prstGeom>
          <a:noFill/>
          <a:extLst>
            <a:ext uri="{909E8E84-426E-40DD-AFC4-6F175D3DCCD1}">
              <a14:hiddenFill xmlns:a14="http://schemas.microsoft.com/office/drawing/2010/main">
                <a:solidFill>
                  <a:srgbClr val="FFFFFF"/>
                </a:solidFill>
              </a14:hiddenFill>
            </a:ext>
          </a:extLst>
        </p:spPr>
      </p:pic>
      <p:sp>
        <p:nvSpPr>
          <p:cNvPr id="29" name="文字方塊 303"/>
          <p:cNvSpPr txBox="1"/>
          <p:nvPr/>
        </p:nvSpPr>
        <p:spPr>
          <a:xfrm>
            <a:off x="4094018" y="4408101"/>
            <a:ext cx="2477759" cy="738664"/>
          </a:xfrm>
          <a:prstGeom prst="rect">
            <a:avLst/>
          </a:prstGeom>
          <a:solidFill>
            <a:schemeClr val="accent4">
              <a:lumMod val="20000"/>
              <a:lumOff val="8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sz="1400" dirty="0" smtClean="0">
                <a:latin typeface="微軟正黑體" panose="020B0604030504040204" pitchFamily="34" charset="-120"/>
                <a:ea typeface="微軟正黑體" panose="020B0604030504040204" pitchFamily="34" charset="-120"/>
              </a:rPr>
              <a:t>**全程</a:t>
            </a:r>
            <a:r>
              <a:rPr lang="zh-TW" altLang="en-US" sz="1400" dirty="0" smtClean="0">
                <a:latin typeface="微軟正黑體" panose="020B0604030504040204" pitchFamily="34" charset="-120"/>
                <a:ea typeface="微軟正黑體" panose="020B0604030504040204" pitchFamily="34" charset="-120"/>
              </a:rPr>
              <a:t>參與者，輔導室將頒予</a:t>
            </a:r>
            <a:endParaRPr lang="en-US" altLang="zh-TW" sz="1400" dirty="0" smtClean="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參加</a:t>
            </a:r>
            <a:r>
              <a:rPr lang="zh-TW" altLang="en-US" sz="1400" dirty="0" smtClean="0">
                <a:latin typeface="微軟正黑體" panose="020B0604030504040204" pitchFamily="34" charset="-120"/>
                <a:ea typeface="微軟正黑體" panose="020B0604030504040204" pitchFamily="34" charset="-120"/>
              </a:rPr>
              <a:t>證明，可以豐富學習歷</a:t>
            </a:r>
            <a:endParaRPr lang="en-US" altLang="zh-TW" sz="1400" dirty="0" smtClean="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程</a:t>
            </a:r>
            <a:r>
              <a:rPr lang="zh-TW" altLang="en-US" sz="1400" dirty="0" smtClean="0">
                <a:latin typeface="微軟正黑體" panose="020B0604030504040204" pitchFamily="34" charset="-120"/>
                <a:ea typeface="微軟正黑體" panose="020B0604030504040204" pitchFamily="34" charset="-120"/>
              </a:rPr>
              <a:t>檔案喔</a:t>
            </a:r>
            <a:r>
              <a:rPr lang="en-US" altLang="zh-TW" sz="1400" dirty="0" smtClean="0">
                <a:latin typeface="微軟正黑體" panose="020B0604030504040204" pitchFamily="34" charset="-120"/>
                <a:ea typeface="微軟正黑體" panose="020B0604030504040204" pitchFamily="34" charset="-120"/>
              </a:rPr>
              <a:t>~</a:t>
            </a:r>
            <a:endParaRPr lang="zh-TW" altLang="en-US" sz="1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50415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578</TotalTime>
  <Words>647</Words>
  <Application>Microsoft Office PowerPoint</Application>
  <PresentationFormat>A4 紙張 (210x297 公釐)</PresentationFormat>
  <Paragraphs>94</Paragraphs>
  <Slides>2</Slides>
  <Notes>0</Notes>
  <HiddenSlides>0</HiddenSlides>
  <MMClips>0</MMClips>
  <ScaleCrop>false</ScaleCrop>
  <HeadingPairs>
    <vt:vector size="4" baseType="variant">
      <vt:variant>
        <vt:lpstr>佈景主題</vt:lpstr>
      </vt:variant>
      <vt:variant>
        <vt:i4>1</vt:i4>
      </vt:variant>
      <vt:variant>
        <vt:lpstr>投影片標題</vt:lpstr>
      </vt:variant>
      <vt:variant>
        <vt:i4>2</vt:i4>
      </vt:variant>
    </vt:vector>
  </HeadingPairs>
  <TitlesOfParts>
    <vt:vector size="3" baseType="lpstr">
      <vt:lpstr>Office 佈景主題</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beefno</dc:creator>
  <cp:lastModifiedBy>admin</cp:lastModifiedBy>
  <cp:revision>75</cp:revision>
  <cp:lastPrinted>2020-10-15T02:48:14Z</cp:lastPrinted>
  <dcterms:created xsi:type="dcterms:W3CDTF">2019-09-05T01:58:27Z</dcterms:created>
  <dcterms:modified xsi:type="dcterms:W3CDTF">2020-10-15T02:51:27Z</dcterms:modified>
</cp:coreProperties>
</file>