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6858000" cy="9906000" type="A4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-1459" y="157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AE77-908D-45ED-91E3-8E8A9CE595DF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8E89-E1EA-4B3C-B92F-5A56BEC44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43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AE77-908D-45ED-91E3-8E8A9CE595DF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8E89-E1EA-4B3C-B92F-5A56BEC44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58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AE77-908D-45ED-91E3-8E8A9CE595DF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8E89-E1EA-4B3C-B92F-5A56BEC44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5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AE77-908D-45ED-91E3-8E8A9CE595DF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8E89-E1EA-4B3C-B92F-5A56BEC44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15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AE77-908D-45ED-91E3-8E8A9CE595DF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8E89-E1EA-4B3C-B92F-5A56BEC44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56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AE77-908D-45ED-91E3-8E8A9CE595DF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8E89-E1EA-4B3C-B92F-5A56BEC44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08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AE77-908D-45ED-91E3-8E8A9CE595DF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8E89-E1EA-4B3C-B92F-5A56BEC44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24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AE77-908D-45ED-91E3-8E8A9CE595DF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8E89-E1EA-4B3C-B92F-5A56BEC44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28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AE77-908D-45ED-91E3-8E8A9CE595DF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8E89-E1EA-4B3C-B92F-5A56BEC44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8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AE77-908D-45ED-91E3-8E8A9CE595DF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8E89-E1EA-4B3C-B92F-5A56BEC44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04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AE77-908D-45ED-91E3-8E8A9CE595DF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8E89-E1EA-4B3C-B92F-5A56BEC44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78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CAE77-908D-45ED-91E3-8E8A9CE595DF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58E89-E1EA-4B3C-B92F-5A56BEC44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99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1" y="2112818"/>
            <a:ext cx="2849285" cy="326967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70369"/>
            <a:ext cx="3187902" cy="6601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8" y="1645700"/>
            <a:ext cx="6858000" cy="5334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1369" y="247514"/>
            <a:ext cx="59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桃園</a:t>
            </a:r>
            <a:r>
              <a:rPr lang="zh-TW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市立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中壢高商</a:t>
            </a:r>
            <a:r>
              <a:rPr lang="en-US" altLang="zh-TW" sz="24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109</a:t>
            </a:r>
            <a:r>
              <a:rPr lang="zh-TW" altLang="zh-TW" sz="24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學年度第</a:t>
            </a:r>
            <a:r>
              <a:rPr lang="zh-TW" altLang="en-US" sz="24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zh-TW" altLang="zh-TW" sz="24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</a:t>
            </a:r>
            <a:endParaRPr lang="en-US" altLang="zh-TW" sz="2400" kern="1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39"/>
          <p:cNvSpPr txBox="1"/>
          <p:nvPr/>
        </p:nvSpPr>
        <p:spPr>
          <a:xfrm>
            <a:off x="144641" y="2205999"/>
            <a:ext cx="3790050" cy="310854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是否覺得，高中的課業變難，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自己原本學習的方法跟不上步伐？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你是否會困惑，怎麼很努力還總找不到學習的問題？</a:t>
            </a:r>
          </a:p>
          <a:p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同樣的時間卻要學習</a:t>
            </a:r>
            <a:r>
              <a:rPr lang="zh-TW" altLang="en-US" sz="1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份量倍增且難度</a:t>
            </a:r>
            <a:r>
              <a:rPr lang="zh-TW" altLang="en-US" sz="1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加深</a:t>
            </a:r>
            <a:r>
              <a:rPr lang="zh-TW" altLang="en-US" sz="1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的課程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睡眠時間愈來愈不夠，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考卷上要訂正的題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數卻也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愈來愈多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你的心聲輔導室聽到了！告訴高一、二的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你一個好消息！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輔導室舉辦了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學習小團體「集合吧、好友學習會」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一起來聊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要如何掌握學習這件小事吧！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898075" y="1005451"/>
            <a:ext cx="306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集合吧、好友學習會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883808"/>
              </p:ext>
            </p:extLst>
          </p:nvPr>
        </p:nvGraphicFramePr>
        <p:xfrm>
          <a:off x="144641" y="5352966"/>
          <a:ext cx="6528798" cy="3532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232">
                  <a:extLst>
                    <a:ext uri="{9D8B030D-6E8A-4147-A177-3AD203B41FA5}">
                      <a16:colId xmlns:a16="http://schemas.microsoft.com/office/drawing/2014/main" xmlns="" val="193937167"/>
                    </a:ext>
                  </a:extLst>
                </a:gridCol>
                <a:gridCol w="1149927">
                  <a:extLst>
                    <a:ext uri="{9D8B030D-6E8A-4147-A177-3AD203B41FA5}">
                      <a16:colId xmlns:a16="http://schemas.microsoft.com/office/drawing/2014/main" xmlns="" val="1313628658"/>
                    </a:ext>
                  </a:extLst>
                </a:gridCol>
                <a:gridCol w="1357745">
                  <a:extLst>
                    <a:ext uri="{9D8B030D-6E8A-4147-A177-3AD203B41FA5}">
                      <a16:colId xmlns:a16="http://schemas.microsoft.com/office/drawing/2014/main" xmlns="" val="2043507034"/>
                    </a:ext>
                  </a:extLst>
                </a:gridCol>
                <a:gridCol w="3486894">
                  <a:extLst>
                    <a:ext uri="{9D8B030D-6E8A-4147-A177-3AD203B41FA5}">
                      <a16:colId xmlns:a16="http://schemas.microsoft.com/office/drawing/2014/main" xmlns="" val="115996622"/>
                    </a:ext>
                  </a:extLst>
                </a:gridCol>
              </a:tblGrid>
              <a:tr h="377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次數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8500124"/>
                  </a:ext>
                </a:extLst>
              </a:tr>
              <a:tr h="5274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2020/11/07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09:00-10:30</a:t>
                      </a:r>
                      <a:endParaRPr lang="zh-TW" altLang="zh-TW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學習首部曲</a:t>
                      </a:r>
                      <a:endParaRPr lang="zh-TW" altLang="zh-TW" sz="14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團體成員認識與團體目標說明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學習面面觀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成員學習現況交流與討論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1236778"/>
                  </a:ext>
                </a:extLst>
              </a:tr>
              <a:tr h="5274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 smtClean="0"/>
                        <a:t>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2020/11/07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10:30-12:00</a:t>
                      </a:r>
                      <a:endParaRPr lang="zh-TW" altLang="zh-TW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找尋學習奇機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探索與了解個人學習動機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了解與覺察自我學習歷程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5066814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 smtClean="0"/>
                        <a:t>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2020/11/07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13:00-14:30</a:t>
                      </a:r>
                      <a:endParaRPr lang="zh-TW" altLang="zh-TW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我的學習地圖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目標設定與規劃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找尋個人學習技巧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3772252"/>
                  </a:ext>
                </a:extLst>
              </a:tr>
              <a:tr h="5274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 smtClean="0"/>
                        <a:t>4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2020/11/07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14:30-16:00</a:t>
                      </a:r>
                      <a:endParaRPr lang="zh-TW" altLang="zh-TW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我的學習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style</a:t>
                      </a:r>
                      <a:endPara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了解自我學習風格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認識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學習策略</a:t>
                      </a: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與方法</a:t>
                      </a:r>
                      <a:endPara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0205113"/>
                  </a:ext>
                </a:extLst>
              </a:tr>
              <a:tr h="5274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 smtClean="0"/>
                        <a:t>5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2020/11/08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09:00-10:30</a:t>
                      </a:r>
                      <a:endParaRPr lang="zh-TW" altLang="zh-TW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做時間的主人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認識時間規劃概念</a:t>
                      </a:r>
                      <a:endParaRPr lang="en-US" altLang="zh-TW" sz="14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練習自我管理策略</a:t>
                      </a:r>
                      <a:endParaRPr lang="zh-TW" altLang="zh-TW" sz="14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7496311"/>
                  </a:ext>
                </a:extLst>
              </a:tr>
              <a:tr h="5274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400" dirty="0" smtClean="0"/>
                        <a:t>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2020/11/08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10:30-12:00</a:t>
                      </a:r>
                      <a:endParaRPr lang="zh-TW" altLang="zh-TW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學習完結篇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規劃未來學習藍圖</a:t>
                      </a:r>
                      <a:endParaRPr lang="zh-TW" altLang="zh-TW" sz="14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團體結束回顧與祝福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8406920"/>
                  </a:ext>
                </a:extLst>
              </a:tr>
            </a:tbl>
          </a:graphicData>
        </a:graphic>
      </p:graphicFrame>
      <p:pic>
        <p:nvPicPr>
          <p:cNvPr id="20" name="圖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1" y="9059448"/>
            <a:ext cx="1058804" cy="757045"/>
          </a:xfrm>
          <a:prstGeom prst="rect">
            <a:avLst/>
          </a:prstGeom>
        </p:spPr>
      </p:pic>
      <p:sp>
        <p:nvSpPr>
          <p:cNvPr id="21" name="文字方塊 302"/>
          <p:cNvSpPr txBox="1"/>
          <p:nvPr/>
        </p:nvSpPr>
        <p:spPr>
          <a:xfrm>
            <a:off x="4149436" y="2407460"/>
            <a:ext cx="238990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高一、二學生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6-10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302"/>
          <p:cNvSpPr txBox="1"/>
          <p:nvPr/>
        </p:nvSpPr>
        <p:spPr>
          <a:xfrm>
            <a:off x="4149436" y="2770771"/>
            <a:ext cx="2389909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 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共一天半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9:00~16:00</a:t>
            </a:r>
          </a:p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9:00~12:00</a:t>
            </a:r>
          </a:p>
        </p:txBody>
      </p:sp>
      <p:sp>
        <p:nvSpPr>
          <p:cNvPr id="23" name="文字方塊 303"/>
          <p:cNvSpPr txBox="1"/>
          <p:nvPr/>
        </p:nvSpPr>
        <p:spPr>
          <a:xfrm>
            <a:off x="4149435" y="3558466"/>
            <a:ext cx="238990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輔導室團諮室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303"/>
          <p:cNvSpPr txBox="1"/>
          <p:nvPr/>
        </p:nvSpPr>
        <p:spPr>
          <a:xfrm>
            <a:off x="4149436" y="3918721"/>
            <a:ext cx="238990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帶領者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陳嘉玉心理師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30" y="7599218"/>
            <a:ext cx="1597626" cy="146023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20" y="3550552"/>
            <a:ext cx="742491" cy="80052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8" y="709179"/>
            <a:ext cx="885800" cy="885800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99" y="713542"/>
            <a:ext cx="877074" cy="877074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7068767" y="67276"/>
            <a:ext cx="144756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學習工作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坊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7068767" y="2831691"/>
            <a:ext cx="369332" cy="961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學習工作坊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26" y="3672442"/>
            <a:ext cx="566809" cy="567806"/>
          </a:xfrm>
          <a:prstGeom prst="rect">
            <a:avLst/>
          </a:prstGeom>
        </p:spPr>
      </p:pic>
      <p:sp>
        <p:nvSpPr>
          <p:cNvPr id="26" name="文字方塊 303"/>
          <p:cNvSpPr txBox="1"/>
          <p:nvPr/>
        </p:nvSpPr>
        <p:spPr>
          <a:xfrm>
            <a:off x="4149436" y="4288737"/>
            <a:ext cx="2389907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**全程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參與者，輔導室將頒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予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參加證明，可以豐富學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習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歷程檔案喔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2" descr="横長の座布団のイラスト（単語帳・細め）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9497" y="8925316"/>
            <a:ext cx="5786064" cy="102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295404" y="9066375"/>
            <a:ext cx="5237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填寫完報名表後，請於</a:t>
            </a:r>
            <a:r>
              <a:rPr lang="en-US" altLang="zh-TW" sz="1400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10/21(</a:t>
            </a:r>
            <a:r>
              <a:rPr lang="zh-TW" altLang="en-US" sz="1400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五</a:t>
            </a:r>
            <a:r>
              <a:rPr lang="en-US" altLang="zh-TW" sz="1400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)</a:t>
            </a:r>
            <a:r>
              <a:rPr lang="zh-TW" altLang="en-US" sz="1400" u="sng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中午前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繳至輔導室沈珈卉老師處，</a:t>
            </a:r>
            <a:r>
              <a:rPr lang="zh-TW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11/04</a:t>
            </a:r>
            <a:r>
              <a:rPr lang="zh-TW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12:00</a:t>
            </a:r>
            <a:r>
              <a:rPr lang="zh-TW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前公告名單。</a:t>
            </a:r>
          </a:p>
          <a:p>
            <a:pPr lvl="0"/>
            <a:r>
              <a:rPr lang="zh-TW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報名表或相關疑問請洽輔導室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沈珈卉</a:t>
            </a:r>
            <a:r>
              <a:rPr lang="zh-TW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輔導教師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謝謝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72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39"/>
          <p:cNvSpPr txBox="1"/>
          <p:nvPr/>
        </p:nvSpPr>
        <p:spPr>
          <a:xfrm>
            <a:off x="116933" y="7682093"/>
            <a:ext cx="670092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簽名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:_____________________(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請找導師簽名，讓導師知道你有報名小團體喔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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提醒你，填寫完報名表後，請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於</a:t>
            </a:r>
            <a:r>
              <a:rPr lang="en-US" altLang="zh-TW" sz="1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10/21(</a:t>
            </a:r>
            <a:r>
              <a:rPr lang="zh-TW" altLang="en-US" sz="1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五</a:t>
            </a:r>
            <a:r>
              <a:rPr lang="en-US" altLang="zh-TW" sz="1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)</a:t>
            </a:r>
            <a:r>
              <a:rPr lang="zh-TW" altLang="en-US" sz="1400" u="sng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中午</a:t>
            </a:r>
            <a:r>
              <a:rPr lang="zh-TW" altLang="en-US" sz="1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前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繳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至輔導室沈珈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卉老師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處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，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11/04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公告名單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報名表或相關疑問請洽輔導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沈珈卉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輔導教師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謝謝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!</a:t>
            </a:r>
          </a:p>
        </p:txBody>
      </p:sp>
      <p:sp>
        <p:nvSpPr>
          <p:cNvPr id="26" name="文字方塊 39"/>
          <p:cNvSpPr txBox="1"/>
          <p:nvPr/>
        </p:nvSpPr>
        <p:spPr>
          <a:xfrm>
            <a:off x="62058" y="2179100"/>
            <a:ext cx="4087377" cy="325473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1400" dirty="0" smtClean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請完成以下資料填寫，讓我們多了解你，作為參與團體的篩選參考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有任何疑問請洽沈珈卉輔導老師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r>
              <a:rPr lang="en-US" altLang="zh-TW" sz="13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3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</a:t>
            </a:r>
            <a:r>
              <a:rPr lang="en-US" altLang="zh-TW" sz="13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:___________    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sz="13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:_____________    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座號</a:t>
            </a:r>
            <a:r>
              <a:rPr lang="en-US" altLang="zh-TW" sz="13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:______</a:t>
            </a:r>
          </a:p>
          <a:p>
            <a:endParaRPr lang="en-US" altLang="zh-TW" sz="135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3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性別</a:t>
            </a:r>
            <a:r>
              <a:rPr lang="en-US" altLang="zh-TW" sz="13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3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35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男   女</a:t>
            </a:r>
            <a:endParaRPr lang="en-US" altLang="zh-TW" sz="135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endParaRPr lang="en-US" altLang="zh-TW" sz="135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r>
              <a:rPr lang="zh-TW" altLang="en-US" sz="135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</a:t>
            </a:r>
            <a:r>
              <a:rPr lang="en-US" altLang="zh-TW" sz="135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Email:____________________________________________</a:t>
            </a:r>
          </a:p>
          <a:p>
            <a:endParaRPr lang="en-US" altLang="zh-TW" sz="135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3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參加團體經驗</a:t>
            </a:r>
            <a:r>
              <a:rPr lang="en-US" altLang="zh-TW" sz="13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 </a:t>
            </a:r>
            <a:r>
              <a:rPr lang="en-US" altLang="zh-TW" sz="135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</a:t>
            </a:r>
            <a:r>
              <a:rPr lang="zh-TW" altLang="en-US" sz="135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無，從未參加過正式團體</a:t>
            </a:r>
            <a:endParaRPr lang="en-US" altLang="zh-TW" sz="135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</a:t>
            </a:r>
            <a:r>
              <a:rPr lang="en-US" altLang="zh-TW" sz="135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                   </a:t>
            </a:r>
            <a:r>
              <a:rPr lang="zh-TW" altLang="en-US" sz="135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</a:t>
            </a:r>
            <a:r>
              <a:rPr lang="en-US" altLang="zh-TW" sz="135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</a:t>
            </a:r>
            <a:r>
              <a:rPr lang="zh-TW" altLang="en-US" sz="135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有，參加過</a:t>
            </a:r>
            <a:r>
              <a:rPr lang="en-US" altLang="zh-TW" sz="135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______</a:t>
            </a:r>
            <a:r>
              <a:rPr lang="zh-TW" altLang="en-US" sz="135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次，</a:t>
            </a:r>
            <a:endParaRPr lang="en-US" altLang="zh-TW" sz="135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</a:t>
            </a:r>
            <a:r>
              <a:rPr lang="zh-TW" altLang="en-US" sz="135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                              性質是</a:t>
            </a:r>
            <a:r>
              <a:rPr lang="en-US" altLang="zh-TW" sz="135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__________________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45" y="9208805"/>
            <a:ext cx="4282953" cy="56917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870369"/>
            <a:ext cx="4561343" cy="6601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8" y="1645700"/>
            <a:ext cx="6858000" cy="5334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1369" y="247514"/>
            <a:ext cx="59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桃園</a:t>
            </a:r>
            <a:r>
              <a:rPr lang="zh-TW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市立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中壢高商</a:t>
            </a:r>
            <a:r>
              <a:rPr lang="en-US" altLang="zh-TW" sz="24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109</a:t>
            </a:r>
            <a:r>
              <a:rPr lang="zh-TW" altLang="zh-TW" sz="24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學年度第</a:t>
            </a:r>
            <a:r>
              <a:rPr lang="zh-TW" altLang="en-US" sz="24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zh-TW" altLang="zh-TW" sz="24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</a:t>
            </a:r>
            <a:endParaRPr lang="en-US" altLang="zh-TW" sz="2400" kern="1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88" y="2064327"/>
            <a:ext cx="2849285" cy="348441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203446" y="1005451"/>
            <a:ext cx="4379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集合吧、好友學習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會小團體報名表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49976" y="9248167"/>
            <a:ext cx="407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=1%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天份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99%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策略與努力</a:t>
            </a:r>
            <a:endParaRPr lang="zh-TW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1" y="9114870"/>
            <a:ext cx="1058804" cy="757045"/>
          </a:xfrm>
          <a:prstGeom prst="rect">
            <a:avLst/>
          </a:prstGeom>
        </p:spPr>
      </p:pic>
      <p:sp>
        <p:nvSpPr>
          <p:cNvPr id="21" name="文字方塊 302"/>
          <p:cNvSpPr txBox="1"/>
          <p:nvPr/>
        </p:nvSpPr>
        <p:spPr>
          <a:xfrm>
            <a:off x="4225633" y="2393606"/>
            <a:ext cx="238990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高一、二學生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6-10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302"/>
          <p:cNvSpPr txBox="1"/>
          <p:nvPr/>
        </p:nvSpPr>
        <p:spPr>
          <a:xfrm>
            <a:off x="4225633" y="2791552"/>
            <a:ext cx="2389909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共一天半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9:00~16:00</a:t>
            </a:r>
          </a:p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9:00~12:00</a:t>
            </a:r>
          </a:p>
        </p:txBody>
      </p:sp>
      <p:sp>
        <p:nvSpPr>
          <p:cNvPr id="23" name="文字方塊 303"/>
          <p:cNvSpPr txBox="1"/>
          <p:nvPr/>
        </p:nvSpPr>
        <p:spPr>
          <a:xfrm>
            <a:off x="4225632" y="3623548"/>
            <a:ext cx="238990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輔導</a:t>
            </a:r>
            <a:r>
              <a:rPr lang="zh-TW" altLang="en-US" sz="14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室團諮室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303"/>
          <p:cNvSpPr txBox="1"/>
          <p:nvPr/>
        </p:nvSpPr>
        <p:spPr>
          <a:xfrm>
            <a:off x="4225633" y="4031048"/>
            <a:ext cx="238990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帶領者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陳嘉玉心理師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74" y="8423564"/>
            <a:ext cx="1597626" cy="146023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825" y="1367110"/>
            <a:ext cx="742491" cy="80052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2" y="738957"/>
            <a:ext cx="885800" cy="885800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61" y="738957"/>
            <a:ext cx="877074" cy="877074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7068767" y="67276"/>
            <a:ext cx="144756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學習工作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坊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7068767" y="2831691"/>
            <a:ext cx="369332" cy="961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學習工作坊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26" y="3845617"/>
            <a:ext cx="566809" cy="567806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8715"/>
              </p:ext>
            </p:extLst>
          </p:nvPr>
        </p:nvGraphicFramePr>
        <p:xfrm>
          <a:off x="144641" y="5486406"/>
          <a:ext cx="6554031" cy="208233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31414"/>
                <a:gridCol w="2137940"/>
                <a:gridCol w="2184677"/>
              </a:tblGrid>
              <a:tr h="498765">
                <a:tc>
                  <a:txBody>
                    <a:bodyPr/>
                    <a:lstStyle/>
                    <a:p>
                      <a:r>
                        <a:rPr lang="zh-TW" altLang="zh-TW" sz="135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你說說你是一個怎麼樣的人？</a:t>
                      </a:r>
                      <a:endParaRPr lang="zh-TW" altLang="en-US" sz="135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35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報名參加團體的動機是什麼？</a:t>
                      </a:r>
                      <a:endParaRPr lang="zh-TW" altLang="en-US" sz="135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350" b="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對團體的期待以及期望自己的改變？</a:t>
                      </a:r>
                      <a:endParaRPr lang="zh-TW" altLang="en-US" sz="135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</a:tr>
              <a:tr h="157941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文字方塊 303"/>
          <p:cNvSpPr txBox="1"/>
          <p:nvPr/>
        </p:nvSpPr>
        <p:spPr>
          <a:xfrm>
            <a:off x="4225633" y="4434204"/>
            <a:ext cx="2389907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**全程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參與者，輔導室將頒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予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參加證明，可以豐富學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習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歷程檔案喔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30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629</Words>
  <Application>Microsoft Office PowerPoint</Application>
  <PresentationFormat>A4 紙張 (210x297 公釐)</PresentationFormat>
  <Paragraphs>102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beefno</dc:creator>
  <cp:lastModifiedBy>admin</cp:lastModifiedBy>
  <cp:revision>64</cp:revision>
  <cp:lastPrinted>2020-10-15T02:39:30Z</cp:lastPrinted>
  <dcterms:created xsi:type="dcterms:W3CDTF">2019-09-05T01:58:27Z</dcterms:created>
  <dcterms:modified xsi:type="dcterms:W3CDTF">2020-10-15T02:43:01Z</dcterms:modified>
</cp:coreProperties>
</file>