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  <a:srgbClr val="E6B9B8"/>
    <a:srgbClr val="93CDDD"/>
    <a:srgbClr val="FAC090"/>
    <a:srgbClr val="D99694"/>
    <a:srgbClr val="000000"/>
    <a:srgbClr val="FFFFFF"/>
    <a:srgbClr val="4F81BD"/>
    <a:srgbClr val="D9D9D9"/>
    <a:srgbClr val="F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47080052493438"/>
          <c:y val="6.5585875984251973E-2"/>
          <c:w val="0.69249278215223098"/>
          <c:h val="0.8253464566929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工作表1!$A$2:$A$6</c:f>
              <c:numCache>
                <c:formatCode>General</c:formatCode>
                <c:ptCount val="5"/>
                <c:pt idx="0">
                  <c:v>102</c:v>
                </c:pt>
                <c:pt idx="1">
                  <c:v>103</c:v>
                </c:pt>
                <c:pt idx="2">
                  <c:v>104</c:v>
                </c:pt>
                <c:pt idx="3">
                  <c:v>105</c:v>
                </c:pt>
                <c:pt idx="4">
                  <c:v>106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40000</c:v>
                </c:pt>
                <c:pt idx="1">
                  <c:v>42000</c:v>
                </c:pt>
                <c:pt idx="2">
                  <c:v>45000</c:v>
                </c:pt>
                <c:pt idx="3">
                  <c:v>50000</c:v>
                </c:pt>
                <c:pt idx="4">
                  <c:v>56000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女性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工作表1!$A$2:$A$6</c:f>
              <c:numCache>
                <c:formatCode>General</c:formatCode>
                <c:ptCount val="5"/>
                <c:pt idx="0">
                  <c:v>102</c:v>
                </c:pt>
                <c:pt idx="1">
                  <c:v>103</c:v>
                </c:pt>
                <c:pt idx="2">
                  <c:v>104</c:v>
                </c:pt>
                <c:pt idx="3">
                  <c:v>105</c:v>
                </c:pt>
                <c:pt idx="4">
                  <c:v>106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42000</c:v>
                </c:pt>
                <c:pt idx="1">
                  <c:v>43000</c:v>
                </c:pt>
                <c:pt idx="2">
                  <c:v>46000</c:v>
                </c:pt>
                <c:pt idx="3">
                  <c:v>51000</c:v>
                </c:pt>
                <c:pt idx="4">
                  <c:v>58000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73920"/>
        <c:axId val="37928320"/>
      </c:barChart>
      <c:catAx>
        <c:axId val="3787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28320"/>
        <c:crosses val="autoZero"/>
        <c:auto val="1"/>
        <c:lblAlgn val="ctr"/>
        <c:lblOffset val="100"/>
        <c:noMultiLvlLbl val="0"/>
      </c:catAx>
      <c:valAx>
        <c:axId val="3792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7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平均每人民間消費支出</c:v>
                </c:pt>
              </c:strCache>
            </c:strRef>
          </c:tx>
          <c:invertIfNegative val="0"/>
          <c:cat>
            <c:numRef>
              <c:f>工作表1!$A$2:$A$6</c:f>
              <c:numCache>
                <c:formatCode>General</c:formatCode>
                <c:ptCount val="5"/>
                <c:pt idx="0">
                  <c:v>102</c:v>
                </c:pt>
                <c:pt idx="1">
                  <c:v>103</c:v>
                </c:pt>
                <c:pt idx="2">
                  <c:v>104</c:v>
                </c:pt>
                <c:pt idx="3">
                  <c:v>105</c:v>
                </c:pt>
                <c:pt idx="4">
                  <c:v>106</c:v>
                </c:pt>
              </c:numCache>
            </c:numRef>
          </c:cat>
          <c:val>
            <c:numRef>
              <c:f>工作表1!$C$2:$C$6</c:f>
              <c:numCache>
                <c:formatCode>#,##0</c:formatCode>
                <c:ptCount val="5"/>
                <c:pt idx="0">
                  <c:v>336257</c:v>
                </c:pt>
                <c:pt idx="1">
                  <c:v>345293</c:v>
                </c:pt>
                <c:pt idx="2">
                  <c:v>353331</c:v>
                </c:pt>
                <c:pt idx="3">
                  <c:v>366649</c:v>
                </c:pt>
                <c:pt idx="4">
                  <c:v>372023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62400"/>
        <c:axId val="39659776"/>
      </c:barChar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平均每人GDP</c:v>
                </c:pt>
              </c:strCache>
            </c:strRef>
          </c:tx>
          <c:cat>
            <c:numRef>
              <c:f>工作表1!$A$2:$A$6</c:f>
              <c:numCache>
                <c:formatCode>General</c:formatCode>
                <c:ptCount val="5"/>
                <c:pt idx="0">
                  <c:v>102</c:v>
                </c:pt>
                <c:pt idx="1">
                  <c:v>103</c:v>
                </c:pt>
                <c:pt idx="2">
                  <c:v>104</c:v>
                </c:pt>
                <c:pt idx="3">
                  <c:v>105</c:v>
                </c:pt>
                <c:pt idx="4">
                  <c:v>106</c:v>
                </c:pt>
              </c:numCache>
            </c:numRef>
          </c:cat>
          <c:val>
            <c:numRef>
              <c:f>工作表1!$B$2:$B$6</c:f>
              <c:numCache>
                <c:formatCode>#,##0</c:formatCode>
                <c:ptCount val="5"/>
                <c:pt idx="0">
                  <c:v>617078</c:v>
                </c:pt>
                <c:pt idx="1">
                  <c:v>631142</c:v>
                </c:pt>
                <c:pt idx="2">
                  <c:v>652429</c:v>
                </c:pt>
                <c:pt idx="3">
                  <c:v>687816</c:v>
                </c:pt>
                <c:pt idx="4">
                  <c:v>711310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62400"/>
        <c:axId val="39659776"/>
      </c:lineChart>
      <c:catAx>
        <c:axId val="3946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659776"/>
        <c:crosses val="autoZero"/>
        <c:auto val="1"/>
        <c:lblAlgn val="ctr"/>
        <c:lblOffset val="100"/>
        <c:noMultiLvlLbl val="0"/>
      </c:catAx>
      <c:valAx>
        <c:axId val="396597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9462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單人餐廳消費意願分析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一定會去</c:v>
                </c:pt>
                <c:pt idx="1">
                  <c:v>可能會去</c:v>
                </c:pt>
                <c:pt idx="2">
                  <c:v>可能不會去</c:v>
                </c:pt>
                <c:pt idx="3">
                  <c:v>一定不會去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32.299999999999997</c:v>
                </c:pt>
                <c:pt idx="1">
                  <c:v>42.7</c:v>
                </c:pt>
                <c:pt idx="2">
                  <c:v>18.399999999999999</c:v>
                </c:pt>
                <c:pt idx="3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241E0-D0D1-45FB-ADEC-EA4685EA79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94D6FD7-A14E-48BD-8860-BC33CF8ED297}">
      <dgm:prSet phldrT="[文字]"/>
      <dgm:spPr>
        <a:solidFill>
          <a:schemeClr val="accent2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高所得且享受單身者 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DDB89B-D599-4AA1-9480-F35F070D5E2B}" type="parTrans" cxnId="{5EC891F3-4D1A-4AB2-8750-64D54C54C0EB}">
      <dgm:prSet/>
      <dgm:spPr/>
      <dgm:t>
        <a:bodyPr/>
        <a:lstStyle/>
        <a:p>
          <a:endParaRPr lang="zh-TW" altLang="en-US"/>
        </a:p>
      </dgm:t>
    </dgm:pt>
    <dgm:pt modelId="{824216AE-F6FD-4B43-BE75-7D245E247E9B}" type="sibTrans" cxnId="{5EC891F3-4D1A-4AB2-8750-64D54C54C0EB}">
      <dgm:prSet/>
      <dgm:spPr/>
      <dgm:t>
        <a:bodyPr/>
        <a:lstStyle/>
        <a:p>
          <a:endParaRPr lang="zh-TW" altLang="en-US"/>
        </a:p>
      </dgm:t>
    </dgm:pt>
    <dgm:pt modelId="{B48F286A-B674-42B3-8242-944C72487203}">
      <dgm:prSet phldrT="[文字]"/>
      <dgm:spPr>
        <a:solidFill>
          <a:schemeClr val="accent6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想一個人享受吃飯時光者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DDC174-E571-4113-9094-44608DA4E1CC}" type="parTrans" cxnId="{33051285-6E2A-4137-BA06-45AE187854AA}">
      <dgm:prSet/>
      <dgm:spPr/>
      <dgm:t>
        <a:bodyPr/>
        <a:lstStyle/>
        <a:p>
          <a:endParaRPr lang="zh-TW" altLang="en-US"/>
        </a:p>
      </dgm:t>
    </dgm:pt>
    <dgm:pt modelId="{021CC60F-46D0-44B6-9727-89F96C91C166}" type="sibTrans" cxnId="{33051285-6E2A-4137-BA06-45AE187854AA}">
      <dgm:prSet/>
      <dgm:spPr/>
      <dgm:t>
        <a:bodyPr/>
        <a:lstStyle/>
        <a:p>
          <a:endParaRPr lang="zh-TW" altLang="en-US"/>
        </a:p>
      </dgm:t>
    </dgm:pt>
    <dgm:pt modelId="{5F361721-77C6-4B31-BE29-62B338FD7ECA}">
      <dgm:prSet phldrT="[文字]"/>
      <dgm:spPr>
        <a:solidFill>
          <a:schemeClr val="accent5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厭倦油膩餐點的外食族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197273-3565-4EC3-AC95-2D5E4AF1258A}" type="parTrans" cxnId="{0E2A1CF5-3BCA-459F-97BB-393DF4E9C7A1}">
      <dgm:prSet/>
      <dgm:spPr/>
      <dgm:t>
        <a:bodyPr/>
        <a:lstStyle/>
        <a:p>
          <a:endParaRPr lang="zh-TW" altLang="en-US"/>
        </a:p>
      </dgm:t>
    </dgm:pt>
    <dgm:pt modelId="{61711ECA-9C17-4155-8BC3-7E7309252673}" type="sibTrans" cxnId="{0E2A1CF5-3BCA-459F-97BB-393DF4E9C7A1}">
      <dgm:prSet/>
      <dgm:spPr/>
      <dgm:t>
        <a:bodyPr/>
        <a:lstStyle/>
        <a:p>
          <a:endParaRPr lang="zh-TW" altLang="en-US"/>
        </a:p>
      </dgm:t>
    </dgm:pt>
    <dgm:pt modelId="{E7C7CCA2-D6E1-4620-83D4-1A6B858E737C}" type="pres">
      <dgm:prSet presAssocID="{0F8241E0-D0D1-45FB-ADEC-EA4685EA79DE}" presName="linear" presStyleCnt="0">
        <dgm:presLayoutVars>
          <dgm:dir/>
          <dgm:animLvl val="lvl"/>
          <dgm:resizeHandles val="exact"/>
        </dgm:presLayoutVars>
      </dgm:prSet>
      <dgm:spPr/>
    </dgm:pt>
    <dgm:pt modelId="{97B339A1-BCC6-470E-94EF-A82EF65A5A57}" type="pres">
      <dgm:prSet presAssocID="{094D6FD7-A14E-48BD-8860-BC33CF8ED297}" presName="parentLin" presStyleCnt="0"/>
      <dgm:spPr/>
    </dgm:pt>
    <dgm:pt modelId="{6BDE66A5-83FB-40DE-900D-23B5049CCFC2}" type="pres">
      <dgm:prSet presAssocID="{094D6FD7-A14E-48BD-8860-BC33CF8ED297}" presName="parentLeftMargin" presStyleLbl="node1" presStyleIdx="0" presStyleCnt="3"/>
      <dgm:spPr/>
    </dgm:pt>
    <dgm:pt modelId="{BE0135A0-DCDA-45A8-9708-F0A754C25499}" type="pres">
      <dgm:prSet presAssocID="{094D6FD7-A14E-48BD-8860-BC33CF8ED2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77A051-0C28-4688-BFE9-2C1CB20922D4}" type="pres">
      <dgm:prSet presAssocID="{094D6FD7-A14E-48BD-8860-BC33CF8ED297}" presName="negativeSpace" presStyleCnt="0"/>
      <dgm:spPr/>
    </dgm:pt>
    <dgm:pt modelId="{7EE8C3DF-5B92-4AEA-93D8-7D899777D4DC}" type="pres">
      <dgm:prSet presAssocID="{094D6FD7-A14E-48BD-8860-BC33CF8ED297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  <dgm:pt modelId="{E37EE023-0338-4DC4-AF29-E10708251E94}" type="pres">
      <dgm:prSet presAssocID="{824216AE-F6FD-4B43-BE75-7D245E247E9B}" presName="spaceBetweenRectangles" presStyleCnt="0"/>
      <dgm:spPr/>
    </dgm:pt>
    <dgm:pt modelId="{A70F8161-D95E-4F43-8A68-F1298C14FEE1}" type="pres">
      <dgm:prSet presAssocID="{B48F286A-B674-42B3-8242-944C72487203}" presName="parentLin" presStyleCnt="0"/>
      <dgm:spPr/>
    </dgm:pt>
    <dgm:pt modelId="{0068765F-631B-47D9-84B5-ABA658B5A73D}" type="pres">
      <dgm:prSet presAssocID="{B48F286A-B674-42B3-8242-944C72487203}" presName="parentLeftMargin" presStyleLbl="node1" presStyleIdx="0" presStyleCnt="3"/>
      <dgm:spPr/>
    </dgm:pt>
    <dgm:pt modelId="{A004C499-8C6A-47BA-A8CE-A7B0E76A6DB3}" type="pres">
      <dgm:prSet presAssocID="{B48F286A-B674-42B3-8242-944C724872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BE1464-A161-4B70-A5EF-F3342905986E}" type="pres">
      <dgm:prSet presAssocID="{B48F286A-B674-42B3-8242-944C72487203}" presName="negativeSpace" presStyleCnt="0"/>
      <dgm:spPr/>
    </dgm:pt>
    <dgm:pt modelId="{36DACECF-CFF8-41C8-8AB4-5F524D7F66D1}" type="pres">
      <dgm:prSet presAssocID="{B48F286A-B674-42B3-8242-944C72487203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  <dgm:pt modelId="{86B5BDFC-6980-4529-B332-7F91DD9F26AF}" type="pres">
      <dgm:prSet presAssocID="{021CC60F-46D0-44B6-9727-89F96C91C166}" presName="spaceBetweenRectangles" presStyleCnt="0"/>
      <dgm:spPr/>
    </dgm:pt>
    <dgm:pt modelId="{3FE54B98-179F-4272-AF7D-FD4E49DD8F21}" type="pres">
      <dgm:prSet presAssocID="{5F361721-77C6-4B31-BE29-62B338FD7ECA}" presName="parentLin" presStyleCnt="0"/>
      <dgm:spPr/>
    </dgm:pt>
    <dgm:pt modelId="{29F5918D-B147-4BDE-A58C-1DA0271A5A67}" type="pres">
      <dgm:prSet presAssocID="{5F361721-77C6-4B31-BE29-62B338FD7ECA}" presName="parentLeftMargin" presStyleLbl="node1" presStyleIdx="1" presStyleCnt="3"/>
      <dgm:spPr/>
    </dgm:pt>
    <dgm:pt modelId="{B43DDD48-8EBB-4C68-B564-12141DE6B90E}" type="pres">
      <dgm:prSet presAssocID="{5F361721-77C6-4B31-BE29-62B338FD7E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7E8D9-7AF1-4E3B-B958-98A84BE3B7B0}" type="pres">
      <dgm:prSet presAssocID="{5F361721-77C6-4B31-BE29-62B338FD7ECA}" presName="negativeSpace" presStyleCnt="0"/>
      <dgm:spPr/>
    </dgm:pt>
    <dgm:pt modelId="{74DA2761-E694-4AC6-BAE3-26EE29688C43}" type="pres">
      <dgm:prSet presAssocID="{5F361721-77C6-4B31-BE29-62B338FD7ECA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</dgm:ptLst>
  <dgm:cxnLst>
    <dgm:cxn modelId="{5EC891F3-4D1A-4AB2-8750-64D54C54C0EB}" srcId="{0F8241E0-D0D1-45FB-ADEC-EA4685EA79DE}" destId="{094D6FD7-A14E-48BD-8860-BC33CF8ED297}" srcOrd="0" destOrd="0" parTransId="{D4DDB89B-D599-4AA1-9480-F35F070D5E2B}" sibTransId="{824216AE-F6FD-4B43-BE75-7D245E247E9B}"/>
    <dgm:cxn modelId="{1779AFE1-12A3-4DE3-9A57-AEF49C659A9D}" type="presOf" srcId="{5F361721-77C6-4B31-BE29-62B338FD7ECA}" destId="{29F5918D-B147-4BDE-A58C-1DA0271A5A67}" srcOrd="0" destOrd="0" presId="urn:microsoft.com/office/officeart/2005/8/layout/list1"/>
    <dgm:cxn modelId="{6DEB7454-8072-4DE3-8CC7-699568523DB6}" type="presOf" srcId="{0F8241E0-D0D1-45FB-ADEC-EA4685EA79DE}" destId="{E7C7CCA2-D6E1-4620-83D4-1A6B858E737C}" srcOrd="0" destOrd="0" presId="urn:microsoft.com/office/officeart/2005/8/layout/list1"/>
    <dgm:cxn modelId="{A3766F1D-B23B-44C8-8B3A-18560EF00253}" type="presOf" srcId="{5F361721-77C6-4B31-BE29-62B338FD7ECA}" destId="{B43DDD48-8EBB-4C68-B564-12141DE6B90E}" srcOrd="1" destOrd="0" presId="urn:microsoft.com/office/officeart/2005/8/layout/list1"/>
    <dgm:cxn modelId="{33051285-6E2A-4137-BA06-45AE187854AA}" srcId="{0F8241E0-D0D1-45FB-ADEC-EA4685EA79DE}" destId="{B48F286A-B674-42B3-8242-944C72487203}" srcOrd="1" destOrd="0" parTransId="{25DDC174-E571-4113-9094-44608DA4E1CC}" sibTransId="{021CC60F-46D0-44B6-9727-89F96C91C166}"/>
    <dgm:cxn modelId="{8AC20A6B-D3CC-4C2F-97A2-8670AC9B23AD}" type="presOf" srcId="{B48F286A-B674-42B3-8242-944C72487203}" destId="{A004C499-8C6A-47BA-A8CE-A7B0E76A6DB3}" srcOrd="1" destOrd="0" presId="urn:microsoft.com/office/officeart/2005/8/layout/list1"/>
    <dgm:cxn modelId="{0E2A1CF5-3BCA-459F-97BB-393DF4E9C7A1}" srcId="{0F8241E0-D0D1-45FB-ADEC-EA4685EA79DE}" destId="{5F361721-77C6-4B31-BE29-62B338FD7ECA}" srcOrd="2" destOrd="0" parTransId="{84197273-3565-4EC3-AC95-2D5E4AF1258A}" sibTransId="{61711ECA-9C17-4155-8BC3-7E7309252673}"/>
    <dgm:cxn modelId="{38E8B95D-08EA-4397-ACAD-812CA9E6B13E}" type="presOf" srcId="{094D6FD7-A14E-48BD-8860-BC33CF8ED297}" destId="{BE0135A0-DCDA-45A8-9708-F0A754C25499}" srcOrd="1" destOrd="0" presId="urn:microsoft.com/office/officeart/2005/8/layout/list1"/>
    <dgm:cxn modelId="{11147A1F-073E-446D-8604-100B4A30F2B1}" type="presOf" srcId="{094D6FD7-A14E-48BD-8860-BC33CF8ED297}" destId="{6BDE66A5-83FB-40DE-900D-23B5049CCFC2}" srcOrd="0" destOrd="0" presId="urn:microsoft.com/office/officeart/2005/8/layout/list1"/>
    <dgm:cxn modelId="{F5688B0D-E18E-44CA-A963-D205809D9FCC}" type="presOf" srcId="{B48F286A-B674-42B3-8242-944C72487203}" destId="{0068765F-631B-47D9-84B5-ABA658B5A73D}" srcOrd="0" destOrd="0" presId="urn:microsoft.com/office/officeart/2005/8/layout/list1"/>
    <dgm:cxn modelId="{FAE62376-3F81-4195-AC96-1BE057699897}" type="presParOf" srcId="{E7C7CCA2-D6E1-4620-83D4-1A6B858E737C}" destId="{97B339A1-BCC6-470E-94EF-A82EF65A5A57}" srcOrd="0" destOrd="0" presId="urn:microsoft.com/office/officeart/2005/8/layout/list1"/>
    <dgm:cxn modelId="{9E378613-0163-49C4-A831-16ECFD22C37B}" type="presParOf" srcId="{97B339A1-BCC6-470E-94EF-A82EF65A5A57}" destId="{6BDE66A5-83FB-40DE-900D-23B5049CCFC2}" srcOrd="0" destOrd="0" presId="urn:microsoft.com/office/officeart/2005/8/layout/list1"/>
    <dgm:cxn modelId="{96A16306-66CB-4BEE-88DE-2C813D4E8375}" type="presParOf" srcId="{97B339A1-BCC6-470E-94EF-A82EF65A5A57}" destId="{BE0135A0-DCDA-45A8-9708-F0A754C25499}" srcOrd="1" destOrd="0" presId="urn:microsoft.com/office/officeart/2005/8/layout/list1"/>
    <dgm:cxn modelId="{C2B64A50-90B5-4FC2-BFB0-C4005C085800}" type="presParOf" srcId="{E7C7CCA2-D6E1-4620-83D4-1A6B858E737C}" destId="{9777A051-0C28-4688-BFE9-2C1CB20922D4}" srcOrd="1" destOrd="0" presId="urn:microsoft.com/office/officeart/2005/8/layout/list1"/>
    <dgm:cxn modelId="{D5A02713-C8A7-417A-8F8B-F0DEB55AEEFB}" type="presParOf" srcId="{E7C7CCA2-D6E1-4620-83D4-1A6B858E737C}" destId="{7EE8C3DF-5B92-4AEA-93D8-7D899777D4DC}" srcOrd="2" destOrd="0" presId="urn:microsoft.com/office/officeart/2005/8/layout/list1"/>
    <dgm:cxn modelId="{93515B4C-2CD1-43B0-85A4-907267005ADA}" type="presParOf" srcId="{E7C7CCA2-D6E1-4620-83D4-1A6B858E737C}" destId="{E37EE023-0338-4DC4-AF29-E10708251E94}" srcOrd="3" destOrd="0" presId="urn:microsoft.com/office/officeart/2005/8/layout/list1"/>
    <dgm:cxn modelId="{AB515E22-B79E-4201-95AB-77C679083A77}" type="presParOf" srcId="{E7C7CCA2-D6E1-4620-83D4-1A6B858E737C}" destId="{A70F8161-D95E-4F43-8A68-F1298C14FEE1}" srcOrd="4" destOrd="0" presId="urn:microsoft.com/office/officeart/2005/8/layout/list1"/>
    <dgm:cxn modelId="{3C20699B-61F0-41A4-A810-5B0B00EC4996}" type="presParOf" srcId="{A70F8161-D95E-4F43-8A68-F1298C14FEE1}" destId="{0068765F-631B-47D9-84B5-ABA658B5A73D}" srcOrd="0" destOrd="0" presId="urn:microsoft.com/office/officeart/2005/8/layout/list1"/>
    <dgm:cxn modelId="{A84CE8FE-5C49-4082-B7D3-8EB0B5B71F9F}" type="presParOf" srcId="{A70F8161-D95E-4F43-8A68-F1298C14FEE1}" destId="{A004C499-8C6A-47BA-A8CE-A7B0E76A6DB3}" srcOrd="1" destOrd="0" presId="urn:microsoft.com/office/officeart/2005/8/layout/list1"/>
    <dgm:cxn modelId="{538DD420-01D7-422C-AD39-981D685D413D}" type="presParOf" srcId="{E7C7CCA2-D6E1-4620-83D4-1A6B858E737C}" destId="{E9BE1464-A161-4B70-A5EF-F3342905986E}" srcOrd="5" destOrd="0" presId="urn:microsoft.com/office/officeart/2005/8/layout/list1"/>
    <dgm:cxn modelId="{B0B1BD68-ACBC-4475-B731-0E68F0C6B045}" type="presParOf" srcId="{E7C7CCA2-D6E1-4620-83D4-1A6B858E737C}" destId="{36DACECF-CFF8-41C8-8AB4-5F524D7F66D1}" srcOrd="6" destOrd="0" presId="urn:microsoft.com/office/officeart/2005/8/layout/list1"/>
    <dgm:cxn modelId="{B6AA32D3-F00A-45ED-9719-0076D5E72563}" type="presParOf" srcId="{E7C7CCA2-D6E1-4620-83D4-1A6B858E737C}" destId="{86B5BDFC-6980-4529-B332-7F91DD9F26AF}" srcOrd="7" destOrd="0" presId="urn:microsoft.com/office/officeart/2005/8/layout/list1"/>
    <dgm:cxn modelId="{88D28DDF-6581-4D48-883D-2C8D96B62002}" type="presParOf" srcId="{E7C7CCA2-D6E1-4620-83D4-1A6B858E737C}" destId="{3FE54B98-179F-4272-AF7D-FD4E49DD8F21}" srcOrd="8" destOrd="0" presId="urn:microsoft.com/office/officeart/2005/8/layout/list1"/>
    <dgm:cxn modelId="{38B500CD-C687-4BAF-A331-71B161EBEF93}" type="presParOf" srcId="{3FE54B98-179F-4272-AF7D-FD4E49DD8F21}" destId="{29F5918D-B147-4BDE-A58C-1DA0271A5A67}" srcOrd="0" destOrd="0" presId="urn:microsoft.com/office/officeart/2005/8/layout/list1"/>
    <dgm:cxn modelId="{2DA6E8ED-DB01-45A3-B9CA-F9EA652AFD12}" type="presParOf" srcId="{3FE54B98-179F-4272-AF7D-FD4E49DD8F21}" destId="{B43DDD48-8EBB-4C68-B564-12141DE6B90E}" srcOrd="1" destOrd="0" presId="urn:microsoft.com/office/officeart/2005/8/layout/list1"/>
    <dgm:cxn modelId="{8DEC09A0-ABC5-42B8-8750-C7873216E7E3}" type="presParOf" srcId="{E7C7CCA2-D6E1-4620-83D4-1A6B858E737C}" destId="{58B7E8D9-7AF1-4E3B-B958-98A84BE3B7B0}" srcOrd="9" destOrd="0" presId="urn:microsoft.com/office/officeart/2005/8/layout/list1"/>
    <dgm:cxn modelId="{ED37B08E-8ED9-44A7-9BCA-2B446A02DADB}" type="presParOf" srcId="{E7C7CCA2-D6E1-4620-83D4-1A6B858E737C}" destId="{74DA2761-E694-4AC6-BAE3-26EE29688C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8C3DF-5B92-4AEA-93D8-7D899777D4DC}">
      <dsp:nvSpPr>
        <dsp:cNvPr id="0" name=""/>
        <dsp:cNvSpPr/>
      </dsp:nvSpPr>
      <dsp:spPr>
        <a:xfrm>
          <a:off x="0" y="666339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135A0-DCDA-45A8-9708-F0A754C25499}">
      <dsp:nvSpPr>
        <dsp:cNvPr id="0" name=""/>
        <dsp:cNvSpPr/>
      </dsp:nvSpPr>
      <dsp:spPr>
        <a:xfrm>
          <a:off x="304800" y="267819"/>
          <a:ext cx="4267200" cy="7970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高所得且享受單身者 </a:t>
          </a:r>
          <a:endParaRPr lang="zh-TW" altLang="en-US" sz="2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3708" y="306727"/>
        <a:ext cx="4189384" cy="719224"/>
      </dsp:txXfrm>
    </dsp:sp>
    <dsp:sp modelId="{36DACECF-CFF8-41C8-8AB4-5F524D7F66D1}">
      <dsp:nvSpPr>
        <dsp:cNvPr id="0" name=""/>
        <dsp:cNvSpPr/>
      </dsp:nvSpPr>
      <dsp:spPr>
        <a:xfrm>
          <a:off x="0" y="1891059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04C499-8C6A-47BA-A8CE-A7B0E76A6DB3}">
      <dsp:nvSpPr>
        <dsp:cNvPr id="0" name=""/>
        <dsp:cNvSpPr/>
      </dsp:nvSpPr>
      <dsp:spPr>
        <a:xfrm>
          <a:off x="304800" y="1492539"/>
          <a:ext cx="4267200" cy="79704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想一個人享受吃飯時光者</a:t>
          </a:r>
          <a:endParaRPr lang="zh-TW" altLang="en-US" sz="2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3708" y="1531447"/>
        <a:ext cx="4189384" cy="719224"/>
      </dsp:txXfrm>
    </dsp:sp>
    <dsp:sp modelId="{74DA2761-E694-4AC6-BAE3-26EE29688C43}">
      <dsp:nvSpPr>
        <dsp:cNvPr id="0" name=""/>
        <dsp:cNvSpPr/>
      </dsp:nvSpPr>
      <dsp:spPr>
        <a:xfrm>
          <a:off x="0" y="3115780"/>
          <a:ext cx="609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DDD48-8EBB-4C68-B564-12141DE6B90E}">
      <dsp:nvSpPr>
        <dsp:cNvPr id="0" name=""/>
        <dsp:cNvSpPr/>
      </dsp:nvSpPr>
      <dsp:spPr>
        <a:xfrm>
          <a:off x="304800" y="2717259"/>
          <a:ext cx="4267200" cy="79704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厭倦油膩餐點的外食族</a:t>
          </a:r>
          <a:endParaRPr lang="zh-TW" altLang="en-US" sz="2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3708" y="2756167"/>
        <a:ext cx="418938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EE160-14A8-4697-8909-FC5A88F5DAB9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2CABB-A89D-41AF-B01A-E653D2E50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86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2CABB-A89D-41AF-B01A-E653D2E5021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22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2CABB-A89D-41AF-B01A-E653D2E5021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0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2CABB-A89D-41AF-B01A-E653D2E5021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71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2CABB-A89D-41AF-B01A-E653D2E5021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22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12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04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0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1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56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46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63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65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65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39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ECB9-AA00-41B7-B922-965E96EEA070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0547-F37F-49E3-8F60-0BA0D848EE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49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35" y="1988840"/>
            <a:ext cx="9216008" cy="2808312"/>
          </a:xfrm>
          <a:prstGeom prst="rect">
            <a:avLst/>
          </a:prstGeom>
          <a:solidFill>
            <a:srgbClr val="FFFFF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39652" y="2276871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800" b="1" dirty="0">
                <a:latin typeface="Stencil Std" pitchFamily="82" charset="0"/>
                <a:ea typeface="華康鋼筆體W2" panose="03000209000000000000" pitchFamily="65" charset="-120"/>
              </a:rPr>
              <a:t>EEN MAAL</a:t>
            </a:r>
            <a:endParaRPr lang="zh-TW" altLang="en-US" sz="8800" b="1" dirty="0">
              <a:latin typeface="Stencil Std" pitchFamily="82" charset="0"/>
              <a:ea typeface="華康鋼筆體W2" panose="030002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843808" y="3692642"/>
            <a:ext cx="3816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單人餐廳創業企劃書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90723" y="4005064"/>
            <a:ext cx="26978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6194821" y="4005064"/>
            <a:ext cx="26978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2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03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59732" y="381762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303848" y="467961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五力分析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66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474615" y="29070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r>
              <a:rPr lang="zh-TW" altLang="en-US" sz="5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en-US" sz="54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72008" y="1628800"/>
            <a:ext cx="9144000" cy="5229200"/>
          </a:xfrm>
          <a:prstGeom prst="rect">
            <a:avLst/>
          </a:prstGeom>
          <a:solidFill>
            <a:srgbClr val="FAC09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619672" y="4243400"/>
            <a:ext cx="576064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572000" y="2132856"/>
            <a:ext cx="0" cy="37444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3059832" y="2636912"/>
            <a:ext cx="1274440" cy="12744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endParaRPr lang="zh-TW" alt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3059832" y="4451277"/>
            <a:ext cx="1274440" cy="1274440"/>
          </a:xfrm>
          <a:prstGeom prst="ellipse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endParaRPr lang="zh-TW" alt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4820758" y="4451277"/>
            <a:ext cx="1274440" cy="12744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endParaRPr lang="zh-TW" alt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4814875" y="2636912"/>
            <a:ext cx="1274440" cy="1274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1" dirty="0" smtClean="0">
                <a:solidFill>
                  <a:schemeClr val="accent6">
                    <a:lumMod val="50000"/>
                  </a:schemeClr>
                </a:solidFill>
              </a:rPr>
              <a:t>W</a:t>
            </a:r>
            <a:endParaRPr lang="zh-TW" alt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11560" y="2204864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適合單人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</a:t>
            </a:r>
            <a:r>
              <a:rPr lang="zh-TW" altLang="zh-TW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讀書，工作、用餐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貼心</a:t>
            </a:r>
            <a:r>
              <a:rPr lang="zh-TW" altLang="zh-TW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服務及空間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156176" y="2412901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成本較難壓低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</a:t>
            </a:r>
            <a:r>
              <a:rPr lang="zh-TW" altLang="zh-TW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念</a:t>
            </a:r>
            <a:r>
              <a:rPr lang="zh-TW" altLang="zh-TW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衝突</a:t>
            </a:r>
            <a:endParaRPr lang="en-US" altLang="zh-TW" dirty="0" smtClean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84987" y="4509120"/>
            <a:ext cx="2520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旅人、外地求學學生及出差人士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厭倦油膩選擇健康</a:t>
            </a:r>
            <a:r>
              <a:rPr lang="zh-TW" altLang="zh-TW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飲食的</a:t>
            </a: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消費者</a:t>
            </a:r>
            <a:endParaRPr lang="en-US" altLang="zh-TW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主題特色</a:t>
            </a:r>
            <a:r>
              <a:rPr lang="zh-TW" altLang="zh-TW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餐廳</a:t>
            </a:r>
            <a:endParaRPr lang="en-US" altLang="zh-TW" dirty="0" smtClean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444208" y="4509120"/>
            <a:ext cx="1944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便利超商業者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餐廳提供的創新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3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04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59732" y="381762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消費者</a:t>
            </a:r>
            <a:r>
              <a:rPr lang="zh-TW" altLang="zh-TW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303848" y="467961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消費</a:t>
            </a: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意願分析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人餐廳特質分析</a:t>
            </a:r>
          </a:p>
        </p:txBody>
      </p:sp>
    </p:spTree>
    <p:extLst>
      <p:ext uri="{BB962C8B-B14F-4D97-AF65-F5344CB8AC3E}">
        <p14:creationId xmlns:p14="http://schemas.microsoft.com/office/powerpoint/2010/main" val="319586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消費意願分析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1183320999"/>
              </p:ext>
            </p:extLst>
          </p:nvPr>
        </p:nvGraphicFramePr>
        <p:xfrm>
          <a:off x="169168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9202" y="5904284"/>
            <a:ext cx="7299102" cy="891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約有七成五的人對本餐廳有一定的消費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意願</a:t>
            </a:r>
            <a:endParaRPr lang="zh-TW" altLang="zh-TW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53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rgbClr val="93CDD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單人餐廳特質分析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02375"/>
              </p:ext>
            </p:extLst>
          </p:nvPr>
        </p:nvGraphicFramePr>
        <p:xfrm>
          <a:off x="1115615" y="2492896"/>
          <a:ext cx="6912769" cy="319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552"/>
                <a:gridCol w="1176084"/>
                <a:gridCol w="1226813"/>
                <a:gridCol w="1226813"/>
                <a:gridCol w="1176084"/>
                <a:gridCol w="1037423"/>
              </a:tblGrid>
              <a:tr h="156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餐廳</a:t>
                      </a:r>
                      <a:r>
                        <a:rPr lang="zh-TW" sz="3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特質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喜好</a:t>
                      </a:r>
                      <a:r>
                        <a:rPr lang="zh-TW" sz="3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程度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獨特</a:t>
                      </a:r>
                      <a:r>
                        <a:rPr lang="zh-TW" sz="3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相關性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可信度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</a:t>
                      </a:r>
                      <a:r>
                        <a:rPr lang="zh-TW" sz="3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程度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>
                        <a:alpha val="80000"/>
                      </a:srgbClr>
                    </a:solidFill>
                  </a:tcPr>
                </a:tc>
              </a:tr>
              <a:tr h="1628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平均值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3.34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3.64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3.45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3.44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3.88</a:t>
                      </a:r>
                      <a:endParaRPr lang="zh-TW" sz="3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05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59732" y="381762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74842" y="467961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行銷策略分析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5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行銷策略分析表</a:t>
            </a:r>
            <a:endParaRPr lang="en-US" altLang="zh-TW" sz="5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4237" y="2132856"/>
            <a:ext cx="1944216" cy="4176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開幕慶打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折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優惠</a:t>
            </a: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擅用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r>
              <a: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優惠券，</a:t>
            </a: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en-US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en-US" altLang="zh-TW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交友聯誼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20272" y="2135898"/>
            <a:ext cx="1944216" cy="4176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自然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環境與行政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中壢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海華商圈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8024" y="2132856"/>
            <a:ext cx="1944216" cy="4176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考慮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成本、供需量及其他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endParaRPr lang="en-US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制定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低消額度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55776" y="2135087"/>
            <a:ext cx="1944216" cy="41764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保有現有餐點</a:t>
            </a:r>
            <a:endParaRPr lang="en-US" altLang="zh-TW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各種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節慶</a:t>
            </a:r>
            <a:endParaRPr lang="en-US" altLang="zh-TW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推出</a:t>
            </a:r>
            <a:r>
              <a:rPr lang="zh-TW" altLang="zh-TW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優惠</a:t>
            </a:r>
            <a:r>
              <a:rPr lang="zh-TW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套餐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742289" y="2501280"/>
            <a:ext cx="1008112" cy="1008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endParaRPr lang="zh-TW" altLang="en-US" sz="4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7488324" y="2501280"/>
            <a:ext cx="1008112" cy="1008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5256076" y="2501280"/>
            <a:ext cx="1008112" cy="1008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價格</a:t>
            </a:r>
            <a:endParaRPr lang="zh-TW" altLang="en-US" sz="4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3023828" y="2501280"/>
            <a:ext cx="1008112" cy="1008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07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06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59732" y="381762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公司經營概況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74842" y="4679613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公司願景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經營目標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企業成員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企業名稱</a:t>
            </a:r>
          </a:p>
        </p:txBody>
      </p:sp>
    </p:spTree>
    <p:extLst>
      <p:ext uri="{BB962C8B-B14F-4D97-AF65-F5344CB8AC3E}">
        <p14:creationId xmlns:p14="http://schemas.microsoft.com/office/powerpoint/2010/main" val="40280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8" b="33699"/>
          <a:stretch/>
        </p:blipFill>
        <p:spPr>
          <a:xfrm>
            <a:off x="-202" y="0"/>
            <a:ext cx="9144000" cy="20527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02" y="0"/>
            <a:ext cx="9144000" cy="205273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公司經營概況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528" y="2389448"/>
            <a:ext cx="2964701" cy="1831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化對角線角落矩形 8"/>
          <p:cNvSpPr/>
          <p:nvPr/>
        </p:nvSpPr>
        <p:spPr>
          <a:xfrm>
            <a:off x="323528" y="4544414"/>
            <a:ext cx="3032754" cy="1894939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467948" y="2492896"/>
            <a:ext cx="864096" cy="8640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公司願景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63888" y="2389448"/>
            <a:ext cx="3312368" cy="1831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332044" y="2556945"/>
            <a:ext cx="2952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創新為動力</a:t>
            </a:r>
          </a:p>
          <a:p>
            <a:pPr>
              <a:lnSpc>
                <a:spcPct val="150000"/>
              </a:lnSpc>
            </a:pP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替單身族服務</a:t>
            </a:r>
          </a:p>
          <a:p>
            <a:pPr>
              <a:lnSpc>
                <a:spcPct val="150000"/>
              </a:lnSpc>
            </a:pPr>
            <a:r>
              <a:rPr lang="zh-TW" altLang="zh-TW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尊重、肯定的精神</a:t>
            </a:r>
          </a:p>
          <a:p>
            <a:endParaRPr lang="zh-TW" altLang="en-US" dirty="0"/>
          </a:p>
        </p:txBody>
      </p:sp>
      <p:sp>
        <p:nvSpPr>
          <p:cNvPr id="16" name="橢圓 15"/>
          <p:cNvSpPr/>
          <p:nvPr/>
        </p:nvSpPr>
        <p:spPr>
          <a:xfrm>
            <a:off x="3707702" y="2556945"/>
            <a:ext cx="864096" cy="8640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經營目標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607092" y="2321324"/>
            <a:ext cx="35283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短期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闖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知名度</a:t>
            </a:r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中期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鞏固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顧客乾淨舒適</a:t>
            </a:r>
          </a:p>
          <a:p>
            <a:pPr>
              <a:lnSpc>
                <a:spcPct val="150000"/>
              </a:lnSpc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長期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造福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單身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族群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建單身飯店</a:t>
            </a:r>
          </a:p>
          <a:p>
            <a:endParaRPr lang="zh-TW" altLang="en-US" dirty="0"/>
          </a:p>
        </p:txBody>
      </p:sp>
      <p:sp>
        <p:nvSpPr>
          <p:cNvPr id="18" name="圓角化對角線角落矩形 17"/>
          <p:cNvSpPr/>
          <p:nvPr/>
        </p:nvSpPr>
        <p:spPr>
          <a:xfrm>
            <a:off x="3703694" y="4544414"/>
            <a:ext cx="3172561" cy="1894939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77075" y="4661662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企業成員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852122" y="4654562"/>
            <a:ext cx="864096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企業名稱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403446" y="4533671"/>
            <a:ext cx="316835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總經理</a:t>
            </a:r>
            <a:endParaRPr lang="zh-TW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店長</a:t>
            </a:r>
            <a:endParaRPr lang="zh-TW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副店長</a:t>
            </a:r>
          </a:p>
          <a:p>
            <a:pPr>
              <a:lnSpc>
                <a:spcPct val="150000"/>
              </a:lnSpc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廚師</a:t>
            </a:r>
            <a:endParaRPr lang="zh-TW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788024" y="486916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荷蘭語</a:t>
            </a:r>
            <a:r>
              <a: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代表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一次</a:t>
            </a: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one </a:t>
            </a:r>
            <a:r>
              <a:rPr lang="en-US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time one meal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823" y="4544414"/>
            <a:ext cx="1836914" cy="1836914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419197"/>
            <a:ext cx="1772142" cy="1772142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7164288" y="2419197"/>
            <a:ext cx="1772142" cy="1772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7127823" y="4596203"/>
            <a:ext cx="1772142" cy="1772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35" y="1988840"/>
            <a:ext cx="9216008" cy="2808312"/>
          </a:xfrm>
          <a:prstGeom prst="rect">
            <a:avLst/>
          </a:prstGeom>
          <a:solidFill>
            <a:srgbClr val="FFFFF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39652" y="2276871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b="1" dirty="0" smtClean="0">
                <a:latin typeface="Stencil Std" pitchFamily="82" charset="0"/>
                <a:ea typeface="華康鋼筆體W2" panose="03000209000000000000" pitchFamily="65" charset="-120"/>
              </a:rPr>
              <a:t>THE</a:t>
            </a:r>
            <a:r>
              <a:rPr lang="zh-TW" altLang="en-US" sz="8800" b="1" dirty="0" smtClean="0">
                <a:latin typeface="Stencil Std" pitchFamily="82" charset="0"/>
                <a:ea typeface="華康鋼筆體W2" panose="03000209000000000000" pitchFamily="65" charset="-120"/>
              </a:rPr>
              <a:t> </a:t>
            </a:r>
            <a:r>
              <a:rPr lang="en-US" altLang="zh-TW" sz="8800" b="1" dirty="0" smtClean="0">
                <a:latin typeface="Stencil Std" pitchFamily="82" charset="0"/>
                <a:ea typeface="華康鋼筆體W2" panose="03000209000000000000" pitchFamily="65" charset="-120"/>
              </a:rPr>
              <a:t>END</a:t>
            </a:r>
            <a:endParaRPr lang="zh-TW" altLang="en-US" sz="8800" b="1" dirty="0">
              <a:latin typeface="Stencil Std" pitchFamily="82" charset="0"/>
              <a:ea typeface="華康鋼筆體W2" panose="030002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843808" y="3692642"/>
            <a:ext cx="3816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單人餐廳創業企劃書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90723" y="4005064"/>
            <a:ext cx="26978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6194821" y="4005064"/>
            <a:ext cx="26978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6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橢圓 10"/>
          <p:cNvSpPr/>
          <p:nvPr/>
        </p:nvSpPr>
        <p:spPr>
          <a:xfrm>
            <a:off x="-1476672" y="-1755576"/>
            <a:ext cx="4752528" cy="48965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314936" y="373443"/>
            <a:ext cx="1224136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solidFill>
                  <a:schemeClr val="tx1"/>
                </a:solidFill>
              </a:rPr>
              <a:t>1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3994820" y="1237539"/>
            <a:ext cx="1368152" cy="13681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>
                <a:solidFill>
                  <a:schemeClr val="tx1"/>
                </a:solidFill>
              </a:rPr>
              <a:t>2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855851" y="1957619"/>
            <a:ext cx="1440160" cy="1440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solidFill>
                  <a:schemeClr val="tx1"/>
                </a:solidFill>
              </a:rPr>
              <a:t>3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3859188" y="2839277"/>
            <a:ext cx="1359768" cy="135976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solidFill>
                  <a:schemeClr val="tx1"/>
                </a:solidFill>
              </a:rPr>
              <a:t>4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2987688" y="3973843"/>
            <a:ext cx="1296144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solidFill>
                  <a:schemeClr val="tx1"/>
                </a:solidFill>
              </a:rPr>
              <a:t>5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852900" y="4909947"/>
            <a:ext cx="1372344" cy="137234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solidFill>
                  <a:schemeClr val="tx1"/>
                </a:solidFill>
              </a:rPr>
              <a:t>6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 rot="8411644">
            <a:off x="-1209994" y="41760"/>
            <a:ext cx="2749463" cy="72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 rot="8411644">
            <a:off x="-1057592" y="199493"/>
            <a:ext cx="2749463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 rot="8411644">
            <a:off x="-905192" y="351893"/>
            <a:ext cx="2749463" cy="72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 rot="8411644">
            <a:off x="-752792" y="504293"/>
            <a:ext cx="2749463" cy="72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 rot="8411644">
            <a:off x="-600392" y="656693"/>
            <a:ext cx="2749463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 rot="19305010">
            <a:off x="6925350" y="6058847"/>
            <a:ext cx="2749463" cy="72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 rot="19305010">
            <a:off x="7077750" y="6211247"/>
            <a:ext cx="2749463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 rot="19305010">
            <a:off x="7230150" y="6363647"/>
            <a:ext cx="2749463" cy="72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rot="19305010">
            <a:off x="7382550" y="6516047"/>
            <a:ext cx="2749463" cy="72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19305010">
            <a:off x="7534950" y="6668447"/>
            <a:ext cx="2749463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 rot="10800000">
            <a:off x="774338" y="1564442"/>
            <a:ext cx="2749463" cy="457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 rot="10800000">
            <a:off x="5212507" y="6182919"/>
            <a:ext cx="2749463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 rot="10800000">
            <a:off x="238225" y="5364518"/>
            <a:ext cx="2749463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 rot="10800000">
            <a:off x="5234794" y="4153326"/>
            <a:ext cx="2749463" cy="45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 rot="10800000">
            <a:off x="238225" y="3397779"/>
            <a:ext cx="2749463" cy="45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 rot="10800000">
            <a:off x="5588269" y="2372162"/>
            <a:ext cx="2749463" cy="457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753031" y="908719"/>
            <a:ext cx="302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28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餐飲業市場分析</a:t>
            </a:r>
          </a:p>
          <a:p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339705" y="5596119"/>
            <a:ext cx="302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公司經營概況</a:t>
            </a:r>
            <a:endParaRPr lang="zh-TW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45206" y="4863317"/>
            <a:ext cx="302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行銷策略</a:t>
            </a:r>
          </a:p>
          <a:p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449294" y="3662127"/>
            <a:ext cx="302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消費者分析</a:t>
            </a:r>
          </a:p>
          <a:p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64737" y="2839277"/>
            <a:ext cx="302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</a:t>
            </a:r>
          </a:p>
          <a:p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5567919" y="1742209"/>
            <a:ext cx="302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營運模式與目標</a:t>
            </a:r>
            <a:endParaRPr lang="zh-TW" altLang="en-US" sz="28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4972202" y="908719"/>
            <a:ext cx="285250" cy="285250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3574862" y="3689155"/>
            <a:ext cx="208458" cy="208458"/>
          </a:xfrm>
          <a:prstGeom prst="ellipse">
            <a:avLst/>
          </a:prstGeom>
          <a:solidFill>
            <a:srgbClr val="D99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3210707" y="5720862"/>
            <a:ext cx="208458" cy="2084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5517306" y="5260289"/>
            <a:ext cx="208458" cy="208458"/>
          </a:xfrm>
          <a:prstGeom prst="ellipse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2627784" y="3850005"/>
            <a:ext cx="332296" cy="332296"/>
          </a:xfrm>
          <a:prstGeom prst="ellipse">
            <a:avLst/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>
            <a:off x="4224772" y="4390474"/>
            <a:ext cx="451519" cy="4515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>
            <a:off x="2883460" y="1817386"/>
            <a:ext cx="208458" cy="208458"/>
          </a:xfrm>
          <a:prstGeom prst="ellipse">
            <a:avLst/>
          </a:prstGeom>
          <a:solidFill>
            <a:srgbClr val="93C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/>
          <p:cNvSpPr/>
          <p:nvPr/>
        </p:nvSpPr>
        <p:spPr>
          <a:xfrm>
            <a:off x="5273625" y="2932510"/>
            <a:ext cx="208458" cy="208458"/>
          </a:xfrm>
          <a:prstGeom prst="ellipse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8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01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483768" y="3840561"/>
            <a:ext cx="42484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餐飲業市場分析</a:t>
            </a:r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419872" y="465313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產業發展趨勢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餐廳的利基點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產業發展趨勢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135649303"/>
              </p:ext>
            </p:extLst>
          </p:nvPr>
        </p:nvGraphicFramePr>
        <p:xfrm>
          <a:off x="1524000" y="22571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804248" y="59548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03648" y="192919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771800" y="6324133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102-106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 男女單身且未婚統計表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向上箭號 12"/>
          <p:cNvSpPr/>
          <p:nvPr/>
        </p:nvSpPr>
        <p:spPr>
          <a:xfrm rot="4626205">
            <a:off x="4391981" y="1272810"/>
            <a:ext cx="360040" cy="3826720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211960" y="2083078"/>
            <a:ext cx="363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男女單身且未婚的人數逐年提高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3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產業發展趨勢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757343812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4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rgbClr val="E6B9B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餐廳的利基點</a:t>
            </a:r>
            <a:endParaRPr lang="zh-TW" altLang="zh-TW" sz="5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五邊形 44"/>
          <p:cNvSpPr/>
          <p:nvPr/>
        </p:nvSpPr>
        <p:spPr>
          <a:xfrm>
            <a:off x="-3043" y="2110544"/>
            <a:ext cx="5616624" cy="1008112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現今社會生活結構發生變化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五邊形 45"/>
          <p:cNvSpPr/>
          <p:nvPr/>
        </p:nvSpPr>
        <p:spPr>
          <a:xfrm>
            <a:off x="3245" y="3645024"/>
            <a:ext cx="5616624" cy="1008112"/>
          </a:xfrm>
          <a:prstGeom prst="homePlate">
            <a:avLst/>
          </a:prstGeom>
          <a:solidFill>
            <a:srgbClr val="D99694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「對自己好一點」成為流行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五邊形 46"/>
          <p:cNvSpPr/>
          <p:nvPr/>
        </p:nvSpPr>
        <p:spPr>
          <a:xfrm>
            <a:off x="3245" y="5229200"/>
            <a:ext cx="5616624" cy="1008112"/>
          </a:xfrm>
          <a:prstGeom prst="homePlate">
            <a:avLst/>
          </a:prstGeom>
          <a:solidFill>
            <a:srgbClr val="E6B9B8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營養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健康方便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外食族的服務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32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 animBg="1"/>
      <p:bldP spid="46" grpId="0" build="p" animBg="1"/>
      <p:bldP spid="4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275856" y="1628800"/>
            <a:ext cx="2016224" cy="20162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rasticMedium" pitchFamily="2" charset="0"/>
                <a:ea typeface="Adobe Gothic Std B" pitchFamily="34" charset="-128"/>
                <a:cs typeface="Aharoni" panose="02010803020104030203" pitchFamily="2" charset="-79"/>
              </a:rPr>
              <a:t>02</a:t>
            </a:r>
            <a:endParaRPr lang="zh-TW" altLang="en-US" sz="9600" b="1" dirty="0">
              <a:solidFill>
                <a:schemeClr val="tx1">
                  <a:lumMod val="75000"/>
                  <a:lumOff val="25000"/>
                </a:schemeClr>
              </a:solidFill>
              <a:latin typeface="PhrasticMedium" pitchFamily="2" charset="0"/>
              <a:ea typeface="Adobe 明體 Std L" pitchFamily="18" charset="-120"/>
              <a:cs typeface="Aharoni" panose="02010803020104030203" pitchFamily="2" charset="-79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339752" y="3840561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營運模式與目標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303848" y="467961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經營特色</a:t>
            </a:r>
          </a:p>
        </p:txBody>
      </p:sp>
    </p:spTree>
    <p:extLst>
      <p:ext uri="{BB962C8B-B14F-4D97-AF65-F5344CB8AC3E}">
        <p14:creationId xmlns:p14="http://schemas.microsoft.com/office/powerpoint/2010/main" val="243972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產業發展趨勢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3193069565"/>
              </p:ext>
            </p:extLst>
          </p:nvPr>
        </p:nvGraphicFramePr>
        <p:xfrm>
          <a:off x="1524000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1403648" y="206084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主要目標顧客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54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rgbClr val="C3D69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經營特色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圓角化對角線角落矩形 14"/>
          <p:cNvSpPr/>
          <p:nvPr/>
        </p:nvSpPr>
        <p:spPr>
          <a:xfrm>
            <a:off x="179512" y="3284984"/>
            <a:ext cx="1512168" cy="1512168"/>
          </a:xfrm>
          <a:prstGeom prst="round2DiagRect">
            <a:avLst/>
          </a:prstGeom>
          <a:solidFill>
            <a:srgbClr val="FFFFFF">
              <a:alpha val="89804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新興產業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圓角化對角線角落矩形 24"/>
          <p:cNvSpPr/>
          <p:nvPr/>
        </p:nvSpPr>
        <p:spPr>
          <a:xfrm>
            <a:off x="2051720" y="3289007"/>
            <a:ext cx="1512168" cy="1512168"/>
          </a:xfrm>
          <a:prstGeom prst="round2DiagRect">
            <a:avLst/>
          </a:prstGeom>
          <a:solidFill>
            <a:srgbClr val="FFFFFF">
              <a:alpha val="89804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健康餐點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圓角化對角線角落矩形 25"/>
          <p:cNvSpPr/>
          <p:nvPr/>
        </p:nvSpPr>
        <p:spPr>
          <a:xfrm>
            <a:off x="3779912" y="3289007"/>
            <a:ext cx="1512168" cy="1512168"/>
          </a:xfrm>
          <a:prstGeom prst="round2DiagRect">
            <a:avLst/>
          </a:prstGeom>
          <a:solidFill>
            <a:srgbClr val="FFFFFF">
              <a:alpha val="89804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舒適環境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圓角化對角線角落矩形 26"/>
          <p:cNvSpPr/>
          <p:nvPr/>
        </p:nvSpPr>
        <p:spPr>
          <a:xfrm>
            <a:off x="5508104" y="3289007"/>
            <a:ext cx="1512168" cy="1512168"/>
          </a:xfrm>
          <a:prstGeom prst="round2DiagRect">
            <a:avLst/>
          </a:prstGeom>
          <a:solidFill>
            <a:srgbClr val="FFFFFF">
              <a:alpha val="89804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北歐風格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圓角化對角線角落矩形 27"/>
          <p:cNvSpPr/>
          <p:nvPr/>
        </p:nvSpPr>
        <p:spPr>
          <a:xfrm>
            <a:off x="7236296" y="3284984"/>
            <a:ext cx="1512168" cy="1512168"/>
          </a:xfrm>
          <a:prstGeom prst="round2DiagRect">
            <a:avLst/>
          </a:prstGeom>
          <a:solidFill>
            <a:srgbClr val="FFFFFF">
              <a:alpha val="89804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不限時間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19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408</Words>
  <Application>Microsoft Office PowerPoint</Application>
  <PresentationFormat>如螢幕大小 (4:3)</PresentationFormat>
  <Paragraphs>166</Paragraphs>
  <Slides>19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23</cp:revision>
  <dcterms:created xsi:type="dcterms:W3CDTF">2018-03-16T06:10:59Z</dcterms:created>
  <dcterms:modified xsi:type="dcterms:W3CDTF">2018-03-16T09:00:09Z</dcterms:modified>
</cp:coreProperties>
</file>