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80" r:id="rId11"/>
    <p:sldId id="281" r:id="rId12"/>
    <p:sldId id="266" r:id="rId13"/>
    <p:sldId id="267" r:id="rId14"/>
    <p:sldId id="284" r:id="rId15"/>
    <p:sldId id="283" r:id="rId16"/>
    <p:sldId id="285" r:id="rId17"/>
    <p:sldId id="286" r:id="rId18"/>
    <p:sldId id="282" r:id="rId19"/>
    <p:sldId id="271" r:id="rId20"/>
    <p:sldId id="274" r:id="rId21"/>
    <p:sldId id="275" r:id="rId22"/>
    <p:sldId id="28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09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工作表1!$K$18</c:f>
              <c:strCache>
                <c:ptCount val="1"/>
                <c:pt idx="0">
                  <c:v>年度</c:v>
                </c:pt>
              </c:strCache>
            </c:strRef>
          </c:tx>
          <c:invertIfNegative val="0"/>
          <c:val>
            <c:numRef>
              <c:f>工作表1!$L$18:$P$18</c:f>
              <c:numCache>
                <c:formatCode>General</c:formatCode>
                <c:ptCount val="5"/>
                <c:pt idx="0">
                  <c:v>102</c:v>
                </c:pt>
                <c:pt idx="1">
                  <c:v>103</c:v>
                </c:pt>
                <c:pt idx="2">
                  <c:v>104</c:v>
                </c:pt>
                <c:pt idx="3">
                  <c:v>105</c:v>
                </c:pt>
                <c:pt idx="4">
                  <c:v>106</c:v>
                </c:pt>
              </c:numCache>
            </c:numRef>
          </c:val>
        </c:ser>
        <c:ser>
          <c:idx val="1"/>
          <c:order val="1"/>
          <c:tx>
            <c:strRef>
              <c:f>工作表1!$K$19</c:f>
              <c:strCache>
                <c:ptCount val="1"/>
                <c:pt idx="0">
                  <c:v>男性</c:v>
                </c:pt>
              </c:strCache>
            </c:strRef>
          </c:tx>
          <c:invertIfNegative val="0"/>
          <c:val>
            <c:numRef>
              <c:f>工作表1!$L$19:$P$19</c:f>
              <c:numCache>
                <c:formatCode>General</c:formatCode>
                <c:ptCount val="5"/>
                <c:pt idx="0">
                  <c:v>40000</c:v>
                </c:pt>
                <c:pt idx="1">
                  <c:v>42000</c:v>
                </c:pt>
                <c:pt idx="2">
                  <c:v>45000</c:v>
                </c:pt>
                <c:pt idx="3">
                  <c:v>50000</c:v>
                </c:pt>
                <c:pt idx="4">
                  <c:v>56000</c:v>
                </c:pt>
              </c:numCache>
            </c:numRef>
          </c:val>
        </c:ser>
        <c:ser>
          <c:idx val="2"/>
          <c:order val="2"/>
          <c:tx>
            <c:strRef>
              <c:f>工作表1!$K$20</c:f>
              <c:strCache>
                <c:ptCount val="1"/>
                <c:pt idx="0">
                  <c:v>女性</c:v>
                </c:pt>
              </c:strCache>
            </c:strRef>
          </c:tx>
          <c:invertIfNegative val="0"/>
          <c:val>
            <c:numRef>
              <c:f>工作表1!$L$20:$P$20</c:f>
              <c:numCache>
                <c:formatCode>General</c:formatCode>
                <c:ptCount val="5"/>
                <c:pt idx="0">
                  <c:v>42000</c:v>
                </c:pt>
                <c:pt idx="1">
                  <c:v>43000</c:v>
                </c:pt>
                <c:pt idx="2">
                  <c:v>46000</c:v>
                </c:pt>
                <c:pt idx="3">
                  <c:v>51000</c:v>
                </c:pt>
                <c:pt idx="4">
                  <c:v>58000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289152"/>
        <c:axId val="276972288"/>
      </c:barChart>
      <c:catAx>
        <c:axId val="272289152"/>
        <c:scaling>
          <c:orientation val="minMax"/>
        </c:scaling>
        <c:delete val="0"/>
        <c:axPos val="b"/>
        <c:majorTickMark val="out"/>
        <c:minorTickMark val="none"/>
        <c:tickLblPos val="nextTo"/>
        <c:crossAx val="276972288"/>
        <c:crosses val="autoZero"/>
        <c:auto val="1"/>
        <c:lblAlgn val="ctr"/>
        <c:lblOffset val="100"/>
        <c:noMultiLvlLbl val="0"/>
      </c:catAx>
      <c:valAx>
        <c:axId val="27697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2289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單人餐廳消費意願分析</a:t>
            </a:r>
          </a:p>
        </c:rich>
      </c:tx>
      <c:layout>
        <c:manualLayout>
          <c:xMode val="edge"/>
          <c:yMode val="edge"/>
          <c:x val="0.57348720512535645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工作表1!$L$14</c:f>
              <c:strCache>
                <c:ptCount val="1"/>
                <c:pt idx="0">
                  <c:v>58000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zh-TW" altLang="en-US" sz="1600"/>
                      <a:t>一定會去
</a:t>
                    </a:r>
                    <a:r>
                      <a:rPr lang="en-US" altLang="zh-TW" sz="1600"/>
                      <a:t>32%</a:t>
                    </a:r>
                    <a:endParaRPr lang="en-US" altLang="zh-TW" sz="200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2780568985343433E-2"/>
                  <c:y val="1.5439448573601198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600" dirty="0"/>
                      <a:t>一定不會去
</a:t>
                    </a:r>
                    <a:r>
                      <a:rPr lang="en-US" altLang="zh-TW" sz="1600" dirty="0"/>
                      <a:t>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工作表1!$M$13:$P$13</c:f>
              <c:strCache>
                <c:ptCount val="4"/>
                <c:pt idx="0">
                  <c:v>一定會去</c:v>
                </c:pt>
                <c:pt idx="1">
                  <c:v>可能會去</c:v>
                </c:pt>
                <c:pt idx="2">
                  <c:v>可能不會去</c:v>
                </c:pt>
                <c:pt idx="3">
                  <c:v>一定不會去</c:v>
                </c:pt>
              </c:strCache>
            </c:strRef>
          </c:cat>
          <c:val>
            <c:numRef>
              <c:f>工作表1!$M$14:$P$14</c:f>
              <c:numCache>
                <c:formatCode>0.00%</c:formatCode>
                <c:ptCount val="4"/>
                <c:pt idx="0">
                  <c:v>0.32300000000000001</c:v>
                </c:pt>
                <c:pt idx="1">
                  <c:v>0.42699999999999999</c:v>
                </c:pt>
                <c:pt idx="2">
                  <c:v>0.184</c:v>
                </c:pt>
                <c:pt idx="3">
                  <c:v>6.6000000000000003E-2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FB51D-4908-40CB-B167-E8C4FC0D9507}" type="doc">
      <dgm:prSet loTypeId="urn:microsoft.com/office/officeart/2005/8/layout/orgChart1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AF13100-B54E-4747-9F06-A665A879A0D4}">
      <dgm:prSet phldrT="[文字]" custT="1"/>
      <dgm:spPr/>
      <dgm:t>
        <a:bodyPr/>
        <a:lstStyle/>
        <a:p>
          <a:r>
            <a:rPr lang="zh-TW" altLang="en-US" sz="3200" b="1" dirty="0" smtClean="0"/>
            <a:t>總經理</a:t>
          </a:r>
          <a:endParaRPr lang="zh-TW" altLang="en-US" sz="3200" b="1" dirty="0"/>
        </a:p>
      </dgm:t>
    </dgm:pt>
    <dgm:pt modelId="{AFD832E4-2AB4-4A2F-B5FA-2B9FB59E4D5E}" type="parTrans" cxnId="{A450AA9F-4AA5-45DA-9F2D-FF307750322C}">
      <dgm:prSet/>
      <dgm:spPr/>
      <dgm:t>
        <a:bodyPr/>
        <a:lstStyle/>
        <a:p>
          <a:endParaRPr lang="zh-TW" altLang="en-US"/>
        </a:p>
      </dgm:t>
    </dgm:pt>
    <dgm:pt modelId="{C084A87F-65CA-4B9C-9633-A71C1CC38076}" type="sibTrans" cxnId="{A450AA9F-4AA5-45DA-9F2D-FF307750322C}">
      <dgm:prSet/>
      <dgm:spPr/>
      <dgm:t>
        <a:bodyPr/>
        <a:lstStyle/>
        <a:p>
          <a:endParaRPr lang="zh-TW" altLang="en-US"/>
        </a:p>
      </dgm:t>
    </dgm:pt>
    <dgm:pt modelId="{93D69026-AC00-4CBB-8066-CC7E57B9273B}" type="asst">
      <dgm:prSet phldrT="[文字]" custT="1"/>
      <dgm:spPr/>
      <dgm:t>
        <a:bodyPr/>
        <a:lstStyle/>
        <a:p>
          <a:r>
            <a:rPr lang="zh-TW" altLang="en-US" sz="3200" b="1" dirty="0" smtClean="0"/>
            <a:t>副店長</a:t>
          </a:r>
          <a:endParaRPr lang="zh-TW" altLang="en-US" sz="3200" b="1" dirty="0"/>
        </a:p>
      </dgm:t>
    </dgm:pt>
    <dgm:pt modelId="{399AF1E6-47A3-4E9C-B1A1-82055253FFE7}" type="parTrans" cxnId="{D8AD3ED0-8448-453F-8091-A3126D076F0E}">
      <dgm:prSet/>
      <dgm:spPr/>
      <dgm:t>
        <a:bodyPr/>
        <a:lstStyle/>
        <a:p>
          <a:endParaRPr lang="zh-TW" altLang="en-US"/>
        </a:p>
      </dgm:t>
    </dgm:pt>
    <dgm:pt modelId="{4F9B6922-9891-4C4F-9DBA-67A4C6D6A9DC}" type="sibTrans" cxnId="{D8AD3ED0-8448-453F-8091-A3126D076F0E}">
      <dgm:prSet/>
      <dgm:spPr/>
      <dgm:t>
        <a:bodyPr/>
        <a:lstStyle/>
        <a:p>
          <a:endParaRPr lang="zh-TW" altLang="en-US"/>
        </a:p>
      </dgm:t>
    </dgm:pt>
    <dgm:pt modelId="{F388E85B-16DE-41D0-9028-787F32DB5DDF}">
      <dgm:prSet phldrT="[文字]" custT="1"/>
      <dgm:spPr/>
      <dgm:t>
        <a:bodyPr/>
        <a:lstStyle/>
        <a:p>
          <a:r>
            <a:rPr lang="zh-TW" altLang="en-US" sz="2400" b="1" dirty="0" smtClean="0"/>
            <a:t>外場服務人員</a:t>
          </a:r>
          <a:endParaRPr lang="zh-TW" altLang="en-US" sz="2400" b="1" dirty="0"/>
        </a:p>
      </dgm:t>
    </dgm:pt>
    <dgm:pt modelId="{0A4C3051-F698-46F2-8343-59A8077A984F}" type="parTrans" cxnId="{3B367DBB-37CF-47B4-8437-223477AFC8CE}">
      <dgm:prSet/>
      <dgm:spPr/>
      <dgm:t>
        <a:bodyPr/>
        <a:lstStyle/>
        <a:p>
          <a:endParaRPr lang="zh-TW" altLang="en-US"/>
        </a:p>
      </dgm:t>
    </dgm:pt>
    <dgm:pt modelId="{D58CF411-BF8F-455F-9C98-FA6696863EEE}" type="sibTrans" cxnId="{3B367DBB-37CF-47B4-8437-223477AFC8CE}">
      <dgm:prSet/>
      <dgm:spPr/>
      <dgm:t>
        <a:bodyPr/>
        <a:lstStyle/>
        <a:p>
          <a:endParaRPr lang="zh-TW" altLang="en-US"/>
        </a:p>
      </dgm:t>
    </dgm:pt>
    <dgm:pt modelId="{CE874618-9C96-402D-B7A5-8C188276193A}">
      <dgm:prSet phldrT="[文字]"/>
      <dgm:spPr/>
      <dgm:t>
        <a:bodyPr/>
        <a:lstStyle/>
        <a:p>
          <a:r>
            <a:rPr lang="zh-TW" altLang="en-US" b="1" dirty="0" smtClean="0"/>
            <a:t>店長</a:t>
          </a:r>
          <a:endParaRPr lang="zh-TW" altLang="en-US" b="1" dirty="0"/>
        </a:p>
      </dgm:t>
    </dgm:pt>
    <dgm:pt modelId="{71C286AE-B008-40F6-B8C4-79F74E2B0048}" type="parTrans" cxnId="{FB87E35D-7844-41CB-BD85-D4029AEC6277}">
      <dgm:prSet/>
      <dgm:spPr/>
      <dgm:t>
        <a:bodyPr/>
        <a:lstStyle/>
        <a:p>
          <a:endParaRPr lang="zh-TW" altLang="en-US"/>
        </a:p>
      </dgm:t>
    </dgm:pt>
    <dgm:pt modelId="{F8AB7157-D313-465E-9056-A796C3E9B054}" type="sibTrans" cxnId="{FB87E35D-7844-41CB-BD85-D4029AEC6277}">
      <dgm:prSet/>
      <dgm:spPr/>
      <dgm:t>
        <a:bodyPr/>
        <a:lstStyle/>
        <a:p>
          <a:endParaRPr lang="zh-TW" altLang="en-US"/>
        </a:p>
      </dgm:t>
    </dgm:pt>
    <dgm:pt modelId="{9E0D4C89-6F71-4C6E-962D-8300A83A5EBF}">
      <dgm:prSet phldrT="[文字]"/>
      <dgm:spPr/>
      <dgm:t>
        <a:bodyPr/>
        <a:lstStyle/>
        <a:p>
          <a:r>
            <a:rPr lang="zh-TW" altLang="en-US" b="1" dirty="0" smtClean="0"/>
            <a:t>廚師</a:t>
          </a:r>
          <a:endParaRPr lang="zh-TW" altLang="en-US" b="1" dirty="0"/>
        </a:p>
      </dgm:t>
    </dgm:pt>
    <dgm:pt modelId="{7385B34D-14F9-4FD2-8B91-BE7A1FB1C723}" type="parTrans" cxnId="{510D560D-EFA3-459F-A162-66A87D07256B}">
      <dgm:prSet/>
      <dgm:spPr/>
      <dgm:t>
        <a:bodyPr/>
        <a:lstStyle/>
        <a:p>
          <a:endParaRPr lang="zh-TW" altLang="en-US"/>
        </a:p>
      </dgm:t>
    </dgm:pt>
    <dgm:pt modelId="{5B864722-9E36-495D-8049-274525456767}" type="sibTrans" cxnId="{510D560D-EFA3-459F-A162-66A87D07256B}">
      <dgm:prSet/>
      <dgm:spPr/>
      <dgm:t>
        <a:bodyPr/>
        <a:lstStyle/>
        <a:p>
          <a:endParaRPr lang="zh-TW" altLang="en-US"/>
        </a:p>
      </dgm:t>
    </dgm:pt>
    <dgm:pt modelId="{FDCC4F86-FEA3-4C3B-AE49-D7F1D4684242}">
      <dgm:prSet custT="1"/>
      <dgm:spPr/>
      <dgm:t>
        <a:bodyPr/>
        <a:lstStyle/>
        <a:p>
          <a:r>
            <a:rPr lang="zh-TW" altLang="en-US" sz="2400" b="1" dirty="0" smtClean="0"/>
            <a:t>內場服務人員</a:t>
          </a:r>
          <a:endParaRPr lang="zh-TW" altLang="en-US" sz="2400" b="1" dirty="0"/>
        </a:p>
      </dgm:t>
    </dgm:pt>
    <dgm:pt modelId="{EA2FFF51-DCC7-4E33-9000-ACAF1B3015C0}" type="parTrans" cxnId="{F7FE3823-FAC7-4A79-B68C-77511603068F}">
      <dgm:prSet/>
      <dgm:spPr/>
      <dgm:t>
        <a:bodyPr/>
        <a:lstStyle/>
        <a:p>
          <a:endParaRPr lang="zh-TW" altLang="en-US"/>
        </a:p>
      </dgm:t>
    </dgm:pt>
    <dgm:pt modelId="{987BA26A-D302-4244-BB12-3D8DD9E30F86}" type="sibTrans" cxnId="{F7FE3823-FAC7-4A79-B68C-77511603068F}">
      <dgm:prSet/>
      <dgm:spPr/>
      <dgm:t>
        <a:bodyPr/>
        <a:lstStyle/>
        <a:p>
          <a:endParaRPr lang="zh-TW" altLang="en-US"/>
        </a:p>
      </dgm:t>
    </dgm:pt>
    <dgm:pt modelId="{4C47C2CC-8230-4EE1-A44A-73F3F7D468A8}" type="pres">
      <dgm:prSet presAssocID="{1F3FB51D-4908-40CB-B167-E8C4FC0D95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FBC982-F867-42C0-BE9C-1FB3EA19AC95}" type="pres">
      <dgm:prSet presAssocID="{BAF13100-B54E-4747-9F06-A665A879A0D4}" presName="hierRoot1" presStyleCnt="0">
        <dgm:presLayoutVars>
          <dgm:hierBranch val="init"/>
        </dgm:presLayoutVars>
      </dgm:prSet>
      <dgm:spPr/>
    </dgm:pt>
    <dgm:pt modelId="{AE20595F-78C6-436E-AEBB-A7C5D503A689}" type="pres">
      <dgm:prSet presAssocID="{BAF13100-B54E-4747-9F06-A665A879A0D4}" presName="rootComposite1" presStyleCnt="0"/>
      <dgm:spPr/>
    </dgm:pt>
    <dgm:pt modelId="{B3BB1F37-5903-439C-AC8D-741B0DF3B35B}" type="pres">
      <dgm:prSet presAssocID="{BAF13100-B54E-4747-9F06-A665A879A0D4}" presName="rootText1" presStyleLbl="node0" presStyleIdx="0" presStyleCnt="1" custLinFactNeighborX="1335" custLinFactNeighborY="-289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9026D75-AA24-4821-952D-2612B1D6813C}" type="pres">
      <dgm:prSet presAssocID="{BAF13100-B54E-4747-9F06-A665A879A0D4}" presName="rootConnector1" presStyleLbl="node1" presStyleIdx="0" presStyleCnt="0"/>
      <dgm:spPr/>
    </dgm:pt>
    <dgm:pt modelId="{B7741AD7-47A8-4D91-9901-06ED327F98A9}" type="pres">
      <dgm:prSet presAssocID="{BAF13100-B54E-4747-9F06-A665A879A0D4}" presName="hierChild2" presStyleCnt="0"/>
      <dgm:spPr/>
    </dgm:pt>
    <dgm:pt modelId="{A6A207D0-BF49-43FD-968F-55F47042DED4}" type="pres">
      <dgm:prSet presAssocID="{0A4C3051-F698-46F2-8343-59A8077A984F}" presName="Name37" presStyleLbl="parChTrans1D2" presStyleIdx="0" presStyleCnt="5"/>
      <dgm:spPr/>
    </dgm:pt>
    <dgm:pt modelId="{2B1ABC97-ECB1-450C-8175-B0D5E9DC3583}" type="pres">
      <dgm:prSet presAssocID="{F388E85B-16DE-41D0-9028-787F32DB5DDF}" presName="hierRoot2" presStyleCnt="0">
        <dgm:presLayoutVars>
          <dgm:hierBranch val="init"/>
        </dgm:presLayoutVars>
      </dgm:prSet>
      <dgm:spPr/>
    </dgm:pt>
    <dgm:pt modelId="{49CDF068-A416-4C09-B83C-429AC7791314}" type="pres">
      <dgm:prSet presAssocID="{F388E85B-16DE-41D0-9028-787F32DB5DDF}" presName="rootComposite" presStyleCnt="0"/>
      <dgm:spPr/>
    </dgm:pt>
    <dgm:pt modelId="{54807EB2-3615-4E42-A3AC-CFD1B854F743}" type="pres">
      <dgm:prSet presAssocID="{F388E85B-16DE-41D0-9028-787F32DB5DDF}" presName="rootText" presStyleLbl="node2" presStyleIdx="0" presStyleCnt="4" custScaleX="134394" custLinFactNeighborX="27264" custLinFactNeighborY="1384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0A57288-235D-465A-836D-9AE50E6076D1}" type="pres">
      <dgm:prSet presAssocID="{F388E85B-16DE-41D0-9028-787F32DB5DDF}" presName="rootConnector" presStyleLbl="node2" presStyleIdx="0" presStyleCnt="4"/>
      <dgm:spPr/>
    </dgm:pt>
    <dgm:pt modelId="{51A690E6-FA39-4C2E-A654-83199719D6B1}" type="pres">
      <dgm:prSet presAssocID="{F388E85B-16DE-41D0-9028-787F32DB5DDF}" presName="hierChild4" presStyleCnt="0"/>
      <dgm:spPr/>
    </dgm:pt>
    <dgm:pt modelId="{52B91FF4-F98C-4079-A0B6-0216BBCA83E6}" type="pres">
      <dgm:prSet presAssocID="{F388E85B-16DE-41D0-9028-787F32DB5DDF}" presName="hierChild5" presStyleCnt="0"/>
      <dgm:spPr/>
    </dgm:pt>
    <dgm:pt modelId="{E35DA93D-F166-46B5-9FFE-C2313E30EB7F}" type="pres">
      <dgm:prSet presAssocID="{7385B34D-14F9-4FD2-8B91-BE7A1FB1C723}" presName="Name37" presStyleLbl="parChTrans1D2" presStyleIdx="1" presStyleCnt="5"/>
      <dgm:spPr/>
    </dgm:pt>
    <dgm:pt modelId="{6E9F98B1-B320-48C0-86D2-1B6C8A8E2216}" type="pres">
      <dgm:prSet presAssocID="{9E0D4C89-6F71-4C6E-962D-8300A83A5EBF}" presName="hierRoot2" presStyleCnt="0">
        <dgm:presLayoutVars>
          <dgm:hierBranch val="init"/>
        </dgm:presLayoutVars>
      </dgm:prSet>
      <dgm:spPr/>
    </dgm:pt>
    <dgm:pt modelId="{8C63A174-6939-4E26-8E27-904703E883F9}" type="pres">
      <dgm:prSet presAssocID="{9E0D4C89-6F71-4C6E-962D-8300A83A5EBF}" presName="rootComposite" presStyleCnt="0"/>
      <dgm:spPr/>
    </dgm:pt>
    <dgm:pt modelId="{A73C0E39-8E08-48BE-B60B-C0D47D7745C0}" type="pres">
      <dgm:prSet presAssocID="{9E0D4C89-6F71-4C6E-962D-8300A83A5EBF}" presName="rootText" presStyleLbl="node2" presStyleIdx="1" presStyleCnt="4" custLinFactNeighborX="59356" custLinFactNeighborY="13844">
        <dgm:presLayoutVars>
          <dgm:chPref val="3"/>
        </dgm:presLayoutVars>
      </dgm:prSet>
      <dgm:spPr/>
    </dgm:pt>
    <dgm:pt modelId="{6214EAC2-4ADC-49BD-80BB-3D23EA6635CF}" type="pres">
      <dgm:prSet presAssocID="{9E0D4C89-6F71-4C6E-962D-8300A83A5EBF}" presName="rootConnector" presStyleLbl="node2" presStyleIdx="1" presStyleCnt="4"/>
      <dgm:spPr/>
    </dgm:pt>
    <dgm:pt modelId="{D1456EA1-EA9D-4A1C-B5E1-0AB7EF4C0702}" type="pres">
      <dgm:prSet presAssocID="{9E0D4C89-6F71-4C6E-962D-8300A83A5EBF}" presName="hierChild4" presStyleCnt="0"/>
      <dgm:spPr/>
    </dgm:pt>
    <dgm:pt modelId="{23BABB26-CA02-4D90-8D0D-F11A99109564}" type="pres">
      <dgm:prSet presAssocID="{9E0D4C89-6F71-4C6E-962D-8300A83A5EBF}" presName="hierChild5" presStyleCnt="0"/>
      <dgm:spPr/>
    </dgm:pt>
    <dgm:pt modelId="{1DF8D9D9-E562-4E9D-845A-459450916898}" type="pres">
      <dgm:prSet presAssocID="{EA2FFF51-DCC7-4E33-9000-ACAF1B3015C0}" presName="Name37" presStyleLbl="parChTrans1D2" presStyleIdx="2" presStyleCnt="5"/>
      <dgm:spPr/>
    </dgm:pt>
    <dgm:pt modelId="{FE3A7561-72E4-44FE-8D57-96E48D82ABDB}" type="pres">
      <dgm:prSet presAssocID="{FDCC4F86-FEA3-4C3B-AE49-D7F1D4684242}" presName="hierRoot2" presStyleCnt="0">
        <dgm:presLayoutVars>
          <dgm:hierBranch val="init"/>
        </dgm:presLayoutVars>
      </dgm:prSet>
      <dgm:spPr/>
    </dgm:pt>
    <dgm:pt modelId="{6855557F-1C5F-4297-A6B0-FB9A9E6E2E68}" type="pres">
      <dgm:prSet presAssocID="{FDCC4F86-FEA3-4C3B-AE49-D7F1D4684242}" presName="rootComposite" presStyleCnt="0"/>
      <dgm:spPr/>
    </dgm:pt>
    <dgm:pt modelId="{43832021-874B-4CD0-A69D-3152E5D749FD}" type="pres">
      <dgm:prSet presAssocID="{FDCC4F86-FEA3-4C3B-AE49-D7F1D4684242}" presName="rootText" presStyleLbl="node2" presStyleIdx="2" presStyleCnt="4" custScaleX="124876" custLinFactNeighborX="95530" custLinFactNeighborY="13844">
        <dgm:presLayoutVars>
          <dgm:chPref val="3"/>
        </dgm:presLayoutVars>
      </dgm:prSet>
      <dgm:spPr/>
    </dgm:pt>
    <dgm:pt modelId="{0D3A2DC2-A2FC-4652-AF00-149E92E93913}" type="pres">
      <dgm:prSet presAssocID="{FDCC4F86-FEA3-4C3B-AE49-D7F1D4684242}" presName="rootConnector" presStyleLbl="node2" presStyleIdx="2" presStyleCnt="4"/>
      <dgm:spPr/>
    </dgm:pt>
    <dgm:pt modelId="{AFED903F-F17A-4BAF-B385-39C083F8BE2C}" type="pres">
      <dgm:prSet presAssocID="{FDCC4F86-FEA3-4C3B-AE49-D7F1D4684242}" presName="hierChild4" presStyleCnt="0"/>
      <dgm:spPr/>
    </dgm:pt>
    <dgm:pt modelId="{D689E4F2-9B64-4646-8739-10162DA23E84}" type="pres">
      <dgm:prSet presAssocID="{FDCC4F86-FEA3-4C3B-AE49-D7F1D4684242}" presName="hierChild5" presStyleCnt="0"/>
      <dgm:spPr/>
    </dgm:pt>
    <dgm:pt modelId="{820D9095-F1E3-4051-8C2F-2F7F4F9DF068}" type="pres">
      <dgm:prSet presAssocID="{71C286AE-B008-40F6-B8C4-79F74E2B0048}" presName="Name37" presStyleLbl="parChTrans1D2" presStyleIdx="3" presStyleCnt="5"/>
      <dgm:spPr/>
    </dgm:pt>
    <dgm:pt modelId="{5B62D62E-D3D9-4853-9F71-F7ECB2D2C9C5}" type="pres">
      <dgm:prSet presAssocID="{CE874618-9C96-402D-B7A5-8C188276193A}" presName="hierRoot2" presStyleCnt="0">
        <dgm:presLayoutVars>
          <dgm:hierBranch val="init"/>
        </dgm:presLayoutVars>
      </dgm:prSet>
      <dgm:spPr/>
    </dgm:pt>
    <dgm:pt modelId="{AA917C51-B678-4F86-8691-90F0DCC7511E}" type="pres">
      <dgm:prSet presAssocID="{CE874618-9C96-402D-B7A5-8C188276193A}" presName="rootComposite" presStyleCnt="0"/>
      <dgm:spPr/>
    </dgm:pt>
    <dgm:pt modelId="{25E23FAA-5BA3-49B5-AD30-B282F786196A}" type="pres">
      <dgm:prSet presAssocID="{CE874618-9C96-402D-B7A5-8C188276193A}" presName="rootText" presStyleLbl="node2" presStyleIdx="3" presStyleCnt="4" custLinFactX="-52646" custLinFactY="-41632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2B0BD9D-E4FB-46A1-8F87-98AD2976BC0C}" type="pres">
      <dgm:prSet presAssocID="{CE874618-9C96-402D-B7A5-8C188276193A}" presName="rootConnector" presStyleLbl="node2" presStyleIdx="3" presStyleCnt="4"/>
      <dgm:spPr/>
    </dgm:pt>
    <dgm:pt modelId="{58B6C128-51C0-4C17-91F8-AD14416C934B}" type="pres">
      <dgm:prSet presAssocID="{CE874618-9C96-402D-B7A5-8C188276193A}" presName="hierChild4" presStyleCnt="0"/>
      <dgm:spPr/>
    </dgm:pt>
    <dgm:pt modelId="{E2775FA7-490C-41D6-83DD-8E4F8CD0DAE7}" type="pres">
      <dgm:prSet presAssocID="{CE874618-9C96-402D-B7A5-8C188276193A}" presName="hierChild5" presStyleCnt="0"/>
      <dgm:spPr/>
    </dgm:pt>
    <dgm:pt modelId="{1EC7538D-F145-4ED6-81C9-3F08AAAE7A5F}" type="pres">
      <dgm:prSet presAssocID="{BAF13100-B54E-4747-9F06-A665A879A0D4}" presName="hierChild3" presStyleCnt="0"/>
      <dgm:spPr/>
    </dgm:pt>
    <dgm:pt modelId="{DBBDF472-DEEA-4036-A374-834565775633}" type="pres">
      <dgm:prSet presAssocID="{399AF1E6-47A3-4E9C-B1A1-82055253FFE7}" presName="Name111" presStyleLbl="parChTrans1D2" presStyleIdx="4" presStyleCnt="5"/>
      <dgm:spPr/>
    </dgm:pt>
    <dgm:pt modelId="{56C196D1-2E9A-4DCD-A01E-D1EB29F9E7CD}" type="pres">
      <dgm:prSet presAssocID="{93D69026-AC00-4CBB-8066-CC7E57B9273B}" presName="hierRoot3" presStyleCnt="0">
        <dgm:presLayoutVars>
          <dgm:hierBranch val="init"/>
        </dgm:presLayoutVars>
      </dgm:prSet>
      <dgm:spPr/>
    </dgm:pt>
    <dgm:pt modelId="{FB96B20D-C7FF-4668-83DB-8953397AFBFC}" type="pres">
      <dgm:prSet presAssocID="{93D69026-AC00-4CBB-8066-CC7E57B9273B}" presName="rootComposite3" presStyleCnt="0"/>
      <dgm:spPr/>
    </dgm:pt>
    <dgm:pt modelId="{828715D7-E676-4E9F-BD7E-ECEF566A9D6A}" type="pres">
      <dgm:prSet presAssocID="{93D69026-AC00-4CBB-8066-CC7E57B9273B}" presName="rootText3" presStyleLbl="asst1" presStyleIdx="0" presStyleCnt="1" custLinFactNeighborX="95" custLinFactNeighborY="95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1A256D-2E15-4D3E-9E0E-D8228A554DC6}" type="pres">
      <dgm:prSet presAssocID="{93D69026-AC00-4CBB-8066-CC7E57B9273B}" presName="rootConnector3" presStyleLbl="asst1" presStyleIdx="0" presStyleCnt="1"/>
      <dgm:spPr/>
    </dgm:pt>
    <dgm:pt modelId="{2164E70B-126D-4EC4-A10E-A27BB36FA9C2}" type="pres">
      <dgm:prSet presAssocID="{93D69026-AC00-4CBB-8066-CC7E57B9273B}" presName="hierChild6" presStyleCnt="0"/>
      <dgm:spPr/>
    </dgm:pt>
    <dgm:pt modelId="{8253E3CA-1463-4E7F-9D07-F5FE84BF1605}" type="pres">
      <dgm:prSet presAssocID="{93D69026-AC00-4CBB-8066-CC7E57B9273B}" presName="hierChild7" presStyleCnt="0"/>
      <dgm:spPr/>
    </dgm:pt>
  </dgm:ptLst>
  <dgm:cxnLst>
    <dgm:cxn modelId="{CA015506-2FFC-4F54-9CF7-B205FBD7ECDF}" type="presOf" srcId="{9E0D4C89-6F71-4C6E-962D-8300A83A5EBF}" destId="{A73C0E39-8E08-48BE-B60B-C0D47D7745C0}" srcOrd="0" destOrd="0" presId="urn:microsoft.com/office/officeart/2005/8/layout/orgChart1"/>
    <dgm:cxn modelId="{018A9E85-D106-4F58-B47C-02D62CF3A5FC}" type="presOf" srcId="{1F3FB51D-4908-40CB-B167-E8C4FC0D9507}" destId="{4C47C2CC-8230-4EE1-A44A-73F3F7D468A8}" srcOrd="0" destOrd="0" presId="urn:microsoft.com/office/officeart/2005/8/layout/orgChart1"/>
    <dgm:cxn modelId="{E2E6FD8B-1C6B-4920-AF9F-9D92B7A47CFE}" type="presOf" srcId="{F388E85B-16DE-41D0-9028-787F32DB5DDF}" destId="{F0A57288-235D-465A-836D-9AE50E6076D1}" srcOrd="1" destOrd="0" presId="urn:microsoft.com/office/officeart/2005/8/layout/orgChart1"/>
    <dgm:cxn modelId="{3B367DBB-37CF-47B4-8437-223477AFC8CE}" srcId="{BAF13100-B54E-4747-9F06-A665A879A0D4}" destId="{F388E85B-16DE-41D0-9028-787F32DB5DDF}" srcOrd="1" destOrd="0" parTransId="{0A4C3051-F698-46F2-8343-59A8077A984F}" sibTransId="{D58CF411-BF8F-455F-9C98-FA6696863EEE}"/>
    <dgm:cxn modelId="{085F350F-3AE9-4A42-83AA-5AA90FA91DCB}" type="presOf" srcId="{93D69026-AC00-4CBB-8066-CC7E57B9273B}" destId="{161A256D-2E15-4D3E-9E0E-D8228A554DC6}" srcOrd="1" destOrd="0" presId="urn:microsoft.com/office/officeart/2005/8/layout/orgChart1"/>
    <dgm:cxn modelId="{43609DFA-C01B-4A56-927A-1F90DE3FFA25}" type="presOf" srcId="{0A4C3051-F698-46F2-8343-59A8077A984F}" destId="{A6A207D0-BF49-43FD-968F-55F47042DED4}" srcOrd="0" destOrd="0" presId="urn:microsoft.com/office/officeart/2005/8/layout/orgChart1"/>
    <dgm:cxn modelId="{A0C84A51-2A65-45CF-8022-C50A4C416653}" type="presOf" srcId="{BAF13100-B54E-4747-9F06-A665A879A0D4}" destId="{B3BB1F37-5903-439C-AC8D-741B0DF3B35B}" srcOrd="0" destOrd="0" presId="urn:microsoft.com/office/officeart/2005/8/layout/orgChart1"/>
    <dgm:cxn modelId="{6ED7DED7-D2D7-47BF-BBF4-6AAC8673E819}" type="presOf" srcId="{EA2FFF51-DCC7-4E33-9000-ACAF1B3015C0}" destId="{1DF8D9D9-E562-4E9D-845A-459450916898}" srcOrd="0" destOrd="0" presId="urn:microsoft.com/office/officeart/2005/8/layout/orgChart1"/>
    <dgm:cxn modelId="{0A695ECC-6179-4482-AAC6-68599796A028}" type="presOf" srcId="{CE874618-9C96-402D-B7A5-8C188276193A}" destId="{42B0BD9D-E4FB-46A1-8F87-98AD2976BC0C}" srcOrd="1" destOrd="0" presId="urn:microsoft.com/office/officeart/2005/8/layout/orgChart1"/>
    <dgm:cxn modelId="{8FC0BE4C-606D-462C-91EE-F45070B81320}" type="presOf" srcId="{7385B34D-14F9-4FD2-8B91-BE7A1FB1C723}" destId="{E35DA93D-F166-46B5-9FFE-C2313E30EB7F}" srcOrd="0" destOrd="0" presId="urn:microsoft.com/office/officeart/2005/8/layout/orgChart1"/>
    <dgm:cxn modelId="{A03821B5-B6C9-4079-A777-3E0A8FBB1774}" type="presOf" srcId="{399AF1E6-47A3-4E9C-B1A1-82055253FFE7}" destId="{DBBDF472-DEEA-4036-A374-834565775633}" srcOrd="0" destOrd="0" presId="urn:microsoft.com/office/officeart/2005/8/layout/orgChart1"/>
    <dgm:cxn modelId="{510D560D-EFA3-459F-A162-66A87D07256B}" srcId="{BAF13100-B54E-4747-9F06-A665A879A0D4}" destId="{9E0D4C89-6F71-4C6E-962D-8300A83A5EBF}" srcOrd="2" destOrd="0" parTransId="{7385B34D-14F9-4FD2-8B91-BE7A1FB1C723}" sibTransId="{5B864722-9E36-495D-8049-274525456767}"/>
    <dgm:cxn modelId="{D2370826-5B68-4BA6-A2EC-D6A91DC00B6A}" type="presOf" srcId="{F388E85B-16DE-41D0-9028-787F32DB5DDF}" destId="{54807EB2-3615-4E42-A3AC-CFD1B854F743}" srcOrd="0" destOrd="0" presId="urn:microsoft.com/office/officeart/2005/8/layout/orgChart1"/>
    <dgm:cxn modelId="{A450AA9F-4AA5-45DA-9F2D-FF307750322C}" srcId="{1F3FB51D-4908-40CB-B167-E8C4FC0D9507}" destId="{BAF13100-B54E-4747-9F06-A665A879A0D4}" srcOrd="0" destOrd="0" parTransId="{AFD832E4-2AB4-4A2F-B5FA-2B9FB59E4D5E}" sibTransId="{C084A87F-65CA-4B9C-9633-A71C1CC38076}"/>
    <dgm:cxn modelId="{A02C6203-B53D-49F3-A160-F312F4B9C73E}" type="presOf" srcId="{FDCC4F86-FEA3-4C3B-AE49-D7F1D4684242}" destId="{43832021-874B-4CD0-A69D-3152E5D749FD}" srcOrd="0" destOrd="0" presId="urn:microsoft.com/office/officeart/2005/8/layout/orgChart1"/>
    <dgm:cxn modelId="{2953C9C3-E7E2-471E-8025-D381FB54252C}" type="presOf" srcId="{71C286AE-B008-40F6-B8C4-79F74E2B0048}" destId="{820D9095-F1E3-4051-8C2F-2F7F4F9DF068}" srcOrd="0" destOrd="0" presId="urn:microsoft.com/office/officeart/2005/8/layout/orgChart1"/>
    <dgm:cxn modelId="{854DCE00-304A-45A0-83AA-71B6E50D0BA4}" type="presOf" srcId="{CE874618-9C96-402D-B7A5-8C188276193A}" destId="{25E23FAA-5BA3-49B5-AD30-B282F786196A}" srcOrd="0" destOrd="0" presId="urn:microsoft.com/office/officeart/2005/8/layout/orgChart1"/>
    <dgm:cxn modelId="{FB87E35D-7844-41CB-BD85-D4029AEC6277}" srcId="{BAF13100-B54E-4747-9F06-A665A879A0D4}" destId="{CE874618-9C96-402D-B7A5-8C188276193A}" srcOrd="4" destOrd="0" parTransId="{71C286AE-B008-40F6-B8C4-79F74E2B0048}" sibTransId="{F8AB7157-D313-465E-9056-A796C3E9B054}"/>
    <dgm:cxn modelId="{D8AD3ED0-8448-453F-8091-A3126D076F0E}" srcId="{BAF13100-B54E-4747-9F06-A665A879A0D4}" destId="{93D69026-AC00-4CBB-8066-CC7E57B9273B}" srcOrd="0" destOrd="0" parTransId="{399AF1E6-47A3-4E9C-B1A1-82055253FFE7}" sibTransId="{4F9B6922-9891-4C4F-9DBA-67A4C6D6A9DC}"/>
    <dgm:cxn modelId="{F7FE3823-FAC7-4A79-B68C-77511603068F}" srcId="{BAF13100-B54E-4747-9F06-A665A879A0D4}" destId="{FDCC4F86-FEA3-4C3B-AE49-D7F1D4684242}" srcOrd="3" destOrd="0" parTransId="{EA2FFF51-DCC7-4E33-9000-ACAF1B3015C0}" sibTransId="{987BA26A-D302-4244-BB12-3D8DD9E30F86}"/>
    <dgm:cxn modelId="{32D7729C-FA5C-4AE8-BEAA-9B86B16B7BE0}" type="presOf" srcId="{93D69026-AC00-4CBB-8066-CC7E57B9273B}" destId="{828715D7-E676-4E9F-BD7E-ECEF566A9D6A}" srcOrd="0" destOrd="0" presId="urn:microsoft.com/office/officeart/2005/8/layout/orgChart1"/>
    <dgm:cxn modelId="{CB68F582-724A-4FAF-9EBA-E06ABF26327A}" type="presOf" srcId="{9E0D4C89-6F71-4C6E-962D-8300A83A5EBF}" destId="{6214EAC2-4ADC-49BD-80BB-3D23EA6635CF}" srcOrd="1" destOrd="0" presId="urn:microsoft.com/office/officeart/2005/8/layout/orgChart1"/>
    <dgm:cxn modelId="{FEC0D72D-2581-479D-BED3-6DABE15EEC42}" type="presOf" srcId="{FDCC4F86-FEA3-4C3B-AE49-D7F1D4684242}" destId="{0D3A2DC2-A2FC-4652-AF00-149E92E93913}" srcOrd="1" destOrd="0" presId="urn:microsoft.com/office/officeart/2005/8/layout/orgChart1"/>
    <dgm:cxn modelId="{264C12FC-AFEA-425E-931C-F278452DBA95}" type="presOf" srcId="{BAF13100-B54E-4747-9F06-A665A879A0D4}" destId="{69026D75-AA24-4821-952D-2612B1D6813C}" srcOrd="1" destOrd="0" presId="urn:microsoft.com/office/officeart/2005/8/layout/orgChart1"/>
    <dgm:cxn modelId="{7DC458E1-9B78-425E-A43C-B87953FF4262}" type="presParOf" srcId="{4C47C2CC-8230-4EE1-A44A-73F3F7D468A8}" destId="{88FBC982-F867-42C0-BE9C-1FB3EA19AC95}" srcOrd="0" destOrd="0" presId="urn:microsoft.com/office/officeart/2005/8/layout/orgChart1"/>
    <dgm:cxn modelId="{D6975AEE-D7DC-4970-8FF5-F36DE233D9D7}" type="presParOf" srcId="{88FBC982-F867-42C0-BE9C-1FB3EA19AC95}" destId="{AE20595F-78C6-436E-AEBB-A7C5D503A689}" srcOrd="0" destOrd="0" presId="urn:microsoft.com/office/officeart/2005/8/layout/orgChart1"/>
    <dgm:cxn modelId="{895D2096-7A3E-477D-A1A5-B1E4FA3C6097}" type="presParOf" srcId="{AE20595F-78C6-436E-AEBB-A7C5D503A689}" destId="{B3BB1F37-5903-439C-AC8D-741B0DF3B35B}" srcOrd="0" destOrd="0" presId="urn:microsoft.com/office/officeart/2005/8/layout/orgChart1"/>
    <dgm:cxn modelId="{7BA42586-4A6A-48AB-B023-0A83483CA90E}" type="presParOf" srcId="{AE20595F-78C6-436E-AEBB-A7C5D503A689}" destId="{69026D75-AA24-4821-952D-2612B1D6813C}" srcOrd="1" destOrd="0" presId="urn:microsoft.com/office/officeart/2005/8/layout/orgChart1"/>
    <dgm:cxn modelId="{6E411B19-F00D-4F9D-99D8-A83547B34FE3}" type="presParOf" srcId="{88FBC982-F867-42C0-BE9C-1FB3EA19AC95}" destId="{B7741AD7-47A8-4D91-9901-06ED327F98A9}" srcOrd="1" destOrd="0" presId="urn:microsoft.com/office/officeart/2005/8/layout/orgChart1"/>
    <dgm:cxn modelId="{1491BBBA-8300-40DF-A659-15A8AD17D2E8}" type="presParOf" srcId="{B7741AD7-47A8-4D91-9901-06ED327F98A9}" destId="{A6A207D0-BF49-43FD-968F-55F47042DED4}" srcOrd="0" destOrd="0" presId="urn:microsoft.com/office/officeart/2005/8/layout/orgChart1"/>
    <dgm:cxn modelId="{C7EF05A5-EA21-4484-8CD4-B8C5BF51A50E}" type="presParOf" srcId="{B7741AD7-47A8-4D91-9901-06ED327F98A9}" destId="{2B1ABC97-ECB1-450C-8175-B0D5E9DC3583}" srcOrd="1" destOrd="0" presId="urn:microsoft.com/office/officeart/2005/8/layout/orgChart1"/>
    <dgm:cxn modelId="{36CE84AC-3E66-4686-AE57-B6BBF6F877AB}" type="presParOf" srcId="{2B1ABC97-ECB1-450C-8175-B0D5E9DC3583}" destId="{49CDF068-A416-4C09-B83C-429AC7791314}" srcOrd="0" destOrd="0" presId="urn:microsoft.com/office/officeart/2005/8/layout/orgChart1"/>
    <dgm:cxn modelId="{B684A5FA-9054-4D2D-A48C-8374CAFC5337}" type="presParOf" srcId="{49CDF068-A416-4C09-B83C-429AC7791314}" destId="{54807EB2-3615-4E42-A3AC-CFD1B854F743}" srcOrd="0" destOrd="0" presId="urn:microsoft.com/office/officeart/2005/8/layout/orgChart1"/>
    <dgm:cxn modelId="{851945B0-3617-4749-AF4D-3008FFCBD66F}" type="presParOf" srcId="{49CDF068-A416-4C09-B83C-429AC7791314}" destId="{F0A57288-235D-465A-836D-9AE50E6076D1}" srcOrd="1" destOrd="0" presId="urn:microsoft.com/office/officeart/2005/8/layout/orgChart1"/>
    <dgm:cxn modelId="{6E73C966-6503-47D0-8CF8-7E4FB6F371D8}" type="presParOf" srcId="{2B1ABC97-ECB1-450C-8175-B0D5E9DC3583}" destId="{51A690E6-FA39-4C2E-A654-83199719D6B1}" srcOrd="1" destOrd="0" presId="urn:microsoft.com/office/officeart/2005/8/layout/orgChart1"/>
    <dgm:cxn modelId="{590190DE-3BCC-4A1F-BE17-BDCFB36B38E0}" type="presParOf" srcId="{2B1ABC97-ECB1-450C-8175-B0D5E9DC3583}" destId="{52B91FF4-F98C-4079-A0B6-0216BBCA83E6}" srcOrd="2" destOrd="0" presId="urn:microsoft.com/office/officeart/2005/8/layout/orgChart1"/>
    <dgm:cxn modelId="{A675018A-1922-4B6B-A3BF-11A917CD917F}" type="presParOf" srcId="{B7741AD7-47A8-4D91-9901-06ED327F98A9}" destId="{E35DA93D-F166-46B5-9FFE-C2313E30EB7F}" srcOrd="2" destOrd="0" presId="urn:microsoft.com/office/officeart/2005/8/layout/orgChart1"/>
    <dgm:cxn modelId="{C31963F6-3E88-443C-92B4-9F6B9D7E86E9}" type="presParOf" srcId="{B7741AD7-47A8-4D91-9901-06ED327F98A9}" destId="{6E9F98B1-B320-48C0-86D2-1B6C8A8E2216}" srcOrd="3" destOrd="0" presId="urn:microsoft.com/office/officeart/2005/8/layout/orgChart1"/>
    <dgm:cxn modelId="{30B35D79-F447-47AE-A9D9-1DEDA47DC39C}" type="presParOf" srcId="{6E9F98B1-B320-48C0-86D2-1B6C8A8E2216}" destId="{8C63A174-6939-4E26-8E27-904703E883F9}" srcOrd="0" destOrd="0" presId="urn:microsoft.com/office/officeart/2005/8/layout/orgChart1"/>
    <dgm:cxn modelId="{CFF9A354-33A3-43B8-AB2A-AAEDB1481487}" type="presParOf" srcId="{8C63A174-6939-4E26-8E27-904703E883F9}" destId="{A73C0E39-8E08-48BE-B60B-C0D47D7745C0}" srcOrd="0" destOrd="0" presId="urn:microsoft.com/office/officeart/2005/8/layout/orgChart1"/>
    <dgm:cxn modelId="{6E4CB1C5-ED99-4A11-9E31-8F32147B4058}" type="presParOf" srcId="{8C63A174-6939-4E26-8E27-904703E883F9}" destId="{6214EAC2-4ADC-49BD-80BB-3D23EA6635CF}" srcOrd="1" destOrd="0" presId="urn:microsoft.com/office/officeart/2005/8/layout/orgChart1"/>
    <dgm:cxn modelId="{A5C0A9E1-DA78-4A22-8D4D-8A54728824C5}" type="presParOf" srcId="{6E9F98B1-B320-48C0-86D2-1B6C8A8E2216}" destId="{D1456EA1-EA9D-4A1C-B5E1-0AB7EF4C0702}" srcOrd="1" destOrd="0" presId="urn:microsoft.com/office/officeart/2005/8/layout/orgChart1"/>
    <dgm:cxn modelId="{3012DA90-CE77-40DD-B1D4-0559119CF74C}" type="presParOf" srcId="{6E9F98B1-B320-48C0-86D2-1B6C8A8E2216}" destId="{23BABB26-CA02-4D90-8D0D-F11A99109564}" srcOrd="2" destOrd="0" presId="urn:microsoft.com/office/officeart/2005/8/layout/orgChart1"/>
    <dgm:cxn modelId="{15AD6108-150A-4216-A675-C340BEEA473D}" type="presParOf" srcId="{B7741AD7-47A8-4D91-9901-06ED327F98A9}" destId="{1DF8D9D9-E562-4E9D-845A-459450916898}" srcOrd="4" destOrd="0" presId="urn:microsoft.com/office/officeart/2005/8/layout/orgChart1"/>
    <dgm:cxn modelId="{DBCE9108-9A71-469B-B829-829E80FC1564}" type="presParOf" srcId="{B7741AD7-47A8-4D91-9901-06ED327F98A9}" destId="{FE3A7561-72E4-44FE-8D57-96E48D82ABDB}" srcOrd="5" destOrd="0" presId="urn:microsoft.com/office/officeart/2005/8/layout/orgChart1"/>
    <dgm:cxn modelId="{23CD7D4F-9D8B-49F7-87AC-35DFF78F8B24}" type="presParOf" srcId="{FE3A7561-72E4-44FE-8D57-96E48D82ABDB}" destId="{6855557F-1C5F-4297-A6B0-FB9A9E6E2E68}" srcOrd="0" destOrd="0" presId="urn:microsoft.com/office/officeart/2005/8/layout/orgChart1"/>
    <dgm:cxn modelId="{8887AD6C-B0FE-4951-B515-2C8D2FD590B1}" type="presParOf" srcId="{6855557F-1C5F-4297-A6B0-FB9A9E6E2E68}" destId="{43832021-874B-4CD0-A69D-3152E5D749FD}" srcOrd="0" destOrd="0" presId="urn:microsoft.com/office/officeart/2005/8/layout/orgChart1"/>
    <dgm:cxn modelId="{DEC4C6BD-7D76-4231-ADF4-2763E604A1F2}" type="presParOf" srcId="{6855557F-1C5F-4297-A6B0-FB9A9E6E2E68}" destId="{0D3A2DC2-A2FC-4652-AF00-149E92E93913}" srcOrd="1" destOrd="0" presId="urn:microsoft.com/office/officeart/2005/8/layout/orgChart1"/>
    <dgm:cxn modelId="{7729D745-2A3F-46ED-9963-8AE1C85AE318}" type="presParOf" srcId="{FE3A7561-72E4-44FE-8D57-96E48D82ABDB}" destId="{AFED903F-F17A-4BAF-B385-39C083F8BE2C}" srcOrd="1" destOrd="0" presId="urn:microsoft.com/office/officeart/2005/8/layout/orgChart1"/>
    <dgm:cxn modelId="{3C61FC64-3169-4308-86D4-BB1425877F9E}" type="presParOf" srcId="{FE3A7561-72E4-44FE-8D57-96E48D82ABDB}" destId="{D689E4F2-9B64-4646-8739-10162DA23E84}" srcOrd="2" destOrd="0" presId="urn:microsoft.com/office/officeart/2005/8/layout/orgChart1"/>
    <dgm:cxn modelId="{1615413F-E3FB-4C6C-99B8-62FF70C0DDE7}" type="presParOf" srcId="{B7741AD7-47A8-4D91-9901-06ED327F98A9}" destId="{820D9095-F1E3-4051-8C2F-2F7F4F9DF068}" srcOrd="6" destOrd="0" presId="urn:microsoft.com/office/officeart/2005/8/layout/orgChart1"/>
    <dgm:cxn modelId="{A620551B-F6D1-4914-AB5F-9357CFF26EFD}" type="presParOf" srcId="{B7741AD7-47A8-4D91-9901-06ED327F98A9}" destId="{5B62D62E-D3D9-4853-9F71-F7ECB2D2C9C5}" srcOrd="7" destOrd="0" presId="urn:microsoft.com/office/officeart/2005/8/layout/orgChart1"/>
    <dgm:cxn modelId="{C85E23C6-3D81-489A-A6C8-A1B71C557607}" type="presParOf" srcId="{5B62D62E-D3D9-4853-9F71-F7ECB2D2C9C5}" destId="{AA917C51-B678-4F86-8691-90F0DCC7511E}" srcOrd="0" destOrd="0" presId="urn:microsoft.com/office/officeart/2005/8/layout/orgChart1"/>
    <dgm:cxn modelId="{2D23AD39-76F4-488A-A9AD-DB18F0FD4C25}" type="presParOf" srcId="{AA917C51-B678-4F86-8691-90F0DCC7511E}" destId="{25E23FAA-5BA3-49B5-AD30-B282F786196A}" srcOrd="0" destOrd="0" presId="urn:microsoft.com/office/officeart/2005/8/layout/orgChart1"/>
    <dgm:cxn modelId="{5377E380-459C-4184-B42B-ED0F3A7D8DDE}" type="presParOf" srcId="{AA917C51-B678-4F86-8691-90F0DCC7511E}" destId="{42B0BD9D-E4FB-46A1-8F87-98AD2976BC0C}" srcOrd="1" destOrd="0" presId="urn:microsoft.com/office/officeart/2005/8/layout/orgChart1"/>
    <dgm:cxn modelId="{1D8C13DE-94C0-4DB9-A87F-C45EFAADD890}" type="presParOf" srcId="{5B62D62E-D3D9-4853-9F71-F7ECB2D2C9C5}" destId="{58B6C128-51C0-4C17-91F8-AD14416C934B}" srcOrd="1" destOrd="0" presId="urn:microsoft.com/office/officeart/2005/8/layout/orgChart1"/>
    <dgm:cxn modelId="{5C31934D-38A5-45E4-8489-B1DFDDDB990C}" type="presParOf" srcId="{5B62D62E-D3D9-4853-9F71-F7ECB2D2C9C5}" destId="{E2775FA7-490C-41D6-83DD-8E4F8CD0DAE7}" srcOrd="2" destOrd="0" presId="urn:microsoft.com/office/officeart/2005/8/layout/orgChart1"/>
    <dgm:cxn modelId="{5D7DC820-EDCF-4823-A49A-2632D9C01C7B}" type="presParOf" srcId="{88FBC982-F867-42C0-BE9C-1FB3EA19AC95}" destId="{1EC7538D-F145-4ED6-81C9-3F08AAAE7A5F}" srcOrd="2" destOrd="0" presId="urn:microsoft.com/office/officeart/2005/8/layout/orgChart1"/>
    <dgm:cxn modelId="{763C5599-0825-4698-97F7-137ECF40E670}" type="presParOf" srcId="{1EC7538D-F145-4ED6-81C9-3F08AAAE7A5F}" destId="{DBBDF472-DEEA-4036-A374-834565775633}" srcOrd="0" destOrd="0" presId="urn:microsoft.com/office/officeart/2005/8/layout/orgChart1"/>
    <dgm:cxn modelId="{7C477082-1711-4669-B8E0-5BA65021452E}" type="presParOf" srcId="{1EC7538D-F145-4ED6-81C9-3F08AAAE7A5F}" destId="{56C196D1-2E9A-4DCD-A01E-D1EB29F9E7CD}" srcOrd="1" destOrd="0" presId="urn:microsoft.com/office/officeart/2005/8/layout/orgChart1"/>
    <dgm:cxn modelId="{DA711A23-55F1-4A34-AD68-F967A2CB661A}" type="presParOf" srcId="{56C196D1-2E9A-4DCD-A01E-D1EB29F9E7CD}" destId="{FB96B20D-C7FF-4668-83DB-8953397AFBFC}" srcOrd="0" destOrd="0" presId="urn:microsoft.com/office/officeart/2005/8/layout/orgChart1"/>
    <dgm:cxn modelId="{80D502F2-A8B3-4463-BA9C-3F71CF88A3C5}" type="presParOf" srcId="{FB96B20D-C7FF-4668-83DB-8953397AFBFC}" destId="{828715D7-E676-4E9F-BD7E-ECEF566A9D6A}" srcOrd="0" destOrd="0" presId="urn:microsoft.com/office/officeart/2005/8/layout/orgChart1"/>
    <dgm:cxn modelId="{C2635C42-D35F-40C9-9516-95E9C36F6DDB}" type="presParOf" srcId="{FB96B20D-C7FF-4668-83DB-8953397AFBFC}" destId="{161A256D-2E15-4D3E-9E0E-D8228A554DC6}" srcOrd="1" destOrd="0" presId="urn:microsoft.com/office/officeart/2005/8/layout/orgChart1"/>
    <dgm:cxn modelId="{E114A14D-DC64-4B21-BE13-B4750A292E5F}" type="presParOf" srcId="{56C196D1-2E9A-4DCD-A01E-D1EB29F9E7CD}" destId="{2164E70B-126D-4EC4-A10E-A27BB36FA9C2}" srcOrd="1" destOrd="0" presId="urn:microsoft.com/office/officeart/2005/8/layout/orgChart1"/>
    <dgm:cxn modelId="{D52AD847-39E2-466C-BDCE-E9F1F516EF38}" type="presParOf" srcId="{56C196D1-2E9A-4DCD-A01E-D1EB29F9E7CD}" destId="{8253E3CA-1463-4E7F-9D07-F5FE84BF16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58375-B3C2-4339-B633-87ACC66A4C46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88ED5EB-8310-4EA2-AFDC-4B24E02248E0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優勢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9DA012-7EA3-4EF6-A870-8FF8C853303F}" type="parTrans" cxnId="{B4D40562-92A4-4F0B-AF2A-DE601FD0469C}">
      <dgm:prSet/>
      <dgm:spPr/>
      <dgm:t>
        <a:bodyPr/>
        <a:lstStyle/>
        <a:p>
          <a:endParaRPr lang="zh-TW" altLang="en-US"/>
        </a:p>
      </dgm:t>
    </dgm:pt>
    <dgm:pt modelId="{0FF9B1C6-F798-41ED-B403-7CF388278066}" type="sibTrans" cxnId="{B4D40562-92A4-4F0B-AF2A-DE601FD0469C}">
      <dgm:prSet/>
      <dgm:spPr/>
      <dgm:t>
        <a:bodyPr/>
        <a:lstStyle/>
        <a:p>
          <a:endParaRPr lang="zh-TW" altLang="en-US"/>
        </a:p>
      </dgm:t>
    </dgm:pt>
    <dgm:pt modelId="{E9544749-334E-44F7-AE29-D43C9338B572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劣勢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55D462-9085-472B-AD2F-16184D7F9289}" type="parTrans" cxnId="{6E21EE72-60EE-4BF3-AE3A-517891362EC2}">
      <dgm:prSet/>
      <dgm:spPr/>
      <dgm:t>
        <a:bodyPr/>
        <a:lstStyle/>
        <a:p>
          <a:endParaRPr lang="zh-TW" altLang="en-US"/>
        </a:p>
      </dgm:t>
    </dgm:pt>
    <dgm:pt modelId="{2F495B23-2EE2-4A8D-AE06-8DBCFD464ADE}" type="sibTrans" cxnId="{6E21EE72-60EE-4BF3-AE3A-517891362EC2}">
      <dgm:prSet/>
      <dgm:spPr/>
      <dgm:t>
        <a:bodyPr/>
        <a:lstStyle/>
        <a:p>
          <a:endParaRPr lang="zh-TW" altLang="en-US"/>
        </a:p>
      </dgm:t>
    </dgm:pt>
    <dgm:pt modelId="{9AF560DB-30B9-44B3-8A31-E8F76AD00C56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機會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786F86-7F4F-4E6E-82EE-40531C2AB1DA}" type="parTrans" cxnId="{6155FC91-9D88-49DA-BC3E-440F901855CC}">
      <dgm:prSet/>
      <dgm:spPr/>
      <dgm:t>
        <a:bodyPr/>
        <a:lstStyle/>
        <a:p>
          <a:endParaRPr lang="zh-TW" altLang="en-US"/>
        </a:p>
      </dgm:t>
    </dgm:pt>
    <dgm:pt modelId="{7D93E61C-414F-4EEA-937A-E7384FF37873}" type="sibTrans" cxnId="{6155FC91-9D88-49DA-BC3E-440F901855CC}">
      <dgm:prSet/>
      <dgm:spPr/>
      <dgm:t>
        <a:bodyPr/>
        <a:lstStyle/>
        <a:p>
          <a:endParaRPr lang="zh-TW" altLang="en-US"/>
        </a:p>
      </dgm:t>
    </dgm:pt>
    <dgm:pt modelId="{BC8FF18F-1A2C-40C4-9B5B-3DA6A575A691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威脅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C61894-F5A8-491E-BA0F-9F2B51844B26}" type="parTrans" cxnId="{C127C1F0-7572-4180-8D0C-F41F9F9D7722}">
      <dgm:prSet/>
      <dgm:spPr/>
      <dgm:t>
        <a:bodyPr/>
        <a:lstStyle/>
        <a:p>
          <a:endParaRPr lang="zh-TW" altLang="en-US"/>
        </a:p>
      </dgm:t>
    </dgm:pt>
    <dgm:pt modelId="{F14FA186-764A-46E3-A37E-BD90BFAC26B3}" type="sibTrans" cxnId="{C127C1F0-7572-4180-8D0C-F41F9F9D7722}">
      <dgm:prSet/>
      <dgm:spPr/>
      <dgm:t>
        <a:bodyPr/>
        <a:lstStyle/>
        <a:p>
          <a:endParaRPr lang="zh-TW" altLang="en-US"/>
        </a:p>
      </dgm:t>
    </dgm:pt>
    <dgm:pt modelId="{D6E89FF9-0461-4E75-B08E-A60B87DE19AD}" type="pres">
      <dgm:prSet presAssocID="{ECE58375-B3C2-4339-B633-87ACC66A4C46}" presName="matrix" presStyleCnt="0">
        <dgm:presLayoutVars>
          <dgm:chMax val="1"/>
          <dgm:dir/>
          <dgm:resizeHandles val="exact"/>
        </dgm:presLayoutVars>
      </dgm:prSet>
      <dgm:spPr/>
    </dgm:pt>
    <dgm:pt modelId="{273A39E7-DC1A-4E64-8A5B-DCB0551F5D1D}" type="pres">
      <dgm:prSet presAssocID="{ECE58375-B3C2-4339-B633-87ACC66A4C46}" presName="diamond" presStyleLbl="bgShp" presStyleIdx="0" presStyleCnt="1"/>
      <dgm:spPr/>
    </dgm:pt>
    <dgm:pt modelId="{FDCA053A-3FD7-4B57-B140-226713969E18}" type="pres">
      <dgm:prSet presAssocID="{ECE58375-B3C2-4339-B633-87ACC66A4C4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751CD0B-41E1-4910-B706-2413E00F874D}" type="pres">
      <dgm:prSet presAssocID="{ECE58375-B3C2-4339-B633-87ACC66A4C4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18B5DE4-9FE8-41D0-BF2F-DB88F6FA73BA}" type="pres">
      <dgm:prSet presAssocID="{ECE58375-B3C2-4339-B633-87ACC66A4C4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4130015-DAC8-4072-BF1E-E5632C66BD1F}" type="pres">
      <dgm:prSet presAssocID="{ECE58375-B3C2-4339-B633-87ACC66A4C4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E21EE72-60EE-4BF3-AE3A-517891362EC2}" srcId="{ECE58375-B3C2-4339-B633-87ACC66A4C46}" destId="{E9544749-334E-44F7-AE29-D43C9338B572}" srcOrd="1" destOrd="0" parTransId="{A755D462-9085-472B-AD2F-16184D7F9289}" sibTransId="{2F495B23-2EE2-4A8D-AE06-8DBCFD464ADE}"/>
    <dgm:cxn modelId="{B4D40562-92A4-4F0B-AF2A-DE601FD0469C}" srcId="{ECE58375-B3C2-4339-B633-87ACC66A4C46}" destId="{988ED5EB-8310-4EA2-AFDC-4B24E02248E0}" srcOrd="0" destOrd="0" parTransId="{879DA012-7EA3-4EF6-A870-8FF8C853303F}" sibTransId="{0FF9B1C6-F798-41ED-B403-7CF388278066}"/>
    <dgm:cxn modelId="{96481034-25F8-44A3-91EA-CF9A0464937B}" type="presOf" srcId="{9AF560DB-30B9-44B3-8A31-E8F76AD00C56}" destId="{618B5DE4-9FE8-41D0-BF2F-DB88F6FA73BA}" srcOrd="0" destOrd="0" presId="urn:microsoft.com/office/officeart/2005/8/layout/matrix3"/>
    <dgm:cxn modelId="{3415D2AD-9621-4577-9B20-B2E1A4F25A84}" type="presOf" srcId="{E9544749-334E-44F7-AE29-D43C9338B572}" destId="{C751CD0B-41E1-4910-B706-2413E00F874D}" srcOrd="0" destOrd="0" presId="urn:microsoft.com/office/officeart/2005/8/layout/matrix3"/>
    <dgm:cxn modelId="{E1AE8117-C2D0-47CD-A8A3-3E7342F24F59}" type="presOf" srcId="{BC8FF18F-1A2C-40C4-9B5B-3DA6A575A691}" destId="{84130015-DAC8-4072-BF1E-E5632C66BD1F}" srcOrd="0" destOrd="0" presId="urn:microsoft.com/office/officeart/2005/8/layout/matrix3"/>
    <dgm:cxn modelId="{6155FC91-9D88-49DA-BC3E-440F901855CC}" srcId="{ECE58375-B3C2-4339-B633-87ACC66A4C46}" destId="{9AF560DB-30B9-44B3-8A31-E8F76AD00C56}" srcOrd="2" destOrd="0" parTransId="{A3786F86-7F4F-4E6E-82EE-40531C2AB1DA}" sibTransId="{7D93E61C-414F-4EEA-937A-E7384FF37873}"/>
    <dgm:cxn modelId="{C127C1F0-7572-4180-8D0C-F41F9F9D7722}" srcId="{ECE58375-B3C2-4339-B633-87ACC66A4C46}" destId="{BC8FF18F-1A2C-40C4-9B5B-3DA6A575A691}" srcOrd="3" destOrd="0" parTransId="{62C61894-F5A8-491E-BA0F-9F2B51844B26}" sibTransId="{F14FA186-764A-46E3-A37E-BD90BFAC26B3}"/>
    <dgm:cxn modelId="{2C7C6A53-5215-4FD5-9E5F-BB015630A9FB}" type="presOf" srcId="{988ED5EB-8310-4EA2-AFDC-4B24E02248E0}" destId="{FDCA053A-3FD7-4B57-B140-226713969E18}" srcOrd="0" destOrd="0" presId="urn:microsoft.com/office/officeart/2005/8/layout/matrix3"/>
    <dgm:cxn modelId="{FFEAF9F0-738B-4A41-ACD3-BA43C918891B}" type="presOf" srcId="{ECE58375-B3C2-4339-B633-87ACC66A4C46}" destId="{D6E89FF9-0461-4E75-B08E-A60B87DE19AD}" srcOrd="0" destOrd="0" presId="urn:microsoft.com/office/officeart/2005/8/layout/matrix3"/>
    <dgm:cxn modelId="{5BC43A05-8DF7-4C68-9E0A-F3D02146E367}" type="presParOf" srcId="{D6E89FF9-0461-4E75-B08E-A60B87DE19AD}" destId="{273A39E7-DC1A-4E64-8A5B-DCB0551F5D1D}" srcOrd="0" destOrd="0" presId="urn:microsoft.com/office/officeart/2005/8/layout/matrix3"/>
    <dgm:cxn modelId="{F175DC38-65C8-40DB-A210-85D97DAEE1B4}" type="presParOf" srcId="{D6E89FF9-0461-4E75-B08E-A60B87DE19AD}" destId="{FDCA053A-3FD7-4B57-B140-226713969E18}" srcOrd="1" destOrd="0" presId="urn:microsoft.com/office/officeart/2005/8/layout/matrix3"/>
    <dgm:cxn modelId="{A13E14CB-C1AF-449C-A1AF-0D39A41E7E28}" type="presParOf" srcId="{D6E89FF9-0461-4E75-B08E-A60B87DE19AD}" destId="{C751CD0B-41E1-4910-B706-2413E00F874D}" srcOrd="2" destOrd="0" presId="urn:microsoft.com/office/officeart/2005/8/layout/matrix3"/>
    <dgm:cxn modelId="{C611BE74-832D-462E-BAE6-80807B691BE6}" type="presParOf" srcId="{D6E89FF9-0461-4E75-B08E-A60B87DE19AD}" destId="{618B5DE4-9FE8-41D0-BF2F-DB88F6FA73BA}" srcOrd="3" destOrd="0" presId="urn:microsoft.com/office/officeart/2005/8/layout/matrix3"/>
    <dgm:cxn modelId="{499E17D3-220C-4C23-98E8-C56B34C62E99}" type="presParOf" srcId="{D6E89FF9-0461-4E75-B08E-A60B87DE19AD}" destId="{84130015-DAC8-4072-BF1E-E5632C66BD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DF472-DEEA-4036-A374-834565775633}">
      <dsp:nvSpPr>
        <dsp:cNvPr id="0" name=""/>
        <dsp:cNvSpPr/>
      </dsp:nvSpPr>
      <dsp:spPr>
        <a:xfrm>
          <a:off x="3950953" y="1515796"/>
          <a:ext cx="184869" cy="822092"/>
        </a:xfrm>
        <a:custGeom>
          <a:avLst/>
          <a:gdLst/>
          <a:ahLst/>
          <a:cxnLst/>
          <a:rect l="0" t="0" r="0" b="0"/>
          <a:pathLst>
            <a:path>
              <a:moveTo>
                <a:pt x="184869" y="0"/>
              </a:moveTo>
              <a:lnTo>
                <a:pt x="184869" y="822092"/>
              </a:lnTo>
              <a:lnTo>
                <a:pt x="0" y="8220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D9095-F1E3-4051-8C2F-2F7F4F9DF068}">
      <dsp:nvSpPr>
        <dsp:cNvPr id="0" name=""/>
        <dsp:cNvSpPr/>
      </dsp:nvSpPr>
      <dsp:spPr>
        <a:xfrm>
          <a:off x="4135822" y="1515796"/>
          <a:ext cx="900000" cy="356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65"/>
              </a:lnTo>
              <a:lnTo>
                <a:pt x="900000" y="191065"/>
              </a:lnTo>
              <a:lnTo>
                <a:pt x="900000" y="35640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8D9D9-E562-4E9D-845A-459450916898}">
      <dsp:nvSpPr>
        <dsp:cNvPr id="0" name=""/>
        <dsp:cNvSpPr/>
      </dsp:nvSpPr>
      <dsp:spPr>
        <a:xfrm>
          <a:off x="4135822" y="1515796"/>
          <a:ext cx="2706774" cy="1580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01"/>
              </a:lnTo>
              <a:lnTo>
                <a:pt x="2706774" y="1415201"/>
              </a:lnTo>
              <a:lnTo>
                <a:pt x="2706774" y="15805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DA93D-F166-46B5-9FFE-C2313E30EB7F}">
      <dsp:nvSpPr>
        <dsp:cNvPr id="0" name=""/>
        <dsp:cNvSpPr/>
      </dsp:nvSpPr>
      <dsp:spPr>
        <a:xfrm>
          <a:off x="4090102" y="1515796"/>
          <a:ext cx="91440" cy="1580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5201"/>
              </a:lnTo>
              <a:lnTo>
                <a:pt x="81623" y="1415201"/>
              </a:lnTo>
              <a:lnTo>
                <a:pt x="81623" y="15805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207D0-BF49-43FD-968F-55F47042DED4}">
      <dsp:nvSpPr>
        <dsp:cNvPr id="0" name=""/>
        <dsp:cNvSpPr/>
      </dsp:nvSpPr>
      <dsp:spPr>
        <a:xfrm>
          <a:off x="1490193" y="1515796"/>
          <a:ext cx="2645628" cy="1580544"/>
        </a:xfrm>
        <a:custGeom>
          <a:avLst/>
          <a:gdLst/>
          <a:ahLst/>
          <a:cxnLst/>
          <a:rect l="0" t="0" r="0" b="0"/>
          <a:pathLst>
            <a:path>
              <a:moveTo>
                <a:pt x="2645628" y="0"/>
              </a:moveTo>
              <a:lnTo>
                <a:pt x="2645628" y="1415201"/>
              </a:lnTo>
              <a:lnTo>
                <a:pt x="0" y="1415201"/>
              </a:lnTo>
              <a:lnTo>
                <a:pt x="0" y="15805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B1F37-5903-439C-AC8D-741B0DF3B35B}">
      <dsp:nvSpPr>
        <dsp:cNvPr id="0" name=""/>
        <dsp:cNvSpPr/>
      </dsp:nvSpPr>
      <dsp:spPr>
        <a:xfrm>
          <a:off x="3348474" y="728449"/>
          <a:ext cx="1574694" cy="787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總經理</a:t>
          </a:r>
          <a:endParaRPr lang="zh-TW" altLang="en-US" sz="3200" b="1" kern="1200" dirty="0"/>
        </a:p>
      </dsp:txBody>
      <dsp:txXfrm>
        <a:off x="3348474" y="728449"/>
        <a:ext cx="1574694" cy="787347"/>
      </dsp:txXfrm>
    </dsp:sp>
    <dsp:sp modelId="{54807EB2-3615-4E42-A3AC-CFD1B854F743}">
      <dsp:nvSpPr>
        <dsp:cNvPr id="0" name=""/>
        <dsp:cNvSpPr/>
      </dsp:nvSpPr>
      <dsp:spPr>
        <a:xfrm>
          <a:off x="432046" y="3096341"/>
          <a:ext cx="2116295" cy="7873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外場服務人員</a:t>
          </a:r>
          <a:endParaRPr lang="zh-TW" altLang="en-US" sz="2400" b="1" kern="1200" dirty="0"/>
        </a:p>
      </dsp:txBody>
      <dsp:txXfrm>
        <a:off x="432046" y="3096341"/>
        <a:ext cx="2116295" cy="787347"/>
      </dsp:txXfrm>
    </dsp:sp>
    <dsp:sp modelId="{A73C0E39-8E08-48BE-B60B-C0D47D7745C0}">
      <dsp:nvSpPr>
        <dsp:cNvPr id="0" name=""/>
        <dsp:cNvSpPr/>
      </dsp:nvSpPr>
      <dsp:spPr>
        <a:xfrm>
          <a:off x="3384377" y="3096341"/>
          <a:ext cx="1574694" cy="7873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廚師</a:t>
          </a:r>
          <a:endParaRPr lang="zh-TW" altLang="en-US" sz="3600" b="1" kern="1200" dirty="0"/>
        </a:p>
      </dsp:txBody>
      <dsp:txXfrm>
        <a:off x="3384377" y="3096341"/>
        <a:ext cx="1574694" cy="787347"/>
      </dsp:txXfrm>
    </dsp:sp>
    <dsp:sp modelId="{43832021-874B-4CD0-A69D-3152E5D749FD}">
      <dsp:nvSpPr>
        <dsp:cNvPr id="0" name=""/>
        <dsp:cNvSpPr/>
      </dsp:nvSpPr>
      <dsp:spPr>
        <a:xfrm>
          <a:off x="5859388" y="3096341"/>
          <a:ext cx="1966415" cy="7873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內場服務人員</a:t>
          </a:r>
          <a:endParaRPr lang="zh-TW" altLang="en-US" sz="2400" b="1" kern="1200" dirty="0"/>
        </a:p>
      </dsp:txBody>
      <dsp:txXfrm>
        <a:off x="5859388" y="3096341"/>
        <a:ext cx="1966415" cy="787347"/>
      </dsp:txXfrm>
    </dsp:sp>
    <dsp:sp modelId="{25E23FAA-5BA3-49B5-AD30-B282F786196A}">
      <dsp:nvSpPr>
        <dsp:cNvPr id="0" name=""/>
        <dsp:cNvSpPr/>
      </dsp:nvSpPr>
      <dsp:spPr>
        <a:xfrm>
          <a:off x="4248475" y="1872205"/>
          <a:ext cx="1574694" cy="7873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店長</a:t>
          </a:r>
          <a:endParaRPr lang="zh-TW" altLang="en-US" sz="3600" b="1" kern="1200" dirty="0"/>
        </a:p>
      </dsp:txBody>
      <dsp:txXfrm>
        <a:off x="4248475" y="1872205"/>
        <a:ext cx="1574694" cy="787347"/>
      </dsp:txXfrm>
    </dsp:sp>
    <dsp:sp modelId="{828715D7-E676-4E9F-BD7E-ECEF566A9D6A}">
      <dsp:nvSpPr>
        <dsp:cNvPr id="0" name=""/>
        <dsp:cNvSpPr/>
      </dsp:nvSpPr>
      <dsp:spPr>
        <a:xfrm>
          <a:off x="2376258" y="1944216"/>
          <a:ext cx="1574694" cy="7873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副店長</a:t>
          </a:r>
          <a:endParaRPr lang="zh-TW" altLang="en-US" sz="3200" b="1" kern="1200" dirty="0"/>
        </a:p>
      </dsp:txBody>
      <dsp:txXfrm>
        <a:off x="2376258" y="1944216"/>
        <a:ext cx="1574694" cy="787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A39E7-DC1A-4E64-8A5B-DCB0551F5D1D}">
      <dsp:nvSpPr>
        <dsp:cNvPr id="0" name=""/>
        <dsp:cNvSpPr/>
      </dsp:nvSpPr>
      <dsp:spPr>
        <a:xfrm>
          <a:off x="1007075" y="0"/>
          <a:ext cx="3874711" cy="387471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A053A-3FD7-4B57-B140-226713969E18}">
      <dsp:nvSpPr>
        <dsp:cNvPr id="0" name=""/>
        <dsp:cNvSpPr/>
      </dsp:nvSpPr>
      <dsp:spPr>
        <a:xfrm>
          <a:off x="1375173" y="368097"/>
          <a:ext cx="1511137" cy="15111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優勢</a:t>
          </a:r>
          <a:endParaRPr lang="zh-TW" altLang="en-US" sz="4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48941" y="441865"/>
        <a:ext cx="1363601" cy="1363601"/>
      </dsp:txXfrm>
    </dsp:sp>
    <dsp:sp modelId="{C751CD0B-41E1-4910-B706-2413E00F874D}">
      <dsp:nvSpPr>
        <dsp:cNvPr id="0" name=""/>
        <dsp:cNvSpPr/>
      </dsp:nvSpPr>
      <dsp:spPr>
        <a:xfrm>
          <a:off x="3002551" y="368097"/>
          <a:ext cx="1511137" cy="1511137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劣勢</a:t>
          </a:r>
          <a:endParaRPr lang="zh-TW" altLang="en-US" sz="4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76319" y="441865"/>
        <a:ext cx="1363601" cy="1363601"/>
      </dsp:txXfrm>
    </dsp:sp>
    <dsp:sp modelId="{618B5DE4-9FE8-41D0-BF2F-DB88F6FA73BA}">
      <dsp:nvSpPr>
        <dsp:cNvPr id="0" name=""/>
        <dsp:cNvSpPr/>
      </dsp:nvSpPr>
      <dsp:spPr>
        <a:xfrm>
          <a:off x="1375173" y="1995476"/>
          <a:ext cx="1511137" cy="1511137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機會</a:t>
          </a:r>
          <a:endParaRPr lang="zh-TW" altLang="en-US" sz="4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48941" y="2069244"/>
        <a:ext cx="1363601" cy="1363601"/>
      </dsp:txXfrm>
    </dsp:sp>
    <dsp:sp modelId="{84130015-DAC8-4072-BF1E-E5632C66BD1F}">
      <dsp:nvSpPr>
        <dsp:cNvPr id="0" name=""/>
        <dsp:cNvSpPr/>
      </dsp:nvSpPr>
      <dsp:spPr>
        <a:xfrm>
          <a:off x="3002551" y="1995476"/>
          <a:ext cx="1511137" cy="151113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威脅</a:t>
          </a:r>
          <a:endParaRPr lang="zh-TW" altLang="en-US" sz="4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76319" y="2069244"/>
        <a:ext cx="1363601" cy="1363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00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減號 7"/>
          <p:cNvSpPr/>
          <p:nvPr userDrawn="1"/>
        </p:nvSpPr>
        <p:spPr>
          <a:xfrm>
            <a:off x="-2347664" y="188640"/>
            <a:ext cx="13465496" cy="936104"/>
          </a:xfrm>
          <a:prstGeom prst="mathMin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資料 6"/>
          <p:cNvSpPr/>
          <p:nvPr userDrawn="1"/>
        </p:nvSpPr>
        <p:spPr>
          <a:xfrm>
            <a:off x="-972616" y="-1"/>
            <a:ext cx="4248472" cy="743799"/>
          </a:xfrm>
          <a:prstGeom prst="flowChartInputOutp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79512" y="3591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產品介紹</a:t>
            </a:r>
            <a:endParaRPr lang="zh-TW" altLang="zh-TW" sz="4000" b="1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減號 9"/>
          <p:cNvSpPr/>
          <p:nvPr userDrawn="1"/>
        </p:nvSpPr>
        <p:spPr>
          <a:xfrm>
            <a:off x="-2228748" y="5949280"/>
            <a:ext cx="13465496" cy="1541237"/>
          </a:xfrm>
          <a:prstGeom prst="mathMin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79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減號 7"/>
          <p:cNvSpPr/>
          <p:nvPr userDrawn="1"/>
        </p:nvSpPr>
        <p:spPr>
          <a:xfrm>
            <a:off x="-2347664" y="188640"/>
            <a:ext cx="13465496" cy="936104"/>
          </a:xfrm>
          <a:prstGeom prst="mathMin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資料 6"/>
          <p:cNvSpPr/>
          <p:nvPr userDrawn="1"/>
        </p:nvSpPr>
        <p:spPr>
          <a:xfrm>
            <a:off x="-972616" y="-1"/>
            <a:ext cx="4248472" cy="743799"/>
          </a:xfrm>
          <a:prstGeom prst="flowChartInputOutp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79512" y="3591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行銷策略</a:t>
            </a:r>
            <a:endParaRPr lang="zh-TW" altLang="zh-TW" sz="4000" b="1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減號 9"/>
          <p:cNvSpPr/>
          <p:nvPr userDrawn="1"/>
        </p:nvSpPr>
        <p:spPr>
          <a:xfrm>
            <a:off x="-2228748" y="5949280"/>
            <a:ext cx="13465496" cy="1541237"/>
          </a:xfrm>
          <a:prstGeom prst="mathMin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79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減號 7"/>
          <p:cNvSpPr/>
          <p:nvPr userDrawn="1"/>
        </p:nvSpPr>
        <p:spPr>
          <a:xfrm>
            <a:off x="-2347664" y="188640"/>
            <a:ext cx="13465496" cy="936104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資料 6"/>
          <p:cNvSpPr/>
          <p:nvPr userDrawn="1"/>
        </p:nvSpPr>
        <p:spPr>
          <a:xfrm>
            <a:off x="-972616" y="-1"/>
            <a:ext cx="4248472" cy="743799"/>
          </a:xfrm>
          <a:prstGeom prst="flowChartInputOutp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79512" y="3591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未來發展</a:t>
            </a:r>
            <a:endParaRPr lang="zh-TW" altLang="zh-TW" sz="4000" b="1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減號 9"/>
          <p:cNvSpPr/>
          <p:nvPr userDrawn="1"/>
        </p:nvSpPr>
        <p:spPr>
          <a:xfrm>
            <a:off x="-2228748" y="5949280"/>
            <a:ext cx="13465496" cy="1541237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79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16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43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69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64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7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50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83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683568" y="3212976"/>
            <a:ext cx="864096" cy="30243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2464069" y="3189009"/>
            <a:ext cx="864096" cy="30243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4246202" y="3200263"/>
            <a:ext cx="864096" cy="30243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6084168" y="3189009"/>
            <a:ext cx="864096" cy="30243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7812360" y="3177731"/>
            <a:ext cx="864096" cy="30243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-398314" y="0"/>
            <a:ext cx="10153128" cy="1412776"/>
          </a:xfrm>
          <a:prstGeom prst="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 userDrawn="1"/>
        </p:nvSpPr>
        <p:spPr>
          <a:xfrm>
            <a:off x="395536" y="1997224"/>
            <a:ext cx="1440160" cy="13681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 userDrawn="1"/>
        </p:nvSpPr>
        <p:spPr>
          <a:xfrm>
            <a:off x="2195736" y="2010058"/>
            <a:ext cx="1440160" cy="13681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 userDrawn="1"/>
        </p:nvSpPr>
        <p:spPr>
          <a:xfrm>
            <a:off x="3958170" y="1997224"/>
            <a:ext cx="1440160" cy="13681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 userDrawn="1"/>
        </p:nvSpPr>
        <p:spPr>
          <a:xfrm>
            <a:off x="5796136" y="1977365"/>
            <a:ext cx="1440160" cy="13681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 userDrawn="1"/>
        </p:nvSpPr>
        <p:spPr>
          <a:xfrm>
            <a:off x="7520029" y="1977365"/>
            <a:ext cx="1440160" cy="136815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 userDrawn="1"/>
        </p:nvSpPr>
        <p:spPr>
          <a:xfrm>
            <a:off x="755576" y="2265396"/>
            <a:ext cx="792088" cy="835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1046971" y="2506070"/>
            <a:ext cx="144016" cy="965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1043608" y="2677294"/>
            <a:ext cx="144016" cy="965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1288802" y="2504248"/>
            <a:ext cx="144016" cy="965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 userDrawn="1"/>
        </p:nvSpPr>
        <p:spPr>
          <a:xfrm>
            <a:off x="1043608" y="2852936"/>
            <a:ext cx="144016" cy="965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1288802" y="2681299"/>
            <a:ext cx="144016" cy="965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等腰三角形 31"/>
          <p:cNvSpPr/>
          <p:nvPr userDrawn="1"/>
        </p:nvSpPr>
        <p:spPr>
          <a:xfrm>
            <a:off x="6264188" y="2454873"/>
            <a:ext cx="504056" cy="645925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1288802" y="2852935"/>
            <a:ext cx="144016" cy="965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 userDrawn="1"/>
        </p:nvSpPr>
        <p:spPr>
          <a:xfrm>
            <a:off x="6228184" y="2112743"/>
            <a:ext cx="576064" cy="5875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減號 34"/>
          <p:cNvSpPr/>
          <p:nvPr userDrawn="1"/>
        </p:nvSpPr>
        <p:spPr>
          <a:xfrm rot="18895365">
            <a:off x="2538190" y="2681214"/>
            <a:ext cx="555689" cy="439976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 userDrawn="1"/>
        </p:nvSpPr>
        <p:spPr>
          <a:xfrm>
            <a:off x="2830616" y="2282882"/>
            <a:ext cx="595763" cy="5700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 userDrawn="1"/>
        </p:nvSpPr>
        <p:spPr>
          <a:xfrm>
            <a:off x="2928058" y="2390028"/>
            <a:ext cx="400107" cy="38780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立方體 35"/>
          <p:cNvSpPr/>
          <p:nvPr userDrawn="1"/>
        </p:nvSpPr>
        <p:spPr>
          <a:xfrm>
            <a:off x="4280444" y="2298889"/>
            <a:ext cx="829854" cy="774603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 userDrawn="1"/>
        </p:nvSpPr>
        <p:spPr>
          <a:xfrm>
            <a:off x="7812360" y="2204865"/>
            <a:ext cx="864096" cy="835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 userDrawn="1"/>
        </p:nvSpPr>
        <p:spPr>
          <a:xfrm>
            <a:off x="7964760" y="2208203"/>
            <a:ext cx="711696" cy="835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 userDrawn="1"/>
        </p:nvSpPr>
        <p:spPr>
          <a:xfrm>
            <a:off x="7812360" y="2204864"/>
            <a:ext cx="722322" cy="835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 userDrawn="1"/>
        </p:nvSpPr>
        <p:spPr>
          <a:xfrm>
            <a:off x="7827044" y="2524139"/>
            <a:ext cx="849412" cy="2054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橢圓 40"/>
          <p:cNvSpPr/>
          <p:nvPr userDrawn="1"/>
        </p:nvSpPr>
        <p:spPr>
          <a:xfrm>
            <a:off x="8173521" y="2204864"/>
            <a:ext cx="183649" cy="835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 userDrawn="1"/>
        </p:nvSpPr>
        <p:spPr>
          <a:xfrm>
            <a:off x="811963" y="3570982"/>
            <a:ext cx="5488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公司簡介</a:t>
            </a:r>
            <a:endParaRPr lang="zh-TW" altLang="zh-TW" sz="36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2577842" y="3573016"/>
            <a:ext cx="55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經營分析</a:t>
            </a:r>
            <a:endParaRPr lang="zh-TW" altLang="zh-TW" sz="36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4378042" y="3568948"/>
            <a:ext cx="55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產品介紹</a:t>
            </a:r>
            <a:endParaRPr lang="zh-TW" altLang="zh-TW" sz="36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5" name="矩形 44"/>
          <p:cNvSpPr/>
          <p:nvPr userDrawn="1"/>
        </p:nvSpPr>
        <p:spPr>
          <a:xfrm>
            <a:off x="6178242" y="3568948"/>
            <a:ext cx="55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行銷策略</a:t>
            </a:r>
            <a:endParaRPr lang="zh-TW" altLang="zh-TW" sz="36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6" name="矩形 45"/>
          <p:cNvSpPr/>
          <p:nvPr userDrawn="1"/>
        </p:nvSpPr>
        <p:spPr>
          <a:xfrm>
            <a:off x="7943693" y="3573016"/>
            <a:ext cx="444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未來發展</a:t>
            </a:r>
            <a:endParaRPr lang="zh-TW" altLang="zh-TW" sz="36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94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 animBg="1"/>
      <p:bldP spid="16" grpId="0" animBg="1"/>
      <p:bldP spid="17" grpId="0" animBg="1"/>
      <p:bldP spid="18" grpId="0" animBg="1"/>
      <p:bldP spid="1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27" grpId="0" animBg="1"/>
      <p:bldP spid="29" grpId="0" animBg="1"/>
      <p:bldP spid="35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2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75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-398314" y="0"/>
            <a:ext cx="10153128" cy="1412776"/>
          </a:xfrm>
          <a:prstGeom prst="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 userDrawn="1"/>
        </p:nvSpPr>
        <p:spPr>
          <a:xfrm>
            <a:off x="1331640" y="2996952"/>
            <a:ext cx="1440160" cy="13681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圓角矩形 47"/>
          <p:cNvSpPr/>
          <p:nvPr userDrawn="1"/>
        </p:nvSpPr>
        <p:spPr>
          <a:xfrm>
            <a:off x="1691680" y="3265124"/>
            <a:ext cx="792088" cy="835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1983075" y="3505798"/>
            <a:ext cx="144016" cy="965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1979712" y="3677022"/>
            <a:ext cx="144016" cy="965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2224906" y="3503976"/>
            <a:ext cx="144016" cy="965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1979712" y="3852664"/>
            <a:ext cx="144016" cy="965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2224906" y="3681027"/>
            <a:ext cx="144016" cy="965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 userDrawn="1"/>
        </p:nvSpPr>
        <p:spPr>
          <a:xfrm>
            <a:off x="2224906" y="3852663"/>
            <a:ext cx="144016" cy="965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2987824" y="2289646"/>
            <a:ext cx="3179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kern="1200" dirty="0" smtClean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Section 1</a:t>
            </a:r>
            <a:endParaRPr lang="zh-TW" altLang="zh-TW" sz="5400" kern="1200" dirty="0"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893146" y="3339048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600" b="1" kern="1200" dirty="0" smtClean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公司簡介</a:t>
            </a:r>
            <a:endParaRPr lang="zh-TW" altLang="zh-TW" sz="6600" b="1" kern="1200" dirty="0"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5" name="圖片 54" descr="沒有自動替代文字。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93046"/>
            <a:ext cx="2199410" cy="2711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81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3" grpId="0"/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-398314" y="0"/>
            <a:ext cx="10153128" cy="1412776"/>
          </a:xfrm>
          <a:prstGeom prst="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圓角矩形 47"/>
          <p:cNvSpPr/>
          <p:nvPr userDrawn="1"/>
        </p:nvSpPr>
        <p:spPr>
          <a:xfrm>
            <a:off x="1691680" y="3325439"/>
            <a:ext cx="792088" cy="835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2987824" y="2289646"/>
            <a:ext cx="3179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kern="1200" dirty="0" smtClean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Section 2</a:t>
            </a:r>
            <a:endParaRPr lang="zh-TW" altLang="zh-TW" sz="5400" kern="12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5" name="圖片 54" descr="沒有自動替代文字。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93046"/>
            <a:ext cx="2199410" cy="27115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 userDrawn="1"/>
        </p:nvSpPr>
        <p:spPr>
          <a:xfrm>
            <a:off x="2987824" y="3298666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600" b="1" kern="1200" dirty="0" smtClean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經營分析</a:t>
            </a:r>
            <a:endParaRPr lang="zh-TW" altLang="zh-TW" sz="6600" b="1" kern="12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橢圓 15"/>
          <p:cNvSpPr/>
          <p:nvPr userDrawn="1"/>
        </p:nvSpPr>
        <p:spPr>
          <a:xfrm>
            <a:off x="1383208" y="2996952"/>
            <a:ext cx="1440160" cy="13681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減號 16"/>
          <p:cNvSpPr/>
          <p:nvPr userDrawn="1"/>
        </p:nvSpPr>
        <p:spPr>
          <a:xfrm rot="18895365">
            <a:off x="1725662" y="3668108"/>
            <a:ext cx="555689" cy="439976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 userDrawn="1"/>
        </p:nvSpPr>
        <p:spPr>
          <a:xfrm>
            <a:off x="2018088" y="3269776"/>
            <a:ext cx="595763" cy="5700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 userDrawn="1"/>
        </p:nvSpPr>
        <p:spPr>
          <a:xfrm>
            <a:off x="2115530" y="3376922"/>
            <a:ext cx="400107" cy="38780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56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/>
      <p:bldP spid="4" grpId="0"/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-398314" y="0"/>
            <a:ext cx="10153128" cy="1412776"/>
          </a:xfrm>
          <a:prstGeom prst="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2987824" y="2289646"/>
            <a:ext cx="3179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kern="1200" dirty="0" smtClean="0">
                <a:solidFill>
                  <a:schemeClr val="accent6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Section 3</a:t>
            </a:r>
            <a:endParaRPr lang="zh-TW" altLang="zh-TW" sz="5400" kern="1200" dirty="0">
              <a:solidFill>
                <a:schemeClr val="accent6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893146" y="3339048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kern="1200" dirty="0" smtClean="0">
                <a:solidFill>
                  <a:schemeClr val="accent6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產品介紹</a:t>
            </a:r>
            <a:endParaRPr lang="zh-TW" altLang="zh-TW" sz="6600" b="1" kern="1200" dirty="0">
              <a:solidFill>
                <a:schemeClr val="accent6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5" name="圖片 54" descr="沒有自動替代文字。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93046"/>
            <a:ext cx="2199410" cy="27115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橢圓 14"/>
          <p:cNvSpPr/>
          <p:nvPr userDrawn="1"/>
        </p:nvSpPr>
        <p:spPr>
          <a:xfrm>
            <a:off x="1331640" y="2996952"/>
            <a:ext cx="1440160" cy="13681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立方體 15"/>
          <p:cNvSpPr/>
          <p:nvPr userDrawn="1"/>
        </p:nvSpPr>
        <p:spPr>
          <a:xfrm>
            <a:off x="1653914" y="3298617"/>
            <a:ext cx="829854" cy="774603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56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5" grpId="0" animBg="1"/>
      <p:bldP spid="1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-398314" y="0"/>
            <a:ext cx="10153128" cy="1412776"/>
          </a:xfrm>
          <a:prstGeom prst="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2987824" y="2289646"/>
            <a:ext cx="3179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kern="1200" dirty="0" smtClean="0">
                <a:solidFill>
                  <a:schemeClr val="accent3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Section 4</a:t>
            </a:r>
            <a:endParaRPr lang="zh-TW" altLang="zh-TW" sz="5400" kern="1200" dirty="0">
              <a:solidFill>
                <a:schemeClr val="accent3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893146" y="3339048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kern="1200" dirty="0" smtClean="0">
                <a:solidFill>
                  <a:schemeClr val="accent3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行銷策略</a:t>
            </a:r>
            <a:endParaRPr lang="zh-TW" altLang="zh-TW" sz="6600" b="1" kern="1200" dirty="0">
              <a:solidFill>
                <a:schemeClr val="accent3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5" name="圖片 54" descr="沒有自動替代文字。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93046"/>
            <a:ext cx="2199410" cy="27115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橢圓 14"/>
          <p:cNvSpPr/>
          <p:nvPr userDrawn="1"/>
        </p:nvSpPr>
        <p:spPr>
          <a:xfrm>
            <a:off x="1331640" y="2996952"/>
            <a:ext cx="1440160" cy="13681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等腰三角形 15"/>
          <p:cNvSpPr/>
          <p:nvPr userDrawn="1"/>
        </p:nvSpPr>
        <p:spPr>
          <a:xfrm>
            <a:off x="1799692" y="3474460"/>
            <a:ext cx="504056" cy="645925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 userDrawn="1"/>
        </p:nvSpPr>
        <p:spPr>
          <a:xfrm>
            <a:off x="1763688" y="3132330"/>
            <a:ext cx="576064" cy="5875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56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5" grpId="0" animBg="1"/>
      <p:bldP spid="16" grpId="0" animBg="1"/>
      <p:bldP spid="1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-398314" y="0"/>
            <a:ext cx="10153128" cy="1412776"/>
          </a:xfrm>
          <a:prstGeom prst="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2987824" y="2289646"/>
            <a:ext cx="3179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kern="1200" dirty="0" smtClean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Section 5</a:t>
            </a:r>
            <a:endParaRPr lang="zh-TW" altLang="zh-TW" sz="5400" kern="1200" dirty="0">
              <a:solidFill>
                <a:srgbClr val="7030A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893146" y="3339048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kern="1200" dirty="0" smtClean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未來發展</a:t>
            </a:r>
            <a:endParaRPr lang="zh-TW" altLang="zh-TW" sz="6600" b="1" kern="1200" dirty="0">
              <a:solidFill>
                <a:srgbClr val="7030A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5" name="圖片 54" descr="沒有自動替代文字。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93046"/>
            <a:ext cx="2199410" cy="27115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橢圓 14"/>
          <p:cNvSpPr/>
          <p:nvPr userDrawn="1"/>
        </p:nvSpPr>
        <p:spPr>
          <a:xfrm>
            <a:off x="1304685" y="2993070"/>
            <a:ext cx="1440160" cy="136815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 userDrawn="1"/>
        </p:nvSpPr>
        <p:spPr>
          <a:xfrm>
            <a:off x="1597016" y="3220570"/>
            <a:ext cx="864096" cy="835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 userDrawn="1"/>
        </p:nvSpPr>
        <p:spPr>
          <a:xfrm>
            <a:off x="1749416" y="3223908"/>
            <a:ext cx="711696" cy="835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 userDrawn="1"/>
        </p:nvSpPr>
        <p:spPr>
          <a:xfrm>
            <a:off x="1597016" y="3220569"/>
            <a:ext cx="722322" cy="835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 userDrawn="1"/>
        </p:nvSpPr>
        <p:spPr>
          <a:xfrm>
            <a:off x="1611700" y="3539844"/>
            <a:ext cx="849412" cy="2054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橢圓 19"/>
          <p:cNvSpPr/>
          <p:nvPr userDrawn="1"/>
        </p:nvSpPr>
        <p:spPr>
          <a:xfrm>
            <a:off x="1958177" y="3220569"/>
            <a:ext cx="183649" cy="835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56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減號 7"/>
          <p:cNvSpPr/>
          <p:nvPr userDrawn="1"/>
        </p:nvSpPr>
        <p:spPr>
          <a:xfrm>
            <a:off x="-2347664" y="188640"/>
            <a:ext cx="13465496" cy="9361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資料 6"/>
          <p:cNvSpPr/>
          <p:nvPr userDrawn="1"/>
        </p:nvSpPr>
        <p:spPr>
          <a:xfrm>
            <a:off x="-972616" y="-1"/>
            <a:ext cx="4248472" cy="743799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79512" y="3591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b="1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公司簡介</a:t>
            </a:r>
            <a:endParaRPr lang="zh-TW" altLang="zh-TW" sz="4000" b="1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減號 9"/>
          <p:cNvSpPr/>
          <p:nvPr userDrawn="1"/>
        </p:nvSpPr>
        <p:spPr>
          <a:xfrm>
            <a:off x="-2228748" y="5949280"/>
            <a:ext cx="13465496" cy="1541237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30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減號 7"/>
          <p:cNvSpPr/>
          <p:nvPr userDrawn="1"/>
        </p:nvSpPr>
        <p:spPr>
          <a:xfrm>
            <a:off x="-2347664" y="188640"/>
            <a:ext cx="13465496" cy="936104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資料 6"/>
          <p:cNvSpPr/>
          <p:nvPr userDrawn="1"/>
        </p:nvSpPr>
        <p:spPr>
          <a:xfrm>
            <a:off x="-972616" y="-1"/>
            <a:ext cx="4248472" cy="743799"/>
          </a:xfrm>
          <a:prstGeom prst="flowChartInputOutp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79512" y="3591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b="1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經營分析</a:t>
            </a:r>
            <a:endParaRPr lang="zh-TW" altLang="zh-TW" sz="4000" b="1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減號 9"/>
          <p:cNvSpPr/>
          <p:nvPr userDrawn="1"/>
        </p:nvSpPr>
        <p:spPr>
          <a:xfrm>
            <a:off x="-2228748" y="5949280"/>
            <a:ext cx="13465496" cy="1541237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79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10155-6458-425B-BE5B-AC135C50C517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3AB34-B7C8-4BDE-8429-7510AA53A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74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50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減號 3"/>
          <p:cNvSpPr/>
          <p:nvPr/>
        </p:nvSpPr>
        <p:spPr>
          <a:xfrm>
            <a:off x="-1692696" y="755993"/>
            <a:ext cx="10188624" cy="792088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55576" y="1548308"/>
            <a:ext cx="42033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b="1" dirty="0" smtClean="0"/>
              <a:t>EEN MAAL</a:t>
            </a:r>
            <a:endParaRPr lang="zh-TW" altLang="en-US" sz="6000" dirty="0"/>
          </a:p>
        </p:txBody>
      </p:sp>
      <p:sp>
        <p:nvSpPr>
          <p:cNvPr id="6" name="減號 5"/>
          <p:cNvSpPr/>
          <p:nvPr/>
        </p:nvSpPr>
        <p:spPr>
          <a:xfrm>
            <a:off x="962451" y="3573016"/>
            <a:ext cx="10188624" cy="792088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788024" y="298824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/>
              <a:t>單人餐廳創業企劃書</a:t>
            </a:r>
            <a:endParaRPr lang="zh-TW" altLang="zh-TW" sz="3200" dirty="0"/>
          </a:p>
        </p:txBody>
      </p:sp>
      <p:pic>
        <p:nvPicPr>
          <p:cNvPr id="9" name="圖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16" y="4499610"/>
            <a:ext cx="2162175" cy="2141220"/>
          </a:xfrm>
          <a:prstGeom prst="rect">
            <a:avLst/>
          </a:prstGeom>
          <a:noFill/>
        </p:spPr>
      </p:pic>
      <p:pic>
        <p:nvPicPr>
          <p:cNvPr id="10" name="圖片 9" descr="https://tse3.mm.bing.net/th?id=OIP.3t5koE06kh4aveuvzSLz7wAAAA&amp;pid=15.1&amp;P=0&amp;w=300&amp;h=3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16" y="4499610"/>
            <a:ext cx="2228850" cy="203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 descr="圖像裡可能有1 人、坐下和室內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83655"/>
            <a:ext cx="2016224" cy="2158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26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987824" y="188640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</a:rPr>
              <a:t>SWOT</a:t>
            </a:r>
            <a:r>
              <a:rPr lang="zh-TW" altLang="zh-TW" sz="18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1800" dirty="0" smtClean="0">
                <a:solidFill>
                  <a:schemeClr val="bg1">
                    <a:lumMod val="50000"/>
                  </a:schemeClr>
                </a:solidFill>
              </a:rPr>
              <a:t>五</a:t>
            </a:r>
            <a:r>
              <a:rPr lang="zh-TW" altLang="zh-TW" sz="1800" dirty="0">
                <a:solidFill>
                  <a:schemeClr val="bg1">
                    <a:lumMod val="50000"/>
                  </a:schemeClr>
                </a:solidFill>
              </a:rPr>
              <a:t>力</a:t>
            </a:r>
            <a:r>
              <a:rPr lang="zh-TW" altLang="zh-TW" sz="18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zh-TW" sz="2600" b="1" dirty="0"/>
              <a:t>餐飲業市場</a:t>
            </a:r>
            <a:r>
              <a:rPr lang="zh-TW" altLang="zh-TW" sz="2600" b="1" dirty="0" smtClean="0"/>
              <a:t>分析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zh-TW" sz="1800" dirty="0">
                <a:solidFill>
                  <a:schemeClr val="bg1">
                    <a:lumMod val="50000"/>
                  </a:schemeClr>
                </a:solidFill>
              </a:rPr>
              <a:t>消費者</a:t>
            </a:r>
            <a:r>
              <a:rPr lang="zh-TW" altLang="zh-TW" sz="18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endParaRPr lang="zh-TW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按鈕形 5"/>
          <p:cNvSpPr/>
          <p:nvPr/>
        </p:nvSpPr>
        <p:spPr>
          <a:xfrm>
            <a:off x="453728" y="4725144"/>
            <a:ext cx="8222728" cy="1584176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sz="2400" b="1" dirty="0" smtClean="0"/>
          </a:p>
          <a:p>
            <a:r>
              <a:rPr lang="zh-TW" altLang="zh-TW" sz="2400" b="1" dirty="0" smtClean="0"/>
              <a:t>不論</a:t>
            </a:r>
            <a:r>
              <a:rPr lang="zh-TW" altLang="zh-TW" sz="2400" b="1" dirty="0"/>
              <a:t>男女單身且未婚的人數逐年提高</a:t>
            </a:r>
            <a:r>
              <a:rPr lang="zh-TW" altLang="zh-TW" sz="2400" b="1" dirty="0" smtClean="0"/>
              <a:t>。</a:t>
            </a:r>
            <a:endParaRPr lang="en-US" altLang="zh-TW" sz="2400" b="1" dirty="0" smtClean="0"/>
          </a:p>
          <a:p>
            <a:r>
              <a:rPr lang="zh-TW" altLang="zh-TW" sz="2400" b="1" dirty="0" smtClean="0"/>
              <a:t>本</a:t>
            </a:r>
            <a:r>
              <a:rPr lang="zh-TW" altLang="zh-TW" sz="2400" b="1" dirty="0"/>
              <a:t>餐廳看上這塊市場大餅，將未婚或喜愛一個人吃飯的顧客，設定為主打特色。</a:t>
            </a:r>
          </a:p>
          <a:p>
            <a:r>
              <a:rPr lang="en-US" altLang="zh-TW" dirty="0"/>
              <a:t> </a:t>
            </a:r>
            <a:endParaRPr lang="zh-TW" altLang="zh-TW" dirty="0"/>
          </a:p>
        </p:txBody>
      </p:sp>
      <p:sp>
        <p:nvSpPr>
          <p:cNvPr id="2" name="矩形 1"/>
          <p:cNvSpPr/>
          <p:nvPr/>
        </p:nvSpPr>
        <p:spPr>
          <a:xfrm>
            <a:off x="215008" y="4869160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 </a:t>
            </a:r>
            <a:endParaRPr lang="zh-TW" altLang="zh-TW" dirty="0"/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969889"/>
              </p:ext>
            </p:extLst>
          </p:nvPr>
        </p:nvGraphicFramePr>
        <p:xfrm>
          <a:off x="1547156" y="958921"/>
          <a:ext cx="62646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875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987824" y="188640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</a:rPr>
              <a:t>SWOT</a:t>
            </a:r>
            <a:r>
              <a:rPr lang="zh-TW" altLang="zh-TW" sz="18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1800" dirty="0" smtClean="0">
                <a:solidFill>
                  <a:schemeClr val="bg1">
                    <a:lumMod val="50000"/>
                  </a:schemeClr>
                </a:solidFill>
              </a:rPr>
              <a:t>五</a:t>
            </a:r>
            <a:r>
              <a:rPr lang="zh-TW" altLang="zh-TW" sz="1800" dirty="0">
                <a:solidFill>
                  <a:schemeClr val="bg1">
                    <a:lumMod val="50000"/>
                  </a:schemeClr>
                </a:solidFill>
              </a:rPr>
              <a:t>力</a:t>
            </a:r>
            <a:r>
              <a:rPr lang="zh-TW" altLang="zh-TW" sz="18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zh-TW" sz="1800" dirty="0">
                <a:solidFill>
                  <a:schemeClr val="bg1">
                    <a:lumMod val="50000"/>
                  </a:schemeClr>
                </a:solidFill>
              </a:rPr>
              <a:t>餐飲業市場</a:t>
            </a:r>
            <a:r>
              <a:rPr lang="zh-TW" altLang="zh-TW" sz="18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zh-TW" sz="2600" b="1" dirty="0"/>
              <a:t>消費者</a:t>
            </a:r>
            <a:r>
              <a:rPr lang="zh-TW" altLang="zh-TW" sz="2600" b="1" dirty="0" smtClean="0"/>
              <a:t>分析</a:t>
            </a:r>
            <a:endParaRPr lang="zh-TW" altLang="en-US" sz="2600" b="1" dirty="0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750628"/>
              </p:ext>
            </p:extLst>
          </p:nvPr>
        </p:nvGraphicFramePr>
        <p:xfrm>
          <a:off x="899592" y="931863"/>
          <a:ext cx="66247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按鈕形 5"/>
          <p:cNvSpPr/>
          <p:nvPr/>
        </p:nvSpPr>
        <p:spPr>
          <a:xfrm>
            <a:off x="7668344" y="836712"/>
            <a:ext cx="1098376" cy="544688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七</a:t>
            </a:r>
            <a:endParaRPr lang="en-US" altLang="zh-TW" sz="2000" b="1" dirty="0" smtClean="0"/>
          </a:p>
          <a:p>
            <a:pPr algn="ctr"/>
            <a:r>
              <a:rPr lang="zh-TW" altLang="en-US" sz="2000" b="1" dirty="0" smtClean="0"/>
              <a:t>成</a:t>
            </a:r>
            <a:endParaRPr lang="en-US" altLang="zh-TW" sz="2000" b="1" dirty="0" smtClean="0"/>
          </a:p>
          <a:p>
            <a:pPr algn="ctr"/>
            <a:r>
              <a:rPr lang="zh-TW" altLang="en-US" sz="2000" b="1" dirty="0" smtClean="0"/>
              <a:t>五</a:t>
            </a:r>
            <a:endParaRPr lang="en-US" altLang="zh-TW" sz="2000" b="1" dirty="0" smtClean="0"/>
          </a:p>
          <a:p>
            <a:pPr algn="ctr"/>
            <a:r>
              <a:rPr lang="zh-TW" altLang="en-US" sz="2000" b="1" dirty="0" smtClean="0"/>
              <a:t>的</a:t>
            </a:r>
            <a:endParaRPr lang="en-US" altLang="zh-TW" sz="2000" b="1" dirty="0" smtClean="0"/>
          </a:p>
          <a:p>
            <a:pPr algn="ctr"/>
            <a:r>
              <a:rPr lang="zh-TW" altLang="en-US" sz="2000" b="1" dirty="0" smtClean="0"/>
              <a:t>人</a:t>
            </a:r>
            <a:endParaRPr lang="en-US" altLang="zh-TW" sz="2000" b="1" dirty="0" smtClean="0"/>
          </a:p>
          <a:p>
            <a:pPr algn="ctr"/>
            <a:r>
              <a:rPr lang="zh-TW" altLang="zh-TW" sz="2000" b="1" dirty="0" smtClean="0"/>
              <a:t>對</a:t>
            </a:r>
            <a:endParaRPr lang="en-US" altLang="zh-TW" sz="2000" b="1" dirty="0" smtClean="0"/>
          </a:p>
          <a:p>
            <a:pPr algn="ctr"/>
            <a:r>
              <a:rPr lang="zh-TW" altLang="zh-TW" sz="2000" b="1" dirty="0" smtClean="0"/>
              <a:t>本</a:t>
            </a:r>
            <a:endParaRPr lang="en-US" altLang="zh-TW" sz="2000" b="1" dirty="0" smtClean="0"/>
          </a:p>
          <a:p>
            <a:pPr algn="ctr"/>
            <a:r>
              <a:rPr lang="zh-TW" altLang="zh-TW" sz="2000" b="1" dirty="0" smtClean="0"/>
              <a:t>餐</a:t>
            </a:r>
            <a:endParaRPr lang="en-US" altLang="zh-TW" sz="2000" b="1" dirty="0" smtClean="0"/>
          </a:p>
          <a:p>
            <a:pPr algn="ctr"/>
            <a:r>
              <a:rPr lang="zh-TW" altLang="zh-TW" sz="2000" b="1" dirty="0" smtClean="0"/>
              <a:t>廳</a:t>
            </a:r>
            <a:endParaRPr lang="en-US" altLang="zh-TW" sz="2000" b="1" dirty="0" smtClean="0"/>
          </a:p>
          <a:p>
            <a:pPr algn="ctr"/>
            <a:r>
              <a:rPr lang="zh-TW" altLang="zh-TW" sz="2000" b="1" dirty="0" smtClean="0"/>
              <a:t>有</a:t>
            </a:r>
            <a:endParaRPr lang="en-US" altLang="zh-TW" sz="2000" b="1" dirty="0" smtClean="0"/>
          </a:p>
          <a:p>
            <a:pPr algn="ctr"/>
            <a:r>
              <a:rPr lang="zh-TW" altLang="zh-TW" sz="2000" b="1" dirty="0" smtClean="0"/>
              <a:t>一</a:t>
            </a:r>
            <a:endParaRPr lang="en-US" altLang="zh-TW" sz="2000" b="1" dirty="0" smtClean="0"/>
          </a:p>
          <a:p>
            <a:pPr algn="ctr"/>
            <a:r>
              <a:rPr lang="zh-TW" altLang="zh-TW" sz="2000" b="1" dirty="0" smtClean="0"/>
              <a:t>定</a:t>
            </a:r>
            <a:endParaRPr lang="en-US" altLang="zh-TW" sz="2000" b="1" dirty="0" smtClean="0"/>
          </a:p>
          <a:p>
            <a:pPr algn="ctr"/>
            <a:r>
              <a:rPr lang="zh-TW" altLang="zh-TW" sz="2000" b="1" dirty="0" smtClean="0"/>
              <a:t>的</a:t>
            </a:r>
            <a:endParaRPr lang="en-US" altLang="zh-TW" sz="2000" b="1" dirty="0" smtClean="0"/>
          </a:p>
          <a:p>
            <a:pPr algn="ctr"/>
            <a:r>
              <a:rPr lang="zh-TW" altLang="zh-TW" sz="2000" b="1" dirty="0" smtClean="0"/>
              <a:t>消</a:t>
            </a:r>
            <a:endParaRPr lang="en-US" altLang="zh-TW" sz="2000" b="1" dirty="0" smtClean="0"/>
          </a:p>
          <a:p>
            <a:pPr algn="ctr"/>
            <a:r>
              <a:rPr lang="zh-TW" altLang="zh-TW" sz="2000" b="1" dirty="0" smtClean="0"/>
              <a:t>費</a:t>
            </a:r>
            <a:endParaRPr lang="en-US" altLang="zh-TW" sz="2000" b="1" dirty="0" smtClean="0"/>
          </a:p>
          <a:p>
            <a:pPr algn="ctr"/>
            <a:r>
              <a:rPr lang="zh-TW" altLang="zh-TW" sz="2000" b="1" dirty="0" smtClean="0"/>
              <a:t>意</a:t>
            </a:r>
            <a:endParaRPr lang="en-US" altLang="zh-TW" sz="2000" b="1" dirty="0" smtClean="0"/>
          </a:p>
          <a:p>
            <a:pPr algn="ctr"/>
            <a:r>
              <a:rPr lang="zh-TW" altLang="zh-TW" sz="2000" b="1" dirty="0" smtClean="0"/>
              <a:t>願</a:t>
            </a:r>
            <a:endParaRPr lang="zh-TW" altLang="zh-TW" sz="2000" b="1" dirty="0"/>
          </a:p>
        </p:txBody>
      </p:sp>
      <p:pic>
        <p:nvPicPr>
          <p:cNvPr id="7" name="圖片 6" descr="沒有自動替代文字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8150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875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74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/>
          <p:cNvSpPr/>
          <p:nvPr/>
        </p:nvSpPr>
        <p:spPr>
          <a:xfrm>
            <a:off x="575743" y="1436261"/>
            <a:ext cx="3024336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3200" b="1" dirty="0" smtClean="0"/>
              <a:t>義</a:t>
            </a:r>
            <a:r>
              <a:rPr lang="zh-TW" altLang="zh-TW" sz="3200" b="1" dirty="0"/>
              <a:t>大利麵</a:t>
            </a:r>
            <a:endParaRPr lang="zh-TW" altLang="en-US" sz="3200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987824" y="0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zh-TW" altLang="zh-TW" sz="2800" b="1" dirty="0"/>
              <a:t>產品</a:t>
            </a:r>
            <a:r>
              <a:rPr lang="zh-TW" altLang="zh-TW" sz="2800" b="1" dirty="0" smtClean="0"/>
              <a:t>規劃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產業特性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利基點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經營模式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zh-TW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圖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46" y="1138947"/>
            <a:ext cx="2208530" cy="1602740"/>
          </a:xfrm>
          <a:prstGeom prst="rect">
            <a:avLst/>
          </a:prstGeom>
          <a:noFill/>
        </p:spPr>
      </p:pic>
      <p:sp>
        <p:nvSpPr>
          <p:cNvPr id="8" name="橢圓 7"/>
          <p:cNvSpPr/>
          <p:nvPr/>
        </p:nvSpPr>
        <p:spPr>
          <a:xfrm>
            <a:off x="546868" y="3074900"/>
            <a:ext cx="3024336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3200" b="1" dirty="0" smtClean="0"/>
              <a:t>披薩</a:t>
            </a:r>
            <a:endParaRPr lang="zh-TW" altLang="en-US" sz="3200" b="1" dirty="0"/>
          </a:p>
        </p:txBody>
      </p:sp>
      <p:pic>
        <p:nvPicPr>
          <p:cNvPr id="9" name="yui_3_5_1_1_1519352159185_541" descr="https://tse1.mm.bing.net/th?id=OIP.55Kkba61zwMN5aaKpQSFuwHaGW&amp;pid=15.1&amp;P=0&amp;w=189&amp;h=16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50" y="2908142"/>
            <a:ext cx="2108181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橢圓 9"/>
          <p:cNvSpPr/>
          <p:nvPr/>
        </p:nvSpPr>
        <p:spPr>
          <a:xfrm>
            <a:off x="532060" y="4912265"/>
            <a:ext cx="3024336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/>
              <a:t>中式料理</a:t>
            </a:r>
            <a:endParaRPr lang="zh-TW" altLang="en-US" sz="3200" b="1" dirty="0"/>
          </a:p>
        </p:txBody>
      </p:sp>
      <p:pic>
        <p:nvPicPr>
          <p:cNvPr id="11" name="圖片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919" y="4739347"/>
            <a:ext cx="2047875" cy="14979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按鈕形 11"/>
          <p:cNvSpPr/>
          <p:nvPr/>
        </p:nvSpPr>
        <p:spPr>
          <a:xfrm>
            <a:off x="7020272" y="1268760"/>
            <a:ext cx="1008112" cy="4666317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供</a:t>
            </a:r>
            <a:endParaRPr lang="en-US" altLang="zh-TW" sz="3600" dirty="0" smtClean="0"/>
          </a:p>
          <a:p>
            <a:pPr algn="ctr"/>
            <a:r>
              <a:rPr lang="zh-TW" altLang="en-US" sz="3600" dirty="0" smtClean="0"/>
              <a:t>顧</a:t>
            </a:r>
            <a:endParaRPr lang="en-US" altLang="zh-TW" sz="3600" dirty="0" smtClean="0"/>
          </a:p>
          <a:p>
            <a:pPr algn="ctr"/>
            <a:r>
              <a:rPr lang="zh-TW" altLang="en-US" sz="3600" dirty="0" smtClean="0"/>
              <a:t>客</a:t>
            </a:r>
            <a:endParaRPr lang="en-US" altLang="zh-TW" sz="3600" dirty="0" smtClean="0"/>
          </a:p>
          <a:p>
            <a:pPr algn="ctr"/>
            <a:r>
              <a:rPr lang="zh-TW" altLang="en-US" sz="3600" dirty="0" smtClean="0"/>
              <a:t>多</a:t>
            </a:r>
            <a:endParaRPr lang="en-US" altLang="zh-TW" sz="3600" dirty="0" smtClean="0"/>
          </a:p>
          <a:p>
            <a:pPr algn="ctr"/>
            <a:r>
              <a:rPr lang="zh-TW" altLang="en-US" sz="3600" dirty="0" smtClean="0"/>
              <a:t>種</a:t>
            </a:r>
            <a:endParaRPr lang="en-US" altLang="zh-TW" sz="3600" dirty="0" smtClean="0"/>
          </a:p>
          <a:p>
            <a:pPr algn="ctr"/>
            <a:r>
              <a:rPr lang="zh-TW" altLang="en-US" sz="3600" dirty="0" smtClean="0"/>
              <a:t>選</a:t>
            </a:r>
            <a:endParaRPr lang="en-US" altLang="zh-TW" sz="3600" dirty="0" smtClean="0"/>
          </a:p>
          <a:p>
            <a:pPr algn="ctr"/>
            <a:r>
              <a:rPr lang="zh-TW" altLang="en-US" sz="3600" dirty="0" smtClean="0"/>
              <a:t>擇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5024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987824" y="0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zh-TW" altLang="zh-TW" sz="2600" b="1" dirty="0"/>
              <a:t>目標</a:t>
            </a:r>
            <a:r>
              <a:rPr lang="zh-TW" altLang="zh-TW" sz="2600" b="1" dirty="0" smtClean="0"/>
              <a:t>市場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產業特性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利基點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經營模式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zh-TW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1052736"/>
            <a:ext cx="696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/>
              <a:t>本餐廳</a:t>
            </a:r>
            <a:r>
              <a:rPr lang="en-US" altLang="zh-TW" sz="2400" b="1" dirty="0"/>
              <a:t>EEN MAAL</a:t>
            </a:r>
            <a:r>
              <a:rPr lang="zh-TW" altLang="zh-TW" sz="2400" b="1" dirty="0"/>
              <a:t>鎖定以下族群為主要目標顧客：</a:t>
            </a:r>
          </a:p>
        </p:txBody>
      </p:sp>
      <p:sp>
        <p:nvSpPr>
          <p:cNvPr id="9" name="流程圖: 替代處理程序 8"/>
          <p:cNvSpPr/>
          <p:nvPr/>
        </p:nvSpPr>
        <p:spPr>
          <a:xfrm>
            <a:off x="339985" y="1844824"/>
            <a:ext cx="3312368" cy="64807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zh-TW" altLang="zh-TW" sz="2400" dirty="0"/>
              <a:t>高所得且享受單身者 </a:t>
            </a:r>
          </a:p>
        </p:txBody>
      </p:sp>
      <p:sp>
        <p:nvSpPr>
          <p:cNvPr id="11" name="流程圖: 替代處理程序 10"/>
          <p:cNvSpPr/>
          <p:nvPr/>
        </p:nvSpPr>
        <p:spPr>
          <a:xfrm>
            <a:off x="323528" y="2780928"/>
            <a:ext cx="3953737" cy="6480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zh-TW" altLang="zh-TW" sz="2400" dirty="0"/>
              <a:t>想一個人享受吃飯時光者 </a:t>
            </a:r>
          </a:p>
        </p:txBody>
      </p:sp>
      <p:sp>
        <p:nvSpPr>
          <p:cNvPr id="14" name="流程圖: 替代處理程序 13"/>
          <p:cNvSpPr/>
          <p:nvPr/>
        </p:nvSpPr>
        <p:spPr>
          <a:xfrm>
            <a:off x="223412" y="3717032"/>
            <a:ext cx="4965365" cy="64807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zh-TW" altLang="zh-TW" sz="2400" dirty="0"/>
              <a:t>厭倦油膩且多鈉多鹽餐點的外食族</a:t>
            </a:r>
          </a:p>
        </p:txBody>
      </p:sp>
      <p:pic>
        <p:nvPicPr>
          <p:cNvPr id="2050" name="圖片 4" descr="圖像裡可能有2 個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29308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圖片 7" descr="沒有自動替代文字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29308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Calibri" pitchFamily="34" charset="0"/>
              </a:rPr>
              <a:t>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3810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Calibri" pitchFamily="34" charset="0"/>
              </a:rPr>
              <a:t> </a:t>
            </a:r>
            <a:r>
              <a:rPr kumimoji="1" lang="en-US" altLang="zh-TW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2055" name="圖片 26" descr="圖像裡可能有一或多人、大家坐著、表格和室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81" y="1539519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圖片 3" descr="圖像裡可能有1 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81" y="4202060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2286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28600" y="426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930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987824" y="0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zh-TW" altLang="zh-TW" sz="2000" dirty="0">
                <a:solidFill>
                  <a:schemeClr val="bg1">
                    <a:lumMod val="50000"/>
                  </a:schemeClr>
                </a:solidFill>
              </a:rPr>
              <a:t>產品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規劃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b="1" dirty="0" smtClean="0"/>
              <a:t> </a:t>
            </a:r>
            <a:r>
              <a:rPr lang="zh-TW" altLang="en-US" sz="2600" b="1" dirty="0" smtClean="0"/>
              <a:t>核心技術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利基點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經營模式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zh-TW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3" y="2683874"/>
            <a:ext cx="2981325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圖像裡可能有1 人、坐下、站立、表格和室內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6" y="4337619"/>
            <a:ext cx="2720340" cy="211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沒有自動替代文字。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56" y="4399907"/>
            <a:ext cx="3017520" cy="202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395536" y="1052736"/>
            <a:ext cx="7520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zh-TW" sz="2400" dirty="0"/>
              <a:t>在空間設計上特別就單人座位間隔一定距離，讓人有個隱密小空間，可以休憩看書等</a:t>
            </a:r>
            <a:r>
              <a:rPr lang="zh-TW" altLang="zh-TW" sz="2400" dirty="0" smtClean="0"/>
              <a:t>，</a:t>
            </a:r>
            <a:endParaRPr lang="en-US" altLang="zh-TW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zh-TW" sz="2400" dirty="0" smtClean="0"/>
              <a:t>不再</a:t>
            </a:r>
            <a:r>
              <a:rPr lang="zh-TW" altLang="zh-TW" sz="2400" dirty="0"/>
              <a:t>覺得自己用餐很拘謹，不需要老是呼朋引伴用餐，自己也可以享有個人悠閒的用餐環境。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5930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987824" y="0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zh-TW" altLang="zh-TW" sz="2000" dirty="0">
                <a:solidFill>
                  <a:schemeClr val="bg1">
                    <a:lumMod val="50000"/>
                  </a:schemeClr>
                </a:solidFill>
              </a:rPr>
              <a:t>產品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規劃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b="1" dirty="0" smtClean="0"/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產業特性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600" b="1" dirty="0" smtClean="0"/>
              <a:t> </a:t>
            </a:r>
            <a:r>
              <a:rPr lang="zh-TW" altLang="zh-TW" sz="2600" b="1" dirty="0" smtClean="0"/>
              <a:t>利基點</a:t>
            </a:r>
            <a:r>
              <a:rPr lang="zh-TW" altLang="en-US" sz="2600" b="1" dirty="0" smtClean="0"/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經營模式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zh-TW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084027" y="1615212"/>
            <a:ext cx="6872348" cy="94969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953417" y="868180"/>
            <a:ext cx="3960441" cy="85311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/>
              <a:t>現今社會生活</a:t>
            </a:r>
            <a:r>
              <a:rPr lang="zh-TW" altLang="zh-TW" sz="2400" b="1" dirty="0" smtClean="0"/>
              <a:t>結構發生變化</a:t>
            </a:r>
            <a:endParaRPr lang="zh-TW" altLang="en-US" sz="2400" b="1" dirty="0"/>
          </a:p>
        </p:txBody>
      </p:sp>
      <p:sp>
        <p:nvSpPr>
          <p:cNvPr id="4" name="矩形 3"/>
          <p:cNvSpPr/>
          <p:nvPr/>
        </p:nvSpPr>
        <p:spPr>
          <a:xfrm>
            <a:off x="1241449" y="1860788"/>
            <a:ext cx="6624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 目前單身及一個人生活比例，都比以往的社會高出許多，使人們很能享受一個人生活的方式，進而形成市場需求。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156036" y="3415412"/>
            <a:ext cx="6872348" cy="94969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025426" y="2668380"/>
            <a:ext cx="3960441" cy="85311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/>
              <a:t>「對自己好一點」成為流行</a:t>
            </a:r>
            <a:endParaRPr lang="zh-TW" altLang="en-US" sz="2400" b="1" dirty="0"/>
          </a:p>
        </p:txBody>
      </p:sp>
      <p:sp>
        <p:nvSpPr>
          <p:cNvPr id="11" name="矩形 10"/>
          <p:cNvSpPr/>
          <p:nvPr/>
        </p:nvSpPr>
        <p:spPr>
          <a:xfrm>
            <a:off x="1313458" y="3660988"/>
            <a:ext cx="6624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近年個人所得逐漸提高也間接提高消費能力，現代人在緊張忙碌的壓力下，願意對自己好一點，較捨得花錢享受。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1137854" y="5287620"/>
            <a:ext cx="6872348" cy="94969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025426" y="4540587"/>
            <a:ext cx="4410670" cy="85311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/>
              <a:t>營養健康且方便外食族的服務</a:t>
            </a:r>
            <a:endParaRPr lang="zh-TW" altLang="en-US" sz="2400" b="1" dirty="0"/>
          </a:p>
        </p:txBody>
      </p:sp>
      <p:sp>
        <p:nvSpPr>
          <p:cNvPr id="14" name="矩形 13"/>
          <p:cNvSpPr/>
          <p:nvPr/>
        </p:nvSpPr>
        <p:spPr>
          <a:xfrm>
            <a:off x="1295276" y="5533196"/>
            <a:ext cx="6624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近年個人所得逐漸提高也間接提高消費能力，現代人在緊張忙碌的壓力下，願意對自己好一點，較捨得花錢享受。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722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251520" y="1628800"/>
            <a:ext cx="8424936" cy="42484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zh-TW" altLang="zh-TW" sz="2400" dirty="0">
                <a:solidFill>
                  <a:schemeClr val="tx1"/>
                </a:solidFill>
              </a:rPr>
              <a:t>本公司經營團隊對餐飲服務業具有多年實務經驗。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TW" altLang="zh-TW" sz="2400" dirty="0">
                <a:solidFill>
                  <a:schemeClr val="tx1"/>
                </a:solidFill>
              </a:rPr>
              <a:t>透過 </a:t>
            </a:r>
            <a:r>
              <a:rPr lang="en-US" altLang="zh-TW" sz="2400" dirty="0">
                <a:solidFill>
                  <a:schemeClr val="tx1"/>
                </a:solidFill>
              </a:rPr>
              <a:t>EEN MAAL</a:t>
            </a:r>
            <a:r>
              <a:rPr lang="zh-TW" altLang="zh-TW" sz="2400" dirty="0">
                <a:solidFill>
                  <a:schemeClr val="tx1"/>
                </a:solidFill>
              </a:rPr>
              <a:t>的服務，使顧客能享受在自由的用餐環境中，為顧客帶來各種的價值滿足。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TW" altLang="zh-TW" sz="2400" dirty="0">
                <a:solidFill>
                  <a:schemeClr val="tx1"/>
                </a:solidFill>
              </a:rPr>
              <a:t>滿足顧客需求並拓展目標客戶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zh-TW" sz="2400" dirty="0">
                <a:solidFill>
                  <a:schemeClr val="tx1"/>
                </a:solidFill>
              </a:rPr>
              <a:t>創造顧客價值</a:t>
            </a:r>
            <a:r>
              <a:rPr lang="zh-TW" altLang="zh-TW" sz="2400" dirty="0" smtClean="0">
                <a:solidFill>
                  <a:schemeClr val="tx1"/>
                </a:solidFill>
              </a:rPr>
              <a:t>：</a:t>
            </a:r>
            <a:r>
              <a:rPr lang="en-US" altLang="zh-TW" sz="2400" dirty="0" smtClean="0">
                <a:solidFill>
                  <a:schemeClr val="tx1"/>
                </a:solidFill>
              </a:rPr>
              <a:t>EEN </a:t>
            </a:r>
            <a:r>
              <a:rPr lang="en-US" altLang="zh-TW" sz="2400" dirty="0">
                <a:solidFill>
                  <a:schemeClr val="tx1"/>
                </a:solidFill>
              </a:rPr>
              <a:t>MAAL </a:t>
            </a:r>
            <a:r>
              <a:rPr lang="zh-TW" altLang="zh-TW" sz="2400" dirty="0">
                <a:solidFill>
                  <a:schemeClr val="tx1"/>
                </a:solidFill>
              </a:rPr>
              <a:t>主要希望提供健康養生的餐點以及舒適的用餐環境，讓顧客獲得有價值的服務而得到滿足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987824" y="0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zh-TW" altLang="zh-TW" sz="2000" dirty="0">
                <a:solidFill>
                  <a:schemeClr val="bg1">
                    <a:lumMod val="50000"/>
                  </a:schemeClr>
                </a:solidFill>
              </a:rPr>
              <a:t>產品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規劃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b="1" dirty="0" smtClean="0"/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產業特性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利基點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600" b="1" dirty="0" smtClean="0"/>
              <a:t>經營模式</a:t>
            </a:r>
            <a:r>
              <a:rPr lang="zh-TW" altLang="en-US" sz="2600" b="1" dirty="0" smtClean="0"/>
              <a:t>  </a:t>
            </a:r>
            <a:endParaRPr lang="zh-TW" altLang="en-US" sz="2600" b="1" dirty="0"/>
          </a:p>
        </p:txBody>
      </p:sp>
      <p:sp>
        <p:nvSpPr>
          <p:cNvPr id="5" name="按鈕形 4"/>
          <p:cNvSpPr/>
          <p:nvPr/>
        </p:nvSpPr>
        <p:spPr>
          <a:xfrm>
            <a:off x="683568" y="984677"/>
            <a:ext cx="7488832" cy="100811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b="1" dirty="0"/>
              <a:t>本餐廳</a:t>
            </a:r>
            <a:r>
              <a:rPr lang="en-US" altLang="zh-TW" b="1" dirty="0"/>
              <a:t>EEN MAAL</a:t>
            </a:r>
            <a:r>
              <a:rPr lang="zh-TW" altLang="zh-TW" b="1" dirty="0"/>
              <a:t>主要為單人顧客提供優質服務與特殊用餐環境：</a:t>
            </a:r>
          </a:p>
        </p:txBody>
      </p:sp>
      <p:pic>
        <p:nvPicPr>
          <p:cNvPr id="4" name="圖片 3" descr="沒有自動替代文字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49" y="4839047"/>
            <a:ext cx="3886572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192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43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059832" y="-243408"/>
            <a:ext cx="5349280" cy="1143000"/>
          </a:xfrm>
        </p:spPr>
        <p:txBody>
          <a:bodyPr>
            <a:normAutofit/>
          </a:bodyPr>
          <a:lstStyle/>
          <a:p>
            <a:pPr algn="l"/>
            <a:r>
              <a:rPr lang="zh-TW" altLang="zh-TW" sz="2600" b="1" dirty="0"/>
              <a:t>行銷策略</a:t>
            </a:r>
            <a:r>
              <a:rPr lang="zh-TW" altLang="zh-TW" sz="2600" b="1" dirty="0" smtClean="0"/>
              <a:t>分析</a:t>
            </a:r>
            <a:r>
              <a:rPr lang="zh-TW" altLang="en-US" sz="2600" b="1" dirty="0" smtClean="0"/>
              <a:t> </a:t>
            </a:r>
            <a:endParaRPr lang="zh-TW" altLang="en-US" sz="2600" dirty="0"/>
          </a:p>
        </p:txBody>
      </p:sp>
      <p:sp>
        <p:nvSpPr>
          <p:cNvPr id="6" name="圓角矩形 5"/>
          <p:cNvSpPr/>
          <p:nvPr/>
        </p:nvSpPr>
        <p:spPr>
          <a:xfrm>
            <a:off x="320204" y="1196752"/>
            <a:ext cx="2304256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推廣</a:t>
            </a:r>
            <a:endParaRPr lang="zh-TW" altLang="en-US" sz="4000" b="1" dirty="0"/>
          </a:p>
        </p:txBody>
      </p:sp>
      <p:sp>
        <p:nvSpPr>
          <p:cNvPr id="7" name="圓角矩形 6"/>
          <p:cNvSpPr/>
          <p:nvPr/>
        </p:nvSpPr>
        <p:spPr>
          <a:xfrm>
            <a:off x="335397" y="2492896"/>
            <a:ext cx="2304256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產品</a:t>
            </a:r>
            <a:endParaRPr lang="zh-TW" altLang="en-US" sz="4000" b="1" dirty="0"/>
          </a:p>
        </p:txBody>
      </p:sp>
      <p:sp>
        <p:nvSpPr>
          <p:cNvPr id="8" name="圓角矩形 7"/>
          <p:cNvSpPr/>
          <p:nvPr/>
        </p:nvSpPr>
        <p:spPr>
          <a:xfrm>
            <a:off x="320204" y="3861048"/>
            <a:ext cx="2304256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4000" b="1" dirty="0"/>
              <a:t>價格</a:t>
            </a:r>
            <a:endParaRPr lang="zh-TW" altLang="en-US" sz="4000" dirty="0"/>
          </a:p>
        </p:txBody>
      </p:sp>
      <p:sp>
        <p:nvSpPr>
          <p:cNvPr id="10" name="圓角矩形 9"/>
          <p:cNvSpPr/>
          <p:nvPr/>
        </p:nvSpPr>
        <p:spPr>
          <a:xfrm>
            <a:off x="329490" y="5301208"/>
            <a:ext cx="2304256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通路</a:t>
            </a:r>
            <a:endParaRPr lang="zh-TW" altLang="en-US" sz="4000" b="1" dirty="0"/>
          </a:p>
        </p:txBody>
      </p:sp>
      <p:sp>
        <p:nvSpPr>
          <p:cNvPr id="11" name="矩形 10"/>
          <p:cNvSpPr/>
          <p:nvPr/>
        </p:nvSpPr>
        <p:spPr>
          <a:xfrm>
            <a:off x="2791856" y="1321313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/>
              <a:t>創店初始，利用促銷的方式</a:t>
            </a:r>
            <a:r>
              <a:rPr lang="zh-TW" altLang="zh-TW" sz="2400" dirty="0" smtClean="0"/>
              <a:t>，</a:t>
            </a:r>
            <a:endParaRPr lang="en-US" altLang="zh-TW" sz="2400" dirty="0" smtClean="0"/>
          </a:p>
          <a:p>
            <a:r>
              <a:rPr lang="zh-TW" altLang="zh-TW" sz="2400" dirty="0" smtClean="0"/>
              <a:t>例如</a:t>
            </a:r>
            <a:r>
              <a:rPr lang="zh-TW" altLang="zh-TW" sz="2400" dirty="0"/>
              <a:t>：開幕慶，來本店消費打折優惠。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2709655" y="2492896"/>
            <a:ext cx="6453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zh-TW" altLang="zh-TW" sz="2400" dirty="0" smtClean="0"/>
              <a:t>因應</a:t>
            </a:r>
            <a:r>
              <a:rPr lang="zh-TW" altLang="zh-TW" sz="2400" dirty="0"/>
              <a:t>多變的因素，保有現有的餐點，並不斷研發新的產品。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zh-TW" sz="2400" dirty="0" smtClean="0"/>
              <a:t>配合</a:t>
            </a:r>
            <a:r>
              <a:rPr lang="zh-TW" altLang="zh-TW" sz="2400" dirty="0"/>
              <a:t>各種節慶</a:t>
            </a:r>
            <a:r>
              <a:rPr lang="zh-TW" altLang="zh-TW" sz="2400" dirty="0" smtClean="0"/>
              <a:t>，推出</a:t>
            </a:r>
            <a:r>
              <a:rPr lang="zh-TW" altLang="zh-TW" sz="2400" dirty="0"/>
              <a:t>優惠套餐</a:t>
            </a:r>
            <a:r>
              <a:rPr lang="zh-TW" altLang="zh-TW" sz="2000" dirty="0"/>
              <a:t>。</a:t>
            </a:r>
            <a:endParaRPr lang="zh-TW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2738118" y="3985609"/>
            <a:ext cx="6100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 smtClean="0"/>
              <a:t>本</a:t>
            </a:r>
            <a:r>
              <a:rPr lang="zh-TW" altLang="zh-TW" sz="2400" dirty="0"/>
              <a:t>餐廳分時段制定低消額度</a:t>
            </a:r>
            <a:r>
              <a:rPr lang="zh-TW" altLang="zh-TW" sz="2400" dirty="0" smtClean="0"/>
              <a:t>，</a:t>
            </a:r>
            <a:endParaRPr lang="en-US" altLang="zh-TW" sz="2400" dirty="0" smtClean="0"/>
          </a:p>
          <a:p>
            <a:r>
              <a:rPr lang="zh-TW" altLang="zh-TW" sz="2400" dirty="0" smtClean="0"/>
              <a:t>分為中午</a:t>
            </a:r>
            <a:r>
              <a:rPr lang="zh-TW" altLang="zh-TW" sz="2400" dirty="0"/>
              <a:t>時段、下午茶時段、晚餐時段。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2738118" y="5241103"/>
            <a:ext cx="6100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/>
              <a:t>我們</a:t>
            </a:r>
            <a:r>
              <a:rPr lang="zh-TW" altLang="zh-TW" sz="2400" dirty="0" smtClean="0"/>
              <a:t>將設置</a:t>
            </a:r>
            <a:r>
              <a:rPr lang="zh-TW" altLang="zh-TW" sz="2400" dirty="0"/>
              <a:t>在位於擁有各大餐廳坐落的中壢海華商圈上，此路段不但車來車往，人潮不斷，周末假日更是熱鬧不已。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237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27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05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03848" y="116632"/>
            <a:ext cx="17043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600" b="1" dirty="0"/>
              <a:t>公司願</a:t>
            </a:r>
            <a:r>
              <a:rPr lang="zh-TW" altLang="zh-TW" sz="2600" b="1" dirty="0" smtClean="0"/>
              <a:t>景</a:t>
            </a:r>
            <a:r>
              <a:rPr lang="zh-TW" altLang="en-US" sz="2600" b="1" dirty="0" smtClean="0"/>
              <a:t>  </a:t>
            </a:r>
            <a:endParaRPr lang="zh-TW" altLang="en-US" sz="2600" b="1" dirty="0"/>
          </a:p>
        </p:txBody>
      </p:sp>
      <p:sp>
        <p:nvSpPr>
          <p:cNvPr id="9" name="按鈕形 8"/>
          <p:cNvSpPr/>
          <p:nvPr/>
        </p:nvSpPr>
        <p:spPr>
          <a:xfrm>
            <a:off x="395536" y="1371656"/>
            <a:ext cx="8496943" cy="1058189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2000" b="1" dirty="0"/>
              <a:t>自許能成為一家持續創新為動力</a:t>
            </a:r>
            <a:r>
              <a:rPr lang="zh-TW" altLang="zh-TW" sz="2000" b="1" dirty="0" smtClean="0"/>
              <a:t>，</a:t>
            </a:r>
            <a:endParaRPr lang="en-US" altLang="zh-TW" sz="2000" b="1" dirty="0" smtClean="0"/>
          </a:p>
          <a:p>
            <a:pPr algn="ctr"/>
            <a:r>
              <a:rPr lang="zh-TW" altLang="zh-TW" sz="2000" b="1" dirty="0" smtClean="0"/>
              <a:t>並</a:t>
            </a:r>
            <a:r>
              <a:rPr lang="zh-TW" altLang="zh-TW" sz="2000" b="1" dirty="0"/>
              <a:t>替單身族服務同時兼顧和</a:t>
            </a:r>
            <a:r>
              <a:rPr lang="zh-TW" altLang="zh-TW" sz="2000" b="1" dirty="0" smtClean="0"/>
              <a:t>滿足單身</a:t>
            </a:r>
            <a:r>
              <a:rPr lang="zh-TW" altLang="zh-TW" sz="2000" b="1" dirty="0"/>
              <a:t>族身心靈各方面的</a:t>
            </a:r>
            <a:r>
              <a:rPr lang="zh-TW" altLang="zh-TW" sz="2000" b="1" dirty="0" smtClean="0"/>
              <a:t>需要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sp>
        <p:nvSpPr>
          <p:cNvPr id="10" name="按鈕形 9"/>
          <p:cNvSpPr/>
          <p:nvPr/>
        </p:nvSpPr>
        <p:spPr>
          <a:xfrm>
            <a:off x="356194" y="2802859"/>
            <a:ext cx="8496943" cy="1058189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2200" b="1" dirty="0"/>
              <a:t>希望能結合有相同理念的政府機關及民間</a:t>
            </a:r>
            <a:r>
              <a:rPr lang="zh-TW" altLang="zh-TW" sz="2200" b="1" dirty="0" smtClean="0"/>
              <a:t>團體</a:t>
            </a:r>
            <a:r>
              <a:rPr lang="zh-TW" altLang="zh-TW" sz="2200" b="1" dirty="0"/>
              <a:t>的資源</a:t>
            </a:r>
            <a:r>
              <a:rPr lang="zh-TW" altLang="zh-TW" sz="2200" b="1" dirty="0" smtClean="0"/>
              <a:t>，</a:t>
            </a:r>
            <a:endParaRPr lang="en-US" altLang="zh-TW" sz="2200" b="1" dirty="0" smtClean="0"/>
          </a:p>
          <a:p>
            <a:pPr algn="ctr"/>
            <a:r>
              <a:rPr lang="zh-TW" altLang="zh-TW" sz="2200" b="1" dirty="0" smtClean="0"/>
              <a:t>建立</a:t>
            </a:r>
            <a:r>
              <a:rPr lang="zh-TW" altLang="zh-TW" sz="2200" b="1" dirty="0"/>
              <a:t>良好社會風氣，</a:t>
            </a:r>
            <a:r>
              <a:rPr lang="zh-TW" altLang="zh-TW" sz="2200" b="1" dirty="0" smtClean="0"/>
              <a:t>使大眾</a:t>
            </a:r>
            <a:r>
              <a:rPr lang="zh-TW" altLang="zh-TW" sz="2200" b="1" dirty="0"/>
              <a:t>都能接受並給予支持及鼓勵。</a:t>
            </a:r>
          </a:p>
        </p:txBody>
      </p:sp>
      <p:pic>
        <p:nvPicPr>
          <p:cNvPr id="12" name="圖片 11" descr="圖像裡可能有摩托車、自行車和戶外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11161"/>
            <a:ext cx="558038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249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減號 3"/>
          <p:cNvSpPr/>
          <p:nvPr/>
        </p:nvSpPr>
        <p:spPr>
          <a:xfrm>
            <a:off x="-1692696" y="755993"/>
            <a:ext cx="10188624" cy="792088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55576" y="1548308"/>
            <a:ext cx="42033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b="1" dirty="0" smtClean="0"/>
              <a:t>EEN MAAL</a:t>
            </a:r>
            <a:endParaRPr lang="zh-TW" altLang="en-US" sz="6000" dirty="0"/>
          </a:p>
        </p:txBody>
      </p:sp>
      <p:sp>
        <p:nvSpPr>
          <p:cNvPr id="6" name="減號 5"/>
          <p:cNvSpPr/>
          <p:nvPr/>
        </p:nvSpPr>
        <p:spPr>
          <a:xfrm>
            <a:off x="962451" y="3573016"/>
            <a:ext cx="10188624" cy="792088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364088" y="2852936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 smtClean="0"/>
              <a:t>謝謝觀賞</a:t>
            </a:r>
            <a:endParaRPr lang="zh-TW" altLang="zh-TW" sz="5400" b="1" dirty="0"/>
          </a:p>
        </p:txBody>
      </p:sp>
      <p:pic>
        <p:nvPicPr>
          <p:cNvPr id="9" name="圖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16" y="4499610"/>
            <a:ext cx="2162175" cy="2141220"/>
          </a:xfrm>
          <a:prstGeom prst="rect">
            <a:avLst/>
          </a:prstGeom>
          <a:noFill/>
        </p:spPr>
      </p:pic>
      <p:pic>
        <p:nvPicPr>
          <p:cNvPr id="10" name="圖片 9" descr="https://tse3.mm.bing.net/th?id=OIP.3t5koE06kh4aveuvzSLz7wAAAA&amp;pid=15.1&amp;P=0&amp;w=300&amp;h=3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16" y="4499610"/>
            <a:ext cx="2228850" cy="203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 descr="圖像裡可能有1 人、坐下和室內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83655"/>
            <a:ext cx="2016224" cy="2158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70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65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987824" y="44624"/>
            <a:ext cx="5328592" cy="566936"/>
          </a:xfrm>
        </p:spPr>
        <p:txBody>
          <a:bodyPr>
            <a:noAutofit/>
          </a:bodyPr>
          <a:lstStyle/>
          <a:p>
            <a:pPr algn="l"/>
            <a:r>
              <a:rPr lang="zh-TW" altLang="zh-TW" sz="2600" b="1" dirty="0"/>
              <a:t>企業</a:t>
            </a:r>
            <a:r>
              <a:rPr lang="zh-TW" altLang="zh-TW" sz="2600" b="1" dirty="0" smtClean="0"/>
              <a:t>名稱</a:t>
            </a:r>
            <a:r>
              <a:rPr lang="zh-TW" altLang="en-US" sz="2600" b="1" dirty="0" smtClean="0"/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企業</a:t>
            </a:r>
            <a:r>
              <a:rPr lang="zh-TW" altLang="zh-TW" sz="2000" dirty="0">
                <a:solidFill>
                  <a:schemeClr val="bg1">
                    <a:lumMod val="50000"/>
                  </a:schemeClr>
                </a:solidFill>
              </a:rPr>
              <a:t>成員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經營目標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23684" y="1268760"/>
            <a:ext cx="619253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提供一個人的吃飯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空間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可以擁有自己的吃飯空間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 descr="沒有自動替代文字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14" y="4024476"/>
            <a:ext cx="2329485" cy="232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圓角矩形 8"/>
          <p:cNvSpPr/>
          <p:nvPr/>
        </p:nvSpPr>
        <p:spPr>
          <a:xfrm>
            <a:off x="323528" y="2651907"/>
            <a:ext cx="619268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避免需要與別人共桌的尷尬及不自在感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55436" y="4179928"/>
            <a:ext cx="630479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   讓顧客不</a:t>
            </a:r>
            <a:r>
              <a:rPr lang="zh-TW" altLang="zh-TW" sz="2400" b="1" dirty="0" smtClean="0"/>
              <a:t>必</a:t>
            </a:r>
            <a:r>
              <a:rPr lang="zh-TW" altLang="zh-TW" sz="2400" b="1" dirty="0"/>
              <a:t>擔心有些餐廳只</a:t>
            </a:r>
            <a:r>
              <a:rPr lang="zh-TW" altLang="zh-TW" sz="2400" b="1" dirty="0" smtClean="0"/>
              <a:t>接受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兩</a:t>
            </a:r>
            <a:r>
              <a:rPr lang="zh-TW" altLang="zh-TW" sz="2400" b="1" dirty="0">
                <a:solidFill>
                  <a:srgbClr val="FF0000"/>
                </a:solidFill>
              </a:rPr>
              <a:t>個人以上的訂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位</a:t>
            </a:r>
            <a:r>
              <a:rPr lang="zh-TW" altLang="zh-TW" sz="2400" b="1" dirty="0" smtClean="0"/>
              <a:t>以及</a:t>
            </a:r>
            <a:r>
              <a:rPr lang="zh-TW" altLang="zh-TW" sz="2400" b="1" dirty="0">
                <a:solidFill>
                  <a:srgbClr val="FF0000"/>
                </a:solidFill>
              </a:rPr>
              <a:t>一個人吃飯會更貴</a:t>
            </a:r>
            <a:r>
              <a:rPr lang="zh-TW" altLang="zh-TW" sz="2400" b="1" dirty="0"/>
              <a:t>的困擾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07504" y="1041985"/>
            <a:ext cx="720080" cy="72008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1</a:t>
            </a:r>
            <a:endParaRPr lang="zh-TW" altLang="en-US" sz="2800" dirty="0"/>
          </a:p>
        </p:txBody>
      </p:sp>
      <p:sp>
        <p:nvSpPr>
          <p:cNvPr id="13" name="橢圓 12"/>
          <p:cNvSpPr/>
          <p:nvPr/>
        </p:nvSpPr>
        <p:spPr>
          <a:xfrm>
            <a:off x="107504" y="2425070"/>
            <a:ext cx="720080" cy="72008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2</a:t>
            </a:r>
            <a:endParaRPr lang="zh-TW" altLang="en-US" sz="2800" dirty="0"/>
          </a:p>
        </p:txBody>
      </p:sp>
      <p:sp>
        <p:nvSpPr>
          <p:cNvPr id="14" name="橢圓 13"/>
          <p:cNvSpPr/>
          <p:nvPr/>
        </p:nvSpPr>
        <p:spPr>
          <a:xfrm>
            <a:off x="97736" y="3819888"/>
            <a:ext cx="720080" cy="72008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3</a:t>
            </a:r>
            <a:endParaRPr lang="zh-TW" altLang="en-US" sz="2800" dirty="0"/>
          </a:p>
        </p:txBody>
      </p:sp>
      <p:sp>
        <p:nvSpPr>
          <p:cNvPr id="17" name="圓角矩形 16"/>
          <p:cNvSpPr/>
          <p:nvPr/>
        </p:nvSpPr>
        <p:spPr>
          <a:xfrm>
            <a:off x="328599" y="5661248"/>
            <a:ext cx="5770408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55436" y="5754627"/>
            <a:ext cx="5872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>
                <a:solidFill>
                  <a:schemeClr val="bg1"/>
                </a:solidFill>
              </a:rPr>
              <a:t>代表的是「一次一餐</a:t>
            </a:r>
            <a:r>
              <a:rPr lang="en-US" altLang="zh-TW" sz="2000" b="1" dirty="0">
                <a:solidFill>
                  <a:schemeClr val="bg1"/>
                </a:solidFill>
              </a:rPr>
              <a:t>one time one meal</a:t>
            </a:r>
            <a:r>
              <a:rPr lang="zh-TW" altLang="zh-TW" sz="2000" b="1" dirty="0">
                <a:solidFill>
                  <a:schemeClr val="bg1"/>
                </a:solidFill>
              </a:rPr>
              <a:t>」的</a:t>
            </a:r>
            <a:r>
              <a:rPr lang="zh-TW" altLang="zh-TW" sz="2000" b="1" dirty="0" smtClean="0">
                <a:solidFill>
                  <a:schemeClr val="bg1"/>
                </a:solidFill>
              </a:rPr>
              <a:t>概念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6271592" y="5876199"/>
            <a:ext cx="462255" cy="276999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7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 animBg="1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987824" y="44624"/>
            <a:ext cx="5328592" cy="566936"/>
          </a:xfrm>
        </p:spPr>
        <p:txBody>
          <a:bodyPr>
            <a:noAutofit/>
          </a:bodyPr>
          <a:lstStyle/>
          <a:p>
            <a:pPr algn="l"/>
            <a:r>
              <a:rPr lang="zh-TW" altLang="zh-TW" sz="2000" dirty="0">
                <a:solidFill>
                  <a:schemeClr val="bg1">
                    <a:lumMod val="50000"/>
                  </a:schemeClr>
                </a:solidFill>
              </a:rPr>
              <a:t>企業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名稱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600" b="1" dirty="0" smtClean="0"/>
              <a:t>企業</a:t>
            </a:r>
            <a:r>
              <a:rPr lang="zh-TW" altLang="zh-TW" sz="2600" b="1" dirty="0"/>
              <a:t>成員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經營目標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694522"/>
              </p:ext>
            </p:extLst>
          </p:nvPr>
        </p:nvGraphicFramePr>
        <p:xfrm>
          <a:off x="-13450" y="9087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4953651" y="191442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/>
              <a:t>掌管公司整體</a:t>
            </a:r>
            <a:r>
              <a:rPr lang="zh-TW" altLang="zh-TW" sz="2400" dirty="0" smtClean="0"/>
              <a:t>營運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868144" y="3140968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dirty="0"/>
              <a:t>組織領導、協調各部門運作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-647460" y="2987080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zh-TW" sz="2000" dirty="0"/>
              <a:t>負責採購</a:t>
            </a:r>
            <a:r>
              <a:rPr lang="zh-TW" altLang="zh-TW" sz="2000" dirty="0" smtClean="0"/>
              <a:t>工作</a:t>
            </a:r>
            <a:endParaRPr lang="en-US" altLang="zh-TW" sz="2000" dirty="0"/>
          </a:p>
          <a:p>
            <a:pPr algn="r"/>
            <a:r>
              <a:rPr lang="zh-TW" altLang="zh-TW" sz="2000" dirty="0" smtClean="0"/>
              <a:t>財務</a:t>
            </a:r>
            <a:r>
              <a:rPr lang="zh-TW" altLang="zh-TW" sz="2000" dirty="0"/>
              <a:t>管理</a:t>
            </a:r>
            <a:endParaRPr lang="zh-TW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729805" y="4941168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/>
              <a:t>招呼</a:t>
            </a:r>
            <a:r>
              <a:rPr lang="zh-TW" altLang="zh-TW" sz="2400" dirty="0" smtClean="0"/>
              <a:t>客人</a:t>
            </a:r>
            <a:endParaRPr lang="en-US" altLang="zh-TW" sz="2400" dirty="0" smtClean="0"/>
          </a:p>
          <a:p>
            <a:r>
              <a:rPr lang="zh-TW" altLang="zh-TW" sz="2400" dirty="0" smtClean="0"/>
              <a:t>結帳</a:t>
            </a:r>
            <a:endParaRPr lang="en-US" altLang="zh-TW" sz="2400" dirty="0" smtClean="0"/>
          </a:p>
          <a:p>
            <a:r>
              <a:rPr lang="zh-TW" altLang="zh-TW" sz="2400" dirty="0" smtClean="0"/>
              <a:t>櫃檯</a:t>
            </a:r>
            <a:endParaRPr lang="en-US" altLang="zh-TW" sz="2400" dirty="0" smtClean="0"/>
          </a:p>
          <a:p>
            <a:r>
              <a:rPr lang="zh-TW" altLang="zh-TW" sz="2400" dirty="0" smtClean="0"/>
              <a:t>事後</a:t>
            </a:r>
            <a:r>
              <a:rPr lang="zh-TW" altLang="zh-TW" sz="2400" dirty="0"/>
              <a:t>清潔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714255" y="5149529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/>
              <a:t>協助廚師廚房一切</a:t>
            </a:r>
            <a:r>
              <a:rPr lang="zh-TW" altLang="zh-TW" sz="2400" dirty="0" smtClean="0"/>
              <a:t>事務</a:t>
            </a:r>
            <a:endParaRPr lang="en-US" altLang="zh-TW" sz="2400" dirty="0" smtClean="0"/>
          </a:p>
          <a:p>
            <a:r>
              <a:rPr lang="zh-TW" altLang="zh-TW" sz="2400" dirty="0" smtClean="0"/>
              <a:t>事後</a:t>
            </a:r>
            <a:r>
              <a:rPr lang="zh-TW" altLang="zh-TW" sz="2400" dirty="0"/>
              <a:t>清潔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483768" y="5157191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/>
              <a:t>烹調料理</a:t>
            </a:r>
            <a:endParaRPr lang="en-US" altLang="zh-TW" sz="2400" dirty="0" smtClean="0"/>
          </a:p>
          <a:p>
            <a:r>
              <a:rPr lang="zh-TW" altLang="zh-TW" sz="2400" dirty="0" smtClean="0"/>
              <a:t>嚴格</a:t>
            </a:r>
            <a:r>
              <a:rPr lang="zh-TW" altLang="zh-TW" sz="2400" dirty="0"/>
              <a:t>控制管理食材</a:t>
            </a:r>
            <a:r>
              <a:rPr lang="zh-TW" altLang="zh-TW" sz="2400" dirty="0" smtClean="0"/>
              <a:t>品質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602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987824" y="44624"/>
            <a:ext cx="5328592" cy="566936"/>
          </a:xfrm>
        </p:spPr>
        <p:txBody>
          <a:bodyPr>
            <a:noAutofit/>
          </a:bodyPr>
          <a:lstStyle/>
          <a:p>
            <a:pPr algn="l"/>
            <a:r>
              <a:rPr lang="zh-TW" altLang="zh-TW" sz="2000" dirty="0">
                <a:solidFill>
                  <a:schemeClr val="bg1">
                    <a:lumMod val="50000"/>
                  </a:schemeClr>
                </a:solidFill>
              </a:rPr>
              <a:t>企業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名稱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</a:rPr>
              <a:t>企業</a:t>
            </a:r>
            <a:r>
              <a:rPr lang="zh-TW" altLang="zh-TW" sz="2000" dirty="0">
                <a:solidFill>
                  <a:schemeClr val="bg1">
                    <a:lumMod val="50000"/>
                  </a:schemeClr>
                </a:solidFill>
              </a:rPr>
              <a:t>成員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600" b="1" dirty="0" smtClean="0"/>
              <a:t>經營目標</a:t>
            </a:r>
            <a:r>
              <a:rPr lang="zh-TW" altLang="en-US" sz="2600" b="1" dirty="0" smtClean="0"/>
              <a:t>  </a:t>
            </a:r>
            <a:endParaRPr lang="zh-TW" altLang="en-US" sz="2600" b="1" dirty="0"/>
          </a:p>
        </p:txBody>
      </p:sp>
      <p:sp>
        <p:nvSpPr>
          <p:cNvPr id="8" name="向右箭號 7"/>
          <p:cNvSpPr/>
          <p:nvPr/>
        </p:nvSpPr>
        <p:spPr>
          <a:xfrm>
            <a:off x="160805" y="764704"/>
            <a:ext cx="8983195" cy="3168352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6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467544" y="1762050"/>
            <a:ext cx="2592288" cy="10908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短期目標</a:t>
            </a:r>
            <a:endParaRPr lang="zh-TW" altLang="en-US" sz="4000" dirty="0"/>
          </a:p>
        </p:txBody>
      </p:sp>
      <p:sp>
        <p:nvSpPr>
          <p:cNvPr id="5" name="圓角矩形 4"/>
          <p:cNvSpPr/>
          <p:nvPr/>
        </p:nvSpPr>
        <p:spPr>
          <a:xfrm>
            <a:off x="3356258" y="1762050"/>
            <a:ext cx="2592288" cy="10908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中</a:t>
            </a:r>
            <a:r>
              <a:rPr lang="zh-TW" altLang="en-US" sz="4000" dirty="0" smtClean="0"/>
              <a:t>期目標</a:t>
            </a:r>
            <a:endParaRPr lang="zh-TW" altLang="en-US" sz="4000" dirty="0"/>
          </a:p>
        </p:txBody>
      </p:sp>
      <p:sp>
        <p:nvSpPr>
          <p:cNvPr id="6" name="圓角矩形 5"/>
          <p:cNvSpPr/>
          <p:nvPr/>
        </p:nvSpPr>
        <p:spPr>
          <a:xfrm>
            <a:off x="6188520" y="1772816"/>
            <a:ext cx="2592288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長</a:t>
            </a:r>
            <a:r>
              <a:rPr lang="zh-TW" altLang="en-US" sz="4000" dirty="0" smtClean="0"/>
              <a:t>期目標</a:t>
            </a:r>
            <a:endParaRPr lang="zh-TW" altLang="en-US" sz="4000" dirty="0"/>
          </a:p>
        </p:txBody>
      </p:sp>
      <p:sp>
        <p:nvSpPr>
          <p:cNvPr id="9" name="矩形 8"/>
          <p:cNvSpPr/>
          <p:nvPr/>
        </p:nvSpPr>
        <p:spPr>
          <a:xfrm>
            <a:off x="183709" y="3356992"/>
            <a:ext cx="3159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zh-TW" sz="2800" b="1" dirty="0"/>
              <a:t>將本餐廳的</a:t>
            </a:r>
            <a:r>
              <a:rPr lang="zh-TW" altLang="zh-TW" sz="2800" b="1" dirty="0" smtClean="0"/>
              <a:t>特色在</a:t>
            </a:r>
            <a:r>
              <a:rPr lang="zh-TW" altLang="zh-TW" sz="2800" b="1" dirty="0"/>
              <a:t>中壢市闖</a:t>
            </a:r>
            <a:r>
              <a:rPr lang="zh-TW" altLang="zh-TW" sz="2800" b="1" dirty="0" smtClean="0"/>
              <a:t>出知名度</a:t>
            </a:r>
            <a:r>
              <a:rPr lang="zh-TW" altLang="zh-TW" sz="2800" dirty="0"/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3213457" y="3264659"/>
            <a:ext cx="29950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zh-TW" sz="2800" b="1" dirty="0"/>
              <a:t>鞏固既有顧客</a:t>
            </a:r>
            <a:r>
              <a:rPr lang="zh-TW" altLang="zh-TW" sz="2800" b="1" dirty="0" smtClean="0"/>
              <a:t>群</a:t>
            </a:r>
            <a:endParaRPr lang="en-US" altLang="zh-TW" sz="28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zh-TW" sz="2800" b="1" dirty="0" smtClean="0"/>
              <a:t>將</a:t>
            </a:r>
            <a:r>
              <a:rPr lang="zh-TW" altLang="zh-TW" sz="2800" b="1" dirty="0"/>
              <a:t>菜色及環境呈現給顧客乾淨及舒適的感覺。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208523" y="3264659"/>
            <a:ext cx="28889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zh-TW" sz="2400" b="1" dirty="0"/>
              <a:t>利用連鎖的概念，讓全台各地想一個人吃飯的族群</a:t>
            </a:r>
            <a:r>
              <a:rPr lang="zh-TW" altLang="zh-TW" sz="2400" b="1" dirty="0" smtClean="0"/>
              <a:t>，皆</a:t>
            </a:r>
            <a:r>
              <a:rPr lang="zh-TW" altLang="zh-TW" sz="2400" b="1" dirty="0"/>
              <a:t>有享受的權利</a:t>
            </a:r>
            <a:r>
              <a:rPr lang="zh-TW" altLang="zh-TW" sz="2400" b="1" dirty="0" smtClean="0"/>
              <a:t>。</a:t>
            </a:r>
            <a:endParaRPr lang="en-US" altLang="zh-TW" sz="2400" b="1" dirty="0" smtClean="0"/>
          </a:p>
          <a:p>
            <a:endParaRPr lang="en-US" altLang="zh-TW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zh-TW" sz="2400" b="1" dirty="0" smtClean="0"/>
              <a:t>增</a:t>
            </a:r>
            <a:r>
              <a:rPr lang="zh-TW" altLang="zh-TW" sz="2400" b="1" dirty="0"/>
              <a:t>建單身</a:t>
            </a:r>
            <a:r>
              <a:rPr lang="zh-TW" altLang="zh-TW" sz="2400" b="1" dirty="0" smtClean="0"/>
              <a:t>飯店供</a:t>
            </a:r>
            <a:r>
              <a:rPr lang="zh-TW" altLang="zh-TW" sz="2400" b="1" dirty="0"/>
              <a:t>更多單身族群使用</a:t>
            </a:r>
            <a:r>
              <a:rPr lang="zh-TW" altLang="zh-TW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9602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53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987824" y="188640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en-US" altLang="zh-TW" sz="2600" b="1" dirty="0"/>
              <a:t>SWOT</a:t>
            </a:r>
            <a:r>
              <a:rPr lang="zh-TW" altLang="zh-TW" sz="2600" b="1" dirty="0" smtClean="0"/>
              <a:t>分析</a:t>
            </a:r>
            <a:r>
              <a:rPr lang="zh-TW" altLang="en-US" sz="2600" b="1" dirty="0" smtClean="0"/>
              <a:t> 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1800" dirty="0" smtClean="0">
                <a:solidFill>
                  <a:schemeClr val="bg1">
                    <a:lumMod val="50000"/>
                  </a:schemeClr>
                </a:solidFill>
              </a:rPr>
              <a:t>五</a:t>
            </a:r>
            <a:r>
              <a:rPr lang="zh-TW" altLang="zh-TW" sz="1800" dirty="0">
                <a:solidFill>
                  <a:schemeClr val="bg1">
                    <a:lumMod val="50000"/>
                  </a:schemeClr>
                </a:solidFill>
              </a:rPr>
              <a:t>力</a:t>
            </a:r>
            <a:r>
              <a:rPr lang="zh-TW" altLang="zh-TW" sz="18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zh-TW" sz="1800" dirty="0">
                <a:solidFill>
                  <a:schemeClr val="bg1">
                    <a:lumMod val="50000"/>
                  </a:schemeClr>
                </a:solidFill>
              </a:rPr>
              <a:t>餐飲業市場</a:t>
            </a:r>
            <a:r>
              <a:rPr lang="zh-TW" altLang="zh-TW" sz="18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zh-TW" sz="1800" dirty="0">
                <a:solidFill>
                  <a:schemeClr val="bg1">
                    <a:lumMod val="50000"/>
                  </a:schemeClr>
                </a:solidFill>
              </a:rPr>
              <a:t>消費者</a:t>
            </a:r>
            <a:r>
              <a:rPr lang="zh-TW" altLang="zh-TW" sz="18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endParaRPr lang="zh-TW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247943311"/>
              </p:ext>
            </p:extLst>
          </p:nvPr>
        </p:nvGraphicFramePr>
        <p:xfrm>
          <a:off x="1560726" y="1732051"/>
          <a:ext cx="5888862" cy="3874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矩形 8"/>
          <p:cNvSpPr/>
          <p:nvPr/>
        </p:nvSpPr>
        <p:spPr>
          <a:xfrm>
            <a:off x="179512" y="11318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2400" dirty="0"/>
              <a:t>＊適合單人</a:t>
            </a:r>
          </a:p>
          <a:p>
            <a:r>
              <a:rPr lang="zh-TW" altLang="zh-TW" sz="2400" dirty="0"/>
              <a:t>＊適合讀書，工作、用餐</a:t>
            </a:r>
          </a:p>
          <a:p>
            <a:r>
              <a:rPr lang="zh-TW" altLang="zh-TW" sz="2400" dirty="0"/>
              <a:t>＊貼心服務及空間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5964967" y="90871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/>
              <a:t>＊成本較難壓低</a:t>
            </a:r>
          </a:p>
          <a:p>
            <a:r>
              <a:rPr lang="zh-TW" altLang="zh-TW" sz="2400" dirty="0" smtClean="0"/>
              <a:t>＊觀念衝突，還是很多人喜歡</a:t>
            </a:r>
            <a:r>
              <a:rPr lang="zh-TW" altLang="zh-TW" sz="2400" dirty="0" smtClean="0">
                <a:solidFill>
                  <a:srgbClr val="FF0000"/>
                </a:solidFill>
              </a:rPr>
              <a:t>一群人</a:t>
            </a:r>
            <a:r>
              <a:rPr lang="zh-TW" altLang="zh-TW" sz="2400" dirty="0" smtClean="0"/>
              <a:t>用餐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79512" y="5415669"/>
            <a:ext cx="5472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 smtClean="0"/>
              <a:t>＊</a:t>
            </a:r>
            <a:r>
              <a:rPr lang="zh-TW" altLang="zh-TW" sz="2000" dirty="0" smtClean="0"/>
              <a:t>旅人及</a:t>
            </a:r>
            <a:r>
              <a:rPr lang="zh-TW" altLang="zh-TW" sz="2000" dirty="0"/>
              <a:t>出差</a:t>
            </a:r>
            <a:r>
              <a:rPr lang="zh-TW" altLang="zh-TW" sz="2000" dirty="0" smtClean="0"/>
              <a:t>人士</a:t>
            </a:r>
            <a:endParaRPr lang="en-US" altLang="zh-TW" sz="2000" dirty="0" smtClean="0"/>
          </a:p>
          <a:p>
            <a:r>
              <a:rPr lang="zh-TW" altLang="zh-TW" sz="2000" dirty="0" smtClean="0"/>
              <a:t>＊</a:t>
            </a:r>
            <a:r>
              <a:rPr lang="zh-TW" altLang="zh-TW" sz="2000" dirty="0" smtClean="0"/>
              <a:t>選擇</a:t>
            </a:r>
            <a:r>
              <a:rPr lang="zh-TW" altLang="zh-TW" sz="2000" dirty="0"/>
              <a:t>營養健康飲食的消費者會願意消費</a:t>
            </a:r>
          </a:p>
          <a:p>
            <a:r>
              <a:rPr lang="zh-TW" altLang="zh-TW" sz="2000" dirty="0" smtClean="0"/>
              <a:t>＊</a:t>
            </a:r>
            <a:r>
              <a:rPr lang="zh-TW" altLang="zh-TW" sz="2000" dirty="0"/>
              <a:t>有主題有特色的餐廳較吸引大眾</a:t>
            </a:r>
          </a:p>
          <a:p>
            <a:endParaRPr lang="zh-TW" altLang="zh-TW" sz="2400" dirty="0"/>
          </a:p>
        </p:txBody>
      </p:sp>
      <p:sp>
        <p:nvSpPr>
          <p:cNvPr id="12" name="矩形 11"/>
          <p:cNvSpPr/>
          <p:nvPr/>
        </p:nvSpPr>
        <p:spPr>
          <a:xfrm>
            <a:off x="5604510" y="5446538"/>
            <a:ext cx="3690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 smtClean="0"/>
              <a:t>＊</a:t>
            </a:r>
            <a:r>
              <a:rPr lang="zh-TW" altLang="zh-TW" sz="2000" dirty="0" smtClean="0"/>
              <a:t>便</a:t>
            </a:r>
            <a:r>
              <a:rPr lang="zh-TW" altLang="zh-TW" sz="2000" dirty="0"/>
              <a:t>利超商業者 </a:t>
            </a:r>
          </a:p>
          <a:p>
            <a:r>
              <a:rPr lang="zh-TW" altLang="zh-TW" sz="2000" dirty="0"/>
              <a:t>＊其他餐廳提供的創新服務，可能使顧客消費接受度降低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9647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987824" y="188640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</a:rPr>
              <a:t>SWOT</a:t>
            </a:r>
            <a:r>
              <a:rPr lang="zh-TW" altLang="zh-TW" sz="18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2600" b="1" dirty="0" smtClean="0"/>
              <a:t>五</a:t>
            </a:r>
            <a:r>
              <a:rPr lang="zh-TW" altLang="zh-TW" sz="2600" b="1" dirty="0"/>
              <a:t>力</a:t>
            </a:r>
            <a:r>
              <a:rPr lang="zh-TW" altLang="zh-TW" sz="2600" b="1" dirty="0" smtClean="0"/>
              <a:t>分析</a:t>
            </a:r>
            <a:r>
              <a:rPr lang="zh-TW" altLang="en-US" sz="2600" b="1" dirty="0" smtClean="0"/>
              <a:t>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zh-TW" sz="1800" dirty="0">
                <a:solidFill>
                  <a:schemeClr val="bg1">
                    <a:lumMod val="50000"/>
                  </a:schemeClr>
                </a:solidFill>
              </a:rPr>
              <a:t>餐飲業市場</a:t>
            </a:r>
            <a:r>
              <a:rPr lang="zh-TW" altLang="zh-TW" sz="18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zh-TW" sz="1800" dirty="0">
                <a:solidFill>
                  <a:schemeClr val="bg1">
                    <a:lumMod val="50000"/>
                  </a:schemeClr>
                </a:solidFill>
              </a:rPr>
              <a:t>消費者</a:t>
            </a:r>
            <a:r>
              <a:rPr lang="zh-TW" altLang="zh-TW" sz="18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endParaRPr lang="zh-TW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072808"/>
              </p:ext>
            </p:extLst>
          </p:nvPr>
        </p:nvGraphicFramePr>
        <p:xfrm>
          <a:off x="683568" y="1196752"/>
          <a:ext cx="7950929" cy="480053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435363"/>
                <a:gridCol w="5515566"/>
              </a:tblGrid>
              <a:tr h="73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 </a:t>
                      </a:r>
                      <a:r>
                        <a:rPr lang="zh-TW" sz="1800" kern="100" dirty="0">
                          <a:effectLst/>
                        </a:rPr>
                        <a:t>供應商議價能力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100" dirty="0" smtClean="0">
                          <a:effectLst/>
                        </a:rPr>
                        <a:t>原物</a:t>
                      </a:r>
                      <a:r>
                        <a:rPr lang="zh-TW" sz="1600" b="0" kern="100" dirty="0">
                          <a:effectLst/>
                        </a:rPr>
                        <a:t>料價格的波動，皆有可能影響雙方議價的空間，但</a:t>
                      </a:r>
                      <a:r>
                        <a:rPr lang="zh-TW" sz="1600" b="0" kern="100" dirty="0" smtClean="0">
                          <a:effectLst/>
                        </a:rPr>
                        <a:t>影響不會</a:t>
                      </a:r>
                      <a:r>
                        <a:rPr lang="zh-TW" sz="1600" b="0" kern="100" dirty="0">
                          <a:effectLst/>
                        </a:rPr>
                        <a:t>相距太大，議價能力不高。</a:t>
                      </a:r>
                      <a:endParaRPr lang="zh-TW" sz="16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2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2. </a:t>
                      </a:r>
                      <a:r>
                        <a:rPr lang="zh-TW" sz="1800" kern="100" dirty="0">
                          <a:effectLst/>
                        </a:rPr>
                        <a:t>消費者的議價能力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b="0" kern="100" dirty="0" smtClean="0">
                          <a:effectLst/>
                        </a:rPr>
                        <a:t>EEN </a:t>
                      </a:r>
                      <a:r>
                        <a:rPr lang="en-US" sz="1700" b="0" kern="100" dirty="0">
                          <a:effectLst/>
                        </a:rPr>
                        <a:t>MAAL</a:t>
                      </a:r>
                      <a:r>
                        <a:rPr lang="zh-TW" sz="1700" b="0" kern="100" dirty="0">
                          <a:effectLst/>
                        </a:rPr>
                        <a:t>所提供的座位及服務，貼心的符合單人需求，因此對消費者的議價能力是相當高的。</a:t>
                      </a:r>
                      <a:endParaRPr lang="zh-TW" sz="17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8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3. </a:t>
                      </a:r>
                      <a:r>
                        <a:rPr lang="zh-TW" sz="1800" kern="100" dirty="0">
                          <a:effectLst/>
                        </a:rPr>
                        <a:t>潛在競爭者的威脅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</a:rPr>
                        <a:t>目前市場上尚無這樣風格類似的餐廳，因此對</a:t>
                      </a:r>
                      <a:r>
                        <a:rPr lang="en-US" sz="1600" b="0" kern="100" dirty="0">
                          <a:effectLst/>
                        </a:rPr>
                        <a:t>EEN MAAL</a:t>
                      </a:r>
                      <a:r>
                        <a:rPr lang="zh-TW" sz="1600" b="0" kern="100" dirty="0">
                          <a:effectLst/>
                        </a:rPr>
                        <a:t>的威脅性是小的。</a:t>
                      </a:r>
                      <a:endParaRPr lang="zh-TW" sz="16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6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4. </a:t>
                      </a:r>
                      <a:r>
                        <a:rPr lang="zh-TW" sz="1800" kern="100" dirty="0">
                          <a:effectLst/>
                        </a:rPr>
                        <a:t>替代品的威脅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</a:rPr>
                        <a:t>速食業者如麥當勞、肯德基皆有個人單點套餐、有附設單人座位，但相對於此，</a:t>
                      </a:r>
                      <a:r>
                        <a:rPr lang="en-US" sz="1600" b="0" kern="100" dirty="0">
                          <a:effectLst/>
                        </a:rPr>
                        <a:t>EEN MAAL</a:t>
                      </a:r>
                      <a:r>
                        <a:rPr lang="zh-TW" sz="1600" b="0" kern="100" dirty="0">
                          <a:effectLst/>
                        </a:rPr>
                        <a:t>的餐點所提供的營養價值，卻是遠遠勝過他們</a:t>
                      </a:r>
                      <a:r>
                        <a:rPr lang="zh-TW" sz="1600" b="0" kern="100" dirty="0" smtClean="0">
                          <a:effectLst/>
                        </a:rPr>
                        <a:t>。</a:t>
                      </a:r>
                      <a:endParaRPr lang="zh-TW" sz="1600" b="0" kern="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1776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5. </a:t>
                      </a:r>
                      <a:r>
                        <a:rPr lang="zh-TW" sz="1800" kern="100" dirty="0">
                          <a:effectLst/>
                        </a:rPr>
                        <a:t>現有競爭者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</a:rPr>
                        <a:t>＊麥當勞，肯德基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</a:rPr>
                        <a:t>＊便利超商</a:t>
                      </a:r>
                      <a:r>
                        <a:rPr lang="en-US" sz="1600" b="0" kern="100" dirty="0">
                          <a:effectLst/>
                        </a:rPr>
                        <a:t> 24 </a:t>
                      </a:r>
                      <a:endParaRPr lang="zh-TW" sz="1600" b="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</a:rPr>
                        <a:t>＊咖啡廳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</a:rPr>
                        <a:t>＊西式餐廳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</a:rPr>
                        <a:t>＊寵物餐廳</a:t>
                      </a:r>
                      <a:r>
                        <a:rPr lang="zh-TW" sz="1600" b="0" kern="100" dirty="0" smtClean="0">
                          <a:effectLst/>
                        </a:rPr>
                        <a:t>等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這些餐廳業者</a:t>
                      </a:r>
                      <a:r>
                        <a:rPr lang="zh-TW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讓 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EEN MAAL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</a:rPr>
                        <a:t>在競爭上有許多需要抗衡的</a:t>
                      </a:r>
                      <a:r>
                        <a:rPr lang="zh-TW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地方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。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75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1139</Words>
  <Application>Microsoft Office PowerPoint</Application>
  <PresentationFormat>如螢幕大小 (4:3)</PresentationFormat>
  <Paragraphs>153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PowerPoint 簡報</vt:lpstr>
      <vt:lpstr>PowerPoint 簡報</vt:lpstr>
      <vt:lpstr>PowerPoint 簡報</vt:lpstr>
      <vt:lpstr>企業名稱 / 企業成員 / 經營目標  </vt:lpstr>
      <vt:lpstr>企業名稱 / 企業成員 / 經營目標  </vt:lpstr>
      <vt:lpstr>企業名稱 / 企業成員 / 經營目標  </vt:lpstr>
      <vt:lpstr>PowerPoint 簡報</vt:lpstr>
      <vt:lpstr>SWOT分析 / 五力分析 /餐飲業市場分析 /消費者分析</vt:lpstr>
      <vt:lpstr>SWOT分析 / 五力分析 /餐飲業市場分析 /消費者分析</vt:lpstr>
      <vt:lpstr>SWOT分析 / 五力分析 /餐飲業市場分析/消費者分析</vt:lpstr>
      <vt:lpstr>SWOT分析 / 五力分析 /餐飲業市場分析 /消費者分析</vt:lpstr>
      <vt:lpstr>PowerPoint 簡報</vt:lpstr>
      <vt:lpstr>產品規劃 / 產業特性 / 利基點 / 經營模式 / </vt:lpstr>
      <vt:lpstr>目標市場/ 產業特性 / 利基點 / 經營模式 </vt:lpstr>
      <vt:lpstr>產品規劃 / 核心技術/ 利基點 / 經營模式  </vt:lpstr>
      <vt:lpstr>產品規劃 / 產業特性 / 利基點 / 經營模式  </vt:lpstr>
      <vt:lpstr>產品規劃 / 產業特性 / 利基點 / 經營模式  </vt:lpstr>
      <vt:lpstr>PowerPoint 簡報</vt:lpstr>
      <vt:lpstr>行銷策略分析 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19</cp:revision>
  <dcterms:created xsi:type="dcterms:W3CDTF">2018-03-16T06:10:06Z</dcterms:created>
  <dcterms:modified xsi:type="dcterms:W3CDTF">2018-03-16T09:01:44Z</dcterms:modified>
</cp:coreProperties>
</file>