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5" d="100"/>
          <a:sy n="115" d="100"/>
        </p:scale>
        <p:origin x="372"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茶_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7059600" y="496800"/>
            <a:ext cx="4438800" cy="5270400"/>
          </a:xfrm>
        </p:spPr>
        <p:txBody>
          <a:bodyPr anchor="b">
            <a:normAutofit/>
          </a:bodyPr>
          <a:lstStyle>
            <a:lvl1pPr algn="ctr">
              <a:defRPr sz="4400"/>
            </a:lvl1pPr>
          </a:lstStyle>
          <a:p>
            <a:r>
              <a:rPr lang="zh-TW" altLang="en-US" smtClean="0"/>
              <a:t>按一下以編輯母片標題樣式</a:t>
            </a:r>
            <a:endParaRPr lang="zh-TW" altLang="en-US" dirty="0"/>
          </a:p>
        </p:txBody>
      </p:sp>
      <p:sp>
        <p:nvSpPr>
          <p:cNvPr id="4" name="日期版面配置區 3"/>
          <p:cNvSpPr>
            <a:spLocks noGrp="1"/>
          </p:cNvSpPr>
          <p:nvPr>
            <p:ph type="dt" sz="half" idx="10"/>
          </p:nvPr>
        </p:nvSpPr>
        <p:spPr/>
        <p:txBody>
          <a:bodyPr/>
          <a:lstStyle/>
          <a:p>
            <a:fld id="{B5CB60EE-1564-470E-88DD-D6E0504A0209}" type="datetimeFigureOut">
              <a:rPr lang="zh-TW" altLang="en-US" smtClean="0"/>
              <a:t>2021/4/23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4E8711F3-A554-4376-80F5-4146C4FBF0F2}" type="slidenum">
              <a:rPr lang="zh-TW" altLang="en-US" smtClean="0"/>
              <a:t>‹#›</a:t>
            </a:fld>
            <a:endParaRPr lang="zh-TW" altLang="en-US"/>
          </a:p>
        </p:txBody>
      </p:sp>
      <p:pic>
        <p:nvPicPr>
          <p:cNvPr id="7" name="圖片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4400" y="680400"/>
            <a:ext cx="3178315" cy="5288400"/>
          </a:xfrm>
          <a:prstGeom prst="rect">
            <a:avLst/>
          </a:prstGeom>
        </p:spPr>
      </p:pic>
    </p:spTree>
    <p:extLst>
      <p:ext uri="{BB962C8B-B14F-4D97-AF65-F5344CB8AC3E}">
        <p14:creationId xmlns:p14="http://schemas.microsoft.com/office/powerpoint/2010/main" val="5425045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茶1_標題及物件">
    <p:spTree>
      <p:nvGrpSpPr>
        <p:cNvPr id="1" name=""/>
        <p:cNvGrpSpPr/>
        <p:nvPr/>
      </p:nvGrpSpPr>
      <p:grpSpPr>
        <a:xfrm>
          <a:off x="0" y="0"/>
          <a:ext cx="0" cy="0"/>
          <a:chOff x="0" y="0"/>
          <a:chExt cx="0" cy="0"/>
        </a:xfrm>
      </p:grpSpPr>
      <p:sp>
        <p:nvSpPr>
          <p:cNvPr id="2" name="標題 1"/>
          <p:cNvSpPr>
            <a:spLocks noGrp="1"/>
          </p:cNvSpPr>
          <p:nvPr>
            <p:ph type="title"/>
          </p:nvPr>
        </p:nvSpPr>
        <p:spPr>
          <a:xfrm>
            <a:off x="468000" y="648000"/>
            <a:ext cx="5223600" cy="1324800"/>
          </a:xfrm>
        </p:spPr>
        <p:txBody>
          <a:bodyPr anchor="ctr" anchorCtr="0">
            <a:normAutofit/>
          </a:bodyPr>
          <a:lstStyle>
            <a:lvl1pPr algn="ctr">
              <a:defRPr sz="4400">
                <a:ln w="12700">
                  <a:solidFill>
                    <a:schemeClr val="accent4"/>
                  </a:solidFill>
                </a:ln>
                <a:gradFill>
                  <a:gsLst>
                    <a:gs pos="0">
                      <a:srgbClr val="FF0000"/>
                    </a:gs>
                    <a:gs pos="74000">
                      <a:schemeClr val="accent2"/>
                    </a:gs>
                    <a:gs pos="100000">
                      <a:schemeClr val="accent4">
                        <a:lumMod val="60000"/>
                        <a:lumOff val="40000"/>
                      </a:schemeClr>
                    </a:gs>
                  </a:gsLst>
                  <a:lin ang="5400000" scaled="1"/>
                </a:gradFill>
                <a:effectLst>
                  <a:innerShdw blurRad="63500" dist="50800" dir="16200000">
                    <a:prstClr val="black">
                      <a:alpha val="50000"/>
                    </a:prstClr>
                  </a:innerShdw>
                </a:effectLst>
              </a:defRPr>
            </a:lvl1pPr>
          </a:lstStyle>
          <a:p>
            <a:r>
              <a:rPr lang="zh-TW" altLang="en-US" smtClean="0"/>
              <a:t>按一下以編輯母片標題樣式</a:t>
            </a:r>
            <a:endParaRPr lang="zh-TW" altLang="en-US" dirty="0"/>
          </a:p>
        </p:txBody>
      </p:sp>
      <p:sp>
        <p:nvSpPr>
          <p:cNvPr id="3" name="內容版面配置區 2"/>
          <p:cNvSpPr>
            <a:spLocks noGrp="1"/>
          </p:cNvSpPr>
          <p:nvPr>
            <p:ph idx="1"/>
          </p:nvPr>
        </p:nvSpPr>
        <p:spPr>
          <a:xfrm>
            <a:off x="6526800" y="237600"/>
            <a:ext cx="5180400" cy="5932800"/>
          </a:xfrm>
        </p:spPr>
        <p:txBody>
          <a:bodyPr/>
          <a:lstStyle>
            <a:lvl1pPr>
              <a:lnSpc>
                <a:spcPct val="120000"/>
              </a:lnSpc>
              <a:spcBef>
                <a:spcPts val="600"/>
              </a:spcBef>
              <a:defRPr sz="2800" baseline="0">
                <a:solidFill>
                  <a:schemeClr val="accent4">
                    <a:lumMod val="50000"/>
                  </a:schemeClr>
                </a:solidFill>
              </a:defRPr>
            </a:lvl1pPr>
            <a:lvl2pPr marL="230400" algn="just">
              <a:lnSpc>
                <a:spcPct val="120000"/>
              </a:lnSpc>
              <a:spcBef>
                <a:spcPts val="600"/>
              </a:spcBef>
              <a:defRPr sz="2400" baseline="0">
                <a:solidFill>
                  <a:schemeClr val="accent4">
                    <a:lumMod val="75000"/>
                  </a:schemeClr>
                </a:solidFill>
              </a:defRPr>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編輯母片文字樣式</a:t>
            </a:r>
          </a:p>
          <a:p>
            <a:pPr lvl="1"/>
            <a:r>
              <a:rPr lang="zh-TW" altLang="en-US" smtClean="0"/>
              <a:t>第二層</a:t>
            </a:r>
          </a:p>
        </p:txBody>
      </p:sp>
      <p:sp>
        <p:nvSpPr>
          <p:cNvPr id="5" name="日期版面配置區 4"/>
          <p:cNvSpPr>
            <a:spLocks noGrp="1"/>
          </p:cNvSpPr>
          <p:nvPr>
            <p:ph type="dt" sz="half" idx="10"/>
          </p:nvPr>
        </p:nvSpPr>
        <p:spPr/>
        <p:txBody>
          <a:bodyPr/>
          <a:lstStyle/>
          <a:p>
            <a:fld id="{B5CB60EE-1564-470E-88DD-D6E0504A0209}" type="datetimeFigureOut">
              <a:rPr lang="zh-TW" altLang="en-US" smtClean="0"/>
              <a:t>2021/4/23</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4E8711F3-A554-4376-80F5-4146C4FBF0F2}" type="slidenum">
              <a:rPr lang="zh-TW" altLang="en-US" smtClean="0"/>
              <a:t>‹#›</a:t>
            </a:fld>
            <a:endParaRPr lang="zh-TW" altLang="en-US"/>
          </a:p>
        </p:txBody>
      </p:sp>
      <p:sp>
        <p:nvSpPr>
          <p:cNvPr id="8" name="圖片版面配置區 2"/>
          <p:cNvSpPr>
            <a:spLocks noGrp="1"/>
          </p:cNvSpPr>
          <p:nvPr>
            <p:ph type="pic" idx="13"/>
          </p:nvPr>
        </p:nvSpPr>
        <p:spPr>
          <a:xfrm>
            <a:off x="1206000" y="2077200"/>
            <a:ext cx="4096800" cy="2538000"/>
          </a:xfrm>
        </p:spPr>
        <p:txBody>
          <a:bodyPr/>
          <a:lstStyle>
            <a:lvl1pPr marL="230400" indent="-230400" algn="just">
              <a:lnSpc>
                <a:spcPct val="120000"/>
              </a:lnSpc>
              <a:spcBef>
                <a:spcPts val="600"/>
              </a:spcBef>
              <a:buFont typeface="Arial" panose="020B0604020202020204" pitchFamily="34" charset="0"/>
              <a:buChar char="•"/>
              <a:defRPr lang="zh-TW" altLang="en-US" dirty="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TW" altLang="en-US" smtClean="0"/>
              <a:t>按一下圖示以新增圖片</a:t>
            </a:r>
            <a:endParaRPr lang="zh-TW" altLang="en-US" dirty="0"/>
          </a:p>
        </p:txBody>
      </p:sp>
    </p:spTree>
    <p:extLst>
      <p:ext uri="{BB962C8B-B14F-4D97-AF65-F5344CB8AC3E}">
        <p14:creationId xmlns:p14="http://schemas.microsoft.com/office/powerpoint/2010/main" val="2632807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茶2_標題及物件">
    <p:spTree>
      <p:nvGrpSpPr>
        <p:cNvPr id="1" name=""/>
        <p:cNvGrpSpPr/>
        <p:nvPr/>
      </p:nvGrpSpPr>
      <p:grpSpPr>
        <a:xfrm>
          <a:off x="0" y="0"/>
          <a:ext cx="0" cy="0"/>
          <a:chOff x="0" y="0"/>
          <a:chExt cx="0" cy="0"/>
        </a:xfrm>
      </p:grpSpPr>
      <p:sp>
        <p:nvSpPr>
          <p:cNvPr id="2" name="標題 1"/>
          <p:cNvSpPr>
            <a:spLocks noGrp="1"/>
          </p:cNvSpPr>
          <p:nvPr>
            <p:ph type="title"/>
          </p:nvPr>
        </p:nvSpPr>
        <p:spPr>
          <a:xfrm>
            <a:off x="468000" y="648000"/>
            <a:ext cx="5223600" cy="1324800"/>
          </a:xfrm>
        </p:spPr>
        <p:txBody>
          <a:bodyPr/>
          <a:lstStyle>
            <a:lvl1pPr algn="ctr">
              <a:defRPr>
                <a:ln w="12700">
                  <a:solidFill>
                    <a:schemeClr val="accent4"/>
                  </a:solidFill>
                </a:ln>
                <a:gradFill>
                  <a:gsLst>
                    <a:gs pos="0">
                      <a:srgbClr val="FF0000"/>
                    </a:gs>
                    <a:gs pos="62000">
                      <a:schemeClr val="accent2"/>
                    </a:gs>
                    <a:gs pos="100000">
                      <a:schemeClr val="accent4">
                        <a:lumMod val="60000"/>
                        <a:lumOff val="40000"/>
                      </a:schemeClr>
                    </a:gs>
                  </a:gsLst>
                  <a:lin ang="5400000" scaled="1"/>
                </a:gradFill>
                <a:effectLst>
                  <a:innerShdw blurRad="63500" dist="50800" dir="16200000">
                    <a:prstClr val="black">
                      <a:alpha val="50000"/>
                    </a:prstClr>
                  </a:innerShdw>
                </a:effectLst>
              </a:defRPr>
            </a:lvl1pPr>
          </a:lstStyle>
          <a:p>
            <a:r>
              <a:rPr lang="zh-TW" altLang="en-US" smtClean="0"/>
              <a:t>按一下以編輯母片標題樣式</a:t>
            </a:r>
            <a:endParaRPr lang="zh-TW" altLang="en-US" dirty="0"/>
          </a:p>
        </p:txBody>
      </p:sp>
      <p:sp>
        <p:nvSpPr>
          <p:cNvPr id="3" name="內容版面配置區 2"/>
          <p:cNvSpPr>
            <a:spLocks noGrp="1"/>
          </p:cNvSpPr>
          <p:nvPr>
            <p:ph idx="1"/>
          </p:nvPr>
        </p:nvSpPr>
        <p:spPr>
          <a:xfrm>
            <a:off x="6526800" y="237600"/>
            <a:ext cx="5180400" cy="5932800"/>
          </a:xfrm>
        </p:spPr>
        <p:txBody>
          <a:bodyPr/>
          <a:lstStyle>
            <a:lvl1pPr>
              <a:defRPr>
                <a:solidFill>
                  <a:schemeClr val="accent4">
                    <a:lumMod val="50000"/>
                  </a:schemeClr>
                </a:solidFill>
              </a:defRPr>
            </a:lvl1pPr>
          </a:lstStyle>
          <a:p>
            <a:pPr lvl="0"/>
            <a:r>
              <a:rPr lang="zh-TW" altLang="en-US" smtClean="0"/>
              <a:t>編輯母片文字樣式</a:t>
            </a:r>
          </a:p>
          <a:p>
            <a:pPr lvl="1"/>
            <a:r>
              <a:rPr lang="zh-TW" altLang="en-US" smtClean="0"/>
              <a:t>第二層</a:t>
            </a:r>
          </a:p>
          <a:p>
            <a:pPr lvl="2"/>
            <a:r>
              <a:rPr lang="zh-TW" altLang="en-US" smtClean="0"/>
              <a:t>第三層</a:t>
            </a:r>
          </a:p>
        </p:txBody>
      </p:sp>
      <p:sp>
        <p:nvSpPr>
          <p:cNvPr id="4" name="日期版面配置區 3"/>
          <p:cNvSpPr>
            <a:spLocks noGrp="1"/>
          </p:cNvSpPr>
          <p:nvPr>
            <p:ph type="dt" sz="half" idx="10"/>
          </p:nvPr>
        </p:nvSpPr>
        <p:spPr/>
        <p:txBody>
          <a:bodyPr/>
          <a:lstStyle/>
          <a:p>
            <a:fld id="{B5CB60EE-1564-470E-88DD-D6E0504A0209}" type="datetimeFigureOut">
              <a:rPr lang="zh-TW" altLang="en-US" smtClean="0"/>
              <a:t>2021/4/23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4E8711F3-A554-4376-80F5-4146C4FBF0F2}" type="slidenum">
              <a:rPr lang="zh-TW" altLang="en-US" smtClean="0"/>
              <a:t>‹#›</a:t>
            </a:fld>
            <a:endParaRPr lang="zh-TW" altLang="en-US"/>
          </a:p>
        </p:txBody>
      </p:sp>
      <p:pic>
        <p:nvPicPr>
          <p:cNvPr id="7" name="圖片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12400" y="2250000"/>
            <a:ext cx="3238500" cy="2255520"/>
          </a:xfrm>
          <a:prstGeom prst="rect">
            <a:avLst/>
          </a:prstGeom>
        </p:spPr>
      </p:pic>
    </p:spTree>
    <p:extLst>
      <p:ext uri="{BB962C8B-B14F-4D97-AF65-F5344CB8AC3E}">
        <p14:creationId xmlns:p14="http://schemas.microsoft.com/office/powerpoint/2010/main" val="6906849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標題及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901B250B-047D-4831-96CB-D9AEE461906A}" type="datetimeFigureOut">
              <a:rPr lang="zh-TW" altLang="en-US" smtClean="0"/>
              <a:t>2021/4/23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EB0A9B34-C5BC-4899-ADD2-FB82DB128421}" type="slidenum">
              <a:rPr lang="zh-TW" altLang="en-US" smtClean="0"/>
              <a:t>‹#›</a:t>
            </a:fld>
            <a:endParaRPr lang="zh-TW" altLang="en-US"/>
          </a:p>
        </p:txBody>
      </p:sp>
    </p:spTree>
    <p:extLst>
      <p:ext uri="{BB962C8B-B14F-4D97-AF65-F5344CB8AC3E}">
        <p14:creationId xmlns:p14="http://schemas.microsoft.com/office/powerpoint/2010/main" val="37267778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6">
            <a:lum/>
          </a:blip>
          <a:srcRect/>
          <a:stretch>
            <a:fillRect t="-11000" b="-11000"/>
          </a:stretch>
        </a:blipFill>
        <a:effectLst/>
      </p:bgPr>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838200" y="365125"/>
            <a:ext cx="10515600" cy="1004400"/>
          </a:xfrm>
          <a:prstGeom prst="rect">
            <a:avLst/>
          </a:prstGeom>
        </p:spPr>
        <p:txBody>
          <a:bodyPr vert="horz" lIns="91440" tIns="45720" rIns="91440" bIns="45720" rtlCol="0" anchor="ctr">
            <a:normAutofit/>
          </a:bodyPr>
          <a:lstStyle/>
          <a:p>
            <a:r>
              <a:rPr lang="zh-TW" altLang="en-US" dirty="0" smtClean="0"/>
              <a:t>按一下以編輯母片標題樣式</a:t>
            </a:r>
            <a:endParaRPr lang="zh-TW" altLang="en-US" dirty="0"/>
          </a:p>
        </p:txBody>
      </p:sp>
      <p:sp>
        <p:nvSpPr>
          <p:cNvPr id="3" name="文字版面配置區 2"/>
          <p:cNvSpPr>
            <a:spLocks noGrp="1"/>
          </p:cNvSpPr>
          <p:nvPr>
            <p:ph type="body" idx="1"/>
          </p:nvPr>
        </p:nvSpPr>
        <p:spPr>
          <a:xfrm>
            <a:off x="838200" y="1465200"/>
            <a:ext cx="10515600" cy="4712400"/>
          </a:xfrm>
          <a:prstGeom prst="rect">
            <a:avLst/>
          </a:prstGeom>
        </p:spPr>
        <p:txBody>
          <a:bodyPr vert="horz" lIns="91440" tIns="45720" rIns="91440" bIns="45720" rtlCol="0">
            <a:normAutofit/>
          </a:bodyPr>
          <a:lstStyle/>
          <a:p>
            <a:pPr lvl="0"/>
            <a:r>
              <a:rPr lang="zh-TW" altLang="en-US" dirty="0" smtClean="0"/>
              <a:t>編輯母片文字樣式</a:t>
            </a:r>
          </a:p>
          <a:p>
            <a:pPr lvl="1"/>
            <a:r>
              <a:rPr lang="zh-TW" altLang="en-US" dirty="0" smtClean="0"/>
              <a:t>第二層</a:t>
            </a:r>
          </a:p>
          <a:p>
            <a:pPr lvl="2"/>
            <a:r>
              <a:rPr lang="zh-TW" altLang="en-US" dirty="0" smtClean="0"/>
              <a:t>第三層</a:t>
            </a:r>
          </a:p>
        </p:txBody>
      </p:sp>
      <p:sp>
        <p:nvSpPr>
          <p:cNvPr id="4" name="日期版面配置區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CB60EE-1564-470E-88DD-D6E0504A0209}" type="datetimeFigureOut">
              <a:rPr lang="zh-TW" altLang="en-US" smtClean="0"/>
              <a:t>2021/4/23</a:t>
            </a:fld>
            <a:endParaRPr lang="zh-TW" altLang="en-US"/>
          </a:p>
        </p:txBody>
      </p:sp>
      <p:sp>
        <p:nvSpPr>
          <p:cNvPr id="5" name="頁尾版面配置區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8711F3-A554-4376-80F5-4146C4FBF0F2}" type="slidenum">
              <a:rPr lang="zh-TW" altLang="en-US" smtClean="0"/>
              <a:t>‹#›</a:t>
            </a:fld>
            <a:endParaRPr lang="zh-TW" altLang="en-US"/>
          </a:p>
        </p:txBody>
      </p:sp>
    </p:spTree>
    <p:extLst>
      <p:ext uri="{BB962C8B-B14F-4D97-AF65-F5344CB8AC3E}">
        <p14:creationId xmlns:p14="http://schemas.microsoft.com/office/powerpoint/2010/main" val="657108326"/>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0" r:id="rId3"/>
    <p:sldLayoutId id="2147483657" r:id="rId4"/>
  </p:sldLayoutIdLst>
  <p:txStyles>
    <p:titleStyle>
      <a:lvl1pPr algn="l" defTabSz="914400" rtl="0" eaLnBrk="1" latinLnBrk="0" hangingPunct="1">
        <a:lnSpc>
          <a:spcPct val="90000"/>
        </a:lnSpc>
        <a:spcBef>
          <a:spcPct val="0"/>
        </a:spcBef>
        <a:buNone/>
        <a:defRPr sz="4400" b="1" kern="1200">
          <a:solidFill>
            <a:schemeClr val="accent2"/>
          </a:solidFill>
          <a:latin typeface="+mj-lt"/>
          <a:ea typeface="+mj-ea"/>
          <a:cs typeface="+mj-cs"/>
        </a:defRPr>
      </a:lvl1pPr>
    </p:titleStyle>
    <p:bodyStyle>
      <a:lvl1pPr marL="228600" indent="-228600" algn="just" defTabSz="914400" rtl="0" eaLnBrk="1" latinLnBrk="0" hangingPunct="1">
        <a:lnSpc>
          <a:spcPct val="120000"/>
        </a:lnSpc>
        <a:spcBef>
          <a:spcPts val="600"/>
        </a:spcBef>
        <a:buFont typeface="Arial" panose="020B0604020202020204" pitchFamily="34" charset="0"/>
        <a:buChar char="•"/>
        <a:defRPr sz="2800" kern="1200">
          <a:solidFill>
            <a:schemeClr val="accent6">
              <a:lumMod val="50000"/>
            </a:schemeClr>
          </a:solidFill>
          <a:latin typeface="+mn-lt"/>
          <a:ea typeface="+mn-ea"/>
          <a:cs typeface="+mn-cs"/>
        </a:defRPr>
      </a:lvl1pPr>
      <a:lvl2pPr marL="685800" indent="-228600" algn="just" defTabSz="914400" rtl="0" eaLnBrk="1" latinLnBrk="0" hangingPunct="1">
        <a:lnSpc>
          <a:spcPct val="120000"/>
        </a:lnSpc>
        <a:spcBef>
          <a:spcPts val="600"/>
        </a:spcBef>
        <a:buFont typeface="Arial" panose="020B0604020202020204" pitchFamily="34" charset="0"/>
        <a:buChar char="•"/>
        <a:defRPr sz="2400" kern="1200">
          <a:solidFill>
            <a:schemeClr val="accent6">
              <a:lumMod val="75000"/>
            </a:schemeClr>
          </a:solidFill>
          <a:latin typeface="+mn-lt"/>
          <a:ea typeface="+mn-ea"/>
          <a:cs typeface="+mn-cs"/>
        </a:defRPr>
      </a:lvl2pPr>
      <a:lvl3pPr marL="1143000" indent="-228600" algn="just" defTabSz="914400" rtl="0" eaLnBrk="1" latinLnBrk="0" hangingPunct="1">
        <a:lnSpc>
          <a:spcPct val="120000"/>
        </a:lnSpc>
        <a:spcBef>
          <a:spcPts val="600"/>
        </a:spcBef>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pPr marR="0" rtl="0"/>
            <a:r>
              <a:rPr lang="zh-TW" altLang="en-US" b="1" i="0" u="none" strike="noStrike" kern="2600" baseline="0" smtClean="0">
                <a:latin typeface="Calibri Light" panose="020F0302020204030204" pitchFamily="34" charset="0"/>
                <a:ea typeface="新細明體" panose="02020500000000000000" pitchFamily="18" charset="-120"/>
              </a:rPr>
              <a:t>一口入味三分濃</a:t>
            </a:r>
            <a:r>
              <a:rPr lang="zh-TW" altLang="en-US" b="1" i="0" u="none" strike="noStrike" kern="2600" baseline="0" smtClean="0">
                <a:latin typeface="Times New Roman" panose="02020603050405020304" pitchFamily="18" charset="0"/>
                <a:ea typeface="新細明體" panose="02020500000000000000" pitchFamily="18" charset="-120"/>
              </a:rPr>
              <a:t/>
            </a:r>
            <a:br>
              <a:rPr lang="zh-TW" altLang="en-US" b="1" i="0" u="none" strike="noStrike" kern="2600" baseline="0" smtClean="0">
                <a:latin typeface="Times New Roman" panose="02020603050405020304" pitchFamily="18" charset="0"/>
                <a:ea typeface="新細明體" panose="02020500000000000000" pitchFamily="18" charset="-120"/>
              </a:rPr>
            </a:br>
            <a:r>
              <a:rPr lang="zh-TW" altLang="en-US" b="1" i="0" u="none" strike="noStrike" kern="2600" baseline="0" smtClean="0">
                <a:latin typeface="Calibri Light" panose="020F0302020204030204" pitchFamily="34" charset="0"/>
                <a:ea typeface="新細明體" panose="02020500000000000000" pitchFamily="18" charset="-120"/>
              </a:rPr>
              <a:t>回甘之後憶更久</a:t>
            </a:r>
            <a:endParaRPr lang="zh-TW" altLang="en-US" b="1" i="0" u="none" strike="noStrike" kern="2600" baseline="0" smtClean="0">
              <a:latin typeface="Times New Roman" panose="02020603050405020304" pitchFamily="18" charset="0"/>
              <a:ea typeface="新細明體" panose="02020500000000000000" pitchFamily="18" charset="-120"/>
            </a:endParaRPr>
          </a:p>
        </p:txBody>
      </p:sp>
      <p:sp>
        <p:nvSpPr>
          <p:cNvPr id="3" name="文字版面配置區 2"/>
          <p:cNvSpPr>
            <a:spLocks noGrp="1"/>
          </p:cNvSpPr>
          <p:nvPr>
            <p:ph type="body" idx="1"/>
          </p:nvPr>
        </p:nvSpPr>
        <p:spPr/>
        <p:txBody>
          <a:bodyPr/>
          <a:lstStyle/>
          <a:p>
            <a:endParaRPr lang="zh-TW" altLang="en-US"/>
          </a:p>
        </p:txBody>
      </p:sp>
    </p:spTree>
    <p:extLst>
      <p:ext uri="{BB962C8B-B14F-4D97-AF65-F5344CB8AC3E}">
        <p14:creationId xmlns:p14="http://schemas.microsoft.com/office/powerpoint/2010/main" val="187757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marR="0" rtl="0"/>
            <a:r>
              <a:rPr lang="zh-TW" altLang="en-US" b="1" i="0" u="none" strike="noStrike" kern="2600" baseline="0" smtClean="0">
                <a:solidFill>
                  <a:srgbClr val="002060"/>
                </a:solidFill>
                <a:latin typeface="Calibri Light" panose="020F0302020204030204" pitchFamily="34" charset="0"/>
                <a:ea typeface="新細明體" panose="02020500000000000000" pitchFamily="18" charset="-120"/>
              </a:rPr>
              <a:t>台灣山茶</a:t>
            </a:r>
            <a:endParaRPr lang="zh-TW" altLang="en-US" b="1" i="0" u="none" strike="noStrike" kern="2600" baseline="0" smtClean="0">
              <a:solidFill>
                <a:srgbClr val="002060"/>
              </a:solidFill>
              <a:latin typeface="Times New Roman" panose="02020603050405020304" pitchFamily="18" charset="0"/>
              <a:ea typeface="新細明體" panose="02020500000000000000" pitchFamily="18" charset="-120"/>
            </a:endParaRPr>
          </a:p>
        </p:txBody>
      </p:sp>
      <p:sp>
        <p:nvSpPr>
          <p:cNvPr id="3" name="文字版面配置區 2"/>
          <p:cNvSpPr>
            <a:spLocks noGrp="1"/>
          </p:cNvSpPr>
          <p:nvPr>
            <p:ph type="body" idx="1"/>
          </p:nvPr>
        </p:nvSpPr>
        <p:spPr/>
        <p:txBody>
          <a:bodyPr/>
          <a:lstStyle/>
          <a:p>
            <a:pPr marR="0" lvl="0" rtl="0"/>
            <a:r>
              <a:rPr lang="zh-TW" altLang="en-US" b="0" i="0" u="none" strike="noStrike" kern="100" baseline="0" smtClean="0">
                <a:solidFill>
                  <a:srgbClr val="0070C0"/>
                </a:solidFill>
                <a:latin typeface="Calibri Light" panose="020F0302020204030204" pitchFamily="34" charset="0"/>
                <a:ea typeface="新細明體" panose="02020500000000000000" pitchFamily="18" charset="-120"/>
              </a:rPr>
              <a:t>台灣原生山茶</a:t>
            </a:r>
            <a:r>
              <a:rPr lang="en-US" altLang="zh-TW" b="0" i="0" u="none" strike="noStrike" kern="100" baseline="0" smtClean="0">
                <a:solidFill>
                  <a:srgbClr val="0070C0"/>
                </a:solidFill>
                <a:latin typeface="Times New Roman" panose="02020603050405020304" pitchFamily="18" charset="0"/>
                <a:ea typeface="新細明體" panose="02020500000000000000" pitchFamily="18" charset="-120"/>
              </a:rPr>
              <a:t>,</a:t>
            </a:r>
            <a:r>
              <a:rPr lang="zh-TW" altLang="en-US" b="0" i="0" u="none" strike="noStrike" kern="100" baseline="0" smtClean="0">
                <a:solidFill>
                  <a:srgbClr val="0070C0"/>
                </a:solidFill>
                <a:latin typeface="Calibri Light" panose="020F0302020204030204" pitchFamily="34" charset="0"/>
                <a:ea typeface="新細明體" panose="02020500000000000000" pitchFamily="18" charset="-120"/>
              </a:rPr>
              <a:t>為特有台灣道地紅茶，於鄭成功時期，就於台灣原生的紅茶。口感紮實渾厚且回甘，此乃日據時代貴族享用的紅茶之一，台灣道地的紅茶，口感即芳香又回甘，為世界獨特的台灣紅茶。讓您喝了並一想再喝。如搭配茶點、蛋糕、西點等享用，更能讓自己化身貴族般的享受紅茶的芳香口感中。</a:t>
            </a:r>
            <a:endParaRPr lang="zh-TW" altLang="en-US" b="0" i="0" u="none" strike="noStrike" kern="100" baseline="0" smtClean="0">
              <a:solidFill>
                <a:srgbClr val="0070C0"/>
              </a:solidFill>
              <a:latin typeface="Times New Roman" panose="02020603050405020304" pitchFamily="18" charset="0"/>
              <a:ea typeface="新細明體" panose="02020500000000000000" pitchFamily="18" charset="-120"/>
            </a:endParaRPr>
          </a:p>
        </p:txBody>
      </p:sp>
    </p:spTree>
    <p:extLst>
      <p:ext uri="{BB962C8B-B14F-4D97-AF65-F5344CB8AC3E}">
        <p14:creationId xmlns:p14="http://schemas.microsoft.com/office/powerpoint/2010/main" val="40793601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marR="0" rtl="0"/>
            <a:r>
              <a:rPr lang="zh-TW" altLang="en-US" b="1" i="0" u="none" strike="noStrike" kern="2600" baseline="0" smtClean="0">
                <a:solidFill>
                  <a:srgbClr val="002060"/>
                </a:solidFill>
                <a:latin typeface="Calibri Light" panose="020F0302020204030204" pitchFamily="34" charset="0"/>
                <a:ea typeface="新細明體" panose="02020500000000000000" pitchFamily="18" charset="-120"/>
              </a:rPr>
              <a:t>阿薩姆紅茶</a:t>
            </a:r>
            <a:endParaRPr lang="zh-TW" altLang="en-US" b="1" i="0" u="none" strike="noStrike" kern="2600" baseline="0" smtClean="0">
              <a:solidFill>
                <a:srgbClr val="002060"/>
              </a:solidFill>
              <a:latin typeface="Times New Roman" panose="02020603050405020304" pitchFamily="18" charset="0"/>
              <a:ea typeface="新細明體" panose="02020500000000000000" pitchFamily="18" charset="-120"/>
            </a:endParaRPr>
          </a:p>
        </p:txBody>
      </p:sp>
      <p:sp>
        <p:nvSpPr>
          <p:cNvPr id="3" name="文字版面配置區 2"/>
          <p:cNvSpPr>
            <a:spLocks noGrp="1"/>
          </p:cNvSpPr>
          <p:nvPr>
            <p:ph type="body" idx="1"/>
          </p:nvPr>
        </p:nvSpPr>
        <p:spPr/>
        <p:txBody>
          <a:bodyPr/>
          <a:lstStyle/>
          <a:p>
            <a:pPr marR="0" lvl="0" rtl="0"/>
            <a:r>
              <a:rPr lang="zh-TW" altLang="en-US" b="0" i="0" u="none" strike="noStrike" kern="100" baseline="0" smtClean="0">
                <a:solidFill>
                  <a:srgbClr val="0070C0"/>
                </a:solidFill>
                <a:latin typeface="Calibri Light" panose="020F0302020204030204" pitchFamily="34" charset="0"/>
                <a:ea typeface="新細明體" panose="02020500000000000000" pitchFamily="18" charset="-120"/>
              </a:rPr>
              <a:t>大葉種阿薩姆，台茶</a:t>
            </a:r>
            <a:r>
              <a:rPr lang="en-US" altLang="zh-TW" b="0" i="0" u="none" strike="noStrike" kern="100" baseline="0" smtClean="0">
                <a:solidFill>
                  <a:srgbClr val="0070C0"/>
                </a:solidFill>
                <a:latin typeface="Calibri Light" panose="020F0302020204030204" pitchFamily="34" charset="0"/>
                <a:ea typeface="新細明體" panose="02020500000000000000" pitchFamily="18" charset="-120"/>
              </a:rPr>
              <a:t>8</a:t>
            </a:r>
            <a:r>
              <a:rPr lang="zh-TW" altLang="en-US" b="0" i="0" u="none" strike="noStrike" kern="100" baseline="0" smtClean="0">
                <a:solidFill>
                  <a:srgbClr val="0070C0"/>
                </a:solidFill>
                <a:latin typeface="Calibri Light" panose="020F0302020204030204" pitchFamily="34" charset="0"/>
                <a:ea typeface="新細明體" panose="02020500000000000000" pitchFamily="18" charset="-120"/>
              </a:rPr>
              <a:t>號，茶香濃烈、茶色明亮，特有的黃金麥芽香，茶葉大產量多是其最大特色。</a:t>
            </a:r>
          </a:p>
          <a:p>
            <a:pPr marR="0" lvl="0" rtl="0"/>
            <a:r>
              <a:rPr lang="zh-TW" altLang="en-US" b="0" i="0" u="none" strike="noStrike" kern="100" baseline="0" smtClean="0">
                <a:solidFill>
                  <a:srgbClr val="0070C0"/>
                </a:solidFill>
                <a:latin typeface="Calibri Light" panose="020F0302020204030204" pitchFamily="34" charset="0"/>
                <a:ea typeface="新細明體" panose="02020500000000000000" pitchFamily="18" charset="-120"/>
              </a:rPr>
              <a:t>阿薩姆茶葉的特色是茶湯色朱紅豔麗味道卻很清爽並帶有厚重的甘甜與美味。</a:t>
            </a:r>
          </a:p>
          <a:p>
            <a:pPr marR="0" lvl="0" rtl="0"/>
            <a:r>
              <a:rPr lang="zh-TW" altLang="en-US" b="0" i="0" u="none" strike="noStrike" kern="100" baseline="0" smtClean="0">
                <a:solidFill>
                  <a:srgbClr val="0070C0"/>
                </a:solidFill>
                <a:latin typeface="Calibri Light" panose="020F0302020204030204" pitchFamily="34" charset="0"/>
                <a:ea typeface="新細明體" panose="02020500000000000000" pitchFamily="18" charset="-120"/>
              </a:rPr>
              <a:t>結合傳統與現代手工方式製茶，沖泡後口感不苦澀而濃郁香醇，非常適合調製成奶茶的紅茶。</a:t>
            </a:r>
            <a:endParaRPr lang="zh-TW" altLang="en-US" b="0" i="0" u="none" strike="noStrike" kern="100" baseline="0" smtClean="0">
              <a:solidFill>
                <a:srgbClr val="0070C0"/>
              </a:solidFill>
              <a:latin typeface="Times New Roman" panose="02020603050405020304" pitchFamily="18" charset="0"/>
              <a:ea typeface="新細明體" panose="02020500000000000000" pitchFamily="18" charset="-120"/>
            </a:endParaRPr>
          </a:p>
        </p:txBody>
      </p:sp>
    </p:spTree>
    <p:extLst>
      <p:ext uri="{BB962C8B-B14F-4D97-AF65-F5344CB8AC3E}">
        <p14:creationId xmlns:p14="http://schemas.microsoft.com/office/powerpoint/2010/main" val="36042630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marR="0" rtl="0"/>
            <a:r>
              <a:rPr lang="zh-TW" altLang="en-US" b="1" i="0" u="none" strike="noStrike" kern="2600" baseline="0" smtClean="0">
                <a:solidFill>
                  <a:srgbClr val="002060"/>
                </a:solidFill>
                <a:latin typeface="Calibri Light" panose="020F0302020204030204" pitchFamily="34" charset="0"/>
                <a:ea typeface="新細明體" panose="02020500000000000000" pitchFamily="18" charset="-120"/>
              </a:rPr>
              <a:t>紅玉十八號</a:t>
            </a:r>
            <a:endParaRPr lang="zh-TW" altLang="en-US" b="1" i="0" u="none" strike="noStrike" kern="2600" baseline="0" smtClean="0">
              <a:solidFill>
                <a:srgbClr val="002060"/>
              </a:solidFill>
              <a:latin typeface="Times New Roman" panose="02020603050405020304" pitchFamily="18" charset="0"/>
              <a:ea typeface="新細明體" panose="02020500000000000000" pitchFamily="18" charset="-120"/>
            </a:endParaRPr>
          </a:p>
        </p:txBody>
      </p:sp>
      <p:sp>
        <p:nvSpPr>
          <p:cNvPr id="3" name="文字版面配置區 2"/>
          <p:cNvSpPr>
            <a:spLocks noGrp="1"/>
          </p:cNvSpPr>
          <p:nvPr>
            <p:ph type="body" idx="1"/>
          </p:nvPr>
        </p:nvSpPr>
        <p:spPr/>
        <p:txBody>
          <a:bodyPr/>
          <a:lstStyle/>
          <a:p>
            <a:pPr marR="0" lvl="0" rtl="0"/>
            <a:r>
              <a:rPr lang="zh-TW" altLang="en-US" b="0" i="0" u="none" strike="noStrike" kern="100" baseline="0" smtClean="0">
                <a:solidFill>
                  <a:srgbClr val="0070C0"/>
                </a:solidFill>
                <a:latin typeface="Calibri Light" panose="020F0302020204030204" pitchFamily="34" charset="0"/>
                <a:ea typeface="新細明體" panose="02020500000000000000" pitchFamily="18" charset="-120"/>
              </a:rPr>
              <a:t>俗稱「紅玉」、「台灣紅寶石」的台茶十八號，為農委會茶葉改良場挑選出最具特色的緬甸大葉種紅茶母樹與台灣野生山茶父樹的美妙結晶，更為紅茶帶來閃亮的紅茶新星。</a:t>
            </a:r>
          </a:p>
          <a:p>
            <a:pPr marR="0" lvl="0" rtl="0"/>
            <a:r>
              <a:rPr lang="zh-TW" altLang="en-US" b="0" i="0" u="none" strike="noStrike" kern="100" baseline="0" smtClean="0">
                <a:solidFill>
                  <a:srgbClr val="0070C0"/>
                </a:solidFill>
                <a:latin typeface="Calibri Light" panose="020F0302020204030204" pitchFamily="34" charset="0"/>
                <a:ea typeface="新細明體" panose="02020500000000000000" pitchFamily="18" charset="-120"/>
              </a:rPr>
              <a:t>紅玉十八號獨有紅茶清淡香味，沖泡後會散發出自然淡淡蜂蜜和肉桂的芳香，是具有香氣和味道甘美的紅茶，非常適合純飲。</a:t>
            </a:r>
            <a:endParaRPr lang="zh-TW" altLang="en-US" b="0" i="0" u="none" strike="noStrike" kern="100" baseline="0" smtClean="0">
              <a:solidFill>
                <a:srgbClr val="0070C0"/>
              </a:solidFill>
              <a:latin typeface="Times New Roman" panose="02020603050405020304" pitchFamily="18" charset="0"/>
              <a:ea typeface="新細明體" panose="02020500000000000000" pitchFamily="18" charset="-120"/>
            </a:endParaRPr>
          </a:p>
        </p:txBody>
      </p:sp>
    </p:spTree>
    <p:extLst>
      <p:ext uri="{BB962C8B-B14F-4D97-AF65-F5344CB8AC3E}">
        <p14:creationId xmlns:p14="http://schemas.microsoft.com/office/powerpoint/2010/main" val="34476860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marR="0" rtl="0"/>
            <a:r>
              <a:rPr lang="zh-TW" altLang="en-US" b="0" i="0" u="none" strike="noStrike" kern="2600" baseline="0" smtClean="0">
                <a:solidFill>
                  <a:srgbClr val="C00000"/>
                </a:solidFill>
                <a:latin typeface="Calibri Light" panose="020F0302020204030204" pitchFamily="34" charset="0"/>
                <a:ea typeface="新細明體" panose="02020500000000000000" pitchFamily="18" charset="-120"/>
              </a:rPr>
              <a:t>製茶過程</a:t>
            </a:r>
            <a:endParaRPr lang="zh-TW" altLang="en-US" b="0" i="0" u="none" strike="noStrike" kern="2600" baseline="0" smtClean="0">
              <a:solidFill>
                <a:srgbClr val="C00000"/>
              </a:solidFill>
              <a:latin typeface="Times New Roman" panose="02020603050405020304" pitchFamily="18" charset="0"/>
              <a:ea typeface="新細明體" panose="02020500000000000000" pitchFamily="18" charset="-120"/>
            </a:endParaRPr>
          </a:p>
        </p:txBody>
      </p:sp>
      <p:sp>
        <p:nvSpPr>
          <p:cNvPr id="3" name="文字版面配置區 2"/>
          <p:cNvSpPr>
            <a:spLocks noGrp="1"/>
          </p:cNvSpPr>
          <p:nvPr>
            <p:ph type="body" idx="1"/>
          </p:nvPr>
        </p:nvSpPr>
        <p:spPr/>
        <p:txBody>
          <a:bodyPr>
            <a:normAutofit fontScale="77500" lnSpcReduction="20000"/>
          </a:bodyPr>
          <a:lstStyle/>
          <a:p>
            <a:pPr marR="0" lvl="0" rtl="0"/>
            <a:r>
              <a:rPr lang="zh-TW" altLang="en-US" b="0" i="0" u="none" strike="noStrike" kern="100" baseline="0" smtClean="0">
                <a:solidFill>
                  <a:srgbClr val="002060"/>
                </a:solidFill>
                <a:latin typeface="Calibri Light" panose="020F0302020204030204" pitchFamily="34" charset="0"/>
                <a:ea typeface="新細明體" panose="02020500000000000000" pitchFamily="18" charset="-120"/>
              </a:rPr>
              <a:t>一、採摘</a:t>
            </a:r>
            <a:r>
              <a:rPr lang="en-US" altLang="zh-TW" b="0" i="0" u="none" strike="noStrike" kern="100" baseline="0" smtClean="0">
                <a:solidFill>
                  <a:srgbClr val="002060"/>
                </a:solidFill>
                <a:latin typeface="Calibri Light" panose="020F0302020204030204" pitchFamily="34" charset="0"/>
                <a:ea typeface="新細明體" panose="02020500000000000000" pitchFamily="18" charset="-120"/>
              </a:rPr>
              <a:t>(plucking)</a:t>
            </a:r>
          </a:p>
          <a:p>
            <a:pPr marR="0" lvl="1" rtl="0"/>
            <a:r>
              <a:rPr lang="zh-TW" altLang="en-US" b="0" i="0" u="none" strike="noStrike" kern="100" baseline="0" smtClean="0">
                <a:solidFill>
                  <a:srgbClr val="0070C0"/>
                </a:solidFill>
                <a:latin typeface="Calibri Light" panose="020F0302020204030204" pitchFamily="34" charset="0"/>
                <a:ea typeface="新細明體" panose="02020500000000000000" pitchFamily="18" charset="-120"/>
              </a:rPr>
              <a:t>手採一心二葉。</a:t>
            </a:r>
          </a:p>
          <a:p>
            <a:pPr marR="0" lvl="0" rtl="0"/>
            <a:r>
              <a:rPr lang="zh-TW" altLang="en-US" b="0" i="0" u="none" strike="noStrike" kern="100" baseline="0" smtClean="0">
                <a:solidFill>
                  <a:srgbClr val="002060"/>
                </a:solidFill>
                <a:latin typeface="Calibri Light" panose="020F0302020204030204" pitchFamily="34" charset="0"/>
                <a:ea typeface="新細明體" panose="02020500000000000000" pitchFamily="18" charset="-120"/>
              </a:rPr>
              <a:t>二、萎凋</a:t>
            </a:r>
            <a:r>
              <a:rPr lang="en-US" altLang="zh-TW" b="0" i="0" u="none" strike="noStrike" kern="100" baseline="0" smtClean="0">
                <a:solidFill>
                  <a:srgbClr val="002060"/>
                </a:solidFill>
                <a:latin typeface="Calibri Light" panose="020F0302020204030204" pitchFamily="34" charset="0"/>
                <a:ea typeface="新細明體" panose="02020500000000000000" pitchFamily="18" charset="-120"/>
              </a:rPr>
              <a:t>(Withering)</a:t>
            </a:r>
          </a:p>
          <a:p>
            <a:pPr marR="0" lvl="1" rtl="0"/>
            <a:r>
              <a:rPr lang="zh-TW" altLang="en-US" b="0" i="0" u="none" strike="noStrike" kern="100" baseline="0" smtClean="0">
                <a:solidFill>
                  <a:srgbClr val="0070C0"/>
                </a:solidFill>
                <a:latin typeface="Calibri Light" panose="020F0302020204030204" pitchFamily="34" charset="0"/>
                <a:ea typeface="新細明體" panose="02020500000000000000" pitchFamily="18" charset="-120"/>
              </a:rPr>
              <a:t>室內自然凋萎。</a:t>
            </a:r>
          </a:p>
          <a:p>
            <a:pPr marR="0" lvl="0" rtl="0"/>
            <a:r>
              <a:rPr lang="zh-TW" altLang="en-US" b="0" i="0" u="none" strike="noStrike" kern="100" baseline="0" smtClean="0">
                <a:solidFill>
                  <a:srgbClr val="002060"/>
                </a:solidFill>
                <a:latin typeface="Calibri Light" panose="020F0302020204030204" pitchFamily="34" charset="0"/>
                <a:ea typeface="新細明體" panose="02020500000000000000" pitchFamily="18" charset="-120"/>
              </a:rPr>
              <a:t>三、揉捻</a:t>
            </a:r>
            <a:r>
              <a:rPr lang="en-US" altLang="zh-TW" b="0" i="0" u="none" strike="noStrike" kern="100" baseline="0" smtClean="0">
                <a:solidFill>
                  <a:srgbClr val="002060"/>
                </a:solidFill>
                <a:latin typeface="Calibri Light" panose="020F0302020204030204" pitchFamily="34" charset="0"/>
                <a:ea typeface="新細明體" panose="02020500000000000000" pitchFamily="18" charset="-120"/>
              </a:rPr>
              <a:t>(Rolling)</a:t>
            </a:r>
          </a:p>
          <a:p>
            <a:pPr marR="0" lvl="1" rtl="0"/>
            <a:r>
              <a:rPr lang="zh-TW" altLang="en-US" b="0" i="0" u="none" strike="noStrike" kern="100" baseline="0" smtClean="0">
                <a:solidFill>
                  <a:srgbClr val="0070C0"/>
                </a:solidFill>
                <a:latin typeface="Calibri Light" panose="020F0302020204030204" pitchFamily="34" charset="0"/>
                <a:ea typeface="新細明體" panose="02020500000000000000" pitchFamily="18" charset="-120"/>
              </a:rPr>
              <a:t>經將茶葉充份揉捻出茶汁</a:t>
            </a:r>
          </a:p>
          <a:p>
            <a:pPr marR="0" lvl="0" rtl="0"/>
            <a:r>
              <a:rPr lang="zh-TW" altLang="en-US" b="0" i="0" u="none" strike="noStrike" kern="100" baseline="0" smtClean="0">
                <a:solidFill>
                  <a:srgbClr val="002060"/>
                </a:solidFill>
                <a:latin typeface="Calibri Light" panose="020F0302020204030204" pitchFamily="34" charset="0"/>
                <a:ea typeface="新細明體" panose="02020500000000000000" pitchFamily="18" charset="-120"/>
              </a:rPr>
              <a:t>四、解塊</a:t>
            </a:r>
            <a:r>
              <a:rPr lang="en-US" altLang="zh-TW" b="0" i="0" u="none" strike="noStrike" kern="100" baseline="0" smtClean="0">
                <a:solidFill>
                  <a:srgbClr val="002060"/>
                </a:solidFill>
                <a:latin typeface="Calibri Light" panose="020F0302020204030204" pitchFamily="34" charset="0"/>
                <a:ea typeface="新細明體" panose="02020500000000000000" pitchFamily="18" charset="-120"/>
              </a:rPr>
              <a:t>(separating)</a:t>
            </a:r>
          </a:p>
          <a:p>
            <a:pPr marR="0" lvl="1" rtl="0"/>
            <a:r>
              <a:rPr lang="zh-TW" altLang="en-US" b="0" i="0" u="none" strike="noStrike" kern="100" baseline="0" smtClean="0">
                <a:solidFill>
                  <a:srgbClr val="0070C0"/>
                </a:solidFill>
                <a:latin typeface="Calibri Light" panose="020F0302020204030204" pitchFamily="34" charset="0"/>
                <a:ea typeface="新細明體" panose="02020500000000000000" pitchFamily="18" charset="-120"/>
              </a:rPr>
              <a:t>解開成團的茶塊</a:t>
            </a:r>
          </a:p>
          <a:p>
            <a:pPr marR="0" lvl="0" rtl="0"/>
            <a:r>
              <a:rPr lang="zh-TW" altLang="en-US" b="0" i="0" u="none" strike="noStrike" kern="100" baseline="0" smtClean="0">
                <a:solidFill>
                  <a:srgbClr val="002060"/>
                </a:solidFill>
                <a:latin typeface="Calibri Light" panose="020F0302020204030204" pitchFamily="34" charset="0"/>
                <a:ea typeface="新細明體" panose="02020500000000000000" pitchFamily="18" charset="-120"/>
              </a:rPr>
              <a:t>五、發酵</a:t>
            </a:r>
            <a:r>
              <a:rPr lang="en-US" altLang="zh-TW" b="0" i="0" u="none" strike="noStrike" kern="100" baseline="0" smtClean="0">
                <a:solidFill>
                  <a:srgbClr val="002060"/>
                </a:solidFill>
                <a:latin typeface="Calibri Light" panose="020F0302020204030204" pitchFamily="34" charset="0"/>
                <a:ea typeface="新細明體" panose="02020500000000000000" pitchFamily="18" charset="-120"/>
              </a:rPr>
              <a:t>(fermentation)</a:t>
            </a:r>
          </a:p>
          <a:p>
            <a:pPr marR="0" lvl="1" rtl="0"/>
            <a:r>
              <a:rPr lang="zh-TW" altLang="en-US" b="0" i="0" u="none" strike="noStrike" kern="100" baseline="0" smtClean="0">
                <a:solidFill>
                  <a:srgbClr val="0070C0"/>
                </a:solidFill>
                <a:latin typeface="Calibri Light" panose="020F0302020204030204" pitchFamily="34" charset="0"/>
                <a:ea typeface="新細明體" panose="02020500000000000000" pitchFamily="18" charset="-120"/>
              </a:rPr>
              <a:t>讓茶葉</a:t>
            </a:r>
            <a:r>
              <a:rPr lang="en-US" altLang="zh-TW" b="0" i="0" u="none" strike="noStrike" kern="100" baseline="0" smtClean="0">
                <a:solidFill>
                  <a:srgbClr val="0070C0"/>
                </a:solidFill>
                <a:latin typeface="Calibri Light" panose="020F0302020204030204" pitchFamily="34" charset="0"/>
                <a:ea typeface="新細明體" panose="02020500000000000000" pitchFamily="18" charset="-120"/>
              </a:rPr>
              <a:t>80%~90%</a:t>
            </a:r>
            <a:r>
              <a:rPr lang="zh-TW" altLang="en-US" b="0" i="0" u="none" strike="noStrike" kern="100" baseline="0" smtClean="0">
                <a:solidFill>
                  <a:srgbClr val="0070C0"/>
                </a:solidFill>
                <a:latin typeface="Calibri Light" panose="020F0302020204030204" pitchFamily="34" charset="0"/>
                <a:ea typeface="新細明體" panose="02020500000000000000" pitchFamily="18" charset="-120"/>
              </a:rPr>
              <a:t>發酵。</a:t>
            </a:r>
          </a:p>
          <a:p>
            <a:pPr marR="0" lvl="0" rtl="0"/>
            <a:r>
              <a:rPr lang="zh-TW" altLang="en-US" b="0" i="0" u="none" strike="noStrike" kern="100" baseline="0" smtClean="0">
                <a:solidFill>
                  <a:srgbClr val="002060"/>
                </a:solidFill>
                <a:latin typeface="Calibri Light" panose="020F0302020204030204" pitchFamily="34" charset="0"/>
                <a:ea typeface="新細明體" panose="02020500000000000000" pitchFamily="18" charset="-120"/>
              </a:rPr>
              <a:t>六、乾燥</a:t>
            </a:r>
            <a:r>
              <a:rPr lang="en-US" altLang="zh-TW" b="0" i="0" u="none" strike="noStrike" kern="100" baseline="0" smtClean="0">
                <a:solidFill>
                  <a:srgbClr val="002060"/>
                </a:solidFill>
                <a:latin typeface="Calibri Light" panose="020F0302020204030204" pitchFamily="34" charset="0"/>
                <a:ea typeface="新細明體" panose="02020500000000000000" pitchFamily="18" charset="-120"/>
              </a:rPr>
              <a:t>(drying)</a:t>
            </a:r>
          </a:p>
          <a:p>
            <a:pPr marR="0" lvl="1" rtl="0"/>
            <a:r>
              <a:rPr lang="zh-TW" altLang="en-US" b="0" i="0" u="none" strike="noStrike" kern="100" baseline="0" smtClean="0">
                <a:solidFill>
                  <a:srgbClr val="0070C0"/>
                </a:solidFill>
                <a:latin typeface="Calibri Light" panose="020F0302020204030204" pitchFamily="34" charset="0"/>
                <a:ea typeface="新細明體" panose="02020500000000000000" pitchFamily="18" charset="-120"/>
              </a:rPr>
              <a:t>將茶葉均勻的乾燥處理。 </a:t>
            </a:r>
          </a:p>
        </p:txBody>
      </p:sp>
    </p:spTree>
    <p:extLst>
      <p:ext uri="{BB962C8B-B14F-4D97-AF65-F5344CB8AC3E}">
        <p14:creationId xmlns:p14="http://schemas.microsoft.com/office/powerpoint/2010/main" val="26509222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marR="0" rtl="0"/>
            <a:r>
              <a:rPr lang="zh-TW" altLang="en-US" b="0" i="0" u="none" strike="noStrike" kern="2600" baseline="0" smtClean="0">
                <a:solidFill>
                  <a:srgbClr val="C00000"/>
                </a:solidFill>
                <a:latin typeface="Calibri Light" panose="020F0302020204030204" pitchFamily="34" charset="0"/>
                <a:ea typeface="新細明體" panose="02020500000000000000" pitchFamily="18" charset="-120"/>
              </a:rPr>
              <a:t>沖泡一杯好茶</a:t>
            </a:r>
            <a:endParaRPr lang="zh-TW" altLang="en-US" b="0" i="0" u="none" strike="noStrike" kern="2600" baseline="0" smtClean="0">
              <a:solidFill>
                <a:srgbClr val="C00000"/>
              </a:solidFill>
              <a:latin typeface="Times New Roman" panose="02020603050405020304" pitchFamily="18" charset="0"/>
              <a:ea typeface="新細明體" panose="02020500000000000000" pitchFamily="18" charset="-120"/>
            </a:endParaRPr>
          </a:p>
        </p:txBody>
      </p:sp>
      <p:sp>
        <p:nvSpPr>
          <p:cNvPr id="3" name="文字版面配置區 2"/>
          <p:cNvSpPr>
            <a:spLocks noGrp="1"/>
          </p:cNvSpPr>
          <p:nvPr>
            <p:ph type="body" idx="1"/>
          </p:nvPr>
        </p:nvSpPr>
        <p:spPr/>
        <p:txBody>
          <a:bodyPr/>
          <a:lstStyle/>
          <a:p>
            <a:pPr marR="0" lvl="0" rtl="0"/>
            <a:r>
              <a:rPr lang="zh-TW" altLang="en-US" b="0" i="0" u="none" strike="noStrike" kern="100" baseline="0" smtClean="0">
                <a:solidFill>
                  <a:srgbClr val="002060"/>
                </a:solidFill>
                <a:latin typeface="Calibri Light" panose="020F0302020204030204" pitchFamily="34" charset="0"/>
                <a:ea typeface="新細明體" panose="02020500000000000000" pitchFamily="18" charset="-120"/>
              </a:rPr>
              <a:t>請使用瓷器杯或玻璃茶器沖泡</a:t>
            </a:r>
            <a:r>
              <a:rPr lang="en-US" altLang="zh-TW" b="0" i="0" u="none" strike="noStrike" kern="100" baseline="0" smtClean="0">
                <a:solidFill>
                  <a:srgbClr val="002060"/>
                </a:solidFill>
                <a:latin typeface="Calibri Light" panose="020F0302020204030204" pitchFamily="34" charset="0"/>
                <a:ea typeface="新細明體" panose="02020500000000000000" pitchFamily="18" charset="-120"/>
              </a:rPr>
              <a:t>:</a:t>
            </a:r>
          </a:p>
          <a:p>
            <a:pPr marR="0" lvl="1" rtl="0"/>
            <a:r>
              <a:rPr lang="zh-TW" altLang="en-US" b="0" i="0" u="none" strike="noStrike" kern="100" baseline="0" smtClean="0">
                <a:solidFill>
                  <a:srgbClr val="0070C0"/>
                </a:solidFill>
                <a:latin typeface="Calibri Light" panose="020F0302020204030204" pitchFamily="34" charset="0"/>
                <a:ea typeface="新細明體" panose="02020500000000000000" pitchFamily="18" charset="-120"/>
              </a:rPr>
              <a:t>請預先溫熱茶具，水煮沸備用。</a:t>
            </a:r>
          </a:p>
          <a:p>
            <a:pPr marR="0" lvl="1" rtl="0"/>
            <a:r>
              <a:rPr lang="zh-TW" altLang="en-US" b="0" i="0" u="none" strike="noStrike" kern="100" baseline="0" smtClean="0">
                <a:solidFill>
                  <a:srgbClr val="0070C0"/>
                </a:solidFill>
                <a:latin typeface="Calibri Light" panose="020F0302020204030204" pitchFamily="34" charset="0"/>
                <a:ea typeface="新細明體" panose="02020500000000000000" pitchFamily="18" charset="-120"/>
              </a:rPr>
              <a:t>泡茶溫度</a:t>
            </a:r>
            <a:r>
              <a:rPr lang="en-US" altLang="zh-TW" b="0" i="0" u="none" strike="noStrike" kern="100" baseline="0" smtClean="0">
                <a:solidFill>
                  <a:srgbClr val="0070C0"/>
                </a:solidFill>
                <a:latin typeface="Calibri Light" panose="020F0302020204030204" pitchFamily="34" charset="0"/>
                <a:ea typeface="新細明體" panose="02020500000000000000" pitchFamily="18" charset="-120"/>
              </a:rPr>
              <a:t>90~95</a:t>
            </a:r>
            <a:r>
              <a:rPr lang="zh-TW" altLang="en-US" b="0" i="0" u="none" strike="noStrike" kern="100" baseline="0" smtClean="0">
                <a:solidFill>
                  <a:srgbClr val="0070C0"/>
                </a:solidFill>
                <a:latin typeface="Calibri Light" panose="020F0302020204030204" pitchFamily="34" charset="0"/>
                <a:ea typeface="新細明體" panose="02020500000000000000" pitchFamily="18" charset="-120"/>
              </a:rPr>
              <a:t>℃，才能將紅茶香氣釋放出來。</a:t>
            </a:r>
          </a:p>
          <a:p>
            <a:pPr marR="0" lvl="1" rtl="0"/>
            <a:r>
              <a:rPr lang="zh-TW" altLang="en-US" b="0" i="0" u="none" strike="noStrike" kern="100" baseline="0" smtClean="0">
                <a:solidFill>
                  <a:srgbClr val="0070C0"/>
                </a:solidFill>
                <a:latin typeface="Calibri Light" panose="020F0302020204030204" pitchFamily="34" charset="0"/>
                <a:ea typeface="新細明體" panose="02020500000000000000" pitchFamily="18" charset="-120"/>
              </a:rPr>
              <a:t>茶水的比例是</a:t>
            </a:r>
            <a:r>
              <a:rPr lang="en-US" altLang="zh-TW" b="0" i="0" u="none" strike="noStrike" kern="100" baseline="0" smtClean="0">
                <a:solidFill>
                  <a:srgbClr val="0070C0"/>
                </a:solidFill>
                <a:latin typeface="Calibri Light" panose="020F0302020204030204" pitchFamily="34" charset="0"/>
                <a:ea typeface="新細明體" panose="02020500000000000000" pitchFamily="18" charset="-120"/>
              </a:rPr>
              <a:t>1:50</a:t>
            </a:r>
            <a:r>
              <a:rPr lang="zh-TW" altLang="en-US" b="0" i="0" u="none" strike="noStrike" kern="100" baseline="0" smtClean="0">
                <a:solidFill>
                  <a:srgbClr val="0070C0"/>
                </a:solidFill>
                <a:latin typeface="Calibri Light" panose="020F0302020204030204" pitchFamily="34" charset="0"/>
                <a:ea typeface="新細明體" panose="02020500000000000000" pitchFamily="18" charset="-120"/>
              </a:rPr>
              <a:t>，</a:t>
            </a:r>
            <a:r>
              <a:rPr lang="en-US" altLang="zh-TW" b="0" i="0" u="none" strike="noStrike" kern="100" baseline="0" smtClean="0">
                <a:solidFill>
                  <a:srgbClr val="0070C0"/>
                </a:solidFill>
                <a:latin typeface="Calibri Light" panose="020F0302020204030204" pitchFamily="34" charset="0"/>
                <a:ea typeface="新細明體" panose="02020500000000000000" pitchFamily="18" charset="-120"/>
              </a:rPr>
              <a:t>3</a:t>
            </a:r>
            <a:r>
              <a:rPr lang="zh-TW" altLang="en-US" b="0" i="0" u="none" strike="noStrike" kern="100" baseline="0" smtClean="0">
                <a:solidFill>
                  <a:srgbClr val="0070C0"/>
                </a:solidFill>
                <a:latin typeface="Calibri Light" panose="020F0302020204030204" pitchFamily="34" charset="0"/>
                <a:ea typeface="新細明體" panose="02020500000000000000" pitchFamily="18" charset="-120"/>
              </a:rPr>
              <a:t>公克條形茶搭配</a:t>
            </a:r>
            <a:r>
              <a:rPr lang="en-US" altLang="zh-TW" b="0" i="0" u="none" strike="noStrike" kern="100" baseline="0" smtClean="0">
                <a:solidFill>
                  <a:srgbClr val="0070C0"/>
                </a:solidFill>
                <a:latin typeface="Calibri Light" panose="020F0302020204030204" pitchFamily="34" charset="0"/>
                <a:ea typeface="新細明體" panose="02020500000000000000" pitchFamily="18" charset="-120"/>
              </a:rPr>
              <a:t>150c.c.</a:t>
            </a:r>
            <a:r>
              <a:rPr lang="zh-TW" altLang="en-US" b="0" i="0" u="none" strike="noStrike" kern="100" baseline="0" smtClean="0">
                <a:solidFill>
                  <a:srgbClr val="0070C0"/>
                </a:solidFill>
                <a:latin typeface="Calibri Light" panose="020F0302020204030204" pitchFamily="34" charset="0"/>
                <a:ea typeface="新細明體" panose="02020500000000000000" pitchFamily="18" charset="-120"/>
              </a:rPr>
              <a:t>熱開水。</a:t>
            </a:r>
          </a:p>
          <a:p>
            <a:pPr marR="0" lvl="1" rtl="0"/>
            <a:r>
              <a:rPr lang="zh-TW" altLang="en-US" b="0" i="0" u="none" strike="noStrike" kern="100" baseline="0" smtClean="0">
                <a:solidFill>
                  <a:srgbClr val="0070C0"/>
                </a:solidFill>
                <a:latin typeface="Calibri Light" panose="020F0302020204030204" pitchFamily="34" charset="0"/>
                <a:ea typeface="新細明體" panose="02020500000000000000" pitchFamily="18" charset="-120"/>
              </a:rPr>
              <a:t>第一泡時間</a:t>
            </a:r>
            <a:r>
              <a:rPr lang="en-US" altLang="zh-TW" b="0" i="0" u="none" strike="noStrike" kern="100" baseline="0" smtClean="0">
                <a:solidFill>
                  <a:srgbClr val="0070C0"/>
                </a:solidFill>
                <a:latin typeface="Calibri Light" panose="020F0302020204030204" pitchFamily="34" charset="0"/>
                <a:ea typeface="新細明體" panose="02020500000000000000" pitchFamily="18" charset="-120"/>
              </a:rPr>
              <a:t>60</a:t>
            </a:r>
            <a:r>
              <a:rPr lang="zh-TW" altLang="en-US" b="0" i="0" u="none" strike="noStrike" kern="100" baseline="0" smtClean="0">
                <a:solidFill>
                  <a:srgbClr val="0070C0"/>
                </a:solidFill>
                <a:latin typeface="Calibri Light" panose="020F0302020204030204" pitchFamily="34" charset="0"/>
                <a:ea typeface="新細明體" panose="02020500000000000000" pitchFamily="18" charset="-120"/>
              </a:rPr>
              <a:t>秒，第二泡</a:t>
            </a:r>
            <a:r>
              <a:rPr lang="en-US" altLang="zh-TW" b="0" i="0" u="none" strike="noStrike" kern="100" baseline="0" smtClean="0">
                <a:solidFill>
                  <a:srgbClr val="0070C0"/>
                </a:solidFill>
                <a:latin typeface="Calibri Light" panose="020F0302020204030204" pitchFamily="34" charset="0"/>
                <a:ea typeface="新細明體" panose="02020500000000000000" pitchFamily="18" charset="-120"/>
              </a:rPr>
              <a:t>40</a:t>
            </a:r>
            <a:r>
              <a:rPr lang="zh-TW" altLang="en-US" b="0" i="0" u="none" strike="noStrike" kern="100" baseline="0" smtClean="0">
                <a:solidFill>
                  <a:srgbClr val="0070C0"/>
                </a:solidFill>
                <a:latin typeface="Calibri Light" panose="020F0302020204030204" pitchFamily="34" charset="0"/>
                <a:ea typeface="新細明體" panose="02020500000000000000" pitchFamily="18" charset="-120"/>
              </a:rPr>
              <a:t>秒、第三泡</a:t>
            </a:r>
            <a:r>
              <a:rPr lang="en-US" altLang="zh-TW" b="0" i="0" u="none" strike="noStrike" kern="100" baseline="0" smtClean="0">
                <a:solidFill>
                  <a:srgbClr val="0070C0"/>
                </a:solidFill>
                <a:latin typeface="Calibri Light" panose="020F0302020204030204" pitchFamily="34" charset="0"/>
                <a:ea typeface="新細明體" panose="02020500000000000000" pitchFamily="18" charset="-120"/>
              </a:rPr>
              <a:t>60</a:t>
            </a:r>
            <a:r>
              <a:rPr lang="zh-TW" altLang="en-US" b="0" i="0" u="none" strike="noStrike" kern="100" baseline="0" smtClean="0">
                <a:solidFill>
                  <a:srgbClr val="0070C0"/>
                </a:solidFill>
                <a:latin typeface="Calibri Light" panose="020F0302020204030204" pitchFamily="34" charset="0"/>
                <a:ea typeface="新細明體" panose="02020500000000000000" pitchFamily="18" charset="-120"/>
              </a:rPr>
              <a:t>秒，第四泡以後每泡累加</a:t>
            </a:r>
            <a:r>
              <a:rPr lang="en-US" altLang="zh-TW" b="0" i="0" u="none" strike="noStrike" kern="100" baseline="0" smtClean="0">
                <a:solidFill>
                  <a:srgbClr val="0070C0"/>
                </a:solidFill>
                <a:latin typeface="Calibri Light" panose="020F0302020204030204" pitchFamily="34" charset="0"/>
                <a:ea typeface="新細明體" panose="02020500000000000000" pitchFamily="18" charset="-120"/>
              </a:rPr>
              <a:t>5-10</a:t>
            </a:r>
            <a:r>
              <a:rPr lang="zh-TW" altLang="en-US" b="0" i="0" u="none" strike="noStrike" kern="100" baseline="0" smtClean="0">
                <a:solidFill>
                  <a:srgbClr val="0070C0"/>
                </a:solidFill>
                <a:latin typeface="Calibri Light" panose="020F0302020204030204" pitchFamily="34" charset="0"/>
                <a:ea typeface="新細明體" panose="02020500000000000000" pitchFamily="18" charset="-120"/>
              </a:rPr>
              <a:t>秒，濃淡可依個人喜好增加。</a:t>
            </a:r>
          </a:p>
          <a:p>
            <a:pPr marR="0" lvl="1" rtl="0"/>
            <a:r>
              <a:rPr lang="zh-TW" altLang="en-US" b="0" i="0" u="none" strike="noStrike" kern="100" baseline="0" smtClean="0">
                <a:solidFill>
                  <a:srgbClr val="0070C0"/>
                </a:solidFill>
                <a:latin typeface="Calibri Light" panose="020F0302020204030204" pitchFamily="34" charset="0"/>
                <a:ea typeface="新細明體" panose="02020500000000000000" pitchFamily="18" charset="-120"/>
              </a:rPr>
              <a:t>兩泡混合後飲用，將可達最佳香氣與口感境界。</a:t>
            </a:r>
          </a:p>
        </p:txBody>
      </p:sp>
    </p:spTree>
    <p:extLst>
      <p:ext uri="{BB962C8B-B14F-4D97-AF65-F5344CB8AC3E}">
        <p14:creationId xmlns:p14="http://schemas.microsoft.com/office/powerpoint/2010/main" val="22568861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marR="0" rtl="0"/>
            <a:r>
              <a:rPr lang="zh-TW" altLang="en-US" b="0" i="0" u="none" strike="noStrike" kern="2600" baseline="0" smtClean="0">
                <a:solidFill>
                  <a:srgbClr val="C00000"/>
                </a:solidFill>
                <a:latin typeface="Calibri Light" panose="020F0302020204030204" pitchFamily="34" charset="0"/>
                <a:ea typeface="新細明體" panose="02020500000000000000" pitchFamily="18" charset="-120"/>
              </a:rPr>
              <a:t>營養成分與功效</a:t>
            </a:r>
            <a:endParaRPr lang="zh-TW" altLang="en-US" b="0" i="0" u="none" strike="noStrike" kern="2600" baseline="0" smtClean="0">
              <a:solidFill>
                <a:srgbClr val="C00000"/>
              </a:solidFill>
              <a:latin typeface="Times New Roman" panose="02020603050405020304" pitchFamily="18" charset="0"/>
              <a:ea typeface="新細明體" panose="02020500000000000000" pitchFamily="18" charset="-120"/>
            </a:endParaRPr>
          </a:p>
        </p:txBody>
      </p:sp>
      <p:sp>
        <p:nvSpPr>
          <p:cNvPr id="3" name="文字版面配置區 2"/>
          <p:cNvSpPr>
            <a:spLocks noGrp="1"/>
          </p:cNvSpPr>
          <p:nvPr>
            <p:ph type="body" idx="1"/>
          </p:nvPr>
        </p:nvSpPr>
        <p:spPr/>
        <p:txBody>
          <a:bodyPr/>
          <a:lstStyle/>
          <a:p>
            <a:pPr marR="0" lvl="0" rtl="0"/>
            <a:r>
              <a:rPr lang="zh-TW" altLang="en-US" b="0" i="0" u="none" strike="noStrike" kern="100" baseline="0" smtClean="0">
                <a:solidFill>
                  <a:srgbClr val="002060"/>
                </a:solidFill>
                <a:latin typeface="Calibri Light" panose="020F0302020204030204" pitchFamily="34" charset="0"/>
                <a:ea typeface="新細明體" panose="02020500000000000000" pitchFamily="18" charset="-120"/>
              </a:rPr>
              <a:t>紅茶是一種全發酵茶</a:t>
            </a:r>
          </a:p>
          <a:p>
            <a:pPr marR="0" lvl="1" rtl="0"/>
            <a:r>
              <a:rPr lang="zh-TW" altLang="en-US" b="0" i="0" u="none" strike="noStrike" kern="100" baseline="0" smtClean="0">
                <a:solidFill>
                  <a:srgbClr val="0070C0"/>
                </a:solidFill>
                <a:latin typeface="Calibri Light" panose="020F0302020204030204" pitchFamily="34" charset="0"/>
                <a:ea typeface="新細明體" panose="02020500000000000000" pitchFamily="18" charset="-120"/>
              </a:rPr>
              <a:t>發酵作用使得茶葉中的茶多酚和單寧酸減少，產生茶黃素，茶紅素等新的成份，兒茶素和茶黃素混合後產生紅茶的美味。</a:t>
            </a:r>
          </a:p>
          <a:p>
            <a:pPr marR="0" lvl="0" rtl="0"/>
            <a:r>
              <a:rPr lang="zh-TW" altLang="en-US" b="0" i="0" u="none" strike="noStrike" kern="100" baseline="0" smtClean="0">
                <a:solidFill>
                  <a:srgbClr val="002060"/>
                </a:solidFill>
                <a:latin typeface="Calibri Light" panose="020F0302020204030204" pitchFamily="34" charset="0"/>
                <a:ea typeface="新細明體" panose="02020500000000000000" pitchFamily="18" charset="-120"/>
              </a:rPr>
              <a:t>紅茶性溫、味甘、含維他命</a:t>
            </a:r>
            <a:r>
              <a:rPr lang="en-US" altLang="zh-TW" b="0" i="0" u="none" strike="noStrike" kern="100" baseline="0" smtClean="0">
                <a:solidFill>
                  <a:srgbClr val="002060"/>
                </a:solidFill>
                <a:latin typeface="Calibri Light" panose="020F0302020204030204" pitchFamily="34" charset="0"/>
                <a:ea typeface="新細明體" panose="02020500000000000000" pitchFamily="18" charset="-120"/>
              </a:rPr>
              <a:t>C</a:t>
            </a:r>
            <a:r>
              <a:rPr lang="zh-TW" altLang="en-US" b="0" i="0" u="none" strike="noStrike" kern="100" baseline="0" smtClean="0">
                <a:solidFill>
                  <a:srgbClr val="002060"/>
                </a:solidFill>
                <a:latin typeface="Calibri Light" panose="020F0302020204030204" pitchFamily="34" charset="0"/>
                <a:ea typeface="新細明體" panose="02020500000000000000" pitchFamily="18" charset="-120"/>
              </a:rPr>
              <a:t>、礦物質及微量元素硒、氟</a:t>
            </a:r>
          </a:p>
          <a:p>
            <a:pPr marR="0" lvl="1" rtl="0"/>
            <a:r>
              <a:rPr lang="zh-TW" altLang="en-US" b="0" i="0" u="none" strike="noStrike" kern="100" baseline="0" smtClean="0">
                <a:solidFill>
                  <a:srgbClr val="0070C0"/>
                </a:solidFill>
                <a:latin typeface="Calibri Light" panose="020F0302020204030204" pitchFamily="34" charset="0"/>
                <a:ea typeface="新細明體" panose="02020500000000000000" pitchFamily="18" charset="-120"/>
              </a:rPr>
              <a:t>可幫助消化，促進食慾、利尿、消除水腫。</a:t>
            </a:r>
          </a:p>
          <a:p>
            <a:pPr marR="0" lvl="0" rtl="0"/>
            <a:r>
              <a:rPr lang="zh-TW" altLang="en-US" b="0" i="0" u="none" strike="noStrike" kern="100" baseline="0" smtClean="0">
                <a:solidFill>
                  <a:srgbClr val="002060"/>
                </a:solidFill>
                <a:latin typeface="Calibri Light" panose="020F0302020204030204" pitchFamily="34" charset="0"/>
                <a:ea typeface="新細明體" panose="02020500000000000000" pitchFamily="18" charset="-120"/>
              </a:rPr>
              <a:t>紅茶有超強的抗菌力</a:t>
            </a:r>
          </a:p>
          <a:p>
            <a:pPr marR="0" lvl="1" rtl="0"/>
            <a:r>
              <a:rPr lang="zh-TW" altLang="en-US" b="0" i="0" u="none" strike="noStrike" kern="100" baseline="0" smtClean="0">
                <a:solidFill>
                  <a:srgbClr val="0070C0"/>
                </a:solidFill>
                <a:latin typeface="Calibri Light" panose="020F0302020204030204" pitchFamily="34" charset="0"/>
                <a:ea typeface="新細明體" panose="02020500000000000000" pitchFamily="18" charset="-120"/>
              </a:rPr>
              <a:t>用紅茶漱口可預防感冒、蛀牙與食物中毒，建議每天飲用一小杯紅茶，可降低血壓、血脂、血糖值，持續數年功效明顯。</a:t>
            </a:r>
          </a:p>
        </p:txBody>
      </p:sp>
    </p:spTree>
    <p:extLst>
      <p:ext uri="{BB962C8B-B14F-4D97-AF65-F5344CB8AC3E}">
        <p14:creationId xmlns:p14="http://schemas.microsoft.com/office/powerpoint/2010/main" val="3324109654"/>
      </p:ext>
    </p:extLst>
  </p:cSld>
  <p:clrMapOvr>
    <a:masterClrMapping/>
  </p:clrMapOvr>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訂 3">
      <a:majorFont>
        <a:latin typeface="微軟正黑體"/>
        <a:ea typeface="微軟正黑體"/>
        <a:cs typeface=""/>
      </a:majorFont>
      <a:minorFont>
        <a:latin typeface="微軟正黑體"/>
        <a:ea typeface="微軟正黑體"/>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D01.potx" id="{1EB7A8E3-BF2F-442F-874D-77CE3B44323A}" vid="{1FAF0D9F-E701-4D5D-B971-2AEAAFAB664E}"/>
    </a:ext>
  </a:extLst>
</a:theme>
</file>

<file path=docProps/app.xml><?xml version="1.0" encoding="utf-8"?>
<Properties xmlns="http://schemas.openxmlformats.org/officeDocument/2006/extended-properties" xmlns:vt="http://schemas.openxmlformats.org/officeDocument/2006/docPropsVTypes">
  <Template>PPD01</Template>
  <TotalTime>1</TotalTime>
  <Words>584</Words>
  <Application>Microsoft Office PowerPoint</Application>
  <PresentationFormat>寬螢幕</PresentationFormat>
  <Paragraphs>37</Paragraphs>
  <Slides>7</Slides>
  <Notes>0</Notes>
  <HiddenSlides>0</HiddenSlides>
  <MMClips>0</MMClips>
  <ScaleCrop>false</ScaleCrop>
  <HeadingPairs>
    <vt:vector size="6" baseType="variant">
      <vt:variant>
        <vt:lpstr>使用字型</vt:lpstr>
      </vt:variant>
      <vt:variant>
        <vt:i4>5</vt:i4>
      </vt:variant>
      <vt:variant>
        <vt:lpstr>佈景主題</vt:lpstr>
      </vt:variant>
      <vt:variant>
        <vt:i4>1</vt:i4>
      </vt:variant>
      <vt:variant>
        <vt:lpstr>投影片標題</vt:lpstr>
      </vt:variant>
      <vt:variant>
        <vt:i4>7</vt:i4>
      </vt:variant>
    </vt:vector>
  </HeadingPairs>
  <TitlesOfParts>
    <vt:vector size="13" baseType="lpstr">
      <vt:lpstr>微軟正黑體</vt:lpstr>
      <vt:lpstr>新細明體</vt:lpstr>
      <vt:lpstr>Arial</vt:lpstr>
      <vt:lpstr>Calibri Light</vt:lpstr>
      <vt:lpstr>Times New Roman</vt:lpstr>
      <vt:lpstr>Office 佈景主題</vt:lpstr>
      <vt:lpstr>一口入味三分濃 回甘之後憶更久</vt:lpstr>
      <vt:lpstr>台灣山茶</vt:lpstr>
      <vt:lpstr>阿薩姆紅茶</vt:lpstr>
      <vt:lpstr>紅玉十八號</vt:lpstr>
      <vt:lpstr>製茶過程</vt:lpstr>
      <vt:lpstr>沖泡一杯好茶</vt:lpstr>
      <vt:lpstr>營養成分與功效</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Admin</dc:creator>
  <cp:lastModifiedBy>Admin</cp:lastModifiedBy>
  <cp:revision>2</cp:revision>
  <dcterms:created xsi:type="dcterms:W3CDTF">2021-04-23T03:19:52Z</dcterms:created>
  <dcterms:modified xsi:type="dcterms:W3CDTF">2021-04-23T03:21:23Z</dcterms:modified>
</cp:coreProperties>
</file>