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84" r:id="rId3"/>
  </p:sldMasterIdLst>
  <p:notesMasterIdLst>
    <p:notesMasterId r:id="rId93"/>
  </p:notesMasterIdLst>
  <p:handoutMasterIdLst>
    <p:handoutMasterId r:id="rId94"/>
  </p:handoutMasterIdLst>
  <p:sldIdLst>
    <p:sldId id="256" r:id="rId4"/>
    <p:sldId id="272" r:id="rId5"/>
    <p:sldId id="409" r:id="rId6"/>
    <p:sldId id="410" r:id="rId7"/>
    <p:sldId id="288" r:id="rId8"/>
    <p:sldId id="461" r:id="rId9"/>
    <p:sldId id="462" r:id="rId10"/>
    <p:sldId id="463" r:id="rId11"/>
    <p:sldId id="464" r:id="rId12"/>
    <p:sldId id="465" r:id="rId13"/>
    <p:sldId id="466" r:id="rId14"/>
    <p:sldId id="467" r:id="rId15"/>
    <p:sldId id="468" r:id="rId16"/>
    <p:sldId id="289" r:id="rId17"/>
    <p:sldId id="257" r:id="rId18"/>
    <p:sldId id="379" r:id="rId19"/>
    <p:sldId id="380" r:id="rId20"/>
    <p:sldId id="381" r:id="rId21"/>
    <p:sldId id="382" r:id="rId22"/>
    <p:sldId id="383" r:id="rId23"/>
    <p:sldId id="384" r:id="rId24"/>
    <p:sldId id="291" r:id="rId25"/>
    <p:sldId id="469" r:id="rId26"/>
    <p:sldId id="470" r:id="rId27"/>
    <p:sldId id="471" r:id="rId28"/>
    <p:sldId id="472" r:id="rId29"/>
    <p:sldId id="473" r:id="rId30"/>
    <p:sldId id="474" r:id="rId31"/>
    <p:sldId id="475" r:id="rId32"/>
    <p:sldId id="476" r:id="rId33"/>
    <p:sldId id="477" r:id="rId34"/>
    <p:sldId id="478" r:id="rId35"/>
    <p:sldId id="479" r:id="rId36"/>
    <p:sldId id="480" r:id="rId37"/>
    <p:sldId id="389" r:id="rId38"/>
    <p:sldId id="428" r:id="rId39"/>
    <p:sldId id="429" r:id="rId40"/>
    <p:sldId id="293" r:id="rId41"/>
    <p:sldId id="411" r:id="rId42"/>
    <p:sldId id="412" r:id="rId43"/>
    <p:sldId id="413" r:id="rId44"/>
    <p:sldId id="414" r:id="rId45"/>
    <p:sldId id="260" r:id="rId46"/>
    <p:sldId id="430" r:id="rId47"/>
    <p:sldId id="431" r:id="rId48"/>
    <p:sldId id="432" r:id="rId49"/>
    <p:sldId id="433" r:id="rId50"/>
    <p:sldId id="434" r:id="rId51"/>
    <p:sldId id="448" r:id="rId52"/>
    <p:sldId id="263" r:id="rId53"/>
    <p:sldId id="349" r:id="rId54"/>
    <p:sldId id="459" r:id="rId55"/>
    <p:sldId id="460" r:id="rId56"/>
    <p:sldId id="296" r:id="rId57"/>
    <p:sldId id="435" r:id="rId58"/>
    <p:sldId id="436" r:id="rId59"/>
    <p:sldId id="437" r:id="rId60"/>
    <p:sldId id="297" r:id="rId61"/>
    <p:sldId id="415" r:id="rId62"/>
    <p:sldId id="416" r:id="rId63"/>
    <p:sldId id="417" r:id="rId64"/>
    <p:sldId id="418" r:id="rId65"/>
    <p:sldId id="419" r:id="rId66"/>
    <p:sldId id="420" r:id="rId67"/>
    <p:sldId id="421" r:id="rId68"/>
    <p:sldId id="299" r:id="rId69"/>
    <p:sldId id="354" r:id="rId70"/>
    <p:sldId id="481" r:id="rId71"/>
    <p:sldId id="482" r:id="rId72"/>
    <p:sldId id="483" r:id="rId73"/>
    <p:sldId id="484" r:id="rId74"/>
    <p:sldId id="485" r:id="rId75"/>
    <p:sldId id="486" r:id="rId76"/>
    <p:sldId id="487" r:id="rId77"/>
    <p:sldId id="488" r:id="rId78"/>
    <p:sldId id="489" r:id="rId79"/>
    <p:sldId id="490" r:id="rId80"/>
    <p:sldId id="491" r:id="rId81"/>
    <p:sldId id="492" r:id="rId82"/>
    <p:sldId id="493" r:id="rId83"/>
    <p:sldId id="322" r:id="rId84"/>
    <p:sldId id="422" r:id="rId85"/>
    <p:sldId id="423" r:id="rId86"/>
    <p:sldId id="424" r:id="rId87"/>
    <p:sldId id="425" r:id="rId88"/>
    <p:sldId id="426" r:id="rId89"/>
    <p:sldId id="427" r:id="rId90"/>
    <p:sldId id="323" r:id="rId91"/>
    <p:sldId id="328" r:id="rId92"/>
  </p:sldIdLst>
  <p:sldSz cx="9144000" cy="6858000" type="screen4x3"/>
  <p:notesSz cx="6807200" cy="9939338"/>
  <p:embeddedFontLst>
    <p:embeddedFont>
      <p:font typeface="Georgia" panose="02040502050405020303" pitchFamily="18" charset="0"/>
      <p:regular r:id="rId95"/>
      <p:bold r:id="rId96"/>
      <p:italic r:id="rId97"/>
      <p:boldItalic r:id="rId98"/>
    </p:embeddedFont>
    <p:embeddedFont>
      <p:font typeface="Garamond" panose="02020404030301010803" pitchFamily="18" charset="0"/>
      <p:regular r:id="rId99"/>
      <p:bold r:id="rId100"/>
      <p:italic r:id="rId101"/>
      <p:boldItalic r:id="rId102"/>
    </p:embeddedFont>
    <p:embeddedFont>
      <p:font typeface="華康龍門石碑(P)" panose="03000900000000000000" pitchFamily="66" charset="-120"/>
      <p:regular r:id="rId103"/>
    </p:embeddedFont>
    <p:embeddedFont>
      <p:font typeface="華康布丁體W7(P)" panose="040B0700000000000000" pitchFamily="82" charset="-120"/>
      <p:regular r:id="rId104"/>
    </p:embeddedFont>
    <p:embeddedFont>
      <p:font typeface="Trebuchet MS" panose="020B0603020202020204" pitchFamily="34" charset="0"/>
      <p:regular r:id="rId105"/>
      <p:bold r:id="rId106"/>
      <p:italic r:id="rId107"/>
      <p:boldItalic r:id="rId108"/>
    </p:embeddedFont>
    <p:embeddedFont>
      <p:font typeface="微軟正黑體" panose="020B0604030504040204" pitchFamily="34" charset="-120"/>
      <p:regular r:id="rId109"/>
      <p:bold r:id="rId110"/>
    </p:embeddedFont>
    <p:embeddedFont>
      <p:font typeface="Candara" panose="020E0502030303020204" pitchFamily="34" charset="0"/>
      <p:regular r:id="rId111"/>
      <p:bold r:id="rId112"/>
      <p:italic r:id="rId113"/>
      <p:boldItalic r:id="rId114"/>
    </p:embeddedFont>
    <p:embeddedFont>
      <p:font typeface="Verdana" panose="020B0604030504040204" pitchFamily="34" charset="0"/>
      <p:regular r:id="rId115"/>
      <p:bold r:id="rId116"/>
      <p:italic r:id="rId117"/>
      <p:boldItalic r:id="rId118"/>
    </p:embeddedFont>
    <p:embeddedFont>
      <p:font typeface="標楷體" panose="03000509000000000000" pitchFamily="65" charset="-120"/>
      <p:regular r:id="rId119"/>
    </p:embeddedFont>
    <p:embeddedFont>
      <p:font typeface="Calibri" panose="020F0502020204030204" pitchFamily="34" charset="0"/>
      <p:regular r:id="rId120"/>
      <p:bold r:id="rId121"/>
      <p:italic r:id="rId122"/>
      <p:boldItalic r:id="rId123"/>
    </p:embeddedFont>
    <p:embeddedFont>
      <p:font typeface="PMingLiu" panose="02020500000000000000" pitchFamily="18" charset="-120"/>
      <p:regular r:id="rId1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6" roundtripDataSignature="AMtx7mg/oIWUX0yuNXI0zhbgUeRwvzjy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6" autoAdjust="0"/>
    <p:restoredTop sz="94660"/>
  </p:normalViewPr>
  <p:slideViewPr>
    <p:cSldViewPr snapToGrid="0">
      <p:cViewPr varScale="1">
        <p:scale>
          <a:sx n="83" d="100"/>
          <a:sy n="83" d="100"/>
        </p:scale>
        <p:origin x="1598"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font" Target="fonts/font23.fntdata"/><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font" Target="fonts/font18.fntdata"/><Relationship Id="rId138"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font" Target="fonts/font13.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8.fntdata"/><Relationship Id="rId123" Type="http://schemas.openxmlformats.org/officeDocument/2006/relationships/font" Target="fonts/font29.fntdata"/><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font" Target="fonts/font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6.fntdata"/><Relationship Id="rId105" Type="http://schemas.openxmlformats.org/officeDocument/2006/relationships/font" Target="fonts/font11.fntdata"/><Relationship Id="rId113" Type="http://schemas.openxmlformats.org/officeDocument/2006/relationships/font" Target="fonts/font19.fntdata"/><Relationship Id="rId118" Type="http://schemas.openxmlformats.org/officeDocument/2006/relationships/font" Target="fonts/font24.fntdata"/><Relationship Id="rId13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98" Type="http://schemas.openxmlformats.org/officeDocument/2006/relationships/font" Target="fonts/font4.fntdata"/><Relationship Id="rId121" Type="http://schemas.openxmlformats.org/officeDocument/2006/relationships/font" Target="fonts/font2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font" Target="fonts/font9.fntdata"/><Relationship Id="rId108" Type="http://schemas.openxmlformats.org/officeDocument/2006/relationships/font" Target="fonts/font14.fntdata"/><Relationship Id="rId116" Type="http://schemas.openxmlformats.org/officeDocument/2006/relationships/font" Target="fonts/font22.fntdata"/><Relationship Id="rId124" Type="http://schemas.openxmlformats.org/officeDocument/2006/relationships/font" Target="fonts/font30.fntdata"/><Relationship Id="rId13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font" Target="fonts/font2.fntdata"/><Relationship Id="rId111" Type="http://schemas.openxmlformats.org/officeDocument/2006/relationships/font" Target="fonts/font17.fntdata"/><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2.fntdata"/><Relationship Id="rId114" Type="http://schemas.openxmlformats.org/officeDocument/2006/relationships/font" Target="fonts/font20.fntdata"/><Relationship Id="rId119" Type="http://schemas.openxmlformats.org/officeDocument/2006/relationships/font" Target="fonts/font2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font" Target="fonts/font5.fntdata"/><Relationship Id="rId101" Type="http://schemas.openxmlformats.org/officeDocument/2006/relationships/font" Target="fonts/font7.fntdata"/><Relationship Id="rId122" Type="http://schemas.openxmlformats.org/officeDocument/2006/relationships/font" Target="fonts/font28.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15.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3.fntdata"/><Relationship Id="rId104" Type="http://schemas.openxmlformats.org/officeDocument/2006/relationships/font" Target="fonts/font10.fntdata"/><Relationship Id="rId120" Type="http://schemas.openxmlformats.org/officeDocument/2006/relationships/font" Target="fonts/font26.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font" Target="fonts/font16.fntdata"/><Relationship Id="rId115" Type="http://schemas.openxmlformats.org/officeDocument/2006/relationships/font" Target="fonts/font21.fntdata"/><Relationship Id="rId136" Type="http://customschemas.google.com/relationships/presentationmetadata" Target="metadata"/><Relationship Id="rId61" Type="http://schemas.openxmlformats.org/officeDocument/2006/relationships/slide" Target="slides/slide58.xml"/><Relationship Id="rId82"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043704D-3A89-4ADF-98A2-E626ECD92505}" type="datetimeFigureOut">
              <a:rPr lang="zh-TW" altLang="en-US" smtClean="0"/>
              <a:t>2021/7/5</a:t>
            </a:fld>
            <a:endParaRPr lang="zh-TW" altLang="en-US"/>
          </a:p>
        </p:txBody>
      </p:sp>
      <p:sp>
        <p:nvSpPr>
          <p:cNvPr id="4" name="頁尾版面配置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0147CB8-9383-44D6-8ED4-DEE66103BD91}" type="slidenum">
              <a:rPr lang="zh-TW" altLang="en-US" smtClean="0"/>
              <a:t>‹#›</a:t>
            </a:fld>
            <a:endParaRPr lang="zh-TW" altLang="en-US"/>
          </a:p>
        </p:txBody>
      </p:sp>
    </p:spTree>
    <p:extLst>
      <p:ext uri="{BB962C8B-B14F-4D97-AF65-F5344CB8AC3E}">
        <p14:creationId xmlns:p14="http://schemas.microsoft.com/office/powerpoint/2010/main" val="25189231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2T12:47:49.158"/>
    </inkml:context>
    <inkml:brush xml:id="br0">
      <inkml:brushProperty name="width" value="0.05" units="cm"/>
      <inkml:brushProperty name="height" value="0.05" units="cm"/>
      <inkml:brushProperty name="color" value="#FFFFFF"/>
    </inkml:brush>
  </inkml:definitions>
  <inkml:trace contextRef="#ctx0" brushRef="#br0">8 0 24575,'-4'0'0,"1"0"0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2T12:48:27.607"/>
    </inkml:context>
    <inkml:brush xml:id="br0">
      <inkml:brushProperty name="width" value="0.05" units="cm"/>
      <inkml:brushProperty name="height" value="0.05" units="cm"/>
      <inkml:brushProperty name="color" value="#FFFFFF"/>
    </inkml:brush>
  </inkml:definitions>
  <inkml:trace contextRef="#ctx0" brushRef="#br0">135 338 24575,'0'-12'0,"0"2"0,0 2 0,0 1 0,0-1 0,0 1 0,0-1 0,0 0 0,0 1 0,0-1 0,0 0 0,0 1 0,4-1 0,-3 1 0,6-1 0,-3 0 0,0 0 0,3 0 0,-6 0 0,3 7 0,-4 5 0,0 9 0,0-1 0,0 0 0,0 0 0,0-3 0,0 3 0,-4 0 0,3-3 0,-3 7 0,0-7 0,3 7 0,-2-7 0,-1 7 0,3-7 0,-7 7 0,4-3 0,-5 0 0,0 8 0,-3-11 0,2 12 0,-3-9 0,5 4 0,-1-4 0,1-1 0,0-4 0,0 0 0,4-1 0,-3 1 0,3 0 0,-1 0 0,-2-4 0,3-1 0,0-6 0,0-1 0,4-4 0,0 1 0,0-1 0,0 0 0,0 0 0,0 0 0,0 0 0,0 0 0,0 1 0,0-1 0,0 0 0,0 0 0,0 0 0,0 0 0,0 1 0,0-1 0,0 0 0,0 1 0,0-1 0,0 1 0,0-1 0,0 0 0,0 0 0,0 0 0,0 1 0,0-1 0,4 1 0,-4-1 0,7 1 0,-3-1 0,4 0 0,0 3 0,-4-2 0,3 6 0,-6-6 0,6 3 0,-6-3 0,2-1 0,0 4 0,-2-3 0,3 3 0,-4-3 0,0-1 0,0 1 0,0-1 0,0 1 0,0-1 0,3 1 0,-2-1 0,2 1 0,0 0 0,1 3 0,4 0 0,-1 8 0,1 0 0,0 4 0,-1-4 0,1 3 0,0-3 0,0 1 0,0 2 0,-1-6 0,1 6 0,0-7 0,0 4 0,-1-1 0,1-2 0,0 3 0,0-4 0,-1 0 0,1 0 0,-1 0 0,1 3 0,-1-2 0,0 2 0,1-3 0,-1 3 0,1-2 0,-4 6 0,2-6 0,-2 2 0,4-3 0,-4 4 0,3-4 0,-3 4 0,3-4 0,1 0 0,-4 3 0,2-2 0,-2 3 0,4-4 0,-1 0 0,0 0 0,0 0 0,0 0 0,0 0 0,-6 0 0,-6 0 0,-7 0 0,-5 0 0,0 0 0,-1 0 0,1 0 0,0 0 0,-1 0 0,1 0 0,0 0 0,4-4 0,0 3 0,6-2 0,-1-1 0,0 3 0,0-6 0,0 3 0,0-4 0,1 4 0,-1-3 0,0 6 0,3-6 0,-2 6 0,7-6 0,-8 6 0,8-6 0,-7 7 0,6-7 0,-6 6 0,6-6 0,-3 3 0,4-3 0,3 0 0,6 3 0,3 1 0,6 3 0,-5 0 0,3 0 0,-3 0 0,0 0 0,-1 0 0,-4 0 0,0 0 0,-1 0 0,1 0 0,0 0 0,0 0 0,-1 0 0,1 0 0,0 0 0,0 0 0,0 0 0,-1 0 0,1 0 0,0 0 0,-1 0 0,1 0 0,-1 0 0,0 0 0,1-4 0,-1 3 0,1-2 0,-1 3 0,0 0 0,0 0 0,0 0 0,-3-3 0,3 2 0,-3-2 0,4-1 0,-1 3 0,0-2 0,0 3 0,1 0 0,-4-3 0,2 2 0,-2-3 0,4 4 0,-1 0 0,1 0 0,-1 0 0,0 0 0,-2-3 0,1 2 0,-1-3 0,2 4 0,1 0 0,-1 0 0,0 0 0,1 0 0,-1-3 0,1 2 0,-1-3 0,-3 1 0,3 2 0,-3-2 0,3 3 0,1 0 0,-1 0 0,0 0 0,0 0 0,-6 0 0,-6 0 0,-3 0 0,-3 0 0,3 0 0,-4 4 0,3-3 0,-3 6 0,4-3 0,-4 1 0,3 2 0,-3-7 0,4 7 0,0-6 0,0 6 0,0-6 0,0 6 0,0-6 0,-4 2 0,3-3 0,-3 0 0,0 0 0,3 0 0,-3 0 0,4 0 0,0 0 0,0 4 0,0-3 0,1 2 0,-1-3 0,1 0 0,6 0 0,5 4 0,4-4 0,4 4 0,-5-4 0,1 0 0,0 0 0,0 0 0,0 0 0,-1 0 0,1 0 0,0 0 0,0 0 0,-1 0 0,1 0 0,0 0 0,-1 0 0,1 0 0,-1 0 0,0 0 0,1 0 0,-1 0 0,0 0 0,0 0 0,1 0 0,-1 0 0,1 0 0,-1 0 0,0 0 0,1 0 0,-1 0 0,0 0 0,1 0 0,-1 0 0,0 0 0,-6 0 0,-5 0 0,-5 0 0,-1 0 0,2 0 0,0 0 0,0 0 0,0 0 0,1 0 0,-6 0 0,4 0 0,-3 0 0,4 0 0,1 0 0,-1 0 0,0 0 0,0 0 0,0 0 0,0 0 0,0 0 0,0 0 0,0 0 0,1 0 0,-1 0 0,1 0 0,-1 0 0,1 0 0,0 0 0,-1 0 0,1 0 0,-1 0 0,1 0 0,-1 0 0,1 0 0,-1 0 0,0 0 0,1 0 0,-1 0 0,1 0 0,-1 0 0,0 0 0,0 0 0,1 0 0,-1 0 0,0 0 0,0 0 0,1 0 0,-1 0 0,0 0 0,0 0 0,0 0 0,0 0 0,0 0 0,-4 0 0,3 0 0,-3 3 0,4-2 0,0 3 0,0-1 0,0-2 0,0 2 0,0-3 0,1 0 0,-1 4 0,0-3 0,0 2 0,4 1 0,-3-3 0,3 2 0,0 0 0,-3-2 0,6 6 0,0-3 0,5 0 0,4-1 0,0-3 0,-1 0 0,1 0 0,0 0 0,0 0 0,0 0 0,-1 0 0,1 0 0,0 0 0,0 0 0,-1 0 0,1 0 0,0 0 0,0 0 0,-1 0 0,1 0 0,0 0 0,0 0 0,0 0 0,-1 0 0,1 0 0,0 0 0,0 0 0,0 0 0,-1 0 0,1 0 0,0 0 0,3 0 0,-2 0 0,2 0 0,-3 0 0,-1 0 0,1 0 0,0 0 0,0-4 0,-1 3 0,1-2 0,-1 3 0,1 0 0,-1 0 0,1 0 0,-1 0 0,1 0 0,-1-4 0,1 3 0,-1-2 0,1 0 0,-1 2 0,1-6 0,-1 6 0,0-2 0,-2 0 0,2 2 0,-3-3 0,0 1 0,3 2 0,-3-3 0,4 4 0,0 0 0,-4-3 0,2 2 0,-5-6 0,6 6 0,-7-6 0,7 6 0,-6-6 0,6 6 0,-6-6 0,6 3 0,-6-4 0,5 1 0,-5 0 0,6 2 0,-7-1 0,7 2 0,-3-1 0,0-2 0,3 7 0,-7-7 0,7 6 0,-6-6 0,6 6 0,-6-6 0,6 7 0,-7-7 0,7 6 0,-6-6 0,6 3 0,-6-3 0,2-1 0,-3 1 0,0 0 0,3 3 0,1 1 0,0-1 0,2 3 0,-2-2 0,3 3 0,0-3 0,0 2 0,1-2 0,-1 3 0,0 0 0,0-3 0,0 2 0,-3-6 0,-1 9 0,-3-1 0,-3 7 0,-2 4 0,-3-3 0,3 3 0,-2 0 0,2-3 0,1 7 0,-3-7 0,6 3 0,-6-5 0,6 1 0,-6 0 0,6 0 0,-3-1 0,1 1 0,2 0 0,-6 0 0,3-1 0,-1 1 0,-2 0 0,6 0 0,-6-1 0,3 1 0,-4 0 0,4 0 0,-3-1 0,6 1 0,-6-4 0,3 3 0,0-3 0,-3 4 0,2 0 0,1 0 0,-3-4 0,2 3 0,1-3 0,-3 1 0,6 1 0,-2-1 0,3-4 0,0 1 0,0-5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2T12:48:53.421"/>
    </inkml:context>
    <inkml:brush xml:id="br0">
      <inkml:brushProperty name="width" value="0.05" units="cm"/>
      <inkml:brushProperty name="height" value="0.05" units="cm"/>
    </inkml:brush>
  </inkml:definitions>
  <inkml:trace contextRef="#ctx0" brushRef="#br0">1 14 24575,'7'0'0,"0"0"0,0 0 0,0 0 0,1 0 0,-1 0 0,0 0 0,0 0 0,0 0 0,0 0 0,1 0 0,-1 0 0,0 0 0,0 0 0,0 0 0,0 0 0,0 0 0,0 0 0,0 0 0,0 0 0,0 0 0,1 0 0,-1 0 0,0 0 0,0 0 0,0 0 0,0 0 0,0 0 0,0 0 0,0 0 0,1 0 0,-1 0 0,0 0 0,0 0 0,0 0 0,0 0 0,0 0 0,0 0 0,1 0 0,-1 0 0,0 0 0,0 0 0,1 0 0,-1 0 0,0 0 0,0 0 0,1 0 0,-1 0 0,0 0 0,0 0 0,-3-3 0,2 2 0,-5-5 0,2 5 0,-3-2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2T12:49:09.737"/>
    </inkml:context>
    <inkml:brush xml:id="br0">
      <inkml:brushProperty name="width" value="0.05" units="cm"/>
      <inkml:brushProperty name="height" value="0.05" units="cm"/>
    </inkml:brush>
  </inkml:definitions>
  <inkml:trace contextRef="#ctx0" brushRef="#br0">0 15 24575,'8'0'0,"-1"0"0,0 0 0,1 0 0,-1 0 0,0 0 0,1 0 0,-1 0 0,0 0 0,1 0 0,-4-3 0,2 2 0,-2-3 0,4 4 0,-1 0 0,0 0 0,0 0 0,0 0 0,0 0 0,1 0 0,-1 0 0,0 0 0,0 0 0,0 0 0,0 0 0,0 0 0,0 0 0,0 0 0,1 0 0,-1 0 0,0 0 0,0 0 0,0 0 0,1 0 0,-1 0 0,0 0 0,0 0 0,0 4 0,1-4 0,-1 3 0,0-3 0,0 0 0,0 0 0,0 0 0,1 0 0,-1 0 0,0 0 0,0 0 0,0 0 0,0 0 0,0 0 0,0 0 0,0 0 0,0 0 0,1 0 0,-1 0 0,0 0 0,0 0 0,1 0 0,-1 0 0,0 0 0,0 0 0,0 0 0,0 0 0,0 0 0,0 0 0,-3-3 0,-1-1 0,0 0 0,1 1 0,0 3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7" cy="49696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837" y="0"/>
            <a:ext cx="2949787" cy="49696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40645"/>
            <a:ext cx="2949787" cy="49696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3680330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0720" y="4721186"/>
            <a:ext cx="5445760" cy="44727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latin typeface="新細明體" panose="02020500000000000000" pitchFamily="18" charset="-120"/>
            </a:endParaRPr>
          </a:p>
        </p:txBody>
      </p:sp>
      <p:sp>
        <p:nvSpPr>
          <p:cNvPr id="10244"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華康布丁體W7(P)" panose="040B0700000000000000" pitchFamily="82" charset="-120"/>
              </a:defRPr>
            </a:lvl1pPr>
            <a:lvl2pPr marL="742950" indent="-285750">
              <a:defRPr kumimoji="1">
                <a:solidFill>
                  <a:schemeClr val="tx1"/>
                </a:solidFill>
                <a:latin typeface="Arial" panose="020B0604020202020204" pitchFamily="34" charset="0"/>
                <a:ea typeface="華康布丁體W7(P)" panose="040B0700000000000000" pitchFamily="82" charset="-120"/>
              </a:defRPr>
            </a:lvl2pPr>
            <a:lvl3pPr marL="1143000" indent="-228600">
              <a:defRPr kumimoji="1">
                <a:solidFill>
                  <a:schemeClr val="tx1"/>
                </a:solidFill>
                <a:latin typeface="Arial" panose="020B0604020202020204" pitchFamily="34" charset="0"/>
                <a:ea typeface="華康布丁體W7(P)" panose="040B0700000000000000" pitchFamily="82" charset="-120"/>
              </a:defRPr>
            </a:lvl3pPr>
            <a:lvl4pPr marL="1600200" indent="-228600">
              <a:defRPr kumimoji="1">
                <a:solidFill>
                  <a:schemeClr val="tx1"/>
                </a:solidFill>
                <a:latin typeface="Arial" panose="020B0604020202020204" pitchFamily="34" charset="0"/>
                <a:ea typeface="華康布丁體W7(P)" panose="040B0700000000000000" pitchFamily="82" charset="-120"/>
              </a:defRPr>
            </a:lvl4pPr>
            <a:lvl5pPr marL="2057400" indent="-228600">
              <a:defRPr kumimoji="1">
                <a:solidFill>
                  <a:schemeClr val="tx1"/>
                </a:solidFill>
                <a:latin typeface="Arial" panose="020B0604020202020204" pitchFamily="34" charset="0"/>
                <a:ea typeface="華康布丁體W7(P)" panose="040B0700000000000000" pitchFamily="82"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9pPr>
          </a:lstStyle>
          <a:p>
            <a:pPr algn="r" eaLnBrk="1" hangingPunct="1"/>
            <a:fld id="{485C1913-3201-4892-A247-20DC7C3C78DF}" type="slidenum">
              <a:rPr kumimoji="0" lang="zh-TW" altLang="en-US" sz="1200"/>
              <a:pPr algn="r" eaLnBrk="1" hangingPunct="1"/>
              <a:t>23</a:t>
            </a:fld>
            <a:endParaRPr kumimoji="0" lang="en-US" altLang="zh-TW" sz="1200"/>
          </a:p>
        </p:txBody>
      </p:sp>
    </p:spTree>
    <p:extLst>
      <p:ext uri="{BB962C8B-B14F-4D97-AF65-F5344CB8AC3E}">
        <p14:creationId xmlns:p14="http://schemas.microsoft.com/office/powerpoint/2010/main" val="124919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latin typeface="新細明體" panose="02020500000000000000" pitchFamily="18" charset="-120"/>
            </a:endParaRPr>
          </a:p>
        </p:txBody>
      </p:sp>
      <p:sp>
        <p:nvSpPr>
          <p:cNvPr id="8196"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華康布丁體W7(P)" panose="040B0700000000000000" pitchFamily="82" charset="-120"/>
              </a:defRPr>
            </a:lvl1pPr>
            <a:lvl2pPr marL="742950" indent="-285750">
              <a:defRPr kumimoji="1">
                <a:solidFill>
                  <a:schemeClr val="tx1"/>
                </a:solidFill>
                <a:latin typeface="Arial" panose="020B0604020202020204" pitchFamily="34" charset="0"/>
                <a:ea typeface="華康布丁體W7(P)" panose="040B0700000000000000" pitchFamily="82" charset="-120"/>
              </a:defRPr>
            </a:lvl2pPr>
            <a:lvl3pPr marL="1143000" indent="-228600">
              <a:defRPr kumimoji="1">
                <a:solidFill>
                  <a:schemeClr val="tx1"/>
                </a:solidFill>
                <a:latin typeface="Arial" panose="020B0604020202020204" pitchFamily="34" charset="0"/>
                <a:ea typeface="華康布丁體W7(P)" panose="040B0700000000000000" pitchFamily="82" charset="-120"/>
              </a:defRPr>
            </a:lvl3pPr>
            <a:lvl4pPr marL="1600200" indent="-228600">
              <a:defRPr kumimoji="1">
                <a:solidFill>
                  <a:schemeClr val="tx1"/>
                </a:solidFill>
                <a:latin typeface="Arial" panose="020B0604020202020204" pitchFamily="34" charset="0"/>
                <a:ea typeface="華康布丁體W7(P)" panose="040B0700000000000000" pitchFamily="82" charset="-120"/>
              </a:defRPr>
            </a:lvl4pPr>
            <a:lvl5pPr marL="2057400" indent="-228600">
              <a:defRPr kumimoji="1">
                <a:solidFill>
                  <a:schemeClr val="tx1"/>
                </a:solidFill>
                <a:latin typeface="Arial" panose="020B0604020202020204" pitchFamily="34" charset="0"/>
                <a:ea typeface="華康布丁體W7(P)" panose="040B0700000000000000" pitchFamily="82"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9pPr>
          </a:lstStyle>
          <a:p>
            <a:pPr algn="r" eaLnBrk="1" hangingPunct="1"/>
            <a:fld id="{FFB6632C-56B5-47BA-AB1B-B4ABDDE0F55D}" type="slidenum">
              <a:rPr kumimoji="0" lang="zh-TW" altLang="en-US" sz="1200"/>
              <a:pPr algn="r" eaLnBrk="1" hangingPunct="1"/>
              <a:t>35</a:t>
            </a:fld>
            <a:endParaRPr kumimoji="0" lang="en-US" altLang="zh-TW" sz="1200"/>
          </a:p>
        </p:txBody>
      </p:sp>
    </p:spTree>
    <p:extLst>
      <p:ext uri="{BB962C8B-B14F-4D97-AF65-F5344CB8AC3E}">
        <p14:creationId xmlns:p14="http://schemas.microsoft.com/office/powerpoint/2010/main" val="214965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38</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39</a:t>
            </a:fld>
            <a:endParaRPr/>
          </a:p>
        </p:txBody>
      </p:sp>
    </p:spTree>
    <p:extLst>
      <p:ext uri="{BB962C8B-B14F-4D97-AF65-F5344CB8AC3E}">
        <p14:creationId xmlns:p14="http://schemas.microsoft.com/office/powerpoint/2010/main" val="313728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40</a:t>
            </a:fld>
            <a:endParaRPr/>
          </a:p>
        </p:txBody>
      </p:sp>
    </p:spTree>
    <p:extLst>
      <p:ext uri="{BB962C8B-B14F-4D97-AF65-F5344CB8AC3E}">
        <p14:creationId xmlns:p14="http://schemas.microsoft.com/office/powerpoint/2010/main" val="340382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41</a:t>
            </a:fld>
            <a:endParaRPr/>
          </a:p>
        </p:txBody>
      </p:sp>
    </p:spTree>
    <p:extLst>
      <p:ext uri="{BB962C8B-B14F-4D97-AF65-F5344CB8AC3E}">
        <p14:creationId xmlns:p14="http://schemas.microsoft.com/office/powerpoint/2010/main" val="2365118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42</a:t>
            </a:fld>
            <a:endParaRPr/>
          </a:p>
        </p:txBody>
      </p:sp>
    </p:spTree>
    <p:extLst>
      <p:ext uri="{BB962C8B-B14F-4D97-AF65-F5344CB8AC3E}">
        <p14:creationId xmlns:p14="http://schemas.microsoft.com/office/powerpoint/2010/main" val="2142517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ea7fc8363_0_9: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6" name="Google Shape;126;g5ea7fc8363_0_9: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5ea7fc8363_0_9: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43</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ea7fc8363_0_9: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6" name="Google Shape;126;g5ea7fc8363_0_9: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5ea7fc8363_0_9: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48</a:t>
            </a:fld>
            <a:endParaRPr/>
          </a:p>
        </p:txBody>
      </p:sp>
    </p:spTree>
    <p:extLst>
      <p:ext uri="{BB962C8B-B14F-4D97-AF65-F5344CB8AC3E}">
        <p14:creationId xmlns:p14="http://schemas.microsoft.com/office/powerpoint/2010/main" val="2531927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b87a6d5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5fb87a6d53_0_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fb87a6d53_0_0: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50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latin typeface="新細明體" pitchFamily="18" charset="-120"/>
            </a:endParaRPr>
          </a:p>
        </p:txBody>
      </p:sp>
      <p:sp>
        <p:nvSpPr>
          <p:cNvPr id="81924" name="投影片編號版面配置區 3"/>
          <p:cNvSpPr txBox="1">
            <a:spLocks noGrp="1"/>
          </p:cNvSpPr>
          <p:nvPr/>
        </p:nvSpPr>
        <p:spPr bwMode="auto">
          <a:xfrm>
            <a:off x="3856039" y="9440864"/>
            <a:ext cx="2949575" cy="49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lgn="r" eaLnBrk="1" hangingPunct="1">
              <a:spcBef>
                <a:spcPct val="0"/>
              </a:spcBef>
            </a:pPr>
            <a:fld id="{D5618AF1-6A1B-4625-98FE-1A9E8ED2F17A}" type="slidenum">
              <a:rPr kumimoji="0" lang="zh-TW" altLang="en-US">
                <a:solidFill>
                  <a:srgbClr val="000000"/>
                </a:solidFill>
                <a:latin typeface="Arial" charset="0"/>
                <a:ea typeface="華康布丁體W7(P)" pitchFamily="82" charset="-120"/>
              </a:rPr>
              <a:pPr algn="r" eaLnBrk="1" hangingPunct="1">
                <a:spcBef>
                  <a:spcPct val="0"/>
                </a:spcBef>
              </a:pPr>
              <a:t>5</a:t>
            </a:fld>
            <a:endParaRPr kumimoji="0" lang="en-US" altLang="zh-TW">
              <a:solidFill>
                <a:srgbClr val="000000"/>
              </a:solidFill>
              <a:latin typeface="Arial" charset="0"/>
              <a:ea typeface="華康布丁體W7(P)" pitchFamily="82"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b87a6d5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5fb87a6d53_0_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fb87a6d53_0_0: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54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b87a6d5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5fb87a6d53_0_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fb87a6d53_0_0: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58</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033309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50051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10733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037133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081594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277894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253832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b87a6d5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5fb87a6d53_0_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fb87a6d53_0_0: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66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latin typeface="新細明體" pitchFamily="18" charset="-120"/>
            </a:endParaRPr>
          </a:p>
        </p:txBody>
      </p:sp>
      <p:sp>
        <p:nvSpPr>
          <p:cNvPr id="82948" name="投影片編號版面配置區 3"/>
          <p:cNvSpPr txBox="1">
            <a:spLocks noGrp="1"/>
          </p:cNvSpPr>
          <p:nvPr/>
        </p:nvSpPr>
        <p:spPr bwMode="auto">
          <a:xfrm>
            <a:off x="3856039" y="9440864"/>
            <a:ext cx="2949575" cy="49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lgn="r" eaLnBrk="1" hangingPunct="1">
              <a:spcBef>
                <a:spcPct val="0"/>
              </a:spcBef>
            </a:pPr>
            <a:fld id="{31CA6C14-8B75-46D3-AD03-9CF08253A9D0}" type="slidenum">
              <a:rPr kumimoji="0" lang="zh-TW" altLang="en-US">
                <a:solidFill>
                  <a:srgbClr val="000000"/>
                </a:solidFill>
                <a:latin typeface="Arial" charset="0"/>
                <a:ea typeface="華康布丁體W7(P)" pitchFamily="82" charset="-120"/>
              </a:rPr>
              <a:pPr algn="r" eaLnBrk="1" hangingPunct="1">
                <a:spcBef>
                  <a:spcPct val="0"/>
                </a:spcBef>
              </a:pPr>
              <a:t>14</a:t>
            </a:fld>
            <a:endParaRPr kumimoji="0" lang="en-US" altLang="zh-TW">
              <a:solidFill>
                <a:srgbClr val="000000"/>
              </a:solidFill>
              <a:latin typeface="Arial" charset="0"/>
              <a:ea typeface="華康布丁體W7(P)" pitchFamily="82"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latin typeface="新細明體" panose="02020500000000000000" pitchFamily="18" charset="-120"/>
            </a:endParaRPr>
          </a:p>
        </p:txBody>
      </p:sp>
      <p:sp>
        <p:nvSpPr>
          <p:cNvPr id="40963"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華康布丁體W7(P)" panose="040B0700000000000000" pitchFamily="82" charset="-120"/>
              </a:defRPr>
            </a:lvl1pPr>
            <a:lvl2pPr marL="742950" indent="-285750">
              <a:defRPr kumimoji="1">
                <a:solidFill>
                  <a:schemeClr val="tx1"/>
                </a:solidFill>
                <a:latin typeface="Arial" panose="020B0604020202020204" pitchFamily="34" charset="0"/>
                <a:ea typeface="華康布丁體W7(P)" panose="040B0700000000000000" pitchFamily="82" charset="-120"/>
              </a:defRPr>
            </a:lvl2pPr>
            <a:lvl3pPr marL="1143000" indent="-228600">
              <a:defRPr kumimoji="1">
                <a:solidFill>
                  <a:schemeClr val="tx1"/>
                </a:solidFill>
                <a:latin typeface="Arial" panose="020B0604020202020204" pitchFamily="34" charset="0"/>
                <a:ea typeface="華康布丁體W7(P)" panose="040B0700000000000000" pitchFamily="82" charset="-120"/>
              </a:defRPr>
            </a:lvl3pPr>
            <a:lvl4pPr marL="1600200" indent="-228600">
              <a:defRPr kumimoji="1">
                <a:solidFill>
                  <a:schemeClr val="tx1"/>
                </a:solidFill>
                <a:latin typeface="Arial" panose="020B0604020202020204" pitchFamily="34" charset="0"/>
                <a:ea typeface="華康布丁體W7(P)" panose="040B0700000000000000" pitchFamily="82" charset="-120"/>
              </a:defRPr>
            </a:lvl4pPr>
            <a:lvl5pPr marL="2057400" indent="-228600">
              <a:defRPr kumimoji="1">
                <a:solidFill>
                  <a:schemeClr val="tx1"/>
                </a:solidFill>
                <a:latin typeface="Arial" panose="020B0604020202020204" pitchFamily="34" charset="0"/>
                <a:ea typeface="華康布丁體W7(P)" panose="040B0700000000000000" pitchFamily="82"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9pPr>
          </a:lstStyle>
          <a:p>
            <a:pPr algn="r" eaLnBrk="1" hangingPunct="1"/>
            <a:fld id="{1D27346B-EDB2-45B9-910D-F9AA595AF085}" type="slidenum">
              <a:rPr kumimoji="0" lang="zh-TW" altLang="en-US" sz="1200"/>
              <a:pPr algn="r" eaLnBrk="1" hangingPunct="1"/>
              <a:t>68</a:t>
            </a:fld>
            <a:endParaRPr kumimoji="0" lang="en-US" altLang="zh-TW" sz="1200"/>
          </a:p>
        </p:txBody>
      </p:sp>
    </p:spTree>
    <p:extLst>
      <p:ext uri="{BB962C8B-B14F-4D97-AF65-F5344CB8AC3E}">
        <p14:creationId xmlns:p14="http://schemas.microsoft.com/office/powerpoint/2010/main" val="4008541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latin typeface="新細明體" panose="02020500000000000000" pitchFamily="18" charset="-120"/>
            </a:endParaRPr>
          </a:p>
        </p:txBody>
      </p:sp>
      <p:sp>
        <p:nvSpPr>
          <p:cNvPr id="43011"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華康布丁體W7(P)" panose="040B0700000000000000" pitchFamily="82" charset="-120"/>
              </a:defRPr>
            </a:lvl1pPr>
            <a:lvl2pPr marL="742950" indent="-285750">
              <a:defRPr kumimoji="1">
                <a:solidFill>
                  <a:schemeClr val="tx1"/>
                </a:solidFill>
                <a:latin typeface="Arial" panose="020B0604020202020204" pitchFamily="34" charset="0"/>
                <a:ea typeface="華康布丁體W7(P)" panose="040B0700000000000000" pitchFamily="82" charset="-120"/>
              </a:defRPr>
            </a:lvl2pPr>
            <a:lvl3pPr marL="1143000" indent="-228600">
              <a:defRPr kumimoji="1">
                <a:solidFill>
                  <a:schemeClr val="tx1"/>
                </a:solidFill>
                <a:latin typeface="Arial" panose="020B0604020202020204" pitchFamily="34" charset="0"/>
                <a:ea typeface="華康布丁體W7(P)" panose="040B0700000000000000" pitchFamily="82" charset="-120"/>
              </a:defRPr>
            </a:lvl3pPr>
            <a:lvl4pPr marL="1600200" indent="-228600">
              <a:defRPr kumimoji="1">
                <a:solidFill>
                  <a:schemeClr val="tx1"/>
                </a:solidFill>
                <a:latin typeface="Arial" panose="020B0604020202020204" pitchFamily="34" charset="0"/>
                <a:ea typeface="華康布丁體W7(P)" panose="040B0700000000000000" pitchFamily="82" charset="-120"/>
              </a:defRPr>
            </a:lvl4pPr>
            <a:lvl5pPr marL="2057400" indent="-228600">
              <a:defRPr kumimoji="1">
                <a:solidFill>
                  <a:schemeClr val="tx1"/>
                </a:solidFill>
                <a:latin typeface="Arial" panose="020B0604020202020204" pitchFamily="34" charset="0"/>
                <a:ea typeface="華康布丁體W7(P)" panose="040B0700000000000000" pitchFamily="82"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華康布丁體W7(P)" panose="040B0700000000000000" pitchFamily="82" charset="-120"/>
              </a:defRPr>
            </a:lvl9pPr>
          </a:lstStyle>
          <a:p>
            <a:pPr algn="r" eaLnBrk="1" hangingPunct="1"/>
            <a:fld id="{53219B11-54B3-4656-8AB0-6464DA6A9CC9}" type="slidenum">
              <a:rPr kumimoji="0" lang="zh-TW" altLang="en-US" sz="1200"/>
              <a:pPr algn="r" eaLnBrk="1" hangingPunct="1"/>
              <a:t>69</a:t>
            </a:fld>
            <a:endParaRPr kumimoji="0" lang="en-US" altLang="zh-TW" sz="1200"/>
          </a:p>
        </p:txBody>
      </p:sp>
    </p:spTree>
    <p:extLst>
      <p:ext uri="{BB962C8B-B14F-4D97-AF65-F5344CB8AC3E}">
        <p14:creationId xmlns:p14="http://schemas.microsoft.com/office/powerpoint/2010/main" val="2257886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b87a6d5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5fb87a6d53_0_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fb87a6d53_0_0: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algn="r">
              <a:buSzPts val="1800"/>
            </a:pPr>
            <a:fld id="{00000000-1234-1234-1234-123412341234}" type="slidenum">
              <a:rPr lang="en-US" sz="1800"/>
              <a:pPr algn="r">
                <a:buSzPts val="1800"/>
              </a:pPr>
              <a:t>81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4748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446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0046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141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860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2518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b87a6d53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g5fb87a6d53_0_0: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fb87a6d53_0_0: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algn="r">
              <a:buSzPts val="1800"/>
            </a:pPr>
            <a:fld id="{00000000-1234-1234-1234-123412341234}" type="slidenum">
              <a:rPr lang="en-US" sz="1800"/>
              <a:pPr algn="r">
                <a:buSzPts val="1800"/>
              </a:pPr>
              <a:t>88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p38: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4C9ADC5-DE5D-4664-9DC5-EE7C4AF1ECE3}" type="slidenum">
              <a:rPr lang="zh-TW" altLang="en-US" smtClean="0"/>
              <a:t>18</a:t>
            </a:fld>
            <a:endParaRPr lang="zh-TW" altLang="en-US"/>
          </a:p>
        </p:txBody>
      </p:sp>
    </p:spTree>
    <p:extLst>
      <p:ext uri="{BB962C8B-B14F-4D97-AF65-F5344CB8AC3E}">
        <p14:creationId xmlns:p14="http://schemas.microsoft.com/office/powerpoint/2010/main" val="139610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4C9ADC5-DE5D-4664-9DC5-EE7C4AF1ECE3}" type="slidenum">
              <a:rPr lang="zh-TW" altLang="en-US" smtClean="0"/>
              <a:t>19</a:t>
            </a:fld>
            <a:endParaRPr lang="zh-TW" altLang="en-US"/>
          </a:p>
        </p:txBody>
      </p:sp>
    </p:spTree>
    <p:extLst>
      <p:ext uri="{BB962C8B-B14F-4D97-AF65-F5344CB8AC3E}">
        <p14:creationId xmlns:p14="http://schemas.microsoft.com/office/powerpoint/2010/main" val="342992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4C9ADC5-DE5D-4664-9DC5-EE7C4AF1ECE3}" type="slidenum">
              <a:rPr lang="zh-TW" altLang="en-US" smtClean="0"/>
              <a:t>20</a:t>
            </a:fld>
            <a:endParaRPr lang="zh-TW" altLang="en-US"/>
          </a:p>
        </p:txBody>
      </p:sp>
    </p:spTree>
    <p:extLst>
      <p:ext uri="{BB962C8B-B14F-4D97-AF65-F5344CB8AC3E}">
        <p14:creationId xmlns:p14="http://schemas.microsoft.com/office/powerpoint/2010/main" val="1953912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4C9ADC5-DE5D-4664-9DC5-EE7C4AF1ECE3}" type="slidenum">
              <a:rPr lang="zh-TW" altLang="en-US" smtClean="0"/>
              <a:t>21</a:t>
            </a:fld>
            <a:endParaRPr lang="zh-TW" altLang="en-US"/>
          </a:p>
        </p:txBody>
      </p:sp>
    </p:spTree>
    <p:extLst>
      <p:ext uri="{BB962C8B-B14F-4D97-AF65-F5344CB8AC3E}">
        <p14:creationId xmlns:p14="http://schemas.microsoft.com/office/powerpoint/2010/main" val="321653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 name="Google Shape;106;p2: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p:nvPr/>
        </p:nvSpPr>
        <p:spPr>
          <a:xfrm>
            <a:off x="3855837" y="9440645"/>
            <a:ext cx="2949787" cy="4969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9"/>
        <p:cNvGrpSpPr/>
        <p:nvPr/>
      </p:nvGrpSpPr>
      <p:grpSpPr>
        <a:xfrm>
          <a:off x="0" y="0"/>
          <a:ext cx="0" cy="0"/>
          <a:chOff x="0" y="0"/>
          <a:chExt cx="0" cy="0"/>
        </a:xfrm>
      </p:grpSpPr>
      <p:sp>
        <p:nvSpPr>
          <p:cNvPr id="20" name="Google Shape;20;p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solidFill>
                  <a:srgbClr val="000000"/>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77" name="Google Shape;77;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Char char="■"/>
              <a:defRPr sz="2000"/>
            </a:lvl2pPr>
            <a:lvl3pPr marL="1371600" lvl="2" indent="-302894" algn="l">
              <a:spcBef>
                <a:spcPts val="360"/>
              </a:spcBef>
              <a:spcAft>
                <a:spcPts val="0"/>
              </a:spcAft>
              <a:buSzPts val="1170"/>
              <a:buChar char="🞐"/>
              <a:defRPr sz="1800"/>
            </a:lvl3pPr>
            <a:lvl4pPr marL="1828800" lvl="3" indent="-330200" algn="l">
              <a:spcBef>
                <a:spcPts val="320"/>
              </a:spcBef>
              <a:spcAft>
                <a:spcPts val="0"/>
              </a:spcAft>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78" name="Google Shape;78;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79" name="Google Shape;79;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Char char="■"/>
              <a:defRPr sz="2000"/>
            </a:lvl2pPr>
            <a:lvl3pPr marL="1371600" lvl="2" indent="-302894" algn="l">
              <a:spcBef>
                <a:spcPts val="360"/>
              </a:spcBef>
              <a:spcAft>
                <a:spcPts val="0"/>
              </a:spcAft>
              <a:buSzPts val="1170"/>
              <a:buChar char="🞐"/>
              <a:defRPr sz="1800"/>
            </a:lvl3pPr>
            <a:lvl4pPr marL="1828800" lvl="3" indent="-330200" algn="l">
              <a:spcBef>
                <a:spcPts val="320"/>
              </a:spcBef>
              <a:spcAft>
                <a:spcPts val="0"/>
              </a:spcAft>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80" name="Google Shape;80;p1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Char char="■"/>
              <a:defRPr sz="2400"/>
            </a:lvl2pPr>
            <a:lvl3pPr marL="1371600" lvl="2" indent="-311150" algn="l">
              <a:spcBef>
                <a:spcPts val="400"/>
              </a:spcBef>
              <a:spcAft>
                <a:spcPts val="0"/>
              </a:spcAft>
              <a:buSzPts val="1300"/>
              <a:buChar char="🞐"/>
              <a:defRPr sz="2000"/>
            </a:lvl3pPr>
            <a:lvl4pPr marL="1828800" lvl="3" indent="-342900" algn="l">
              <a:spcBef>
                <a:spcPts val="360"/>
              </a:spcBef>
              <a:spcAft>
                <a:spcPts val="0"/>
              </a:spcAft>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86" name="Google Shape;86;p18"/>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Char char="■"/>
              <a:defRPr sz="2400"/>
            </a:lvl2pPr>
            <a:lvl3pPr marL="1371600" lvl="2" indent="-311150" algn="l">
              <a:spcBef>
                <a:spcPts val="400"/>
              </a:spcBef>
              <a:spcAft>
                <a:spcPts val="0"/>
              </a:spcAft>
              <a:buSzPts val="1300"/>
              <a:buChar char="🞐"/>
              <a:defRPr sz="2000"/>
            </a:lvl3pPr>
            <a:lvl4pPr marL="1828800" lvl="3" indent="-342900" algn="l">
              <a:spcBef>
                <a:spcPts val="360"/>
              </a:spcBef>
              <a:spcAft>
                <a:spcPts val="0"/>
              </a:spcAft>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87" name="Google Shape;87;p1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35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120"/>
              <a:buNone/>
              <a:defRPr sz="1400"/>
            </a:lvl5pPr>
            <a:lvl6pPr marL="2743200" lvl="5" indent="-228600" algn="l">
              <a:spcBef>
                <a:spcPts val="280"/>
              </a:spcBef>
              <a:spcAft>
                <a:spcPts val="0"/>
              </a:spcAft>
              <a:buSzPts val="1120"/>
              <a:buNone/>
              <a:defRPr sz="1400"/>
            </a:lvl6pPr>
            <a:lvl7pPr marL="3200400" lvl="6" indent="-228600" algn="l">
              <a:spcBef>
                <a:spcPts val="280"/>
              </a:spcBef>
              <a:spcAft>
                <a:spcPts val="0"/>
              </a:spcAft>
              <a:buSzPts val="1120"/>
              <a:buNone/>
              <a:defRPr sz="1400"/>
            </a:lvl7pPr>
            <a:lvl8pPr marL="3657600" lvl="7" indent="-228600" algn="l">
              <a:spcBef>
                <a:spcPts val="280"/>
              </a:spcBef>
              <a:spcAft>
                <a:spcPts val="0"/>
              </a:spcAft>
              <a:buSzPts val="1120"/>
              <a:buNone/>
              <a:defRPr sz="1400"/>
            </a:lvl8pPr>
            <a:lvl9pPr marL="4114800" lvl="8" indent="-228600" algn="l">
              <a:spcBef>
                <a:spcPts val="280"/>
              </a:spcBef>
              <a:spcAft>
                <a:spcPts val="0"/>
              </a:spcAft>
              <a:buSzPts val="1120"/>
              <a:buNone/>
              <a:defRPr sz="1400"/>
            </a:lvl9pPr>
          </a:lstStyle>
          <a:p>
            <a:endParaRPr/>
          </a:p>
        </p:txBody>
      </p:sp>
      <p:sp>
        <p:nvSpPr>
          <p:cNvPr id="93" name="Google Shape;93;p1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標題投影片">
    <p:spTree>
      <p:nvGrpSpPr>
        <p:cNvPr id="1" name=""/>
        <p:cNvGrpSpPr/>
        <p:nvPr/>
      </p:nvGrpSpPr>
      <p:grpSpPr>
        <a:xfrm>
          <a:off x="0" y="0"/>
          <a:ext cx="0" cy="0"/>
          <a:chOff x="0" y="0"/>
          <a:chExt cx="0" cy="0"/>
        </a:xfrm>
      </p:grpSpPr>
      <p:sp>
        <p:nvSpPr>
          <p:cNvPr id="15" name="矩形 14"/>
          <p:cNvSpPr/>
          <p:nvPr userDrawn="1"/>
        </p:nvSpPr>
        <p:spPr>
          <a:xfrm>
            <a:off x="970755" y="2323688"/>
            <a:ext cx="1063146" cy="1037201"/>
          </a:xfrm>
          <a:prstGeom prst="rect">
            <a:avLst/>
          </a:prstGeom>
          <a:solidFill>
            <a:schemeClr val="accent4">
              <a:lumMod val="50000"/>
            </a:schemeClr>
          </a:solid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6600" b="1" i="0" u="none" strike="noStrike" kern="1200" cap="none" spc="0" normalizeH="0" baseline="0" noProof="0" dirty="0">
                <a:ln>
                  <a:noFill/>
                </a:ln>
                <a:solidFill>
                  <a:sysClr val="window" lastClr="FFFFFF"/>
                </a:solidFill>
                <a:effectLst/>
                <a:uLnTx/>
                <a:uFillTx/>
                <a:latin typeface="Calibri"/>
                <a:ea typeface="微軟正黑體"/>
                <a:cs typeface="+mn-cs"/>
              </a:rPr>
              <a:t>1</a:t>
            </a:r>
            <a:endParaRPr kumimoji="0" lang="zh-TW" altLang="en-US" sz="6600" b="1" i="0" u="none" strike="noStrike" kern="1200" cap="none" spc="0" normalizeH="0" baseline="0" noProof="0" dirty="0">
              <a:ln>
                <a:noFill/>
              </a:ln>
              <a:solidFill>
                <a:sysClr val="window" lastClr="FFFFFF"/>
              </a:solidFill>
              <a:effectLst/>
              <a:uLnTx/>
              <a:uFillTx/>
              <a:latin typeface="Calibri"/>
              <a:ea typeface="微軟正黑體"/>
              <a:cs typeface="+mn-cs"/>
            </a:endParaRPr>
          </a:p>
        </p:txBody>
      </p:sp>
      <p:sp>
        <p:nvSpPr>
          <p:cNvPr id="18" name="矩形 17"/>
          <p:cNvSpPr/>
          <p:nvPr userDrawn="1"/>
        </p:nvSpPr>
        <p:spPr>
          <a:xfrm>
            <a:off x="7017249" y="2323688"/>
            <a:ext cx="1063146" cy="1037201"/>
          </a:xfrm>
          <a:prstGeom prst="rect">
            <a:avLst/>
          </a:prstGeom>
          <a:solidFill>
            <a:schemeClr val="accent4">
              <a:lumMod val="50000"/>
            </a:schemeClr>
          </a:solidFill>
          <a:ln w="25400" cap="flat" cmpd="sng" algn="ctr">
            <a:noFill/>
            <a:prstDash val="solid"/>
          </a:ln>
          <a:effectLst/>
        </p:spPr>
        <p:txBody>
          <a:bodyPr lIns="0" tIns="0" rIns="0" bIns="0"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a:ln>
                  <a:noFill/>
                </a:ln>
                <a:solidFill>
                  <a:sysClr val="window" lastClr="FFFFFF"/>
                </a:solidFill>
                <a:effectLst/>
                <a:uLnTx/>
                <a:uFillTx/>
                <a:latin typeface="Calibri"/>
                <a:ea typeface="微軟正黑體"/>
                <a:cs typeface="+mn-cs"/>
              </a:rPr>
              <a:t>度</a:t>
            </a:r>
          </a:p>
        </p:txBody>
      </p:sp>
      <p:grpSp>
        <p:nvGrpSpPr>
          <p:cNvPr id="8" name="群組 7"/>
          <p:cNvGrpSpPr/>
          <p:nvPr userDrawn="1"/>
        </p:nvGrpSpPr>
        <p:grpSpPr>
          <a:xfrm>
            <a:off x="5626099" y="4884821"/>
            <a:ext cx="5004060" cy="1973179"/>
            <a:chOff x="6057538" y="5085184"/>
            <a:chExt cx="4597640" cy="1812921"/>
          </a:xfrm>
        </p:grpSpPr>
        <p:sp>
          <p:nvSpPr>
            <p:cNvPr id="12" name="等腰三角形 11"/>
            <p:cNvSpPr/>
            <p:nvPr userDrawn="1"/>
          </p:nvSpPr>
          <p:spPr>
            <a:xfrm>
              <a:off x="6057538" y="5661248"/>
              <a:ext cx="2338875" cy="1236857"/>
            </a:xfrm>
            <a:prstGeom prst="triangle">
              <a:avLst/>
            </a:prstGeom>
            <a:solidFill>
              <a:srgbClr val="F4C619"/>
            </a:solid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 lastClr="FFFFFF"/>
                </a:solidFill>
                <a:effectLst/>
                <a:uLnTx/>
                <a:uFillTx/>
                <a:latin typeface="Calibri"/>
                <a:ea typeface="微軟正黑體"/>
                <a:cs typeface="+mn-cs"/>
              </a:endParaRPr>
            </a:p>
          </p:txBody>
        </p:sp>
        <p:sp>
          <p:nvSpPr>
            <p:cNvPr id="13" name="等腰三角形 12"/>
            <p:cNvSpPr/>
            <p:nvPr userDrawn="1"/>
          </p:nvSpPr>
          <p:spPr>
            <a:xfrm>
              <a:off x="7226976" y="5085184"/>
              <a:ext cx="3428202" cy="1812921"/>
            </a:xfrm>
            <a:prstGeom prst="triangle">
              <a:avLst/>
            </a:prstGeom>
            <a:solidFill>
              <a:schemeClr val="accent4">
                <a:lumMod val="50000"/>
              </a:schemeClr>
            </a:solid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 lastClr="FFFFFF"/>
                </a:solidFill>
                <a:effectLst/>
                <a:uLnTx/>
                <a:uFillTx/>
                <a:latin typeface="Calibri"/>
                <a:ea typeface="微軟正黑體"/>
                <a:cs typeface="+mn-cs"/>
              </a:endParaRPr>
            </a:p>
          </p:txBody>
        </p:sp>
      </p:grpSp>
      <p:grpSp>
        <p:nvGrpSpPr>
          <p:cNvPr id="9" name="群組 8"/>
          <p:cNvGrpSpPr/>
          <p:nvPr userDrawn="1"/>
        </p:nvGrpSpPr>
        <p:grpSpPr>
          <a:xfrm flipH="1" flipV="1">
            <a:off x="-1486159" y="-1"/>
            <a:ext cx="5004060" cy="1973179"/>
            <a:chOff x="6057538" y="5085184"/>
            <a:chExt cx="4597640" cy="1812921"/>
          </a:xfrm>
        </p:grpSpPr>
        <p:sp>
          <p:nvSpPr>
            <p:cNvPr id="10" name="等腰三角形 9"/>
            <p:cNvSpPr/>
            <p:nvPr userDrawn="1"/>
          </p:nvSpPr>
          <p:spPr>
            <a:xfrm>
              <a:off x="6057538" y="5661248"/>
              <a:ext cx="2338875" cy="1236857"/>
            </a:xfrm>
            <a:prstGeom prst="triangle">
              <a:avLst/>
            </a:prstGeom>
            <a:solidFill>
              <a:srgbClr val="F4C619"/>
            </a:solid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 lastClr="FFFFFF"/>
                </a:solidFill>
                <a:effectLst/>
                <a:uLnTx/>
                <a:uFillTx/>
                <a:latin typeface="Calibri"/>
                <a:ea typeface="微軟正黑體"/>
                <a:cs typeface="+mn-cs"/>
              </a:endParaRPr>
            </a:p>
          </p:txBody>
        </p:sp>
        <p:sp>
          <p:nvSpPr>
            <p:cNvPr id="11" name="等腰三角形 10"/>
            <p:cNvSpPr/>
            <p:nvPr userDrawn="1"/>
          </p:nvSpPr>
          <p:spPr>
            <a:xfrm>
              <a:off x="7226976" y="5085184"/>
              <a:ext cx="3428202" cy="1812921"/>
            </a:xfrm>
            <a:prstGeom prst="triangle">
              <a:avLst/>
            </a:prstGeom>
            <a:solidFill>
              <a:schemeClr val="accent4">
                <a:lumMod val="50000"/>
              </a:schemeClr>
            </a:solid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 lastClr="FFFFFF"/>
                </a:solidFill>
                <a:effectLst/>
                <a:uLnTx/>
                <a:uFillTx/>
                <a:latin typeface="Calibri"/>
                <a:ea typeface="微軟正黑體"/>
                <a:cs typeface="+mn-cs"/>
              </a:endParaRPr>
            </a:p>
          </p:txBody>
        </p:sp>
      </p:grpSp>
      <p:sp>
        <p:nvSpPr>
          <p:cNvPr id="19" name="標題版面配置區 1"/>
          <p:cNvSpPr>
            <a:spLocks noGrp="1"/>
          </p:cNvSpPr>
          <p:nvPr>
            <p:ph type="title"/>
          </p:nvPr>
        </p:nvSpPr>
        <p:spPr>
          <a:xfrm>
            <a:off x="410775" y="3421287"/>
            <a:ext cx="8229600" cy="1143000"/>
          </a:xfrm>
          <a:prstGeom prst="rect">
            <a:avLst/>
          </a:prstGeom>
          <a:noFill/>
        </p:spPr>
        <p:txBody>
          <a:bodyPr wrap="none" lIns="0" tIns="0" rIns="0" bIns="0" rtlCol="0" anchor="ctr">
            <a:noAutofit/>
          </a:bodyPr>
          <a:lstStyle>
            <a:lvl1pPr>
              <a:defRPr>
                <a:solidFill>
                  <a:schemeClr val="accent4">
                    <a:lumMod val="50000"/>
                  </a:schemeClr>
                </a:solidFill>
              </a:defRPr>
            </a:lvl1pPr>
          </a:lstStyle>
          <a:p>
            <a:pPr marL="0" marR="0" lvl="0" indent="0" fontAlgn="auto">
              <a:lnSpc>
                <a:spcPct val="100000"/>
              </a:lnSpc>
              <a:spcBef>
                <a:spcPts val="3000"/>
              </a:spcBef>
              <a:spcAft>
                <a:spcPts val="0"/>
              </a:spcAft>
              <a:buClrTx/>
              <a:buSzTx/>
              <a:buFontTx/>
              <a:tabLst/>
            </a:pPr>
            <a:r>
              <a:rPr lang="zh-TW" altLang="en-US" dirty="0"/>
              <a:t>按一下以編輯母片標題樣式</a:t>
            </a:r>
          </a:p>
        </p:txBody>
      </p:sp>
      <p:sp>
        <p:nvSpPr>
          <p:cNvPr id="23" name="矩形 22"/>
          <p:cNvSpPr/>
          <p:nvPr userDrawn="1"/>
        </p:nvSpPr>
        <p:spPr>
          <a:xfrm>
            <a:off x="2180054" y="2323688"/>
            <a:ext cx="1063146" cy="1037201"/>
          </a:xfrm>
          <a:prstGeom prst="rect">
            <a:avLst/>
          </a:prstGeom>
          <a:solidFill>
            <a:schemeClr val="accent4">
              <a:lumMod val="50000"/>
            </a:schemeClr>
          </a:solid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6600" b="1" i="0" u="none" strike="noStrike" kern="1200" cap="none" spc="0" normalizeH="0" baseline="0" noProof="0" dirty="0">
                <a:ln>
                  <a:noFill/>
                </a:ln>
                <a:solidFill>
                  <a:sysClr val="window" lastClr="FFFFFF"/>
                </a:solidFill>
                <a:effectLst/>
                <a:uLnTx/>
                <a:uFillTx/>
                <a:latin typeface="Calibri"/>
                <a:ea typeface="微軟正黑體"/>
                <a:cs typeface="+mn-cs"/>
              </a:rPr>
              <a:t>0</a:t>
            </a:r>
            <a:endParaRPr kumimoji="0" lang="zh-TW" altLang="en-US" sz="6600" b="1" i="0" u="none" strike="noStrike" kern="1200" cap="none" spc="0" normalizeH="0" baseline="0" noProof="0" dirty="0">
              <a:ln>
                <a:noFill/>
              </a:ln>
              <a:solidFill>
                <a:sysClr val="window" lastClr="FFFFFF"/>
              </a:solidFill>
              <a:effectLst/>
              <a:uLnTx/>
              <a:uFillTx/>
              <a:latin typeface="Calibri"/>
              <a:ea typeface="微軟正黑體"/>
              <a:cs typeface="+mn-cs"/>
            </a:endParaRPr>
          </a:p>
        </p:txBody>
      </p:sp>
      <p:sp>
        <p:nvSpPr>
          <p:cNvPr id="24" name="矩形 23"/>
          <p:cNvSpPr/>
          <p:nvPr userDrawn="1"/>
        </p:nvSpPr>
        <p:spPr>
          <a:xfrm>
            <a:off x="3389353" y="2323688"/>
            <a:ext cx="1063146" cy="1037201"/>
          </a:xfrm>
          <a:prstGeom prst="rect">
            <a:avLst/>
          </a:prstGeom>
          <a:solidFill>
            <a:schemeClr val="accent4">
              <a:lumMod val="50000"/>
            </a:schemeClr>
          </a:solid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6600" b="1" i="0" u="none" strike="noStrike" kern="1200" cap="none" spc="0" normalizeH="0" baseline="0" noProof="0" dirty="0" smtClean="0">
                <a:ln>
                  <a:noFill/>
                </a:ln>
                <a:solidFill>
                  <a:sysClr val="window" lastClr="FFFFFF"/>
                </a:solidFill>
                <a:effectLst/>
                <a:uLnTx/>
                <a:uFillTx/>
                <a:latin typeface="Calibri"/>
                <a:ea typeface="微軟正黑體"/>
                <a:cs typeface="+mn-cs"/>
              </a:rPr>
              <a:t>9</a:t>
            </a:r>
            <a:endParaRPr kumimoji="0" lang="zh-TW" altLang="en-US" sz="6600" b="1" i="0" u="none" strike="noStrike" kern="1200" cap="none" spc="0" normalizeH="0" baseline="0" noProof="0" dirty="0">
              <a:ln>
                <a:noFill/>
              </a:ln>
              <a:solidFill>
                <a:sysClr val="window" lastClr="FFFFFF"/>
              </a:solidFill>
              <a:effectLst/>
              <a:uLnTx/>
              <a:uFillTx/>
              <a:latin typeface="Calibri"/>
              <a:ea typeface="微軟正黑體"/>
              <a:cs typeface="+mn-cs"/>
            </a:endParaRPr>
          </a:p>
        </p:txBody>
      </p:sp>
      <p:sp>
        <p:nvSpPr>
          <p:cNvPr id="25" name="矩形 24"/>
          <p:cNvSpPr/>
          <p:nvPr userDrawn="1"/>
        </p:nvSpPr>
        <p:spPr>
          <a:xfrm>
            <a:off x="4598652" y="2323688"/>
            <a:ext cx="1063146" cy="1037201"/>
          </a:xfrm>
          <a:prstGeom prst="rect">
            <a:avLst/>
          </a:prstGeom>
          <a:solidFill>
            <a:schemeClr val="accent4">
              <a:lumMod val="50000"/>
            </a:schemeClr>
          </a:solidFill>
          <a:ln w="25400" cap="flat" cmpd="sng" algn="ctr">
            <a:noFill/>
            <a:prstDash val="solid"/>
          </a:ln>
          <a:effectLst/>
        </p:spPr>
        <p:txBody>
          <a:bodyPr lIns="0" tIns="0" rIns="0" bIns="0"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a:ln>
                  <a:noFill/>
                </a:ln>
                <a:solidFill>
                  <a:sysClr val="window" lastClr="FFFFFF"/>
                </a:solidFill>
                <a:effectLst/>
                <a:uLnTx/>
                <a:uFillTx/>
                <a:latin typeface="Calibri"/>
                <a:ea typeface="微軟正黑體"/>
                <a:cs typeface="+mn-cs"/>
              </a:rPr>
              <a:t>學</a:t>
            </a:r>
          </a:p>
        </p:txBody>
      </p:sp>
      <p:sp>
        <p:nvSpPr>
          <p:cNvPr id="26" name="矩形 25"/>
          <p:cNvSpPr/>
          <p:nvPr userDrawn="1"/>
        </p:nvSpPr>
        <p:spPr>
          <a:xfrm>
            <a:off x="5807951" y="2323688"/>
            <a:ext cx="1063146" cy="1037201"/>
          </a:xfrm>
          <a:prstGeom prst="rect">
            <a:avLst/>
          </a:prstGeom>
          <a:solidFill>
            <a:schemeClr val="accent4">
              <a:lumMod val="50000"/>
            </a:schemeClr>
          </a:solidFill>
          <a:ln w="25400" cap="flat" cmpd="sng" algn="ctr">
            <a:noFill/>
            <a:prstDash val="solid"/>
          </a:ln>
          <a:effectLst/>
        </p:spPr>
        <p:txBody>
          <a:bodyPr lIns="0" tIns="0" rIns="0" bIns="0"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a:ln>
                  <a:noFill/>
                </a:ln>
                <a:solidFill>
                  <a:sysClr val="window" lastClr="FFFFFF"/>
                </a:solidFill>
                <a:effectLst/>
                <a:uLnTx/>
                <a:uFillTx/>
                <a:latin typeface="Calibri"/>
                <a:ea typeface="微軟正黑體"/>
                <a:cs typeface="+mn-cs"/>
              </a:rPr>
              <a:t>年</a:t>
            </a:r>
          </a:p>
        </p:txBody>
      </p:sp>
    </p:spTree>
    <p:extLst>
      <p:ext uri="{BB962C8B-B14F-4D97-AF65-F5344CB8AC3E}">
        <p14:creationId xmlns:p14="http://schemas.microsoft.com/office/powerpoint/2010/main" val="271928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章節標題">
    <p:spTree>
      <p:nvGrpSpPr>
        <p:cNvPr id="1" name=""/>
        <p:cNvGrpSpPr/>
        <p:nvPr/>
      </p:nvGrpSpPr>
      <p:grpSpPr>
        <a:xfrm>
          <a:off x="0" y="0"/>
          <a:ext cx="0" cy="0"/>
          <a:chOff x="0" y="0"/>
          <a:chExt cx="0" cy="0"/>
        </a:xfrm>
      </p:grpSpPr>
      <p:grpSp>
        <p:nvGrpSpPr>
          <p:cNvPr id="19" name="群組 18"/>
          <p:cNvGrpSpPr/>
          <p:nvPr userDrawn="1"/>
        </p:nvGrpSpPr>
        <p:grpSpPr>
          <a:xfrm>
            <a:off x="909988" y="-6382"/>
            <a:ext cx="7324024" cy="3257446"/>
            <a:chOff x="909988" y="-6382"/>
            <a:chExt cx="7324024" cy="3257446"/>
          </a:xfrm>
        </p:grpSpPr>
        <p:sp>
          <p:nvSpPr>
            <p:cNvPr id="27" name="菱形 10"/>
            <p:cNvSpPr/>
            <p:nvPr userDrawn="1"/>
          </p:nvSpPr>
          <p:spPr>
            <a:xfrm>
              <a:off x="909988" y="-6382"/>
              <a:ext cx="7324024" cy="3010663"/>
            </a:xfrm>
            <a:custGeom>
              <a:avLst/>
              <a:gdLst/>
              <a:ahLst/>
              <a:cxnLst/>
              <a:rect l="l" t="t" r="r" b="b"/>
              <a:pathLst>
                <a:path w="7324024" h="3010663">
                  <a:moveTo>
                    <a:pt x="1" y="0"/>
                  </a:moveTo>
                  <a:lnTo>
                    <a:pt x="7324023" y="0"/>
                  </a:lnTo>
                  <a:lnTo>
                    <a:pt x="7324024" y="1"/>
                  </a:lnTo>
                  <a:lnTo>
                    <a:pt x="4313361" y="3010663"/>
                  </a:lnTo>
                  <a:lnTo>
                    <a:pt x="3662012" y="2359314"/>
                  </a:lnTo>
                  <a:lnTo>
                    <a:pt x="3010663" y="301066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菱形 8"/>
            <p:cNvSpPr/>
            <p:nvPr userDrawn="1"/>
          </p:nvSpPr>
          <p:spPr>
            <a:xfrm>
              <a:off x="1314555" y="-6381"/>
              <a:ext cx="6514891" cy="3257445"/>
            </a:xfrm>
            <a:custGeom>
              <a:avLst/>
              <a:gdLst/>
              <a:ahLst/>
              <a:cxnLst/>
              <a:rect l="l" t="t" r="r" b="b"/>
              <a:pathLst>
                <a:path w="6514891" h="3257445">
                  <a:moveTo>
                    <a:pt x="0" y="0"/>
                  </a:moveTo>
                  <a:lnTo>
                    <a:pt x="6514891" y="0"/>
                  </a:lnTo>
                  <a:lnTo>
                    <a:pt x="3257446" y="3257445"/>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等腰三角形 11"/>
          <p:cNvSpPr/>
          <p:nvPr userDrawn="1"/>
        </p:nvSpPr>
        <p:spPr>
          <a:xfrm>
            <a:off x="1878307" y="4925876"/>
            <a:ext cx="5340640" cy="1932124"/>
          </a:xfrm>
          <a:custGeom>
            <a:avLst/>
            <a:gdLst/>
            <a:ahLst/>
            <a:cxnLst/>
            <a:rect l="l" t="t" r="r" b="b"/>
            <a:pathLst>
              <a:path w="3985701" h="1441938">
                <a:moveTo>
                  <a:pt x="1978940" y="0"/>
                </a:moveTo>
                <a:lnTo>
                  <a:pt x="3985701" y="1441938"/>
                </a:lnTo>
                <a:lnTo>
                  <a:pt x="3408926" y="1441938"/>
                </a:lnTo>
                <a:lnTo>
                  <a:pt x="1982967" y="417328"/>
                </a:lnTo>
                <a:lnTo>
                  <a:pt x="576776" y="1441938"/>
                </a:lnTo>
                <a:lnTo>
                  <a:pt x="0" y="144193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等腰三角形 11"/>
          <p:cNvSpPr/>
          <p:nvPr userDrawn="1"/>
        </p:nvSpPr>
        <p:spPr>
          <a:xfrm>
            <a:off x="2134980" y="5111594"/>
            <a:ext cx="4827294" cy="1746406"/>
          </a:xfrm>
          <a:custGeom>
            <a:avLst/>
            <a:gdLst/>
            <a:ahLst/>
            <a:cxnLst/>
            <a:rect l="l" t="t" r="r" b="b"/>
            <a:pathLst>
              <a:path w="3985701" h="1441938">
                <a:moveTo>
                  <a:pt x="1978940" y="0"/>
                </a:moveTo>
                <a:lnTo>
                  <a:pt x="3985701" y="1441938"/>
                </a:lnTo>
                <a:lnTo>
                  <a:pt x="3408926" y="1441938"/>
                </a:lnTo>
                <a:lnTo>
                  <a:pt x="1982967" y="417328"/>
                </a:lnTo>
                <a:lnTo>
                  <a:pt x="576776" y="1441938"/>
                </a:lnTo>
                <a:lnTo>
                  <a:pt x="0" y="1441938"/>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userDrawn="1"/>
        </p:nvSpPr>
        <p:spPr>
          <a:xfrm>
            <a:off x="3841252" y="776572"/>
            <a:ext cx="1366793" cy="151535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600" b="1" i="0" u="none" strike="noStrike" kern="1200" cap="none" spc="0" normalizeH="0" baseline="0" noProof="0" dirty="0">
                <a:ln>
                  <a:noFill/>
                </a:ln>
                <a:solidFill>
                  <a:prstClr val="white"/>
                </a:solidFill>
                <a:effectLst/>
                <a:uLnTx/>
                <a:uFillTx/>
                <a:latin typeface="+mn-lt"/>
                <a:ea typeface="+mn-ea"/>
                <a:cs typeface="+mn-cs"/>
              </a:rPr>
              <a:t>壹</a:t>
            </a:r>
          </a:p>
        </p:txBody>
      </p:sp>
    </p:spTree>
    <p:extLst>
      <p:ext uri="{BB962C8B-B14F-4D97-AF65-F5344CB8AC3E}">
        <p14:creationId xmlns:p14="http://schemas.microsoft.com/office/powerpoint/2010/main" val="526881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grpSp>
        <p:nvGrpSpPr>
          <p:cNvPr id="14" name="群組 13"/>
          <p:cNvGrpSpPr/>
          <p:nvPr userDrawn="1"/>
        </p:nvGrpSpPr>
        <p:grpSpPr>
          <a:xfrm>
            <a:off x="-7874" y="-422066"/>
            <a:ext cx="907465" cy="2034233"/>
            <a:chOff x="-7874" y="-351728"/>
            <a:chExt cx="907465" cy="2034233"/>
          </a:xfrm>
        </p:grpSpPr>
        <p:grpSp>
          <p:nvGrpSpPr>
            <p:cNvPr id="15" name="群組 14"/>
            <p:cNvGrpSpPr/>
            <p:nvPr/>
          </p:nvGrpSpPr>
          <p:grpSpPr>
            <a:xfrm rot="5400000" flipH="1">
              <a:off x="-571258" y="211656"/>
              <a:ext cx="2034233" cy="907465"/>
              <a:chOff x="6057538" y="5085181"/>
              <a:chExt cx="4063973" cy="1812924"/>
            </a:xfrm>
          </p:grpSpPr>
          <p:sp>
            <p:nvSpPr>
              <p:cNvPr id="17" name="等腰三角形 16"/>
              <p:cNvSpPr/>
              <p:nvPr/>
            </p:nvSpPr>
            <p:spPr>
              <a:xfrm>
                <a:off x="6057538" y="5661248"/>
                <a:ext cx="2338875" cy="1236857"/>
              </a:xfrm>
              <a:prstGeom prst="triangle">
                <a:avLst/>
              </a:prstGeom>
              <a:solidFill>
                <a:srgbClr val="F4C61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18" name="等腰三角形 17"/>
              <p:cNvSpPr/>
              <p:nvPr/>
            </p:nvSpPr>
            <p:spPr>
              <a:xfrm>
                <a:off x="6693308" y="5085181"/>
                <a:ext cx="3428203" cy="1812921"/>
              </a:xfrm>
              <a:prstGeom prst="triangle">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grpSp>
        <p:sp>
          <p:nvSpPr>
            <p:cNvPr id="16" name="矩形 15"/>
            <p:cNvSpPr/>
            <p:nvPr/>
          </p:nvSpPr>
          <p:spPr>
            <a:xfrm>
              <a:off x="40161" y="225336"/>
              <a:ext cx="64633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white"/>
                  </a:solidFill>
                  <a:effectLst/>
                  <a:uLnTx/>
                  <a:uFillTx/>
                </a:rPr>
                <a:t>壹</a:t>
              </a:r>
            </a:p>
          </p:txBody>
        </p:sp>
      </p:grpSp>
      <p:sp>
        <p:nvSpPr>
          <p:cNvPr id="20" name="投影片編號版面配置區 5"/>
          <p:cNvSpPr>
            <a:spLocks noGrp="1"/>
          </p:cNvSpPr>
          <p:nvPr>
            <p:ph type="sldNum" sz="quarter" idx="12"/>
          </p:nvPr>
        </p:nvSpPr>
        <p:spPr>
          <a:xfrm>
            <a:off x="8669354" y="6409731"/>
            <a:ext cx="360000" cy="360000"/>
          </a:xfrm>
        </p:spPr>
        <p:txBody>
          <a:bodyPr wrap="none" lIns="0" tIns="0" rIns="0" bIns="0"/>
          <a:lstStyle>
            <a:lvl1pPr algn="ctr">
              <a:defRPr sz="2400" b="1">
                <a:solidFill>
                  <a:schemeClr val="accent4">
                    <a:lumMod val="50000"/>
                  </a:schemeClr>
                </a:solidFill>
              </a:defRPr>
            </a:lvl1pPr>
          </a:lstStyle>
          <a:p>
            <a:fld id="{888602C1-DB97-4DB3-A1E4-6B4E8B381F1A}" type="slidenum">
              <a:rPr lang="zh-TW" altLang="en-US" smtClean="0"/>
              <a:pPr/>
              <a:t>‹#›</a:t>
            </a:fld>
            <a:endParaRPr lang="zh-TW" altLang="en-US" dirty="0"/>
          </a:p>
        </p:txBody>
      </p:sp>
    </p:spTree>
    <p:extLst>
      <p:ext uri="{BB962C8B-B14F-4D97-AF65-F5344CB8AC3E}">
        <p14:creationId xmlns:p14="http://schemas.microsoft.com/office/powerpoint/2010/main" val="2169928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兩項物件">
    <p:spTree>
      <p:nvGrpSpPr>
        <p:cNvPr id="1" name=""/>
        <p:cNvGrpSpPr/>
        <p:nvPr/>
      </p:nvGrpSpPr>
      <p:grpSpPr>
        <a:xfrm>
          <a:off x="0" y="0"/>
          <a:ext cx="0" cy="0"/>
          <a:chOff x="0" y="0"/>
          <a:chExt cx="0" cy="0"/>
        </a:xfrm>
      </p:grpSpPr>
      <p:grpSp>
        <p:nvGrpSpPr>
          <p:cNvPr id="14" name="群組 13"/>
          <p:cNvGrpSpPr/>
          <p:nvPr userDrawn="1"/>
        </p:nvGrpSpPr>
        <p:grpSpPr>
          <a:xfrm>
            <a:off x="-7874" y="-422066"/>
            <a:ext cx="907465" cy="2034233"/>
            <a:chOff x="-7874" y="-351728"/>
            <a:chExt cx="907465" cy="2034233"/>
          </a:xfrm>
        </p:grpSpPr>
        <p:grpSp>
          <p:nvGrpSpPr>
            <p:cNvPr id="15" name="群組 14"/>
            <p:cNvGrpSpPr/>
            <p:nvPr/>
          </p:nvGrpSpPr>
          <p:grpSpPr>
            <a:xfrm rot="5400000" flipH="1">
              <a:off x="-571258" y="211656"/>
              <a:ext cx="2034233" cy="907465"/>
              <a:chOff x="6057538" y="5085181"/>
              <a:chExt cx="4063973" cy="1812924"/>
            </a:xfrm>
          </p:grpSpPr>
          <p:sp>
            <p:nvSpPr>
              <p:cNvPr id="17" name="等腰三角形 16"/>
              <p:cNvSpPr/>
              <p:nvPr/>
            </p:nvSpPr>
            <p:spPr>
              <a:xfrm>
                <a:off x="6057538" y="5661248"/>
                <a:ext cx="2338875" cy="1236857"/>
              </a:xfrm>
              <a:prstGeom prst="triangle">
                <a:avLst/>
              </a:prstGeom>
              <a:solidFill>
                <a:srgbClr val="F4C61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18" name="等腰三角形 17"/>
              <p:cNvSpPr/>
              <p:nvPr/>
            </p:nvSpPr>
            <p:spPr>
              <a:xfrm>
                <a:off x="6693308" y="5085181"/>
                <a:ext cx="3428203" cy="1812921"/>
              </a:xfrm>
              <a:prstGeom prst="triangle">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grpSp>
        <p:sp>
          <p:nvSpPr>
            <p:cNvPr id="16" name="矩形 15"/>
            <p:cNvSpPr/>
            <p:nvPr/>
          </p:nvSpPr>
          <p:spPr>
            <a:xfrm>
              <a:off x="40161" y="225336"/>
              <a:ext cx="64633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white"/>
                  </a:solidFill>
                  <a:effectLst/>
                  <a:uLnTx/>
                  <a:uFillTx/>
                </a:rPr>
                <a:t>壹</a:t>
              </a:r>
            </a:p>
          </p:txBody>
        </p:sp>
      </p:grpSp>
      <p:sp>
        <p:nvSpPr>
          <p:cNvPr id="20" name="投影片編號版面配置區 5"/>
          <p:cNvSpPr>
            <a:spLocks noGrp="1"/>
          </p:cNvSpPr>
          <p:nvPr>
            <p:ph type="sldNum" sz="quarter" idx="12"/>
          </p:nvPr>
        </p:nvSpPr>
        <p:spPr>
          <a:xfrm>
            <a:off x="8669354" y="6409731"/>
            <a:ext cx="360000" cy="360000"/>
          </a:xfrm>
        </p:spPr>
        <p:txBody>
          <a:bodyPr wrap="none" lIns="0" tIns="0" rIns="0" bIns="0"/>
          <a:lstStyle>
            <a:lvl1pPr algn="ctr">
              <a:defRPr sz="2400" b="1">
                <a:solidFill>
                  <a:schemeClr val="accent4">
                    <a:lumMod val="50000"/>
                  </a:schemeClr>
                </a:solidFill>
              </a:defRPr>
            </a:lvl1pPr>
          </a:lstStyle>
          <a:p>
            <a:fld id="{888602C1-DB97-4DB3-A1E4-6B4E8B381F1A}" type="slidenum">
              <a:rPr lang="zh-TW" altLang="en-US" smtClean="0"/>
              <a:pPr/>
              <a:t>‹#›</a:t>
            </a:fld>
            <a:endParaRPr lang="zh-TW" altLang="en-US" dirty="0"/>
          </a:p>
        </p:txBody>
      </p:sp>
    </p:spTree>
    <p:extLst>
      <p:ext uri="{BB962C8B-B14F-4D97-AF65-F5344CB8AC3E}">
        <p14:creationId xmlns:p14="http://schemas.microsoft.com/office/powerpoint/2010/main" val="2368162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兩項物件">
    <p:spTree>
      <p:nvGrpSpPr>
        <p:cNvPr id="1" name=""/>
        <p:cNvGrpSpPr/>
        <p:nvPr/>
      </p:nvGrpSpPr>
      <p:grpSpPr>
        <a:xfrm>
          <a:off x="0" y="0"/>
          <a:ext cx="0" cy="0"/>
          <a:chOff x="0" y="0"/>
          <a:chExt cx="0" cy="0"/>
        </a:xfrm>
      </p:grpSpPr>
      <p:grpSp>
        <p:nvGrpSpPr>
          <p:cNvPr id="14" name="群組 13"/>
          <p:cNvGrpSpPr/>
          <p:nvPr userDrawn="1"/>
        </p:nvGrpSpPr>
        <p:grpSpPr>
          <a:xfrm>
            <a:off x="-7874" y="-422066"/>
            <a:ext cx="907465" cy="2034233"/>
            <a:chOff x="-7874" y="-351728"/>
            <a:chExt cx="907465" cy="2034233"/>
          </a:xfrm>
        </p:grpSpPr>
        <p:grpSp>
          <p:nvGrpSpPr>
            <p:cNvPr id="15" name="群組 14"/>
            <p:cNvGrpSpPr/>
            <p:nvPr/>
          </p:nvGrpSpPr>
          <p:grpSpPr>
            <a:xfrm rot="5400000" flipH="1">
              <a:off x="-571258" y="211656"/>
              <a:ext cx="2034233" cy="907465"/>
              <a:chOff x="6057538" y="5085181"/>
              <a:chExt cx="4063973" cy="1812924"/>
            </a:xfrm>
          </p:grpSpPr>
          <p:sp>
            <p:nvSpPr>
              <p:cNvPr id="17" name="等腰三角形 16"/>
              <p:cNvSpPr/>
              <p:nvPr/>
            </p:nvSpPr>
            <p:spPr>
              <a:xfrm>
                <a:off x="6057538" y="5661248"/>
                <a:ext cx="2338875" cy="1236857"/>
              </a:xfrm>
              <a:prstGeom prst="triangle">
                <a:avLst/>
              </a:prstGeom>
              <a:solidFill>
                <a:srgbClr val="F4C61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18" name="等腰三角形 17"/>
              <p:cNvSpPr/>
              <p:nvPr/>
            </p:nvSpPr>
            <p:spPr>
              <a:xfrm>
                <a:off x="6693308" y="5085181"/>
                <a:ext cx="3428203" cy="1812921"/>
              </a:xfrm>
              <a:prstGeom prst="triangle">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grpSp>
        <p:sp>
          <p:nvSpPr>
            <p:cNvPr id="16" name="矩形 15"/>
            <p:cNvSpPr/>
            <p:nvPr/>
          </p:nvSpPr>
          <p:spPr>
            <a:xfrm>
              <a:off x="40161" y="225336"/>
              <a:ext cx="64633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white"/>
                  </a:solidFill>
                  <a:effectLst/>
                  <a:uLnTx/>
                  <a:uFillTx/>
                </a:rPr>
                <a:t>壹</a:t>
              </a:r>
            </a:p>
          </p:txBody>
        </p:sp>
      </p:grpSp>
      <p:sp>
        <p:nvSpPr>
          <p:cNvPr id="20" name="投影片編號版面配置區 5"/>
          <p:cNvSpPr>
            <a:spLocks noGrp="1"/>
          </p:cNvSpPr>
          <p:nvPr>
            <p:ph type="sldNum" sz="quarter" idx="12"/>
          </p:nvPr>
        </p:nvSpPr>
        <p:spPr>
          <a:xfrm>
            <a:off x="8669354" y="6409731"/>
            <a:ext cx="360000" cy="360000"/>
          </a:xfrm>
        </p:spPr>
        <p:txBody>
          <a:bodyPr wrap="none" lIns="0" tIns="0" rIns="0" bIns="0"/>
          <a:lstStyle>
            <a:lvl1pPr algn="ctr">
              <a:defRPr sz="2400" b="1">
                <a:solidFill>
                  <a:schemeClr val="accent4">
                    <a:lumMod val="50000"/>
                  </a:schemeClr>
                </a:solidFill>
              </a:defRPr>
            </a:lvl1pPr>
          </a:lstStyle>
          <a:p>
            <a:fld id="{888602C1-DB97-4DB3-A1E4-6B4E8B381F1A}" type="slidenum">
              <a:rPr lang="zh-TW" altLang="en-US" smtClean="0"/>
              <a:pPr/>
              <a:t>‹#›</a:t>
            </a:fld>
            <a:endParaRPr lang="zh-TW" altLang="en-US" dirty="0"/>
          </a:p>
        </p:txBody>
      </p:sp>
    </p:spTree>
    <p:extLst>
      <p:ext uri="{BB962C8B-B14F-4D97-AF65-F5344CB8AC3E}">
        <p14:creationId xmlns:p14="http://schemas.microsoft.com/office/powerpoint/2010/main" val="127197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兩項物件">
    <p:spTree>
      <p:nvGrpSpPr>
        <p:cNvPr id="1" name=""/>
        <p:cNvGrpSpPr/>
        <p:nvPr/>
      </p:nvGrpSpPr>
      <p:grpSpPr>
        <a:xfrm>
          <a:off x="0" y="0"/>
          <a:ext cx="0" cy="0"/>
          <a:chOff x="0" y="0"/>
          <a:chExt cx="0" cy="0"/>
        </a:xfrm>
      </p:grpSpPr>
      <p:grpSp>
        <p:nvGrpSpPr>
          <p:cNvPr id="14" name="群組 13"/>
          <p:cNvGrpSpPr/>
          <p:nvPr userDrawn="1"/>
        </p:nvGrpSpPr>
        <p:grpSpPr>
          <a:xfrm>
            <a:off x="-7874" y="-422066"/>
            <a:ext cx="907465" cy="2034233"/>
            <a:chOff x="-7874" y="-351728"/>
            <a:chExt cx="907465" cy="2034233"/>
          </a:xfrm>
        </p:grpSpPr>
        <p:grpSp>
          <p:nvGrpSpPr>
            <p:cNvPr id="15" name="群組 14"/>
            <p:cNvGrpSpPr/>
            <p:nvPr/>
          </p:nvGrpSpPr>
          <p:grpSpPr>
            <a:xfrm rot="5400000" flipH="1">
              <a:off x="-571258" y="211656"/>
              <a:ext cx="2034233" cy="907465"/>
              <a:chOff x="6057538" y="5085181"/>
              <a:chExt cx="4063973" cy="1812924"/>
            </a:xfrm>
          </p:grpSpPr>
          <p:sp>
            <p:nvSpPr>
              <p:cNvPr id="17" name="等腰三角形 16"/>
              <p:cNvSpPr/>
              <p:nvPr/>
            </p:nvSpPr>
            <p:spPr>
              <a:xfrm>
                <a:off x="6057538" y="5661248"/>
                <a:ext cx="2338875" cy="1236857"/>
              </a:xfrm>
              <a:prstGeom prst="triangle">
                <a:avLst/>
              </a:prstGeom>
              <a:solidFill>
                <a:srgbClr val="F4C61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18" name="等腰三角形 17"/>
              <p:cNvSpPr/>
              <p:nvPr/>
            </p:nvSpPr>
            <p:spPr>
              <a:xfrm>
                <a:off x="6693308" y="5085181"/>
                <a:ext cx="3428203" cy="1812921"/>
              </a:xfrm>
              <a:prstGeom prst="triangle">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grpSp>
        <p:sp>
          <p:nvSpPr>
            <p:cNvPr id="16" name="矩形 15"/>
            <p:cNvSpPr/>
            <p:nvPr/>
          </p:nvSpPr>
          <p:spPr>
            <a:xfrm>
              <a:off x="40161" y="225336"/>
              <a:ext cx="64633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white"/>
                  </a:solidFill>
                  <a:effectLst/>
                  <a:uLnTx/>
                  <a:uFillTx/>
                </a:rPr>
                <a:t>壹</a:t>
              </a:r>
            </a:p>
          </p:txBody>
        </p:sp>
      </p:grpSp>
      <p:sp>
        <p:nvSpPr>
          <p:cNvPr id="20" name="投影片編號版面配置區 5"/>
          <p:cNvSpPr>
            <a:spLocks noGrp="1"/>
          </p:cNvSpPr>
          <p:nvPr>
            <p:ph type="sldNum" sz="quarter" idx="12"/>
          </p:nvPr>
        </p:nvSpPr>
        <p:spPr>
          <a:xfrm>
            <a:off x="8669354" y="6409731"/>
            <a:ext cx="360000" cy="360000"/>
          </a:xfrm>
        </p:spPr>
        <p:txBody>
          <a:bodyPr wrap="none" lIns="0" tIns="0" rIns="0" bIns="0"/>
          <a:lstStyle>
            <a:lvl1pPr algn="ctr">
              <a:defRPr sz="2400" b="1">
                <a:solidFill>
                  <a:schemeClr val="accent4">
                    <a:lumMod val="50000"/>
                  </a:schemeClr>
                </a:solidFill>
              </a:defRPr>
            </a:lvl1pPr>
          </a:lstStyle>
          <a:p>
            <a:fld id="{888602C1-DB97-4DB3-A1E4-6B4E8B381F1A}" type="slidenum">
              <a:rPr lang="zh-TW" altLang="en-US" smtClean="0"/>
              <a:pPr/>
              <a:t>‹#›</a:t>
            </a:fld>
            <a:endParaRPr lang="zh-TW" altLang="en-US" dirty="0"/>
          </a:p>
        </p:txBody>
      </p:sp>
    </p:spTree>
    <p:extLst>
      <p:ext uri="{BB962C8B-B14F-4D97-AF65-F5344CB8AC3E}">
        <p14:creationId xmlns:p14="http://schemas.microsoft.com/office/powerpoint/2010/main" val="2304551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DFED1-3D8E-4543-A4AB-0C6C37E4AA97}"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2021/7/5</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smtClean="0"/>
              <a:t>按一下以編輯母片標題樣式</a:t>
            </a:r>
            <a:endParaRPr lang="en-US" dirty="0"/>
          </a:p>
        </p:txBody>
      </p:sp>
    </p:spTree>
    <p:extLst>
      <p:ext uri="{BB962C8B-B14F-4D97-AF65-F5344CB8AC3E}">
        <p14:creationId xmlns:p14="http://schemas.microsoft.com/office/powerpoint/2010/main" val="30883496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09D050E4-32B5-46C8-8F2A-0DB49BE4BBA6}" type="datetimeFigureOut">
              <a:rPr lang="zh-TW" altLang="en-US"/>
              <a:pPr>
                <a:defRPr/>
              </a:pPr>
              <a:t>2021/7/5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D0C19CC-7D9B-4A91-BD77-4AB72C242346}" type="slidenum">
              <a:rPr lang="zh-TW" altLang="en-US"/>
              <a:pPr>
                <a:defRPr/>
              </a:pPr>
              <a:t>‹#›</a:t>
            </a:fld>
            <a:endParaRPr lang="en-US" altLang="zh-TW"/>
          </a:p>
        </p:txBody>
      </p:sp>
    </p:spTree>
    <p:extLst>
      <p:ext uri="{BB962C8B-B14F-4D97-AF65-F5344CB8AC3E}">
        <p14:creationId xmlns:p14="http://schemas.microsoft.com/office/powerpoint/2010/main" val="1962857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30A04-C482-4EEC-8CF8-1265C806E121}"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2021/7/5</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36119674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4F9F54-5BE4-4D49-8525-7F7B0380D79D}"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2021/7/5</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34585202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62953-058B-4C8E-9CD5-EB0D726553C8}"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2021/7/5</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41381901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F3183-1E38-4B78-AEB1-E4E4636196A6}"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2021/7/5</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11114100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B31D-7C0C-4466-BF1B-CEEDFB78C629}"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2021/7/5</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10594943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DAAAC-15CC-40AB-A174-9800B3FD605A}"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2021/7/5</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16267397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DAEE7-BD23-42BE-B63E-0FECBC71D950}"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2021/7/5</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27380161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CCEC3-3B90-4660-A6D2-DB2F1B9D90E6}"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2021/7/5</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smtClean="0"/>
              <a:t>按一下以編輯母片標題樣式</a:t>
            </a:r>
            <a:endParaRPr lang="en-US" dirty="0"/>
          </a:p>
        </p:txBody>
      </p:sp>
    </p:spTree>
    <p:extLst>
      <p:ext uri="{BB962C8B-B14F-4D97-AF65-F5344CB8AC3E}">
        <p14:creationId xmlns:p14="http://schemas.microsoft.com/office/powerpoint/2010/main" val="19093778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9A0985-52F1-48CA-AA42-7959E25DC1C4}"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2021/7/5</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27854491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1D0A8-1F9D-4E53-9CA5-F1FBD3C28CCB}"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2021/7/5</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2611440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3"/>
        <p:cNvGrpSpPr/>
        <p:nvPr/>
      </p:nvGrpSpPr>
      <p:grpSpPr>
        <a:xfrm>
          <a:off x="0" y="0"/>
          <a:ext cx="0" cy="0"/>
          <a:chOff x="0" y="0"/>
          <a:chExt cx="0" cy="0"/>
        </a:xfrm>
      </p:grpSpPr>
      <p:sp>
        <p:nvSpPr>
          <p:cNvPr id="34" name="Google Shape;34;p1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40" name="Google Shape;40;p1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2"/>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46" name="Google Shape;46;p1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52" name="Google Shape;52;p1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2"/>
              </a:buClr>
              <a:buSzPts val="2400"/>
              <a:buFont typeface="Noto Sans Symbols"/>
              <a:buNone/>
              <a:defRPr sz="3200">
                <a:solidFill>
                  <a:schemeClr val="dk1"/>
                </a:solidFill>
                <a:latin typeface="Verdana"/>
                <a:ea typeface="Verdana"/>
                <a:cs typeface="Verdana"/>
                <a:sym typeface="Verdana"/>
              </a:defRPr>
            </a:lvl1pPr>
            <a:lvl2pPr marR="0" lvl="1" algn="l" rtl="0">
              <a:spcBef>
                <a:spcPts val="560"/>
              </a:spcBef>
              <a:spcAft>
                <a:spcPts val="0"/>
              </a:spcAft>
              <a:buClr>
                <a:schemeClr val="dk2"/>
              </a:buClr>
              <a:buSzPts val="2100"/>
              <a:buFont typeface="Noto Sans Symbols"/>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accent1"/>
              </a:buClr>
              <a:buSzPts val="1560"/>
              <a:buFont typeface="Noto Sans Symbols"/>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lt2"/>
              </a:buClr>
              <a:buSzPts val="2000"/>
              <a:buFont typeface="Noto Sans Symbols"/>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9pPr>
          </a:lstStyle>
          <a:p>
            <a:endParaRPr/>
          </a:p>
        </p:txBody>
      </p:sp>
      <p:sp>
        <p:nvSpPr>
          <p:cNvPr id="58" name="Google Shape;58;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59" name="Google Shape;59;p1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61950" algn="l">
              <a:spcBef>
                <a:spcPts val="560"/>
              </a:spcBef>
              <a:spcAft>
                <a:spcPts val="0"/>
              </a:spcAft>
              <a:buSzPts val="2100"/>
              <a:buChar char="■"/>
              <a:defRPr sz="2800"/>
            </a:lvl2pPr>
            <a:lvl3pPr marL="1371600" lvl="2" indent="-327660" algn="l">
              <a:spcBef>
                <a:spcPts val="480"/>
              </a:spcBef>
              <a:spcAft>
                <a:spcPts val="0"/>
              </a:spcAft>
              <a:buSzPts val="1560"/>
              <a:buChar char="🞐"/>
              <a:defRPr sz="2400"/>
            </a:lvl3pPr>
            <a:lvl4pPr marL="1828800" lvl="3" indent="-355600" algn="l">
              <a:spcBef>
                <a:spcPts val="400"/>
              </a:spcBef>
              <a:spcAft>
                <a:spcPts val="0"/>
              </a:spcAft>
              <a:buSzPts val="2000"/>
              <a:buChar char="▪"/>
              <a:defRPr sz="2000"/>
            </a:lvl4pPr>
            <a:lvl5pPr marL="2286000" lvl="4" indent="-330200" algn="l">
              <a:spcBef>
                <a:spcPts val="400"/>
              </a:spcBef>
              <a:spcAft>
                <a:spcPts val="0"/>
              </a:spcAft>
              <a:buSzPts val="1600"/>
              <a:buChar char="▪"/>
              <a:defRPr sz="2000"/>
            </a:lvl5pPr>
            <a:lvl6pPr marL="2743200" lvl="5" indent="-330200" algn="l">
              <a:spcBef>
                <a:spcPts val="400"/>
              </a:spcBef>
              <a:spcAft>
                <a:spcPts val="0"/>
              </a:spcAft>
              <a:buSzPts val="1600"/>
              <a:buChar char="▪"/>
              <a:defRPr sz="2000"/>
            </a:lvl6pPr>
            <a:lvl7pPr marL="3200400" lvl="6" indent="-330200" algn="l">
              <a:spcBef>
                <a:spcPts val="400"/>
              </a:spcBef>
              <a:spcAft>
                <a:spcPts val="0"/>
              </a:spcAft>
              <a:buSzPts val="1600"/>
              <a:buChar char="▪"/>
              <a:defRPr sz="2000"/>
            </a:lvl7pPr>
            <a:lvl8pPr marL="3657600" lvl="7" indent="-330200" algn="l">
              <a:spcBef>
                <a:spcPts val="400"/>
              </a:spcBef>
              <a:spcAft>
                <a:spcPts val="0"/>
              </a:spcAft>
              <a:buSzPts val="1600"/>
              <a:buChar char="▪"/>
              <a:defRPr sz="2000"/>
            </a:lvl8pPr>
            <a:lvl9pPr marL="4114800" lvl="8" indent="-330200" algn="l">
              <a:spcBef>
                <a:spcPts val="400"/>
              </a:spcBef>
              <a:spcAft>
                <a:spcPts val="0"/>
              </a:spcAft>
              <a:buSzPts val="1600"/>
              <a:buChar char="▪"/>
              <a:defRPr sz="2000"/>
            </a:lvl9pPr>
          </a:lstStyle>
          <a:p>
            <a:endParaRPr/>
          </a:p>
        </p:txBody>
      </p:sp>
      <p:sp>
        <p:nvSpPr>
          <p:cNvPr id="65" name="Google Shape;65;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66" name="Google Shape;66;p1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p:nvPr/>
        </p:nvSpPr>
        <p:spPr>
          <a:xfrm>
            <a:off x="0" y="0"/>
            <a:ext cx="228600" cy="228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1" name="Google Shape;11;p7"/>
          <p:cNvCxnSpPr/>
          <p:nvPr/>
        </p:nvCxnSpPr>
        <p:spPr>
          <a:xfrm>
            <a:off x="457200" y="1447800"/>
            <a:ext cx="8077200" cy="0"/>
          </a:xfrm>
          <a:prstGeom prst="straightConnector1">
            <a:avLst/>
          </a:prstGeom>
          <a:noFill/>
          <a:ln w="19050" cap="flat" cmpd="sng">
            <a:solidFill>
              <a:schemeClr val="dk2"/>
            </a:solidFill>
            <a:prstDash val="solid"/>
            <a:miter lim="800000"/>
            <a:headEnd type="none" w="med" len="med"/>
            <a:tailEnd type="none" w="med" len="med"/>
          </a:ln>
        </p:spPr>
      </p:cxnSp>
      <p:sp>
        <p:nvSpPr>
          <p:cNvPr id="12" name="Google Shape;12;p7"/>
          <p:cNvSpPr txBox="1"/>
          <p:nvPr/>
        </p:nvSpPr>
        <p:spPr>
          <a:xfrm>
            <a:off x="0" y="2286000"/>
            <a:ext cx="228600"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Google Shape;13;p7"/>
          <p:cNvSpPr txBox="1"/>
          <p:nvPr/>
        </p:nvSpPr>
        <p:spPr>
          <a:xfrm>
            <a:off x="0" y="4572000"/>
            <a:ext cx="228600" cy="2286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 name="Google Shape;14;p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15" name="Google Shape;15;p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16" name="Google Shape;16;p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00" b="0" i="0" u="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Google Shape;18;p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000"/>
              <a:buFont typeface="Verdana"/>
              <a:buNone/>
              <a:defRPr sz="1000" b="0" i="0" u="none">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25" name="Google Shape;25;p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26" name="Google Shape;26;p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29" name="Google Shape;29;p9"/>
          <p:cNvSpPr txBox="1"/>
          <p:nvPr/>
        </p:nvSpPr>
        <p:spPr>
          <a:xfrm>
            <a:off x="0" y="0"/>
            <a:ext cx="228600" cy="228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30" name="Google Shape;30;p9"/>
          <p:cNvCxnSpPr/>
          <p:nvPr/>
        </p:nvCxnSpPr>
        <p:spPr>
          <a:xfrm>
            <a:off x="457200" y="1447800"/>
            <a:ext cx="8077200" cy="0"/>
          </a:xfrm>
          <a:prstGeom prst="straightConnector1">
            <a:avLst/>
          </a:prstGeom>
          <a:noFill/>
          <a:ln w="19050" cap="flat" cmpd="sng">
            <a:solidFill>
              <a:schemeClr val="dk2"/>
            </a:solidFill>
            <a:prstDash val="solid"/>
            <a:miter lim="800000"/>
            <a:headEnd type="none" w="med" len="med"/>
            <a:tailEnd type="none" w="med" len="med"/>
          </a:ln>
        </p:spPr>
      </p:cxnSp>
      <p:sp>
        <p:nvSpPr>
          <p:cNvPr id="31" name="Google Shape;31;p9"/>
          <p:cNvSpPr txBox="1"/>
          <p:nvPr/>
        </p:nvSpPr>
        <p:spPr>
          <a:xfrm>
            <a:off x="0" y="2286000"/>
            <a:ext cx="228600"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 name="Google Shape;32;p9"/>
          <p:cNvSpPr txBox="1"/>
          <p:nvPr/>
        </p:nvSpPr>
        <p:spPr>
          <a:xfrm>
            <a:off x="0" y="4572000"/>
            <a:ext cx="228600" cy="2286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75" r:id="rId11"/>
    <p:sldLayoutId id="2147483676" r:id="rId12"/>
    <p:sldLayoutId id="2147483677" r:id="rId13"/>
    <p:sldLayoutId id="2147483678" r:id="rId14"/>
    <p:sldLayoutId id="2147483679" r:id="rId15"/>
    <p:sldLayoutId id="214748368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73052A-2EA4-4894-B244-06528E76727B}" type="datetime1">
              <a:rPr kumimoji="0" lang="zh-TW" altLang="en-US" sz="11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2021/7/5</a:t>
            </a:fld>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1595714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customXml" Target="../ink/ink2.xml"/><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customXml" Target="../ink/ink4.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hyperlink" Target="&#26371;&#35696;&#25552;&#26696;&#21450;&#36899;&#32080;/&#26696;&#30001;&#20845;&#26657;&#33293;&#22580;&#25152;&#25552;&#20379;&#20351;&#29992;&#20316;&#26989;&#35201;&#40670;&#26781;&#20462;&#27491;.pdf"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idx="4294967295"/>
          </p:nvPr>
        </p:nvSpPr>
        <p:spPr>
          <a:xfrm>
            <a:off x="674255" y="620712"/>
            <a:ext cx="8218920" cy="7778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i="1" u="none" strike="noStrike" cap="none" dirty="0">
                <a:solidFill>
                  <a:srgbClr val="0000FF"/>
                </a:solidFill>
                <a:latin typeface="PMingLiu"/>
                <a:ea typeface="PMingLiu"/>
                <a:cs typeface="PMingLiu"/>
                <a:sym typeface="PMingLiu"/>
              </a:rPr>
              <a:t>   </a:t>
            </a:r>
            <a:br>
              <a:rPr lang="en-US" sz="6000" b="1" i="1" u="none" strike="noStrike" cap="none" dirty="0">
                <a:solidFill>
                  <a:srgbClr val="0000FF"/>
                </a:solidFill>
                <a:latin typeface="PMingLiu"/>
                <a:ea typeface="PMingLiu"/>
                <a:cs typeface="PMingLiu"/>
                <a:sym typeface="PMingLiu"/>
              </a:rPr>
            </a:br>
            <a:r>
              <a:rPr lang="en-US" sz="6000" b="1" i="1" u="none" strike="noStrike" cap="none" dirty="0">
                <a:solidFill>
                  <a:srgbClr val="0000FF"/>
                </a:solidFill>
                <a:latin typeface="PMingLiu"/>
                <a:ea typeface="PMingLiu"/>
                <a:cs typeface="PMingLiu"/>
                <a:sym typeface="PMingLiu"/>
              </a:rPr>
              <a:t>  </a:t>
            </a:r>
            <a:r>
              <a:rPr lang="en-US" sz="5400" b="1" u="none" strike="noStrike" cap="none" dirty="0" err="1">
                <a:solidFill>
                  <a:srgbClr val="0000FF"/>
                </a:solidFill>
                <a:latin typeface="標楷體" panose="03000509000000000000" pitchFamily="65" charset="-120"/>
                <a:ea typeface="標楷體" panose="03000509000000000000" pitchFamily="65" charset="-120"/>
                <a:cs typeface="PMingLiu"/>
                <a:sym typeface="PMingLiu"/>
              </a:rPr>
              <a:t>桃園市立中壢商業</a:t>
            </a:r>
            <a:r>
              <a:rPr lang="en-US" sz="5400" b="1" u="none" strike="noStrike" cap="none" dirty="0">
                <a:solidFill>
                  <a:srgbClr val="0000FF"/>
                </a:solidFill>
                <a:latin typeface="標楷體" panose="03000509000000000000" pitchFamily="65" charset="-120"/>
                <a:ea typeface="標楷體" panose="03000509000000000000" pitchFamily="65" charset="-120"/>
                <a:cs typeface="PMingLiu"/>
                <a:sym typeface="PMingLiu"/>
              </a:rPr>
              <a:t/>
            </a:r>
            <a:br>
              <a:rPr lang="en-US" sz="5400" b="1" u="none" strike="noStrike" cap="none" dirty="0">
                <a:solidFill>
                  <a:srgbClr val="0000FF"/>
                </a:solidFill>
                <a:latin typeface="標楷體" panose="03000509000000000000" pitchFamily="65" charset="-120"/>
                <a:ea typeface="標楷體" panose="03000509000000000000" pitchFamily="65" charset="-120"/>
                <a:cs typeface="PMingLiu"/>
                <a:sym typeface="PMingLiu"/>
              </a:rPr>
            </a:br>
            <a:r>
              <a:rPr lang="en-US" sz="5400" b="1" u="none" strike="noStrike" cap="none" dirty="0" err="1">
                <a:solidFill>
                  <a:srgbClr val="0000FF"/>
                </a:solidFill>
                <a:latin typeface="標楷體" panose="03000509000000000000" pitchFamily="65" charset="-120"/>
                <a:ea typeface="標楷體" panose="03000509000000000000" pitchFamily="65" charset="-120"/>
                <a:cs typeface="PMingLiu"/>
                <a:sym typeface="PMingLiu"/>
              </a:rPr>
              <a:t>高級中等學校</a:t>
            </a:r>
            <a:endParaRPr sz="5400" dirty="0">
              <a:latin typeface="標楷體" panose="03000509000000000000" pitchFamily="65" charset="-120"/>
              <a:ea typeface="標楷體" panose="03000509000000000000" pitchFamily="65" charset="-120"/>
            </a:endParaRPr>
          </a:p>
        </p:txBody>
      </p:sp>
      <p:sp>
        <p:nvSpPr>
          <p:cNvPr id="101" name="Google Shape;101;p1"/>
          <p:cNvSpPr txBox="1">
            <a:spLocks noGrp="1"/>
          </p:cNvSpPr>
          <p:nvPr>
            <p:ph type="subTitle" idx="4294967295"/>
          </p:nvPr>
        </p:nvSpPr>
        <p:spPr>
          <a:xfrm>
            <a:off x="755650" y="2924175"/>
            <a:ext cx="7850187" cy="174783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lt2"/>
              </a:buClr>
              <a:buSzPts val="4350"/>
              <a:buFont typeface="Noto Sans Symbols"/>
              <a:buNone/>
            </a:pPr>
            <a:r>
              <a:rPr lang="en-US" sz="5800" b="1" i="0" u="none" strike="noStrike" cap="none" dirty="0" smtClean="0">
                <a:solidFill>
                  <a:srgbClr val="0000FF"/>
                </a:solidFill>
                <a:latin typeface="標楷體" panose="03000509000000000000" pitchFamily="65" charset="-120"/>
                <a:ea typeface="標楷體" panose="03000509000000000000" pitchFamily="65" charset="-120"/>
                <a:cs typeface="Arial"/>
                <a:sym typeface="Arial"/>
              </a:rPr>
              <a:t>10</a:t>
            </a:r>
            <a:r>
              <a:rPr lang="en-US" altLang="zh-TW" sz="5800" b="1" i="0" u="none" strike="noStrike" cap="none" dirty="0" smtClean="0">
                <a:solidFill>
                  <a:srgbClr val="0000FF"/>
                </a:solidFill>
                <a:latin typeface="標楷體" panose="03000509000000000000" pitchFamily="65" charset="-120"/>
                <a:ea typeface="標楷體" panose="03000509000000000000" pitchFamily="65" charset="-120"/>
                <a:cs typeface="Arial"/>
                <a:sym typeface="Arial"/>
              </a:rPr>
              <a:t>9</a:t>
            </a:r>
            <a:r>
              <a:rPr lang="en-US" sz="5800" b="1" i="0" u="none" strike="noStrike" cap="none" dirty="0" smtClean="0">
                <a:solidFill>
                  <a:srgbClr val="0000FF"/>
                </a:solidFill>
                <a:latin typeface="標楷體" panose="03000509000000000000" pitchFamily="65" charset="-120"/>
                <a:ea typeface="標楷體" panose="03000509000000000000" pitchFamily="65" charset="-120"/>
                <a:cs typeface="Arial"/>
                <a:sym typeface="Arial"/>
              </a:rPr>
              <a:t>學年度第</a:t>
            </a:r>
            <a:r>
              <a:rPr lang="en-US" altLang="zh-TW" sz="5800" b="1" i="0" u="none" strike="noStrike" cap="none" dirty="0" smtClean="0">
                <a:solidFill>
                  <a:srgbClr val="0000FF"/>
                </a:solidFill>
                <a:latin typeface="標楷體" panose="03000509000000000000" pitchFamily="65" charset="-120"/>
                <a:ea typeface="標楷體" panose="03000509000000000000" pitchFamily="65" charset="-120"/>
                <a:cs typeface="Arial"/>
                <a:sym typeface="Arial"/>
              </a:rPr>
              <a:t>2</a:t>
            </a:r>
            <a:r>
              <a:rPr lang="en-US" sz="5800" b="1" i="0" u="none" strike="noStrike" cap="none" dirty="0" smtClean="0">
                <a:solidFill>
                  <a:srgbClr val="0000FF"/>
                </a:solidFill>
                <a:latin typeface="標楷體" panose="03000509000000000000" pitchFamily="65" charset="-120"/>
                <a:ea typeface="標楷體" panose="03000509000000000000" pitchFamily="65" charset="-120"/>
                <a:cs typeface="Arial"/>
                <a:sym typeface="Arial"/>
              </a:rPr>
              <a:t>學期</a:t>
            </a:r>
            <a:endParaRPr dirty="0">
              <a:solidFill>
                <a:srgbClr val="0000FF"/>
              </a:solidFill>
              <a:latin typeface="標楷體" panose="03000509000000000000" pitchFamily="65" charset="-120"/>
              <a:ea typeface="標楷體" panose="03000509000000000000" pitchFamily="65" charset="-120"/>
            </a:endParaRPr>
          </a:p>
          <a:p>
            <a:pPr marL="0" marR="0" lvl="0" indent="0" algn="ctr" rtl="0">
              <a:lnSpc>
                <a:spcPct val="80000"/>
              </a:lnSpc>
              <a:spcBef>
                <a:spcPts val="1180"/>
              </a:spcBef>
              <a:spcAft>
                <a:spcPts val="0"/>
              </a:spcAft>
              <a:buClr>
                <a:schemeClr val="lt2"/>
              </a:buClr>
              <a:buSzPts val="4350"/>
              <a:buFont typeface="Noto Sans Symbols"/>
              <a:buNone/>
            </a:pPr>
            <a:r>
              <a:rPr lang="en-US" sz="5800" b="1" i="0" u="none" strike="noStrike" cap="none" dirty="0" smtClean="0">
                <a:solidFill>
                  <a:srgbClr val="0000FF"/>
                </a:solidFill>
                <a:latin typeface="標楷體" panose="03000509000000000000" pitchFamily="65" charset="-120"/>
                <a:ea typeface="標楷體" panose="03000509000000000000" pitchFamily="65" charset="-120"/>
                <a:cs typeface="Arial"/>
                <a:sym typeface="Arial"/>
              </a:rPr>
              <a:t>期</a:t>
            </a:r>
            <a:r>
              <a:rPr lang="zh-TW" altLang="en-US" sz="5800" b="1" dirty="0" err="1">
                <a:solidFill>
                  <a:srgbClr val="0000FF"/>
                </a:solidFill>
                <a:latin typeface="標楷體" panose="03000509000000000000" pitchFamily="65" charset="-120"/>
                <a:ea typeface="標楷體" panose="03000509000000000000" pitchFamily="65" charset="-120"/>
                <a:cs typeface="Arial"/>
                <a:sym typeface="Arial"/>
              </a:rPr>
              <a:t>末</a:t>
            </a:r>
            <a:r>
              <a:rPr lang="en-US" sz="5800" b="1" i="0" u="none" strike="noStrike" cap="none" dirty="0" err="1" smtClean="0">
                <a:solidFill>
                  <a:srgbClr val="0000FF"/>
                </a:solidFill>
                <a:latin typeface="標楷體" panose="03000509000000000000" pitchFamily="65" charset="-120"/>
                <a:ea typeface="標楷體" panose="03000509000000000000" pitchFamily="65" charset="-120"/>
                <a:cs typeface="Arial"/>
                <a:sym typeface="Arial"/>
              </a:rPr>
              <a:t>校</a:t>
            </a:r>
            <a:r>
              <a:rPr lang="en-US" sz="5900" b="1" i="0" u="none" strike="noStrike" cap="none" dirty="0" err="1" smtClean="0">
                <a:solidFill>
                  <a:srgbClr val="0000FF"/>
                </a:solidFill>
                <a:latin typeface="標楷體" panose="03000509000000000000" pitchFamily="65" charset="-120"/>
                <a:ea typeface="標楷體" panose="03000509000000000000" pitchFamily="65" charset="-120"/>
                <a:cs typeface="Arial"/>
                <a:sym typeface="Arial"/>
              </a:rPr>
              <a:t>務會議</a:t>
            </a:r>
            <a:endParaRPr dirty="0">
              <a:solidFill>
                <a:srgbClr val="0000FF"/>
              </a:solidFill>
              <a:latin typeface="標楷體" panose="03000509000000000000" pitchFamily="65" charset="-120"/>
              <a:ea typeface="標楷體" panose="03000509000000000000" pitchFamily="65" charset="-120"/>
            </a:endParaRPr>
          </a:p>
          <a:p>
            <a:pPr marL="342900" marR="0" lvl="0" indent="-61912" algn="l" rtl="0">
              <a:spcBef>
                <a:spcPts val="1180"/>
              </a:spcBef>
              <a:spcAft>
                <a:spcPts val="0"/>
              </a:spcAft>
              <a:buClr>
                <a:schemeClr val="lt2"/>
              </a:buClr>
              <a:buSzPts val="4425"/>
              <a:buFont typeface="Noto Sans Symbols"/>
              <a:buNone/>
            </a:pPr>
            <a:endParaRPr sz="5900" b="1" i="0" u="none" dirty="0">
              <a:solidFill>
                <a:srgbClr val="0033CC"/>
              </a:solidFill>
              <a:latin typeface="Arial"/>
              <a:ea typeface="Arial"/>
              <a:cs typeface="Arial"/>
              <a:sym typeface="Arial"/>
            </a:endParaRPr>
          </a:p>
        </p:txBody>
      </p:sp>
      <p:sp>
        <p:nvSpPr>
          <p:cNvPr id="102" name="Google Shape;102;p1"/>
          <p:cNvSpPr txBox="1"/>
          <p:nvPr/>
        </p:nvSpPr>
        <p:spPr>
          <a:xfrm>
            <a:off x="1183265" y="5189538"/>
            <a:ext cx="7200900" cy="10080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33CC"/>
              </a:buClr>
              <a:buSzPts val="4700"/>
              <a:buFont typeface="Arial"/>
              <a:buNone/>
            </a:pPr>
            <a:r>
              <a:rPr lang="en-US" sz="4000" b="1" i="0" u="none" dirty="0" smtClean="0">
                <a:solidFill>
                  <a:srgbClr val="0000FF"/>
                </a:solidFill>
                <a:latin typeface="標楷體" panose="03000509000000000000" pitchFamily="65" charset="-120"/>
                <a:ea typeface="標楷體" panose="03000509000000000000" pitchFamily="65" charset="-120"/>
                <a:sym typeface="Arial"/>
              </a:rPr>
              <a:t>1</a:t>
            </a:r>
            <a:r>
              <a:rPr lang="en-US" altLang="zh-TW" sz="4000" b="1" i="0" u="none" dirty="0" smtClean="0">
                <a:solidFill>
                  <a:srgbClr val="0000FF"/>
                </a:solidFill>
                <a:latin typeface="標楷體" panose="03000509000000000000" pitchFamily="65" charset="-120"/>
                <a:ea typeface="標楷體" panose="03000509000000000000" pitchFamily="65" charset="-120"/>
                <a:sym typeface="Arial"/>
              </a:rPr>
              <a:t>1</a:t>
            </a:r>
            <a:r>
              <a:rPr lang="en-US" sz="4000" b="1" i="0" u="none" dirty="0" smtClean="0">
                <a:solidFill>
                  <a:srgbClr val="0000FF"/>
                </a:solidFill>
                <a:latin typeface="標楷體" panose="03000509000000000000" pitchFamily="65" charset="-120"/>
                <a:ea typeface="標楷體" panose="03000509000000000000" pitchFamily="65" charset="-120"/>
                <a:sym typeface="Arial"/>
              </a:rPr>
              <a:t>0</a:t>
            </a:r>
            <a:r>
              <a:rPr lang="zh-TW" altLang="en-US" sz="4000" b="1" i="0" u="none" dirty="0" smtClean="0">
                <a:solidFill>
                  <a:srgbClr val="0000FF"/>
                </a:solidFill>
                <a:latin typeface="標楷體" panose="03000509000000000000" pitchFamily="65" charset="-120"/>
                <a:ea typeface="標楷體" panose="03000509000000000000" pitchFamily="65" charset="-120"/>
                <a:sym typeface="Arial"/>
              </a:rPr>
              <a:t>年</a:t>
            </a:r>
            <a:r>
              <a:rPr lang="en-US" altLang="zh-TW" sz="4000" b="1" i="0" u="none" dirty="0" smtClean="0">
                <a:solidFill>
                  <a:srgbClr val="0000FF"/>
                </a:solidFill>
                <a:latin typeface="標楷體" panose="03000509000000000000" pitchFamily="65" charset="-120"/>
                <a:ea typeface="標楷體" panose="03000509000000000000" pitchFamily="65" charset="-120"/>
                <a:sym typeface="Arial"/>
              </a:rPr>
              <a:t>7</a:t>
            </a:r>
            <a:r>
              <a:rPr lang="zh-TW" altLang="en-US" sz="4000" b="1" i="0" u="none" dirty="0" smtClean="0">
                <a:solidFill>
                  <a:srgbClr val="0000FF"/>
                </a:solidFill>
                <a:latin typeface="標楷體" panose="03000509000000000000" pitchFamily="65" charset="-120"/>
                <a:ea typeface="標楷體" panose="03000509000000000000" pitchFamily="65" charset="-120"/>
                <a:sym typeface="Arial"/>
              </a:rPr>
              <a:t>月</a:t>
            </a:r>
            <a:r>
              <a:rPr lang="en-US" altLang="zh-TW" sz="4000" b="1" i="0" u="none" dirty="0" smtClean="0">
                <a:solidFill>
                  <a:srgbClr val="0000FF"/>
                </a:solidFill>
                <a:latin typeface="標楷體" panose="03000509000000000000" pitchFamily="65" charset="-120"/>
                <a:ea typeface="標楷體" panose="03000509000000000000" pitchFamily="65" charset="-120"/>
                <a:sym typeface="Arial"/>
              </a:rPr>
              <a:t>2</a:t>
            </a:r>
            <a:r>
              <a:rPr lang="zh-TW" altLang="en-US" sz="4000" b="1" i="0" u="none" dirty="0" smtClean="0">
                <a:solidFill>
                  <a:srgbClr val="0000FF"/>
                </a:solidFill>
                <a:latin typeface="標楷體" panose="03000509000000000000" pitchFamily="65" charset="-120"/>
                <a:ea typeface="標楷體" panose="03000509000000000000" pitchFamily="65" charset="-120"/>
                <a:sym typeface="Arial"/>
              </a:rPr>
              <a:t>日</a:t>
            </a:r>
            <a:r>
              <a:rPr lang="en-US" sz="4000" b="1" i="0" u="none" dirty="0" smtClean="0">
                <a:solidFill>
                  <a:srgbClr val="0000FF"/>
                </a:solidFill>
                <a:latin typeface="標楷體" panose="03000509000000000000" pitchFamily="65" charset="-120"/>
                <a:ea typeface="標楷體" panose="03000509000000000000" pitchFamily="65" charset="-120"/>
                <a:sym typeface="Arial"/>
              </a:rPr>
              <a:t>(</a:t>
            </a:r>
            <a:r>
              <a:rPr lang="zh-TW" altLang="en-US" sz="4000" b="1" i="0" u="none" dirty="0" smtClean="0">
                <a:solidFill>
                  <a:srgbClr val="0000FF"/>
                </a:solidFill>
                <a:latin typeface="標楷體" panose="03000509000000000000" pitchFamily="65" charset="-120"/>
                <a:ea typeface="標楷體" panose="03000509000000000000" pitchFamily="65" charset="-120"/>
                <a:sym typeface="Arial"/>
              </a:rPr>
              <a:t>五</a:t>
            </a:r>
            <a:r>
              <a:rPr lang="en-US" sz="4000" b="1" i="0" u="none" dirty="0" smtClean="0">
                <a:solidFill>
                  <a:srgbClr val="0000FF"/>
                </a:solidFill>
                <a:latin typeface="標楷體" panose="03000509000000000000" pitchFamily="65" charset="-120"/>
                <a:ea typeface="標楷體" panose="03000509000000000000" pitchFamily="65" charset="-120"/>
                <a:sym typeface="Arial"/>
              </a:rPr>
              <a:t>)下午</a:t>
            </a:r>
            <a:r>
              <a:rPr lang="en-US" altLang="zh-TW" sz="4000" b="1" i="0" u="none" dirty="0" smtClean="0">
                <a:solidFill>
                  <a:srgbClr val="0000FF"/>
                </a:solidFill>
                <a:latin typeface="標楷體" panose="03000509000000000000" pitchFamily="65" charset="-120"/>
                <a:ea typeface="標楷體" panose="03000509000000000000" pitchFamily="65" charset="-120"/>
                <a:sym typeface="Arial"/>
              </a:rPr>
              <a:t>2</a:t>
            </a:r>
            <a:r>
              <a:rPr lang="zh-TW" altLang="en-US" sz="4000" b="1" i="0" u="none" dirty="0" smtClean="0">
                <a:solidFill>
                  <a:srgbClr val="0000FF"/>
                </a:solidFill>
                <a:latin typeface="標楷體" panose="03000509000000000000" pitchFamily="65" charset="-120"/>
                <a:ea typeface="標楷體" panose="03000509000000000000" pitchFamily="65" charset="-120"/>
                <a:sym typeface="Arial"/>
              </a:rPr>
              <a:t>時</a:t>
            </a:r>
            <a:endParaRPr sz="4000" dirty="0">
              <a:solidFill>
                <a:srgbClr val="0000FF"/>
              </a:solidFill>
              <a:latin typeface="標楷體" panose="03000509000000000000" pitchFamily="65" charset="-120"/>
              <a:ea typeface="標楷體" panose="03000509000000000000" pitchFamily="65" charset="-120"/>
            </a:endParaRPr>
          </a:p>
          <a:p>
            <a:pPr marL="0" marR="0" lvl="0" indent="0" algn="l" rtl="0">
              <a:lnSpc>
                <a:spcPct val="100000"/>
              </a:lnSpc>
              <a:spcBef>
                <a:spcPts val="0"/>
              </a:spcBef>
              <a:spcAft>
                <a:spcPts val="0"/>
              </a:spcAft>
              <a:buNone/>
            </a:pPr>
            <a:endParaRPr sz="4700" b="1" i="0" u="none" dirty="0">
              <a:solidFill>
                <a:srgbClr val="FF0000"/>
              </a:solidFill>
              <a:latin typeface="Arial"/>
              <a:ea typeface="Arial"/>
              <a:cs typeface="Arial"/>
              <a:sym typeface="Arial"/>
            </a:endParaRPr>
          </a:p>
        </p:txBody>
      </p:sp>
      <p:pic>
        <p:nvPicPr>
          <p:cNvPr id="103" name="Google Shape;103;p1"/>
          <p:cNvPicPr preferRelativeResize="0"/>
          <p:nvPr/>
        </p:nvPicPr>
        <p:blipFill rotWithShape="1">
          <a:blip r:embed="rId3">
            <a:alphaModFix/>
          </a:blip>
          <a:srcRect/>
          <a:stretch/>
        </p:blipFill>
        <p:spPr>
          <a:xfrm>
            <a:off x="539750" y="293687"/>
            <a:ext cx="1655762" cy="165576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4458" y="404664"/>
            <a:ext cx="5101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雙</a:t>
            </a:r>
            <a:r>
              <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語教育</a:t>
            </a: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政策</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grpSp>
        <p:nvGrpSpPr>
          <p:cNvPr id="2" name="群組 1"/>
          <p:cNvGrpSpPr/>
          <p:nvPr/>
        </p:nvGrpSpPr>
        <p:grpSpPr>
          <a:xfrm>
            <a:off x="5111896" y="614301"/>
            <a:ext cx="720079" cy="504056"/>
            <a:chOff x="6588224" y="1916832"/>
            <a:chExt cx="720079" cy="504056"/>
          </a:xfrm>
        </p:grpSpPr>
        <p:sp>
          <p:nvSpPr>
            <p:cNvPr id="5" name="矩形 4"/>
            <p:cNvSpPr/>
            <p:nvPr/>
          </p:nvSpPr>
          <p:spPr>
            <a:xfrm>
              <a:off x="6588224" y="1916832"/>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912260" y="2060848"/>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8086" y="2213248"/>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7" name="群組 16"/>
          <p:cNvGrpSpPr/>
          <p:nvPr/>
        </p:nvGrpSpPr>
        <p:grpSpPr>
          <a:xfrm>
            <a:off x="2011876" y="2369469"/>
            <a:ext cx="413410" cy="411418"/>
            <a:chOff x="918230" y="2153486"/>
            <a:chExt cx="413410" cy="411418"/>
          </a:xfrm>
        </p:grpSpPr>
        <p:sp>
          <p:nvSpPr>
            <p:cNvPr id="15" name="流程圖: 接點 14"/>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6" name="流程圖: 接點 15"/>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27" name="日期版面配置區 2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8" name="投影片編號版面配置區 2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9" name="矩形 8"/>
          <p:cNvSpPr/>
          <p:nvPr/>
        </p:nvSpPr>
        <p:spPr>
          <a:xfrm>
            <a:off x="2384738" y="2276872"/>
            <a:ext cx="4572000" cy="255454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外語能力提升 </a:t>
            </a:r>
            <a:endPar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全</a:t>
            </a: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英語授課計畫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多</a:t>
            </a: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益檢定</a:t>
            </a:r>
            <a:r>
              <a:rPr kumimoji="0" lang="en-US" altLang="zh-TW"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學習歷程</a:t>
            </a:r>
            <a:r>
              <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a:t>
            </a:r>
            <a:endParaRPr kumimoji="0" lang="en-US" altLang="zh-TW"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p:txBody>
      </p:sp>
      <p:pic>
        <p:nvPicPr>
          <p:cNvPr id="10" name="圖片 9"/>
          <p:cNvPicPr>
            <a:picLocks noChangeAspect="1"/>
          </p:cNvPicPr>
          <p:nvPr/>
        </p:nvPicPr>
        <p:blipFill>
          <a:blip r:embed="rId2"/>
          <a:stretch>
            <a:fillRect/>
          </a:stretch>
        </p:blipFill>
        <p:spPr>
          <a:xfrm>
            <a:off x="2002154" y="3358740"/>
            <a:ext cx="432854" cy="426757"/>
          </a:xfrm>
          <a:prstGeom prst="rect">
            <a:avLst/>
          </a:prstGeom>
        </p:spPr>
      </p:pic>
      <p:pic>
        <p:nvPicPr>
          <p:cNvPr id="11" name="圖片 10"/>
          <p:cNvPicPr>
            <a:picLocks noChangeAspect="1"/>
          </p:cNvPicPr>
          <p:nvPr/>
        </p:nvPicPr>
        <p:blipFill>
          <a:blip r:embed="rId2"/>
          <a:stretch>
            <a:fillRect/>
          </a:stretch>
        </p:blipFill>
        <p:spPr>
          <a:xfrm>
            <a:off x="2019416" y="4317145"/>
            <a:ext cx="432854" cy="426757"/>
          </a:xfrm>
          <a:prstGeom prst="rect">
            <a:avLst/>
          </a:prstGeom>
        </p:spPr>
      </p:pic>
    </p:spTree>
    <p:extLst>
      <p:ext uri="{BB962C8B-B14F-4D97-AF65-F5344CB8AC3E}">
        <p14:creationId xmlns:p14="http://schemas.microsoft.com/office/powerpoint/2010/main" val="2508573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4458" y="404664"/>
            <a:ext cx="5101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國際教育</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grpSp>
        <p:nvGrpSpPr>
          <p:cNvPr id="2" name="群組 1"/>
          <p:cNvGrpSpPr/>
          <p:nvPr/>
        </p:nvGrpSpPr>
        <p:grpSpPr>
          <a:xfrm>
            <a:off x="3834265" y="597830"/>
            <a:ext cx="720079" cy="504056"/>
            <a:chOff x="6588224" y="1916832"/>
            <a:chExt cx="720079" cy="504056"/>
          </a:xfrm>
        </p:grpSpPr>
        <p:sp>
          <p:nvSpPr>
            <p:cNvPr id="5" name="矩形 4"/>
            <p:cNvSpPr/>
            <p:nvPr/>
          </p:nvSpPr>
          <p:spPr>
            <a:xfrm>
              <a:off x="6588224" y="1916832"/>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912260" y="2060848"/>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8086" y="2213248"/>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7" name="群組 16"/>
          <p:cNvGrpSpPr/>
          <p:nvPr/>
        </p:nvGrpSpPr>
        <p:grpSpPr>
          <a:xfrm>
            <a:off x="1690724" y="2193418"/>
            <a:ext cx="413410" cy="411418"/>
            <a:chOff x="918230" y="2153486"/>
            <a:chExt cx="413410" cy="411418"/>
          </a:xfrm>
        </p:grpSpPr>
        <p:sp>
          <p:nvSpPr>
            <p:cNvPr id="15" name="流程圖: 接點 14"/>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6" name="流程圖: 接點 15"/>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27" name="日期版面配置區 2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8" name="投影片編號版面配置區 2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grpSp>
        <p:nvGrpSpPr>
          <p:cNvPr id="13" name="群組 12"/>
          <p:cNvGrpSpPr/>
          <p:nvPr/>
        </p:nvGrpSpPr>
        <p:grpSpPr>
          <a:xfrm>
            <a:off x="1690724" y="3152430"/>
            <a:ext cx="413410" cy="411418"/>
            <a:chOff x="918230" y="2153486"/>
            <a:chExt cx="413410" cy="411418"/>
          </a:xfrm>
        </p:grpSpPr>
        <p:sp>
          <p:nvSpPr>
            <p:cNvPr id="14" name="流程圖: 接點 13"/>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8" name="流程圖: 接點 17"/>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11" name="矩形 10"/>
          <p:cNvSpPr/>
          <p:nvPr/>
        </p:nvSpPr>
        <p:spPr>
          <a:xfrm>
            <a:off x="2104134" y="2081297"/>
            <a:ext cx="4288353"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國際交流</a:t>
            </a:r>
            <a:r>
              <a:rPr kumimoji="0" lang="en-US" altLang="zh-TW"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日本</a:t>
            </a:r>
            <a:r>
              <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英語系</a:t>
            </a: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國家締結姊妹校</a:t>
            </a:r>
          </a:p>
        </p:txBody>
      </p:sp>
    </p:spTree>
    <p:extLst>
      <p:ext uri="{BB962C8B-B14F-4D97-AF65-F5344CB8AC3E}">
        <p14:creationId xmlns:p14="http://schemas.microsoft.com/office/powerpoint/2010/main" val="1020584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4458" y="404664"/>
            <a:ext cx="5101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產</a:t>
            </a:r>
            <a:r>
              <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學攜手</a:t>
            </a: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計畫</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grpSp>
        <p:nvGrpSpPr>
          <p:cNvPr id="2" name="群組 1"/>
          <p:cNvGrpSpPr/>
          <p:nvPr/>
        </p:nvGrpSpPr>
        <p:grpSpPr>
          <a:xfrm>
            <a:off x="5076057" y="620688"/>
            <a:ext cx="720079" cy="504056"/>
            <a:chOff x="6588224" y="1916832"/>
            <a:chExt cx="720079" cy="504056"/>
          </a:xfrm>
        </p:grpSpPr>
        <p:sp>
          <p:nvSpPr>
            <p:cNvPr id="5" name="矩形 4"/>
            <p:cNvSpPr/>
            <p:nvPr/>
          </p:nvSpPr>
          <p:spPr>
            <a:xfrm>
              <a:off x="6588224" y="1916832"/>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912260" y="2060848"/>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8086" y="2213248"/>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7" name="群組 16"/>
          <p:cNvGrpSpPr/>
          <p:nvPr/>
        </p:nvGrpSpPr>
        <p:grpSpPr>
          <a:xfrm>
            <a:off x="1564579" y="2068638"/>
            <a:ext cx="413410" cy="411418"/>
            <a:chOff x="918230" y="2153486"/>
            <a:chExt cx="413410" cy="411418"/>
          </a:xfrm>
        </p:grpSpPr>
        <p:sp>
          <p:nvSpPr>
            <p:cNvPr id="15" name="流程圖: 接點 14"/>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6" name="流程圖: 接點 15"/>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27" name="日期版面配置區 2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8" name="投影片編號版面配置區 2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3" name="矩形 2"/>
          <p:cNvSpPr/>
          <p:nvPr/>
        </p:nvSpPr>
        <p:spPr>
          <a:xfrm>
            <a:off x="1907704" y="1980382"/>
            <a:ext cx="4572000" cy="35394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會計產業專</a:t>
            </a:r>
            <a:r>
              <a:rPr kumimoji="0" lang="zh-TW" altLang="en-US"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班</a:t>
            </a:r>
            <a:endPar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數位多媒體產業專</a:t>
            </a:r>
            <a:r>
              <a:rPr kumimoji="0" lang="zh-TW" altLang="en-US"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班</a:t>
            </a:r>
            <a:endPar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財經產業專</a:t>
            </a: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班</a:t>
            </a:r>
            <a:r>
              <a:rPr kumimoji="0" lang="en-US" altLang="zh-TW"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規劃中</a:t>
            </a:r>
            <a:r>
              <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行銷</a:t>
            </a:r>
            <a:r>
              <a:rPr kumimoji="0" lang="zh-TW" altLang="en-US"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流通管理</a:t>
            </a:r>
            <a:r>
              <a:rPr kumimoji="0" lang="en-US" altLang="zh-TW"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規劃中</a:t>
            </a:r>
            <a:r>
              <a:rPr kumimoji="0" lang="en-US" altLang="zh-TW"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a:t>
            </a:r>
          </a:p>
        </p:txBody>
      </p:sp>
      <p:pic>
        <p:nvPicPr>
          <p:cNvPr id="6" name="圖片 5"/>
          <p:cNvPicPr>
            <a:picLocks noChangeAspect="1"/>
          </p:cNvPicPr>
          <p:nvPr/>
        </p:nvPicPr>
        <p:blipFill>
          <a:blip r:embed="rId2"/>
          <a:stretch>
            <a:fillRect/>
          </a:stretch>
        </p:blipFill>
        <p:spPr>
          <a:xfrm>
            <a:off x="1542925" y="3062102"/>
            <a:ext cx="432854" cy="432854"/>
          </a:xfrm>
          <a:prstGeom prst="rect">
            <a:avLst/>
          </a:prstGeom>
        </p:spPr>
      </p:pic>
      <p:pic>
        <p:nvPicPr>
          <p:cNvPr id="9" name="圖片 8"/>
          <p:cNvPicPr>
            <a:picLocks noChangeAspect="1"/>
          </p:cNvPicPr>
          <p:nvPr/>
        </p:nvPicPr>
        <p:blipFill>
          <a:blip r:embed="rId2"/>
          <a:stretch>
            <a:fillRect/>
          </a:stretch>
        </p:blipFill>
        <p:spPr>
          <a:xfrm>
            <a:off x="1570620" y="4035032"/>
            <a:ext cx="432854" cy="432854"/>
          </a:xfrm>
          <a:prstGeom prst="rect">
            <a:avLst/>
          </a:prstGeom>
        </p:spPr>
      </p:pic>
      <p:pic>
        <p:nvPicPr>
          <p:cNvPr id="11" name="圖片 10"/>
          <p:cNvPicPr>
            <a:picLocks noChangeAspect="1"/>
          </p:cNvPicPr>
          <p:nvPr/>
        </p:nvPicPr>
        <p:blipFill>
          <a:blip r:embed="rId2"/>
          <a:stretch>
            <a:fillRect/>
          </a:stretch>
        </p:blipFill>
        <p:spPr>
          <a:xfrm>
            <a:off x="1546783" y="5010507"/>
            <a:ext cx="432854" cy="432854"/>
          </a:xfrm>
          <a:prstGeom prst="rect">
            <a:avLst/>
          </a:prstGeom>
        </p:spPr>
      </p:pic>
    </p:spTree>
    <p:extLst>
      <p:ext uri="{BB962C8B-B14F-4D97-AF65-F5344CB8AC3E}">
        <p14:creationId xmlns:p14="http://schemas.microsoft.com/office/powerpoint/2010/main" val="1362675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4458" y="404664"/>
            <a:ext cx="5101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校園改造</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grpSp>
        <p:nvGrpSpPr>
          <p:cNvPr id="2" name="群組 1"/>
          <p:cNvGrpSpPr/>
          <p:nvPr/>
        </p:nvGrpSpPr>
        <p:grpSpPr>
          <a:xfrm>
            <a:off x="3810000" y="614301"/>
            <a:ext cx="720079" cy="504056"/>
            <a:chOff x="6588224" y="1916832"/>
            <a:chExt cx="720079" cy="504056"/>
          </a:xfrm>
        </p:grpSpPr>
        <p:sp>
          <p:nvSpPr>
            <p:cNvPr id="5" name="矩形 4"/>
            <p:cNvSpPr/>
            <p:nvPr/>
          </p:nvSpPr>
          <p:spPr>
            <a:xfrm>
              <a:off x="6588224" y="1916832"/>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912260" y="2060848"/>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8086" y="2213248"/>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7" name="群組 16"/>
          <p:cNvGrpSpPr/>
          <p:nvPr/>
        </p:nvGrpSpPr>
        <p:grpSpPr>
          <a:xfrm>
            <a:off x="1553005" y="2253833"/>
            <a:ext cx="413410" cy="411418"/>
            <a:chOff x="918230" y="2153486"/>
            <a:chExt cx="413410" cy="411418"/>
          </a:xfrm>
        </p:grpSpPr>
        <p:sp>
          <p:nvSpPr>
            <p:cNvPr id="15" name="流程圖: 接點 14"/>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6" name="流程圖: 接點 15"/>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27" name="日期版面配置區 2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8" name="投影片編號版面配置區 2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3" name="矩形 2"/>
          <p:cNvSpPr/>
          <p:nvPr/>
        </p:nvSpPr>
        <p:spPr>
          <a:xfrm>
            <a:off x="1938046" y="2180437"/>
            <a:ext cx="4572000" cy="255454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教學場</a:t>
            </a:r>
            <a:r>
              <a:rPr kumimoji="0" lang="zh-TW" altLang="en-US"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域</a:t>
            </a:r>
            <a:endPar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教學設備</a:t>
            </a:r>
            <a:endPar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校園綠美化</a:t>
            </a:r>
          </a:p>
        </p:txBody>
      </p:sp>
      <p:pic>
        <p:nvPicPr>
          <p:cNvPr id="6" name="圖片 5"/>
          <p:cNvPicPr>
            <a:picLocks noChangeAspect="1"/>
          </p:cNvPicPr>
          <p:nvPr/>
        </p:nvPicPr>
        <p:blipFill>
          <a:blip r:embed="rId2"/>
          <a:stretch>
            <a:fillRect/>
          </a:stretch>
        </p:blipFill>
        <p:spPr>
          <a:xfrm>
            <a:off x="1577649" y="3247297"/>
            <a:ext cx="432854" cy="432854"/>
          </a:xfrm>
          <a:prstGeom prst="rect">
            <a:avLst/>
          </a:prstGeom>
        </p:spPr>
      </p:pic>
      <p:pic>
        <p:nvPicPr>
          <p:cNvPr id="9" name="圖片 8"/>
          <p:cNvPicPr>
            <a:picLocks noChangeAspect="1"/>
          </p:cNvPicPr>
          <p:nvPr/>
        </p:nvPicPr>
        <p:blipFill>
          <a:blip r:embed="rId2"/>
          <a:stretch>
            <a:fillRect/>
          </a:stretch>
        </p:blipFill>
        <p:spPr>
          <a:xfrm>
            <a:off x="1556428" y="4209925"/>
            <a:ext cx="432854" cy="432854"/>
          </a:xfrm>
          <a:prstGeom prst="rect">
            <a:avLst/>
          </a:prstGeom>
        </p:spPr>
      </p:pic>
    </p:spTree>
    <p:extLst>
      <p:ext uri="{BB962C8B-B14F-4D97-AF65-F5344CB8AC3E}">
        <p14:creationId xmlns:p14="http://schemas.microsoft.com/office/powerpoint/2010/main" val="247866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ctrTitle" idx="4294967295"/>
          </p:nvPr>
        </p:nvSpPr>
        <p:spPr>
          <a:xfrm>
            <a:off x="1908175" y="692150"/>
            <a:ext cx="6840538" cy="777875"/>
          </a:xfrm>
        </p:spPr>
        <p:txBody>
          <a:bodyPr anchor="ctr"/>
          <a:lstStyle/>
          <a:p>
            <a:pPr algn="ctr" eaLnBrk="1" hangingPunct="1">
              <a:defRPr/>
            </a:pP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期末校務會議</a:t>
            </a:r>
            <a:endParaRPr lang="en-US" altLang="zh-TW" sz="6000" b="1" i="1" dirty="0" smtClean="0">
              <a:solidFill>
                <a:srgbClr val="0000FF"/>
              </a:solidFill>
              <a:effectLst>
                <a:outerShdw blurRad="38100" dist="38100" dir="2700000" algn="tl">
                  <a:srgbClr val="C0C0C0"/>
                </a:outerShdw>
              </a:effectLst>
              <a:latin typeface="新細明體" panose="02020300000000000000" pitchFamily="18" charset="-120"/>
            </a:endParaRPr>
          </a:p>
        </p:txBody>
      </p:sp>
      <p:sp>
        <p:nvSpPr>
          <p:cNvPr id="5123" name="副標題 2"/>
          <p:cNvSpPr>
            <a:spLocks noGrp="1"/>
          </p:cNvSpPr>
          <p:nvPr>
            <p:ph type="subTitle" idx="4294967295"/>
          </p:nvPr>
        </p:nvSpPr>
        <p:spPr>
          <a:xfrm>
            <a:off x="900113" y="2997200"/>
            <a:ext cx="7850187" cy="1747838"/>
          </a:xfrm>
        </p:spPr>
        <p:txBody>
          <a:bodyPr/>
          <a:lstStyle/>
          <a:p>
            <a:pPr marL="0" indent="0" algn="ctr" eaLnBrk="1" hangingPunct="1">
              <a:lnSpc>
                <a:spcPct val="80000"/>
              </a:lnSpc>
              <a:buFont typeface="Wingdings" pitchFamily="2" charset="2"/>
              <a:buNone/>
              <a:defRPr/>
            </a:pPr>
            <a:r>
              <a:rPr lang="zh-TW" altLang="en-US" sz="8800" b="1"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家長會</a:t>
            </a:r>
            <a:r>
              <a:rPr lang="zh-TW" altLang="en-US" sz="88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報告</a:t>
            </a:r>
          </a:p>
        </p:txBody>
      </p:sp>
      <p:pic>
        <p:nvPicPr>
          <p:cNvPr id="39940" name="Picture 2" descr="C:\Documents and Settings\user\My Documents\My Pictures\壢商校徽圖.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18605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08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ctrTitle" idx="4294967295"/>
          </p:nvPr>
        </p:nvSpPr>
        <p:spPr>
          <a:xfrm>
            <a:off x="1908175" y="692150"/>
            <a:ext cx="6840537" cy="777875"/>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a:t>
            </a:r>
            <a:r>
              <a:rPr lang="zh-TW" altLang="en-US" sz="5400" b="1" dirty="0" smtClean="0">
                <a:solidFill>
                  <a:srgbClr val="0000FF"/>
                </a:solidFill>
                <a:latin typeface="標楷體" panose="03000509000000000000" pitchFamily="65" charset="-120"/>
                <a:ea typeface="標楷體" panose="03000509000000000000" pitchFamily="65" charset="-120"/>
              </a:rPr>
              <a:t>會議</a:t>
            </a:r>
            <a:endParaRPr dirty="0"/>
          </a:p>
        </p:txBody>
      </p:sp>
      <p:sp>
        <p:nvSpPr>
          <p:cNvPr id="110" name="Google Shape;110;p2"/>
          <p:cNvSpPr txBox="1">
            <a:spLocks noGrp="1"/>
          </p:cNvSpPr>
          <p:nvPr>
            <p:ph type="subTitle" idx="4294967295"/>
          </p:nvPr>
        </p:nvSpPr>
        <p:spPr>
          <a:xfrm>
            <a:off x="900112" y="3284537"/>
            <a:ext cx="7850187" cy="174783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lt2"/>
              </a:buClr>
              <a:buSzPts val="7500"/>
              <a:buFont typeface="Noto Sans Symbols"/>
              <a:buNone/>
            </a:pPr>
            <a:r>
              <a:rPr lang="zh-TW" altLang="en-US" sz="10000" b="1" u="none" strike="noStrike" cap="none"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秘書室</a:t>
            </a:r>
            <a:endParaRPr lang="en-US" altLang="zh-TW" sz="10000" b="1" u="none" strike="noStrike" cap="none"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p:txBody>
      </p:sp>
      <p:pic>
        <p:nvPicPr>
          <p:cNvPr id="111" name="Google Shape;111;p2" descr="C:\Documents and Settings\user\桌面\新學校校名及校徽\校徽原檔.jpg"/>
          <p:cNvPicPr preferRelativeResize="0"/>
          <p:nvPr/>
        </p:nvPicPr>
        <p:blipFill rotWithShape="1">
          <a:blip r:embed="rId3">
            <a:alphaModFix/>
          </a:blip>
          <a:srcRect/>
          <a:stretch/>
        </p:blipFill>
        <p:spPr>
          <a:xfrm>
            <a:off x="342467" y="108743"/>
            <a:ext cx="1943100" cy="1944687"/>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170628" y="3588712"/>
            <a:ext cx="8229600" cy="1143000"/>
          </a:xfrm>
        </p:spPr>
        <p:txBody>
          <a:bodyPr/>
          <a:lstStyle/>
          <a:p>
            <a:r>
              <a:rPr lang="zh-TW" altLang="en-US" sz="5500" dirty="0" smtClean="0">
                <a:latin typeface="標楷體" panose="03000509000000000000" pitchFamily="65" charset="-120"/>
                <a:ea typeface="標楷體" panose="03000509000000000000" pitchFamily="65" charset="-120"/>
              </a:rPr>
              <a:t>第二學期期末校務</a:t>
            </a:r>
            <a:r>
              <a:rPr lang="zh-TW" altLang="en-US" sz="5500" dirty="0">
                <a:latin typeface="標楷體" panose="03000509000000000000" pitchFamily="65" charset="-120"/>
                <a:ea typeface="標楷體" panose="03000509000000000000" pitchFamily="65" charset="-120"/>
              </a:rPr>
              <a:t>會議</a:t>
            </a:r>
          </a:p>
        </p:txBody>
      </p:sp>
    </p:spTree>
    <p:extLst>
      <p:ext uri="{BB962C8B-B14F-4D97-AF65-F5344CB8AC3E}">
        <p14:creationId xmlns:p14="http://schemas.microsoft.com/office/powerpoint/2010/main" val="3045268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8720" y="3385812"/>
            <a:ext cx="7326560" cy="1631216"/>
          </a:xfrm>
          <a:prstGeom prst="rect">
            <a:avLst/>
          </a:prstGeom>
        </p:spPr>
        <p:txBody>
          <a:bodyPr wrap="square">
            <a:spAutoFit/>
          </a:bodyPr>
          <a:lstStyle/>
          <a:p>
            <a:pPr lvl="0" algn="ctr" fontAlgn="base">
              <a:spcBef>
                <a:spcPct val="0"/>
              </a:spcBef>
              <a:spcAft>
                <a:spcPct val="0"/>
              </a:spcAft>
              <a:defRPr/>
            </a:pPr>
            <a:r>
              <a:rPr kumimoji="1" lang="en-US" altLang="zh-TW" sz="5000" b="1" dirty="0" smtClean="0">
                <a:solidFill>
                  <a:schemeClr val="accent4">
                    <a:lumMod val="50000"/>
                  </a:schemeClr>
                </a:solidFill>
                <a:latin typeface="標楷體" panose="03000509000000000000" pitchFamily="65" charset="-120"/>
                <a:ea typeface="標楷體" panose="03000509000000000000" pitchFamily="65" charset="-120"/>
              </a:rPr>
              <a:t>109-2</a:t>
            </a:r>
            <a:r>
              <a:rPr kumimoji="1" lang="zh-TW" altLang="en-US" sz="5000" b="1" dirty="0" smtClean="0">
                <a:solidFill>
                  <a:schemeClr val="accent4">
                    <a:lumMod val="50000"/>
                  </a:schemeClr>
                </a:solidFill>
                <a:latin typeface="標楷體" panose="03000509000000000000" pitchFamily="65" charset="-120"/>
                <a:ea typeface="標楷體" panose="03000509000000000000" pitchFamily="65" charset="-120"/>
              </a:rPr>
              <a:t>期初校務會議</a:t>
            </a:r>
            <a:endParaRPr kumimoji="1" lang="en-US" altLang="zh-TW" sz="5000" b="1" dirty="0" smtClean="0">
              <a:solidFill>
                <a:schemeClr val="accent4">
                  <a:lumMod val="50000"/>
                </a:schemeClr>
              </a:solidFill>
              <a:latin typeface="標楷體" panose="03000509000000000000" pitchFamily="65" charset="-120"/>
              <a:ea typeface="標楷體" panose="03000509000000000000" pitchFamily="65" charset="-120"/>
            </a:endParaRPr>
          </a:p>
          <a:p>
            <a:pPr lvl="0" algn="ctr" fontAlgn="base">
              <a:spcBef>
                <a:spcPct val="0"/>
              </a:spcBef>
              <a:spcAft>
                <a:spcPct val="0"/>
              </a:spcAft>
              <a:defRPr/>
            </a:pPr>
            <a:r>
              <a:rPr kumimoji="1" lang="zh-TW" altLang="en-US" sz="5000" b="1" dirty="0" smtClean="0">
                <a:solidFill>
                  <a:schemeClr val="accent4">
                    <a:lumMod val="50000"/>
                  </a:schemeClr>
                </a:solidFill>
                <a:latin typeface="標楷體" panose="03000509000000000000" pitchFamily="65" charset="-120"/>
                <a:ea typeface="標楷體" panose="03000509000000000000" pitchFamily="65" charset="-120"/>
              </a:rPr>
              <a:t>決議</a:t>
            </a:r>
            <a:r>
              <a:rPr kumimoji="1" lang="zh-TW" altLang="en-US" sz="5000" b="1" dirty="0">
                <a:solidFill>
                  <a:schemeClr val="accent4">
                    <a:lumMod val="50000"/>
                  </a:schemeClr>
                </a:solidFill>
                <a:latin typeface="標楷體" panose="03000509000000000000" pitchFamily="65" charset="-120"/>
                <a:ea typeface="標楷體" panose="03000509000000000000" pitchFamily="65" charset="-120"/>
              </a:rPr>
              <a:t>事項追蹤管制</a:t>
            </a:r>
            <a:r>
              <a:rPr kumimoji="1" lang="zh-TW" altLang="en-US" sz="5000" b="1" dirty="0" smtClean="0">
                <a:solidFill>
                  <a:schemeClr val="accent4">
                    <a:lumMod val="50000"/>
                  </a:schemeClr>
                </a:solidFill>
                <a:latin typeface="標楷體" panose="03000509000000000000" pitchFamily="65" charset="-120"/>
                <a:ea typeface="標楷體" panose="03000509000000000000" pitchFamily="65" charset="-120"/>
              </a:rPr>
              <a:t>情形</a:t>
            </a:r>
            <a:endParaRPr kumimoji="1" lang="zh-TW" altLang="en-US" sz="5000" b="1" dirty="0">
              <a:solidFill>
                <a:schemeClr val="accent4">
                  <a:lumMod val="5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31758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88602C1-DB97-4DB3-A1E4-6B4E8B381F1A}" type="slidenum">
              <a:rPr lang="zh-TW" altLang="en-US" smtClean="0"/>
              <a:pPr/>
              <a:t>18</a:t>
            </a:fld>
            <a:endParaRPr lang="zh-TW" altLang="en-US" dirty="0"/>
          </a:p>
        </p:txBody>
      </p:sp>
      <p:sp>
        <p:nvSpPr>
          <p:cNvPr id="4" name="矩形 3">
            <a:extLst>
              <a:ext uri="{FF2B5EF4-FFF2-40B4-BE49-F238E27FC236}">
                <a16:creationId xmlns:a16="http://schemas.microsoft.com/office/drawing/2014/main" id="{6022131F-D4B3-4563-9580-15C144939DB6}"/>
              </a:ext>
            </a:extLst>
          </p:cNvPr>
          <p:cNvSpPr/>
          <p:nvPr/>
        </p:nvSpPr>
        <p:spPr>
          <a:xfrm>
            <a:off x="768673" y="407826"/>
            <a:ext cx="3542958" cy="646331"/>
          </a:xfrm>
          <a:prstGeom prst="rect">
            <a:avLst/>
          </a:prstGeom>
        </p:spPr>
        <p:txBody>
          <a:bodyPr wrap="none">
            <a:spAutoFit/>
          </a:bodyPr>
          <a:lstStyle/>
          <a:p>
            <a:pPr lvl="0">
              <a:defRPr/>
            </a:pPr>
            <a:r>
              <a:rPr lang="zh-TW" altLang="en-US" sz="3600" b="1" kern="0" dirty="0">
                <a:solidFill>
                  <a:schemeClr val="accent4">
                    <a:lumMod val="50000"/>
                  </a:schemeClr>
                </a:solidFill>
              </a:rPr>
              <a:t>（一）提案討論</a:t>
            </a:r>
            <a:r>
              <a:rPr lang="en-US" altLang="zh-TW" sz="3600" b="1" kern="0" dirty="0">
                <a:solidFill>
                  <a:schemeClr val="accent4">
                    <a:lumMod val="50000"/>
                  </a:schemeClr>
                </a:solidFill>
              </a:rPr>
              <a:t>:</a:t>
            </a:r>
            <a:endParaRPr kumimoji="0" lang="zh-TW" altLang="en-US" sz="3600" b="1" i="0" u="none" strike="noStrike" kern="0" cap="none" spc="0" normalizeH="0" baseline="0" noProof="0" dirty="0">
              <a:ln>
                <a:noFill/>
              </a:ln>
              <a:solidFill>
                <a:schemeClr val="accent4">
                  <a:lumMod val="50000"/>
                </a:schemeClr>
              </a:solidFill>
              <a:effectLst/>
              <a:uLnTx/>
              <a:uFillTx/>
            </a:endParaRPr>
          </a:p>
        </p:txBody>
      </p:sp>
      <p:sp>
        <p:nvSpPr>
          <p:cNvPr id="2" name="矩形 1"/>
          <p:cNvSpPr/>
          <p:nvPr/>
        </p:nvSpPr>
        <p:spPr>
          <a:xfrm>
            <a:off x="394047" y="879616"/>
            <a:ext cx="8705826" cy="6478697"/>
          </a:xfrm>
          <a:prstGeom prst="rect">
            <a:avLst/>
          </a:prstGeom>
        </p:spPr>
        <p:txBody>
          <a:bodyPr wrap="square">
            <a:spAutoFit/>
          </a:bodyPr>
          <a:lstStyle/>
          <a:p>
            <a:pPr>
              <a:lnSpc>
                <a:spcPts val="3000"/>
              </a:lnSpc>
              <a:spcAft>
                <a:spcPts val="600"/>
              </a:spcAft>
            </a:pPr>
            <a:endParaRPr lang="en-US" altLang="zh-TW" b="1" dirty="0" smtClean="0">
              <a:solidFill>
                <a:schemeClr val="accent4">
                  <a:lumMod val="50000"/>
                </a:schemeClr>
              </a:solidFill>
            </a:endParaRPr>
          </a:p>
          <a:p>
            <a:pPr>
              <a:lnSpc>
                <a:spcPts val="3000"/>
              </a:lnSpc>
              <a:spcAft>
                <a:spcPts val="600"/>
              </a:spcAft>
            </a:pPr>
            <a:r>
              <a:rPr lang="zh-TW" altLang="en-US" b="1" dirty="0" smtClean="0">
                <a:solidFill>
                  <a:schemeClr val="accent4">
                    <a:lumMod val="50000"/>
                  </a:schemeClr>
                </a:solidFill>
              </a:rPr>
              <a:t>案由</a:t>
            </a:r>
            <a:r>
              <a:rPr lang="zh-TW" altLang="en-US" b="1" dirty="0">
                <a:solidFill>
                  <a:schemeClr val="accent4">
                    <a:lumMod val="50000"/>
                  </a:schemeClr>
                </a:solidFill>
              </a:rPr>
              <a:t>一：修訂本校學生請假及外出規定</a:t>
            </a:r>
            <a:r>
              <a:rPr lang="en-US" altLang="zh-TW" b="1" dirty="0">
                <a:solidFill>
                  <a:schemeClr val="accent4">
                    <a:lumMod val="50000"/>
                  </a:schemeClr>
                </a:solidFill>
              </a:rPr>
              <a:t>(</a:t>
            </a:r>
            <a:r>
              <a:rPr lang="zh-TW" altLang="en-US" b="1" dirty="0">
                <a:solidFill>
                  <a:schemeClr val="accent4">
                    <a:lumMod val="50000"/>
                  </a:schemeClr>
                </a:solidFill>
              </a:rPr>
              <a:t>草案</a:t>
            </a:r>
            <a:r>
              <a:rPr lang="en-US" altLang="zh-TW" b="1" dirty="0">
                <a:solidFill>
                  <a:schemeClr val="accent4">
                    <a:lumMod val="50000"/>
                  </a:schemeClr>
                </a:solidFill>
              </a:rPr>
              <a:t>)</a:t>
            </a:r>
            <a:r>
              <a:rPr lang="zh-TW" altLang="en-US" b="1" dirty="0">
                <a:solidFill>
                  <a:schemeClr val="accent4">
                    <a:lumMod val="50000"/>
                  </a:schemeClr>
                </a:solidFill>
              </a:rPr>
              <a:t>，提請討論。</a:t>
            </a:r>
            <a:r>
              <a:rPr lang="en-US" altLang="zh-TW" b="1" dirty="0">
                <a:solidFill>
                  <a:schemeClr val="accent4">
                    <a:lumMod val="50000"/>
                  </a:schemeClr>
                </a:solidFill>
              </a:rPr>
              <a:t>(</a:t>
            </a:r>
            <a:r>
              <a:rPr lang="zh-TW" altLang="en-US" b="1" dirty="0">
                <a:solidFill>
                  <a:schemeClr val="accent4">
                    <a:lumMod val="50000"/>
                  </a:schemeClr>
                </a:solidFill>
              </a:rPr>
              <a:t>提案單位：學務處</a:t>
            </a:r>
            <a:r>
              <a:rPr lang="en-US" altLang="zh-TW" b="1" dirty="0">
                <a:solidFill>
                  <a:schemeClr val="accent4">
                    <a:lumMod val="50000"/>
                  </a:schemeClr>
                </a:solidFill>
              </a:rPr>
              <a:t>)</a:t>
            </a:r>
          </a:p>
          <a:p>
            <a:pPr>
              <a:lnSpc>
                <a:spcPts val="3000"/>
              </a:lnSpc>
              <a:spcAft>
                <a:spcPts val="600"/>
              </a:spcAft>
            </a:pPr>
            <a:r>
              <a:rPr lang="zh-TW" altLang="en-US" b="1" dirty="0">
                <a:solidFill>
                  <a:schemeClr val="accent4">
                    <a:lumMod val="50000"/>
                  </a:schemeClr>
                </a:solidFill>
              </a:rPr>
              <a:t>說  明：</a:t>
            </a:r>
            <a:r>
              <a:rPr lang="en-US" altLang="zh-TW" b="1" dirty="0">
                <a:solidFill>
                  <a:schemeClr val="accent4">
                    <a:lumMod val="50000"/>
                  </a:schemeClr>
                </a:solidFill>
              </a:rPr>
              <a:t>(</a:t>
            </a:r>
            <a:r>
              <a:rPr lang="zh-TW" altLang="en-US" b="1" dirty="0">
                <a:solidFill>
                  <a:schemeClr val="accent4">
                    <a:lumMod val="50000"/>
                  </a:schemeClr>
                </a:solidFill>
              </a:rPr>
              <a:t>略</a:t>
            </a:r>
            <a:r>
              <a:rPr lang="en-US" altLang="zh-TW" b="1" dirty="0">
                <a:solidFill>
                  <a:schemeClr val="accent4">
                    <a:lumMod val="50000"/>
                  </a:schemeClr>
                </a:solidFill>
              </a:rPr>
              <a:t>)</a:t>
            </a:r>
          </a:p>
          <a:p>
            <a:pPr>
              <a:lnSpc>
                <a:spcPts val="3000"/>
              </a:lnSpc>
              <a:spcAft>
                <a:spcPts val="600"/>
              </a:spcAft>
            </a:pPr>
            <a:r>
              <a:rPr lang="zh-TW" altLang="en-US" b="1" dirty="0">
                <a:solidFill>
                  <a:schemeClr val="accent4">
                    <a:lumMod val="50000"/>
                  </a:schemeClr>
                </a:solidFill>
              </a:rPr>
              <a:t>決  議：同意</a:t>
            </a:r>
            <a:r>
              <a:rPr lang="en-US" altLang="zh-TW" b="1" dirty="0">
                <a:solidFill>
                  <a:schemeClr val="accent4">
                    <a:lumMod val="50000"/>
                  </a:schemeClr>
                </a:solidFill>
              </a:rPr>
              <a:t>139</a:t>
            </a:r>
            <a:r>
              <a:rPr lang="zh-TW" altLang="en-US" b="1" dirty="0">
                <a:solidFill>
                  <a:schemeClr val="accent4">
                    <a:lumMod val="50000"/>
                  </a:schemeClr>
                </a:solidFill>
              </a:rPr>
              <a:t>票、不同意</a:t>
            </a:r>
            <a:r>
              <a:rPr lang="en-US" altLang="zh-TW" b="1" dirty="0">
                <a:solidFill>
                  <a:schemeClr val="accent4">
                    <a:lumMod val="50000"/>
                  </a:schemeClr>
                </a:solidFill>
              </a:rPr>
              <a:t>2</a:t>
            </a:r>
            <a:r>
              <a:rPr lang="zh-TW" altLang="en-US" b="1" dirty="0">
                <a:solidFill>
                  <a:schemeClr val="accent4">
                    <a:lumMod val="50000"/>
                  </a:schemeClr>
                </a:solidFill>
              </a:rPr>
              <a:t>票、未勾選</a:t>
            </a:r>
            <a:r>
              <a:rPr lang="en-US" altLang="zh-TW" b="1" dirty="0">
                <a:solidFill>
                  <a:schemeClr val="accent4">
                    <a:lumMod val="50000"/>
                  </a:schemeClr>
                </a:solidFill>
              </a:rPr>
              <a:t>1</a:t>
            </a:r>
            <a:r>
              <a:rPr lang="zh-TW" altLang="en-US" b="1" dirty="0">
                <a:solidFill>
                  <a:schemeClr val="accent4">
                    <a:lumMod val="50000"/>
                  </a:schemeClr>
                </a:solidFill>
              </a:rPr>
              <a:t>票，同意票為相對多數，本案照案通過。</a:t>
            </a:r>
          </a:p>
          <a:p>
            <a:pPr>
              <a:lnSpc>
                <a:spcPts val="3000"/>
              </a:lnSpc>
              <a:spcAft>
                <a:spcPts val="600"/>
              </a:spcAft>
            </a:pPr>
            <a:r>
              <a:rPr lang="zh-TW" altLang="en-US" b="1" dirty="0">
                <a:solidFill>
                  <a:srgbClr val="FF0000"/>
                </a:solidFill>
              </a:rPr>
              <a:t>執行情形：已完成。</a:t>
            </a:r>
          </a:p>
          <a:p>
            <a:pPr>
              <a:lnSpc>
                <a:spcPts val="3000"/>
              </a:lnSpc>
              <a:spcAft>
                <a:spcPts val="600"/>
              </a:spcAft>
            </a:pPr>
            <a:r>
              <a:rPr lang="zh-TW" altLang="en-US" b="1" dirty="0">
                <a:solidFill>
                  <a:schemeClr val="accent4">
                    <a:lumMod val="50000"/>
                  </a:schemeClr>
                </a:solidFill>
              </a:rPr>
              <a:t>案由二：修訂本校學生獎懲規定</a:t>
            </a:r>
            <a:r>
              <a:rPr lang="en-US" altLang="zh-TW" b="1" dirty="0">
                <a:solidFill>
                  <a:schemeClr val="accent4">
                    <a:lumMod val="50000"/>
                  </a:schemeClr>
                </a:solidFill>
              </a:rPr>
              <a:t>(</a:t>
            </a:r>
            <a:r>
              <a:rPr lang="zh-TW" altLang="en-US" b="1" dirty="0">
                <a:solidFill>
                  <a:schemeClr val="accent4">
                    <a:lumMod val="50000"/>
                  </a:schemeClr>
                </a:solidFill>
              </a:rPr>
              <a:t>草案</a:t>
            </a:r>
            <a:r>
              <a:rPr lang="en-US" altLang="zh-TW" b="1" dirty="0">
                <a:solidFill>
                  <a:schemeClr val="accent4">
                    <a:lumMod val="50000"/>
                  </a:schemeClr>
                </a:solidFill>
              </a:rPr>
              <a:t>)</a:t>
            </a:r>
            <a:r>
              <a:rPr lang="zh-TW" altLang="en-US" b="1" dirty="0">
                <a:solidFill>
                  <a:schemeClr val="accent4">
                    <a:lumMod val="50000"/>
                  </a:schemeClr>
                </a:solidFill>
              </a:rPr>
              <a:t>，提請討論。</a:t>
            </a:r>
            <a:r>
              <a:rPr lang="en-US" altLang="zh-TW" b="1" dirty="0">
                <a:solidFill>
                  <a:schemeClr val="accent4">
                    <a:lumMod val="50000"/>
                  </a:schemeClr>
                </a:solidFill>
              </a:rPr>
              <a:t>(</a:t>
            </a:r>
            <a:r>
              <a:rPr lang="zh-TW" altLang="en-US" b="1" dirty="0">
                <a:solidFill>
                  <a:schemeClr val="accent4">
                    <a:lumMod val="50000"/>
                  </a:schemeClr>
                </a:solidFill>
              </a:rPr>
              <a:t>提案單位：學務處</a:t>
            </a:r>
            <a:r>
              <a:rPr lang="en-US" altLang="zh-TW" b="1" dirty="0">
                <a:solidFill>
                  <a:schemeClr val="accent4">
                    <a:lumMod val="50000"/>
                  </a:schemeClr>
                </a:solidFill>
              </a:rPr>
              <a:t>)</a:t>
            </a:r>
          </a:p>
          <a:p>
            <a:pPr>
              <a:lnSpc>
                <a:spcPts val="3000"/>
              </a:lnSpc>
              <a:spcAft>
                <a:spcPts val="600"/>
              </a:spcAft>
            </a:pPr>
            <a:r>
              <a:rPr lang="zh-TW" altLang="en-US" b="1" dirty="0">
                <a:solidFill>
                  <a:schemeClr val="accent4">
                    <a:lumMod val="50000"/>
                  </a:schemeClr>
                </a:solidFill>
              </a:rPr>
              <a:t>說  明：</a:t>
            </a:r>
            <a:r>
              <a:rPr lang="en-US" altLang="zh-TW" b="1" dirty="0">
                <a:solidFill>
                  <a:schemeClr val="accent4">
                    <a:lumMod val="50000"/>
                  </a:schemeClr>
                </a:solidFill>
              </a:rPr>
              <a:t>(</a:t>
            </a:r>
            <a:r>
              <a:rPr lang="zh-TW" altLang="en-US" b="1" dirty="0">
                <a:solidFill>
                  <a:schemeClr val="accent4">
                    <a:lumMod val="50000"/>
                  </a:schemeClr>
                </a:solidFill>
              </a:rPr>
              <a:t>略</a:t>
            </a:r>
            <a:r>
              <a:rPr lang="en-US" altLang="zh-TW" b="1" dirty="0">
                <a:solidFill>
                  <a:schemeClr val="accent4">
                    <a:lumMod val="50000"/>
                  </a:schemeClr>
                </a:solidFill>
              </a:rPr>
              <a:t>)</a:t>
            </a:r>
          </a:p>
          <a:p>
            <a:pPr>
              <a:lnSpc>
                <a:spcPts val="3000"/>
              </a:lnSpc>
              <a:spcAft>
                <a:spcPts val="600"/>
              </a:spcAft>
            </a:pPr>
            <a:r>
              <a:rPr lang="zh-TW" altLang="en-US" b="1" dirty="0">
                <a:solidFill>
                  <a:schemeClr val="accent4">
                    <a:lumMod val="50000"/>
                  </a:schemeClr>
                </a:solidFill>
              </a:rPr>
              <a:t>決  議：同意</a:t>
            </a:r>
            <a:r>
              <a:rPr lang="en-US" altLang="zh-TW" b="1" dirty="0">
                <a:solidFill>
                  <a:schemeClr val="accent4">
                    <a:lumMod val="50000"/>
                  </a:schemeClr>
                </a:solidFill>
              </a:rPr>
              <a:t>134</a:t>
            </a:r>
            <a:r>
              <a:rPr lang="zh-TW" altLang="en-US" b="1" dirty="0">
                <a:solidFill>
                  <a:schemeClr val="accent4">
                    <a:lumMod val="50000"/>
                  </a:schemeClr>
                </a:solidFill>
              </a:rPr>
              <a:t>票、不同意</a:t>
            </a:r>
            <a:r>
              <a:rPr lang="en-US" altLang="zh-TW" b="1" dirty="0">
                <a:solidFill>
                  <a:schemeClr val="accent4">
                    <a:lumMod val="50000"/>
                  </a:schemeClr>
                </a:solidFill>
              </a:rPr>
              <a:t>7</a:t>
            </a:r>
            <a:r>
              <a:rPr lang="zh-TW" altLang="en-US" b="1" dirty="0">
                <a:solidFill>
                  <a:schemeClr val="accent4">
                    <a:lumMod val="50000"/>
                  </a:schemeClr>
                </a:solidFill>
              </a:rPr>
              <a:t>票、未勾選</a:t>
            </a:r>
            <a:r>
              <a:rPr lang="en-US" altLang="zh-TW" b="1" dirty="0">
                <a:solidFill>
                  <a:schemeClr val="accent4">
                    <a:lumMod val="50000"/>
                  </a:schemeClr>
                </a:solidFill>
              </a:rPr>
              <a:t>1</a:t>
            </a:r>
            <a:r>
              <a:rPr lang="zh-TW" altLang="en-US" b="1" dirty="0">
                <a:solidFill>
                  <a:schemeClr val="accent4">
                    <a:lumMod val="50000"/>
                  </a:schemeClr>
                </a:solidFill>
              </a:rPr>
              <a:t>票，同意票為相對多數，本案照案通過。</a:t>
            </a:r>
          </a:p>
          <a:p>
            <a:pPr>
              <a:lnSpc>
                <a:spcPts val="3000"/>
              </a:lnSpc>
              <a:spcAft>
                <a:spcPts val="600"/>
              </a:spcAft>
            </a:pPr>
            <a:r>
              <a:rPr lang="zh-TW" altLang="en-US" b="1" dirty="0">
                <a:solidFill>
                  <a:srgbClr val="FF0000"/>
                </a:solidFill>
              </a:rPr>
              <a:t>執行情形：已完成。</a:t>
            </a:r>
          </a:p>
          <a:p>
            <a:pPr>
              <a:lnSpc>
                <a:spcPts val="3000"/>
              </a:lnSpc>
              <a:spcAft>
                <a:spcPts val="600"/>
              </a:spcAft>
            </a:pPr>
            <a:r>
              <a:rPr lang="zh-TW" altLang="en-US" b="1" dirty="0">
                <a:solidFill>
                  <a:schemeClr val="accent4">
                    <a:lumMod val="50000"/>
                  </a:schemeClr>
                </a:solidFill>
              </a:rPr>
              <a:t>案由三：修訂本校教師輔導與管教學生辦法</a:t>
            </a:r>
            <a:r>
              <a:rPr lang="en-US" altLang="zh-TW" b="1" dirty="0">
                <a:solidFill>
                  <a:schemeClr val="accent4">
                    <a:lumMod val="50000"/>
                  </a:schemeClr>
                </a:solidFill>
              </a:rPr>
              <a:t>(</a:t>
            </a:r>
            <a:r>
              <a:rPr lang="zh-TW" altLang="en-US" b="1" dirty="0">
                <a:solidFill>
                  <a:schemeClr val="accent4">
                    <a:lumMod val="50000"/>
                  </a:schemeClr>
                </a:solidFill>
              </a:rPr>
              <a:t>草案</a:t>
            </a:r>
            <a:r>
              <a:rPr lang="en-US" altLang="zh-TW" b="1" dirty="0">
                <a:solidFill>
                  <a:schemeClr val="accent4">
                    <a:lumMod val="50000"/>
                  </a:schemeClr>
                </a:solidFill>
              </a:rPr>
              <a:t>)</a:t>
            </a:r>
            <a:r>
              <a:rPr lang="zh-TW" altLang="en-US" b="1" dirty="0">
                <a:solidFill>
                  <a:schemeClr val="accent4">
                    <a:lumMod val="50000"/>
                  </a:schemeClr>
                </a:solidFill>
              </a:rPr>
              <a:t>，提請討論。</a:t>
            </a:r>
            <a:r>
              <a:rPr lang="en-US" altLang="zh-TW" b="1" dirty="0">
                <a:solidFill>
                  <a:schemeClr val="accent4">
                    <a:lumMod val="50000"/>
                  </a:schemeClr>
                </a:solidFill>
              </a:rPr>
              <a:t>(</a:t>
            </a:r>
            <a:r>
              <a:rPr lang="zh-TW" altLang="en-US" b="1" dirty="0">
                <a:solidFill>
                  <a:schemeClr val="accent4">
                    <a:lumMod val="50000"/>
                  </a:schemeClr>
                </a:solidFill>
              </a:rPr>
              <a:t>提案單位：學務處</a:t>
            </a:r>
            <a:r>
              <a:rPr lang="en-US" altLang="zh-TW" b="1" dirty="0">
                <a:solidFill>
                  <a:schemeClr val="accent4">
                    <a:lumMod val="50000"/>
                  </a:schemeClr>
                </a:solidFill>
              </a:rPr>
              <a:t>)</a:t>
            </a:r>
          </a:p>
          <a:p>
            <a:pPr>
              <a:lnSpc>
                <a:spcPts val="3000"/>
              </a:lnSpc>
              <a:spcAft>
                <a:spcPts val="600"/>
              </a:spcAft>
            </a:pPr>
            <a:r>
              <a:rPr lang="zh-TW" altLang="en-US" b="1" dirty="0">
                <a:solidFill>
                  <a:schemeClr val="accent4">
                    <a:lumMod val="50000"/>
                  </a:schemeClr>
                </a:solidFill>
              </a:rPr>
              <a:t>說  明：</a:t>
            </a:r>
            <a:r>
              <a:rPr lang="en-US" altLang="zh-TW" b="1" dirty="0">
                <a:solidFill>
                  <a:schemeClr val="accent4">
                    <a:lumMod val="50000"/>
                  </a:schemeClr>
                </a:solidFill>
              </a:rPr>
              <a:t>(</a:t>
            </a:r>
            <a:r>
              <a:rPr lang="zh-TW" altLang="en-US" b="1" dirty="0">
                <a:solidFill>
                  <a:schemeClr val="accent4">
                    <a:lumMod val="50000"/>
                  </a:schemeClr>
                </a:solidFill>
              </a:rPr>
              <a:t>略</a:t>
            </a:r>
            <a:r>
              <a:rPr lang="en-US" altLang="zh-TW" b="1" dirty="0">
                <a:solidFill>
                  <a:schemeClr val="accent4">
                    <a:lumMod val="50000"/>
                  </a:schemeClr>
                </a:solidFill>
              </a:rPr>
              <a:t>)</a:t>
            </a:r>
          </a:p>
          <a:p>
            <a:pPr>
              <a:lnSpc>
                <a:spcPts val="3000"/>
              </a:lnSpc>
              <a:spcAft>
                <a:spcPts val="600"/>
              </a:spcAft>
            </a:pPr>
            <a:r>
              <a:rPr lang="zh-TW" altLang="en-US" b="1" dirty="0">
                <a:solidFill>
                  <a:schemeClr val="accent4">
                    <a:lumMod val="50000"/>
                  </a:schemeClr>
                </a:solidFill>
              </a:rPr>
              <a:t>決  議：同意</a:t>
            </a:r>
            <a:r>
              <a:rPr lang="en-US" altLang="zh-TW" b="1" dirty="0">
                <a:solidFill>
                  <a:schemeClr val="accent4">
                    <a:lumMod val="50000"/>
                  </a:schemeClr>
                </a:solidFill>
              </a:rPr>
              <a:t>137</a:t>
            </a:r>
            <a:r>
              <a:rPr lang="zh-TW" altLang="en-US" b="1" dirty="0">
                <a:solidFill>
                  <a:schemeClr val="accent4">
                    <a:lumMod val="50000"/>
                  </a:schemeClr>
                </a:solidFill>
              </a:rPr>
              <a:t>票為、不同意</a:t>
            </a:r>
            <a:r>
              <a:rPr lang="en-US" altLang="zh-TW" b="1" dirty="0">
                <a:solidFill>
                  <a:schemeClr val="accent4">
                    <a:lumMod val="50000"/>
                  </a:schemeClr>
                </a:solidFill>
              </a:rPr>
              <a:t>3</a:t>
            </a:r>
            <a:r>
              <a:rPr lang="zh-TW" altLang="en-US" b="1" dirty="0">
                <a:solidFill>
                  <a:schemeClr val="accent4">
                    <a:lumMod val="50000"/>
                  </a:schemeClr>
                </a:solidFill>
              </a:rPr>
              <a:t>票、未勾選</a:t>
            </a:r>
            <a:r>
              <a:rPr lang="en-US" altLang="zh-TW" b="1" dirty="0">
                <a:solidFill>
                  <a:schemeClr val="accent4">
                    <a:lumMod val="50000"/>
                  </a:schemeClr>
                </a:solidFill>
              </a:rPr>
              <a:t>2</a:t>
            </a:r>
            <a:r>
              <a:rPr lang="zh-TW" altLang="en-US" b="1" dirty="0">
                <a:solidFill>
                  <a:schemeClr val="accent4">
                    <a:lumMod val="50000"/>
                  </a:schemeClr>
                </a:solidFill>
              </a:rPr>
              <a:t>票，同意票為相對多數，本案照案通過。</a:t>
            </a:r>
          </a:p>
          <a:p>
            <a:pPr>
              <a:lnSpc>
                <a:spcPts val="3000"/>
              </a:lnSpc>
              <a:spcAft>
                <a:spcPts val="600"/>
              </a:spcAft>
            </a:pPr>
            <a:r>
              <a:rPr lang="zh-TW" altLang="en-US" b="1" dirty="0">
                <a:solidFill>
                  <a:srgbClr val="FF0000"/>
                </a:solidFill>
              </a:rPr>
              <a:t>執行情形：已完成。</a:t>
            </a:r>
          </a:p>
          <a:p>
            <a:pPr>
              <a:lnSpc>
                <a:spcPts val="3000"/>
              </a:lnSpc>
              <a:spcAft>
                <a:spcPts val="600"/>
              </a:spcAft>
            </a:pPr>
            <a:endParaRPr lang="zh-TW" altLang="en-US" b="1" kern="0" dirty="0" smtClean="0">
              <a:solidFill>
                <a:schemeClr val="accent4">
                  <a:lumMod val="50000"/>
                </a:schemeClr>
              </a:solidFill>
            </a:endParaRPr>
          </a:p>
        </p:txBody>
      </p:sp>
    </p:spTree>
    <p:extLst>
      <p:ext uri="{BB962C8B-B14F-4D97-AF65-F5344CB8AC3E}">
        <p14:creationId xmlns:p14="http://schemas.microsoft.com/office/powerpoint/2010/main" val="1343470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88602C1-DB97-4DB3-A1E4-6B4E8B381F1A}" type="slidenum">
              <a:rPr lang="zh-TW" altLang="en-US" smtClean="0"/>
              <a:pPr/>
              <a:t>19</a:t>
            </a:fld>
            <a:endParaRPr lang="zh-TW" altLang="en-US" dirty="0"/>
          </a:p>
        </p:txBody>
      </p:sp>
      <p:sp>
        <p:nvSpPr>
          <p:cNvPr id="4" name="矩形 3">
            <a:extLst>
              <a:ext uri="{FF2B5EF4-FFF2-40B4-BE49-F238E27FC236}">
                <a16:creationId xmlns:a16="http://schemas.microsoft.com/office/drawing/2014/main" id="{6022131F-D4B3-4563-9580-15C144939DB6}"/>
              </a:ext>
            </a:extLst>
          </p:cNvPr>
          <p:cNvSpPr/>
          <p:nvPr/>
        </p:nvSpPr>
        <p:spPr>
          <a:xfrm>
            <a:off x="768673" y="407826"/>
            <a:ext cx="3542958" cy="646331"/>
          </a:xfrm>
          <a:prstGeom prst="rect">
            <a:avLst/>
          </a:prstGeom>
        </p:spPr>
        <p:txBody>
          <a:bodyPr wrap="none">
            <a:spAutoFit/>
          </a:bodyPr>
          <a:lstStyle/>
          <a:p>
            <a:pPr lvl="0">
              <a:defRPr/>
            </a:pPr>
            <a:r>
              <a:rPr lang="zh-TW" altLang="en-US" sz="3600" b="1" kern="0" dirty="0">
                <a:solidFill>
                  <a:schemeClr val="accent4">
                    <a:lumMod val="50000"/>
                  </a:schemeClr>
                </a:solidFill>
              </a:rPr>
              <a:t>（一）提案討論</a:t>
            </a:r>
            <a:r>
              <a:rPr lang="en-US" altLang="zh-TW" sz="3600" b="1" kern="0" dirty="0">
                <a:solidFill>
                  <a:schemeClr val="accent4">
                    <a:lumMod val="50000"/>
                  </a:schemeClr>
                </a:solidFill>
              </a:rPr>
              <a:t>:</a:t>
            </a:r>
            <a:endParaRPr kumimoji="0" lang="zh-TW" altLang="en-US" sz="3600" b="1" i="0" u="none" strike="noStrike" kern="0" cap="none" spc="0" normalizeH="0" baseline="0" noProof="0" dirty="0">
              <a:ln>
                <a:noFill/>
              </a:ln>
              <a:solidFill>
                <a:schemeClr val="accent4">
                  <a:lumMod val="50000"/>
                </a:schemeClr>
              </a:solidFill>
              <a:effectLst/>
              <a:uLnTx/>
              <a:uFillTx/>
            </a:endParaRPr>
          </a:p>
        </p:txBody>
      </p:sp>
      <p:sp>
        <p:nvSpPr>
          <p:cNvPr id="2" name="矩形 1"/>
          <p:cNvSpPr/>
          <p:nvPr/>
        </p:nvSpPr>
        <p:spPr>
          <a:xfrm>
            <a:off x="449071" y="1254610"/>
            <a:ext cx="8496944" cy="5632311"/>
          </a:xfrm>
          <a:prstGeom prst="rect">
            <a:avLst/>
          </a:prstGeom>
        </p:spPr>
        <p:txBody>
          <a:bodyPr wrap="square">
            <a:spAutoFit/>
          </a:bodyPr>
          <a:lstStyle/>
          <a:p>
            <a:pPr>
              <a:lnSpc>
                <a:spcPts val="3600"/>
              </a:lnSpc>
            </a:pPr>
            <a:r>
              <a:rPr lang="zh-TW" altLang="en-US" b="1" dirty="0">
                <a:solidFill>
                  <a:schemeClr val="accent4">
                    <a:lumMod val="50000"/>
                  </a:schemeClr>
                </a:solidFill>
              </a:rPr>
              <a:t>案由四：修訂本校辦理教師進行產業研習或研究作業要點</a:t>
            </a:r>
            <a:r>
              <a:rPr lang="en-US" altLang="zh-TW" b="1" dirty="0">
                <a:solidFill>
                  <a:schemeClr val="accent4">
                    <a:lumMod val="50000"/>
                  </a:schemeClr>
                </a:solidFill>
              </a:rPr>
              <a:t>(</a:t>
            </a:r>
            <a:r>
              <a:rPr lang="zh-TW" altLang="en-US" b="1" dirty="0">
                <a:solidFill>
                  <a:schemeClr val="accent4">
                    <a:lumMod val="50000"/>
                  </a:schemeClr>
                </a:solidFill>
              </a:rPr>
              <a:t>草案</a:t>
            </a:r>
            <a:r>
              <a:rPr lang="en-US" altLang="zh-TW" b="1" dirty="0">
                <a:solidFill>
                  <a:schemeClr val="accent4">
                    <a:lumMod val="50000"/>
                  </a:schemeClr>
                </a:solidFill>
              </a:rPr>
              <a:t>)</a:t>
            </a:r>
            <a:r>
              <a:rPr lang="zh-TW" altLang="en-US" b="1" dirty="0">
                <a:solidFill>
                  <a:schemeClr val="accent4">
                    <a:lumMod val="50000"/>
                  </a:schemeClr>
                </a:solidFill>
              </a:rPr>
              <a:t>，提請討論。</a:t>
            </a:r>
            <a:r>
              <a:rPr lang="en-US" altLang="zh-TW" b="1" dirty="0">
                <a:solidFill>
                  <a:schemeClr val="accent4">
                    <a:lumMod val="50000"/>
                  </a:schemeClr>
                </a:solidFill>
              </a:rPr>
              <a:t>(</a:t>
            </a:r>
            <a:r>
              <a:rPr lang="zh-TW" altLang="en-US" b="1" dirty="0">
                <a:solidFill>
                  <a:schemeClr val="accent4">
                    <a:lumMod val="50000"/>
                  </a:schemeClr>
                </a:solidFill>
              </a:rPr>
              <a:t>提案單位：實習處</a:t>
            </a:r>
            <a:r>
              <a:rPr lang="en-US" altLang="zh-TW" b="1" dirty="0">
                <a:solidFill>
                  <a:schemeClr val="accent4">
                    <a:lumMod val="50000"/>
                  </a:schemeClr>
                </a:solidFill>
              </a:rPr>
              <a:t>)</a:t>
            </a:r>
          </a:p>
          <a:p>
            <a:pPr>
              <a:lnSpc>
                <a:spcPts val="3600"/>
              </a:lnSpc>
            </a:pPr>
            <a:r>
              <a:rPr lang="zh-TW" altLang="en-US" b="1" dirty="0">
                <a:solidFill>
                  <a:schemeClr val="accent4">
                    <a:lumMod val="50000"/>
                  </a:schemeClr>
                </a:solidFill>
              </a:rPr>
              <a:t>說  明：</a:t>
            </a:r>
            <a:r>
              <a:rPr lang="en-US" altLang="zh-TW" b="1" dirty="0">
                <a:solidFill>
                  <a:schemeClr val="accent4">
                    <a:lumMod val="50000"/>
                  </a:schemeClr>
                </a:solidFill>
              </a:rPr>
              <a:t>(</a:t>
            </a:r>
            <a:r>
              <a:rPr lang="zh-TW" altLang="en-US" b="1" dirty="0">
                <a:solidFill>
                  <a:schemeClr val="accent4">
                    <a:lumMod val="50000"/>
                  </a:schemeClr>
                </a:solidFill>
              </a:rPr>
              <a:t>略</a:t>
            </a:r>
            <a:r>
              <a:rPr lang="en-US" altLang="zh-TW" b="1" dirty="0">
                <a:solidFill>
                  <a:schemeClr val="accent4">
                    <a:lumMod val="50000"/>
                  </a:schemeClr>
                </a:solidFill>
              </a:rPr>
              <a:t>)</a:t>
            </a:r>
          </a:p>
          <a:p>
            <a:pPr>
              <a:lnSpc>
                <a:spcPts val="3600"/>
              </a:lnSpc>
            </a:pPr>
            <a:r>
              <a:rPr lang="zh-TW" altLang="en-US" b="1" dirty="0">
                <a:solidFill>
                  <a:schemeClr val="accent4">
                    <a:lumMod val="50000"/>
                  </a:schemeClr>
                </a:solidFill>
              </a:rPr>
              <a:t>決 議：同意</a:t>
            </a:r>
            <a:r>
              <a:rPr lang="en-US" altLang="zh-TW" b="1" dirty="0">
                <a:solidFill>
                  <a:schemeClr val="accent4">
                    <a:lumMod val="50000"/>
                  </a:schemeClr>
                </a:solidFill>
              </a:rPr>
              <a:t>140</a:t>
            </a:r>
            <a:r>
              <a:rPr lang="zh-TW" altLang="en-US" b="1" dirty="0">
                <a:solidFill>
                  <a:schemeClr val="accent4">
                    <a:lumMod val="50000"/>
                  </a:schemeClr>
                </a:solidFill>
              </a:rPr>
              <a:t>票、不同意</a:t>
            </a:r>
            <a:r>
              <a:rPr lang="en-US" altLang="zh-TW" b="1" dirty="0">
                <a:solidFill>
                  <a:schemeClr val="accent4">
                    <a:lumMod val="50000"/>
                  </a:schemeClr>
                </a:solidFill>
              </a:rPr>
              <a:t>1</a:t>
            </a:r>
            <a:r>
              <a:rPr lang="zh-TW" altLang="en-US" b="1" dirty="0">
                <a:solidFill>
                  <a:schemeClr val="accent4">
                    <a:lumMod val="50000"/>
                  </a:schemeClr>
                </a:solidFill>
              </a:rPr>
              <a:t>票、未勾選</a:t>
            </a:r>
            <a:r>
              <a:rPr lang="en-US" altLang="zh-TW" b="1" dirty="0">
                <a:solidFill>
                  <a:schemeClr val="accent4">
                    <a:lumMod val="50000"/>
                  </a:schemeClr>
                </a:solidFill>
              </a:rPr>
              <a:t>1</a:t>
            </a:r>
            <a:r>
              <a:rPr lang="zh-TW" altLang="en-US" b="1" dirty="0">
                <a:solidFill>
                  <a:schemeClr val="accent4">
                    <a:lumMod val="50000"/>
                  </a:schemeClr>
                </a:solidFill>
              </a:rPr>
              <a:t>票，同意票為相對多數，本案照案通過。</a:t>
            </a:r>
          </a:p>
          <a:p>
            <a:pPr>
              <a:lnSpc>
                <a:spcPts val="3600"/>
              </a:lnSpc>
            </a:pPr>
            <a:r>
              <a:rPr lang="zh-TW" altLang="en-US" b="1" dirty="0">
                <a:solidFill>
                  <a:srgbClr val="FF0000"/>
                </a:solidFill>
              </a:rPr>
              <a:t>執行情形：已完成。</a:t>
            </a:r>
          </a:p>
          <a:p>
            <a:pPr>
              <a:lnSpc>
                <a:spcPts val="3600"/>
              </a:lnSpc>
            </a:pPr>
            <a:r>
              <a:rPr lang="zh-TW" altLang="en-US" b="1" dirty="0">
                <a:solidFill>
                  <a:schemeClr val="accent4">
                    <a:lumMod val="50000"/>
                  </a:schemeClr>
                </a:solidFill>
              </a:rPr>
              <a:t>案由五：修訂本校學校學生申訴案件處理要點</a:t>
            </a:r>
            <a:r>
              <a:rPr lang="en-US" altLang="zh-TW" b="1" dirty="0">
                <a:solidFill>
                  <a:schemeClr val="accent4">
                    <a:lumMod val="50000"/>
                  </a:schemeClr>
                </a:solidFill>
              </a:rPr>
              <a:t>(</a:t>
            </a:r>
            <a:r>
              <a:rPr lang="zh-TW" altLang="en-US" b="1" dirty="0">
                <a:solidFill>
                  <a:schemeClr val="accent4">
                    <a:lumMod val="50000"/>
                  </a:schemeClr>
                </a:solidFill>
              </a:rPr>
              <a:t>草案</a:t>
            </a:r>
            <a:r>
              <a:rPr lang="en-US" altLang="zh-TW" b="1" dirty="0">
                <a:solidFill>
                  <a:schemeClr val="accent4">
                    <a:lumMod val="50000"/>
                  </a:schemeClr>
                </a:solidFill>
              </a:rPr>
              <a:t>)</a:t>
            </a:r>
            <a:r>
              <a:rPr lang="zh-TW" altLang="en-US" b="1" dirty="0">
                <a:solidFill>
                  <a:schemeClr val="accent4">
                    <a:lumMod val="50000"/>
                  </a:schemeClr>
                </a:solidFill>
              </a:rPr>
              <a:t>，提請討論。</a:t>
            </a:r>
            <a:r>
              <a:rPr lang="en-US" altLang="zh-TW" b="1" dirty="0">
                <a:solidFill>
                  <a:schemeClr val="accent4">
                    <a:lumMod val="50000"/>
                  </a:schemeClr>
                </a:solidFill>
              </a:rPr>
              <a:t>(</a:t>
            </a:r>
            <a:r>
              <a:rPr lang="zh-TW" altLang="en-US" b="1" dirty="0">
                <a:solidFill>
                  <a:schemeClr val="accent4">
                    <a:lumMod val="50000"/>
                  </a:schemeClr>
                </a:solidFill>
              </a:rPr>
              <a:t>提案單位：輔導室</a:t>
            </a:r>
            <a:r>
              <a:rPr lang="en-US" altLang="zh-TW" b="1" dirty="0">
                <a:solidFill>
                  <a:schemeClr val="accent4">
                    <a:lumMod val="50000"/>
                  </a:schemeClr>
                </a:solidFill>
              </a:rPr>
              <a:t>)</a:t>
            </a:r>
          </a:p>
          <a:p>
            <a:pPr>
              <a:lnSpc>
                <a:spcPts val="3600"/>
              </a:lnSpc>
            </a:pPr>
            <a:r>
              <a:rPr lang="zh-TW" altLang="en-US" b="1" dirty="0">
                <a:solidFill>
                  <a:schemeClr val="accent4">
                    <a:lumMod val="50000"/>
                  </a:schemeClr>
                </a:solidFill>
              </a:rPr>
              <a:t>說  明：</a:t>
            </a:r>
            <a:r>
              <a:rPr lang="en-US" altLang="zh-TW" b="1" dirty="0">
                <a:solidFill>
                  <a:schemeClr val="accent4">
                    <a:lumMod val="50000"/>
                  </a:schemeClr>
                </a:solidFill>
              </a:rPr>
              <a:t>(</a:t>
            </a:r>
            <a:r>
              <a:rPr lang="zh-TW" altLang="en-US" b="1" dirty="0">
                <a:solidFill>
                  <a:schemeClr val="accent4">
                    <a:lumMod val="50000"/>
                  </a:schemeClr>
                </a:solidFill>
              </a:rPr>
              <a:t>略</a:t>
            </a:r>
            <a:r>
              <a:rPr lang="en-US" altLang="zh-TW" b="1" dirty="0">
                <a:solidFill>
                  <a:schemeClr val="accent4">
                    <a:lumMod val="50000"/>
                  </a:schemeClr>
                </a:solidFill>
              </a:rPr>
              <a:t>)</a:t>
            </a:r>
          </a:p>
          <a:p>
            <a:pPr>
              <a:lnSpc>
                <a:spcPts val="3600"/>
              </a:lnSpc>
            </a:pPr>
            <a:r>
              <a:rPr lang="zh-TW" altLang="en-US" b="1" dirty="0">
                <a:solidFill>
                  <a:schemeClr val="accent4">
                    <a:lumMod val="50000"/>
                  </a:schemeClr>
                </a:solidFill>
              </a:rPr>
              <a:t>決  議：同意</a:t>
            </a:r>
            <a:r>
              <a:rPr lang="en-US" altLang="zh-TW" b="1" dirty="0">
                <a:solidFill>
                  <a:schemeClr val="accent4">
                    <a:lumMod val="50000"/>
                  </a:schemeClr>
                </a:solidFill>
              </a:rPr>
              <a:t>140</a:t>
            </a:r>
            <a:r>
              <a:rPr lang="zh-TW" altLang="en-US" b="1" dirty="0">
                <a:solidFill>
                  <a:schemeClr val="accent4">
                    <a:lumMod val="50000"/>
                  </a:schemeClr>
                </a:solidFill>
              </a:rPr>
              <a:t>票、不同意</a:t>
            </a:r>
            <a:r>
              <a:rPr lang="en-US" altLang="zh-TW" b="1" dirty="0">
                <a:solidFill>
                  <a:schemeClr val="accent4">
                    <a:lumMod val="50000"/>
                  </a:schemeClr>
                </a:solidFill>
              </a:rPr>
              <a:t>1</a:t>
            </a:r>
            <a:r>
              <a:rPr lang="zh-TW" altLang="en-US" b="1" dirty="0">
                <a:solidFill>
                  <a:schemeClr val="accent4">
                    <a:lumMod val="50000"/>
                  </a:schemeClr>
                </a:solidFill>
              </a:rPr>
              <a:t>票、未勾選</a:t>
            </a:r>
            <a:r>
              <a:rPr lang="en-US" altLang="zh-TW" b="1" dirty="0">
                <a:solidFill>
                  <a:schemeClr val="accent4">
                    <a:lumMod val="50000"/>
                  </a:schemeClr>
                </a:solidFill>
              </a:rPr>
              <a:t>1</a:t>
            </a:r>
            <a:r>
              <a:rPr lang="zh-TW" altLang="en-US" b="1" dirty="0">
                <a:solidFill>
                  <a:schemeClr val="accent4">
                    <a:lumMod val="50000"/>
                  </a:schemeClr>
                </a:solidFill>
              </a:rPr>
              <a:t>票，同意票為相對多數，本案照案通過。</a:t>
            </a:r>
          </a:p>
          <a:p>
            <a:pPr>
              <a:lnSpc>
                <a:spcPts val="3600"/>
              </a:lnSpc>
            </a:pPr>
            <a:r>
              <a:rPr lang="zh-TW" altLang="en-US" b="1" dirty="0">
                <a:solidFill>
                  <a:srgbClr val="FF0000"/>
                </a:solidFill>
              </a:rPr>
              <a:t>執行情形：已完成。</a:t>
            </a:r>
          </a:p>
          <a:p>
            <a:pPr>
              <a:lnSpc>
                <a:spcPts val="3600"/>
              </a:lnSpc>
            </a:pPr>
            <a:r>
              <a:rPr lang="zh-TW" altLang="en-US" b="1" dirty="0">
                <a:solidFill>
                  <a:schemeClr val="accent4">
                    <a:lumMod val="50000"/>
                  </a:schemeClr>
                </a:solidFill>
              </a:rPr>
              <a:t>案由六：修訂本校教師聘書約定要項</a:t>
            </a:r>
            <a:r>
              <a:rPr lang="en-US" altLang="zh-TW" b="1" dirty="0">
                <a:solidFill>
                  <a:schemeClr val="accent4">
                    <a:lumMod val="50000"/>
                  </a:schemeClr>
                </a:solidFill>
              </a:rPr>
              <a:t>(</a:t>
            </a:r>
            <a:r>
              <a:rPr lang="zh-TW" altLang="en-US" b="1" dirty="0">
                <a:solidFill>
                  <a:schemeClr val="accent4">
                    <a:lumMod val="50000"/>
                  </a:schemeClr>
                </a:solidFill>
              </a:rPr>
              <a:t>草案</a:t>
            </a:r>
            <a:r>
              <a:rPr lang="en-US" altLang="zh-TW" b="1" dirty="0">
                <a:solidFill>
                  <a:schemeClr val="accent4">
                    <a:lumMod val="50000"/>
                  </a:schemeClr>
                </a:solidFill>
              </a:rPr>
              <a:t>)</a:t>
            </a:r>
            <a:r>
              <a:rPr lang="zh-TW" altLang="en-US" b="1" dirty="0">
                <a:solidFill>
                  <a:schemeClr val="accent4">
                    <a:lumMod val="50000"/>
                  </a:schemeClr>
                </a:solidFill>
              </a:rPr>
              <a:t>，提請討論。</a:t>
            </a:r>
            <a:r>
              <a:rPr lang="en-US" altLang="zh-TW" b="1" dirty="0">
                <a:solidFill>
                  <a:schemeClr val="accent4">
                    <a:lumMod val="50000"/>
                  </a:schemeClr>
                </a:solidFill>
              </a:rPr>
              <a:t>(</a:t>
            </a:r>
            <a:r>
              <a:rPr lang="zh-TW" altLang="en-US" b="1" dirty="0">
                <a:solidFill>
                  <a:schemeClr val="accent4">
                    <a:lumMod val="50000"/>
                  </a:schemeClr>
                </a:solidFill>
              </a:rPr>
              <a:t>提案單位：人事室</a:t>
            </a:r>
            <a:r>
              <a:rPr lang="en-US" altLang="zh-TW" b="1" dirty="0">
                <a:solidFill>
                  <a:schemeClr val="accent4">
                    <a:lumMod val="50000"/>
                  </a:schemeClr>
                </a:solidFill>
              </a:rPr>
              <a:t>)</a:t>
            </a:r>
          </a:p>
          <a:p>
            <a:pPr>
              <a:lnSpc>
                <a:spcPts val="3600"/>
              </a:lnSpc>
            </a:pPr>
            <a:r>
              <a:rPr lang="zh-TW" altLang="en-US" b="1" dirty="0">
                <a:solidFill>
                  <a:schemeClr val="accent4">
                    <a:lumMod val="50000"/>
                  </a:schemeClr>
                </a:solidFill>
              </a:rPr>
              <a:t>說  明：</a:t>
            </a:r>
            <a:r>
              <a:rPr lang="en-US" altLang="zh-TW" b="1" dirty="0">
                <a:solidFill>
                  <a:schemeClr val="accent4">
                    <a:lumMod val="50000"/>
                  </a:schemeClr>
                </a:solidFill>
              </a:rPr>
              <a:t>(</a:t>
            </a:r>
            <a:r>
              <a:rPr lang="zh-TW" altLang="en-US" b="1" dirty="0">
                <a:solidFill>
                  <a:schemeClr val="accent4">
                    <a:lumMod val="50000"/>
                  </a:schemeClr>
                </a:solidFill>
              </a:rPr>
              <a:t>略</a:t>
            </a:r>
            <a:r>
              <a:rPr lang="en-US" altLang="zh-TW" b="1" dirty="0">
                <a:solidFill>
                  <a:schemeClr val="accent4">
                    <a:lumMod val="50000"/>
                  </a:schemeClr>
                </a:solidFill>
              </a:rPr>
              <a:t>)</a:t>
            </a:r>
          </a:p>
          <a:p>
            <a:pPr>
              <a:lnSpc>
                <a:spcPts val="3600"/>
              </a:lnSpc>
            </a:pPr>
            <a:r>
              <a:rPr lang="zh-TW" altLang="en-US" b="1" dirty="0">
                <a:solidFill>
                  <a:schemeClr val="accent4">
                    <a:lumMod val="50000"/>
                  </a:schemeClr>
                </a:solidFill>
              </a:rPr>
              <a:t>決  議：同意</a:t>
            </a:r>
            <a:r>
              <a:rPr lang="en-US" altLang="zh-TW" b="1" dirty="0">
                <a:solidFill>
                  <a:schemeClr val="accent4">
                    <a:lumMod val="50000"/>
                  </a:schemeClr>
                </a:solidFill>
              </a:rPr>
              <a:t>139</a:t>
            </a:r>
            <a:r>
              <a:rPr lang="zh-TW" altLang="en-US" b="1" dirty="0">
                <a:solidFill>
                  <a:schemeClr val="accent4">
                    <a:lumMod val="50000"/>
                  </a:schemeClr>
                </a:solidFill>
              </a:rPr>
              <a:t>票、不同意</a:t>
            </a:r>
            <a:r>
              <a:rPr lang="en-US" altLang="zh-TW" b="1" dirty="0">
                <a:solidFill>
                  <a:schemeClr val="accent4">
                    <a:lumMod val="50000"/>
                  </a:schemeClr>
                </a:solidFill>
              </a:rPr>
              <a:t>2</a:t>
            </a:r>
            <a:r>
              <a:rPr lang="zh-TW" altLang="en-US" b="1" dirty="0">
                <a:solidFill>
                  <a:schemeClr val="accent4">
                    <a:lumMod val="50000"/>
                  </a:schemeClr>
                </a:solidFill>
              </a:rPr>
              <a:t>票、未勾選</a:t>
            </a:r>
            <a:r>
              <a:rPr lang="en-US" altLang="zh-TW" b="1" dirty="0">
                <a:solidFill>
                  <a:schemeClr val="accent4">
                    <a:lumMod val="50000"/>
                  </a:schemeClr>
                </a:solidFill>
              </a:rPr>
              <a:t>1</a:t>
            </a:r>
            <a:r>
              <a:rPr lang="zh-TW" altLang="en-US" b="1" dirty="0">
                <a:solidFill>
                  <a:schemeClr val="accent4">
                    <a:lumMod val="50000"/>
                  </a:schemeClr>
                </a:solidFill>
              </a:rPr>
              <a:t>票，同意票為相對多數，本案照案通過。</a:t>
            </a:r>
          </a:p>
          <a:p>
            <a:pPr>
              <a:lnSpc>
                <a:spcPts val="3600"/>
              </a:lnSpc>
            </a:pPr>
            <a:r>
              <a:rPr lang="zh-TW" altLang="en-US" b="1" dirty="0">
                <a:solidFill>
                  <a:srgbClr val="FF0000"/>
                </a:solidFill>
              </a:rPr>
              <a:t>執行情形：已完成。</a:t>
            </a:r>
          </a:p>
        </p:txBody>
      </p:sp>
    </p:spTree>
    <p:extLst>
      <p:ext uri="{BB962C8B-B14F-4D97-AF65-F5344CB8AC3E}">
        <p14:creationId xmlns:p14="http://schemas.microsoft.com/office/powerpoint/2010/main" val="3861949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body" idx="1"/>
          </p:nvPr>
        </p:nvSpPr>
        <p:spPr>
          <a:xfrm>
            <a:off x="561800" y="1745905"/>
            <a:ext cx="7499420" cy="4824412"/>
          </a:xfrm>
        </p:spPr>
        <p:txBody>
          <a:bodyPr/>
          <a:lstStyle/>
          <a:p>
            <a:pPr eaLnBrk="1" hangingPunct="1">
              <a:buFont typeface="Wingdings" pitchFamily="2" charset="2"/>
              <a:buNone/>
              <a:defRPr/>
            </a:pPr>
            <a:r>
              <a:rPr lang="zh-TW" altLang="en-US" sz="48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朱金洲</a:t>
            </a:r>
            <a:r>
              <a:rPr lang="zh-TW" altLang="en-US" sz="48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教師、謝振萬</a:t>
            </a:r>
            <a:r>
              <a:rPr lang="zh-TW" altLang="en-US" sz="48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教師</a:t>
            </a:r>
            <a:endParaRPr lang="en-US" altLang="zh-TW" sz="48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r>
              <a:rPr lang="zh-TW" altLang="en-US" sz="48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莊靜宜教師、許紫雲教師</a:t>
            </a:r>
            <a:endParaRPr lang="en-US" altLang="zh-TW" sz="48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r>
              <a:rPr lang="zh-TW" altLang="en-US" sz="48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朱楷棠教官</a:t>
            </a:r>
            <a:endParaRPr lang="en-US" altLang="zh-TW" sz="48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r>
              <a:rPr lang="en-US" altLang="zh-TW"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 </a:t>
            </a:r>
            <a:endParaRPr lang="zh-TW" altLang="en-US" sz="54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16420" name="Rectangle 4"/>
          <p:cNvSpPr>
            <a:spLocks noGrp="1" noChangeArrowheads="1"/>
          </p:cNvSpPr>
          <p:nvPr>
            <p:ph type="title"/>
          </p:nvPr>
        </p:nvSpPr>
        <p:spPr/>
        <p:txBody>
          <a:bodyPr/>
          <a:lstStyle/>
          <a:p>
            <a:pPr>
              <a:defRPr/>
            </a:pPr>
            <a:r>
              <a:rPr lang="zh-TW" altLang="en-US" sz="4800" b="1" dirty="0">
                <a:solidFill>
                  <a:srgbClr val="C00000"/>
                </a:solidFill>
                <a:latin typeface="標楷體" pitchFamily="65" charset="-120"/>
                <a:ea typeface="標楷體" pitchFamily="65" charset="-120"/>
              </a:rPr>
              <a:t>頒贈退休同仁</a:t>
            </a:r>
            <a:r>
              <a:rPr lang="zh-TW" altLang="en-US" sz="4800" b="1" dirty="0" smtClean="0">
                <a:solidFill>
                  <a:srgbClr val="C00000"/>
                </a:solidFill>
                <a:latin typeface="標楷體" pitchFamily="65" charset="-120"/>
                <a:ea typeface="標楷體" pitchFamily="65" charset="-120"/>
              </a:rPr>
              <a:t>紀念品</a:t>
            </a:r>
            <a:endParaRPr lang="zh-TW" altLang="en-US" sz="4800" b="1" i="1" dirty="0" smtClean="0">
              <a:solidFill>
                <a:srgbClr val="C00000"/>
              </a:solidFill>
            </a:endParaRPr>
          </a:p>
        </p:txBody>
      </p:sp>
    </p:spTree>
    <p:extLst>
      <p:ext uri="{BB962C8B-B14F-4D97-AF65-F5344CB8AC3E}">
        <p14:creationId xmlns:p14="http://schemas.microsoft.com/office/powerpoint/2010/main" val="2806090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88602C1-DB97-4DB3-A1E4-6B4E8B381F1A}" type="slidenum">
              <a:rPr lang="zh-TW" altLang="en-US" smtClean="0"/>
              <a:pPr/>
              <a:t>20</a:t>
            </a:fld>
            <a:endParaRPr lang="zh-TW" altLang="en-US" dirty="0"/>
          </a:p>
        </p:txBody>
      </p:sp>
      <p:sp>
        <p:nvSpPr>
          <p:cNvPr id="4" name="矩形 3">
            <a:extLst>
              <a:ext uri="{FF2B5EF4-FFF2-40B4-BE49-F238E27FC236}">
                <a16:creationId xmlns:a16="http://schemas.microsoft.com/office/drawing/2014/main" id="{6022131F-D4B3-4563-9580-15C144939DB6}"/>
              </a:ext>
            </a:extLst>
          </p:cNvPr>
          <p:cNvSpPr/>
          <p:nvPr/>
        </p:nvSpPr>
        <p:spPr>
          <a:xfrm>
            <a:off x="768673" y="407826"/>
            <a:ext cx="3542958" cy="646331"/>
          </a:xfrm>
          <a:prstGeom prst="rect">
            <a:avLst/>
          </a:prstGeom>
        </p:spPr>
        <p:txBody>
          <a:bodyPr wrap="none">
            <a:spAutoFit/>
          </a:bodyPr>
          <a:lstStyle/>
          <a:p>
            <a:pPr lvl="0">
              <a:defRPr/>
            </a:pPr>
            <a:r>
              <a:rPr lang="zh-TW" altLang="en-US" sz="3600" b="1" kern="0" dirty="0">
                <a:solidFill>
                  <a:schemeClr val="accent4">
                    <a:lumMod val="50000"/>
                  </a:schemeClr>
                </a:solidFill>
              </a:rPr>
              <a:t>（一）提案討論</a:t>
            </a:r>
            <a:r>
              <a:rPr lang="en-US" altLang="zh-TW" sz="3600" b="1" kern="0" dirty="0">
                <a:solidFill>
                  <a:schemeClr val="accent4">
                    <a:lumMod val="50000"/>
                  </a:schemeClr>
                </a:solidFill>
              </a:rPr>
              <a:t>:</a:t>
            </a:r>
            <a:endParaRPr kumimoji="0" lang="zh-TW" altLang="en-US" sz="3600" b="1" i="0" u="none" strike="noStrike" kern="0" cap="none" spc="0" normalizeH="0" baseline="0" noProof="0" dirty="0">
              <a:ln>
                <a:noFill/>
              </a:ln>
              <a:solidFill>
                <a:schemeClr val="accent4">
                  <a:lumMod val="50000"/>
                </a:schemeClr>
              </a:solidFill>
              <a:effectLst/>
              <a:uLnTx/>
              <a:uFillTx/>
            </a:endParaRPr>
          </a:p>
        </p:txBody>
      </p:sp>
      <p:sp>
        <p:nvSpPr>
          <p:cNvPr id="2" name="矩形 1"/>
          <p:cNvSpPr/>
          <p:nvPr/>
        </p:nvSpPr>
        <p:spPr>
          <a:xfrm>
            <a:off x="768673" y="1422162"/>
            <a:ext cx="7841770" cy="4247317"/>
          </a:xfrm>
          <a:prstGeom prst="rect">
            <a:avLst/>
          </a:prstGeom>
        </p:spPr>
        <p:txBody>
          <a:bodyPr wrap="square">
            <a:spAutoFit/>
          </a:bodyPr>
          <a:lstStyle/>
          <a:p>
            <a:pPr>
              <a:lnSpc>
                <a:spcPts val="3600"/>
              </a:lnSpc>
            </a:pPr>
            <a:r>
              <a:rPr lang="zh-TW" altLang="en-US" b="1" dirty="0">
                <a:solidFill>
                  <a:schemeClr val="accent4">
                    <a:lumMod val="50000"/>
                  </a:schemeClr>
                </a:solidFill>
              </a:rPr>
              <a:t>案由七：有關教師於留職停薪（含兵役、侍親、育嬰、進修及借調等）、延長病假及公務借調等期間，未實際在校任教、服務，其於教師成績考核會有無選舉權與被選舉權及選任後是否喪失委員資格，提請討論。</a:t>
            </a:r>
            <a:r>
              <a:rPr lang="en-US" altLang="zh-TW" b="1" dirty="0">
                <a:solidFill>
                  <a:schemeClr val="accent4">
                    <a:lumMod val="50000"/>
                  </a:schemeClr>
                </a:solidFill>
              </a:rPr>
              <a:t>(</a:t>
            </a:r>
            <a:r>
              <a:rPr lang="zh-TW" altLang="en-US" b="1" dirty="0">
                <a:solidFill>
                  <a:schemeClr val="accent4">
                    <a:lumMod val="50000"/>
                  </a:schemeClr>
                </a:solidFill>
              </a:rPr>
              <a:t>提案單位</a:t>
            </a:r>
            <a:r>
              <a:rPr lang="en-US" altLang="zh-TW" b="1" dirty="0">
                <a:solidFill>
                  <a:schemeClr val="accent4">
                    <a:lumMod val="50000"/>
                  </a:schemeClr>
                </a:solidFill>
              </a:rPr>
              <a:t>:</a:t>
            </a:r>
            <a:r>
              <a:rPr lang="zh-TW" altLang="en-US" b="1" dirty="0">
                <a:solidFill>
                  <a:schemeClr val="accent4">
                    <a:lumMod val="50000"/>
                  </a:schemeClr>
                </a:solidFill>
              </a:rPr>
              <a:t>人事室</a:t>
            </a:r>
            <a:r>
              <a:rPr lang="en-US" altLang="zh-TW" b="1" dirty="0">
                <a:solidFill>
                  <a:schemeClr val="accent4">
                    <a:lumMod val="50000"/>
                  </a:schemeClr>
                </a:solidFill>
              </a:rPr>
              <a:t>)</a:t>
            </a:r>
          </a:p>
          <a:p>
            <a:pPr>
              <a:lnSpc>
                <a:spcPts val="3600"/>
              </a:lnSpc>
            </a:pPr>
            <a:r>
              <a:rPr lang="zh-TW" altLang="en-US" b="1" dirty="0">
                <a:solidFill>
                  <a:schemeClr val="accent4">
                    <a:lumMod val="50000"/>
                  </a:schemeClr>
                </a:solidFill>
              </a:rPr>
              <a:t>說  明：</a:t>
            </a:r>
            <a:r>
              <a:rPr lang="en-US" altLang="zh-TW" b="1" dirty="0">
                <a:solidFill>
                  <a:schemeClr val="accent4">
                    <a:lumMod val="50000"/>
                  </a:schemeClr>
                </a:solidFill>
              </a:rPr>
              <a:t>(</a:t>
            </a:r>
            <a:r>
              <a:rPr lang="zh-TW" altLang="en-US" b="1" dirty="0">
                <a:solidFill>
                  <a:schemeClr val="accent4">
                    <a:lumMod val="50000"/>
                  </a:schemeClr>
                </a:solidFill>
              </a:rPr>
              <a:t>略</a:t>
            </a:r>
            <a:r>
              <a:rPr lang="en-US" altLang="zh-TW" b="1" dirty="0">
                <a:solidFill>
                  <a:schemeClr val="accent4">
                    <a:lumMod val="50000"/>
                  </a:schemeClr>
                </a:solidFill>
              </a:rPr>
              <a:t>)</a:t>
            </a:r>
          </a:p>
          <a:p>
            <a:pPr>
              <a:lnSpc>
                <a:spcPts val="3600"/>
              </a:lnSpc>
            </a:pPr>
            <a:r>
              <a:rPr lang="zh-TW" altLang="en-US" b="1" dirty="0">
                <a:solidFill>
                  <a:schemeClr val="accent4">
                    <a:lumMod val="50000"/>
                  </a:schemeClr>
                </a:solidFill>
              </a:rPr>
              <a:t>決  議：本提案為討論本校教師於留職停薪、延長病假及公務借調等期間，未實際在校任教、服務</a:t>
            </a:r>
            <a:r>
              <a:rPr lang="zh-TW" altLang="en-US" b="1" dirty="0" smtClean="0">
                <a:solidFill>
                  <a:schemeClr val="accent4">
                    <a:lumMod val="50000"/>
                  </a:schemeClr>
                </a:solidFill>
              </a:rPr>
              <a:t>，</a:t>
            </a:r>
            <a:endParaRPr lang="en-US" altLang="zh-TW" b="1" dirty="0" smtClean="0">
              <a:solidFill>
                <a:schemeClr val="accent4">
                  <a:lumMod val="50000"/>
                </a:schemeClr>
              </a:solidFill>
            </a:endParaRPr>
          </a:p>
          <a:p>
            <a:pPr>
              <a:lnSpc>
                <a:spcPts val="3600"/>
              </a:lnSpc>
            </a:pPr>
            <a:r>
              <a:rPr lang="zh-TW" altLang="en-US" b="1" dirty="0">
                <a:solidFill>
                  <a:schemeClr val="accent4">
                    <a:lumMod val="50000"/>
                  </a:schemeClr>
                </a:solidFill>
              </a:rPr>
              <a:t> </a:t>
            </a:r>
            <a:r>
              <a:rPr lang="zh-TW" altLang="en-US" b="1" dirty="0" smtClean="0">
                <a:solidFill>
                  <a:schemeClr val="accent4">
                    <a:lumMod val="50000"/>
                  </a:schemeClr>
                </a:solidFill>
              </a:rPr>
              <a:t>            其</a:t>
            </a:r>
            <a:r>
              <a:rPr lang="zh-TW" altLang="en-US" b="1" dirty="0">
                <a:solidFill>
                  <a:schemeClr val="accent4">
                    <a:lumMod val="50000"/>
                  </a:schemeClr>
                </a:solidFill>
              </a:rPr>
              <a:t>於教師成績考核會有無選舉權</a:t>
            </a:r>
            <a:r>
              <a:rPr lang="en-US" altLang="zh-TW" b="1" dirty="0">
                <a:solidFill>
                  <a:schemeClr val="accent4">
                    <a:lumMod val="50000"/>
                  </a:schemeClr>
                </a:solidFill>
              </a:rPr>
              <a:t>(</a:t>
            </a:r>
            <a:r>
              <a:rPr lang="zh-TW" altLang="en-US" b="1" dirty="0">
                <a:solidFill>
                  <a:schemeClr val="accent4">
                    <a:lumMod val="50000"/>
                  </a:schemeClr>
                </a:solidFill>
              </a:rPr>
              <a:t>被選舉權</a:t>
            </a:r>
            <a:r>
              <a:rPr lang="en-US" altLang="zh-TW" b="1" dirty="0">
                <a:solidFill>
                  <a:schemeClr val="accent4">
                    <a:lumMod val="50000"/>
                  </a:schemeClr>
                </a:solidFill>
              </a:rPr>
              <a:t>)</a:t>
            </a:r>
            <a:r>
              <a:rPr lang="zh-TW" altLang="en-US" b="1" dirty="0">
                <a:solidFill>
                  <a:schemeClr val="accent4">
                    <a:lumMod val="50000"/>
                  </a:schemeClr>
                </a:solidFill>
              </a:rPr>
              <a:t>及選任後是否喪失委員資格，考量本次投票</a:t>
            </a:r>
            <a:r>
              <a:rPr lang="zh-TW" altLang="en-US" b="1" dirty="0" smtClean="0">
                <a:solidFill>
                  <a:schemeClr val="accent4">
                    <a:lumMod val="50000"/>
                  </a:schemeClr>
                </a:solidFill>
              </a:rPr>
              <a:t>單</a:t>
            </a:r>
            <a:endParaRPr lang="en-US" altLang="zh-TW" b="1" dirty="0" smtClean="0">
              <a:solidFill>
                <a:schemeClr val="accent4">
                  <a:lumMod val="50000"/>
                </a:schemeClr>
              </a:solidFill>
            </a:endParaRPr>
          </a:p>
          <a:p>
            <a:pPr>
              <a:lnSpc>
                <a:spcPts val="3600"/>
              </a:lnSpc>
            </a:pPr>
            <a:r>
              <a:rPr lang="zh-TW" altLang="en-US" b="1" dirty="0">
                <a:solidFill>
                  <a:schemeClr val="accent4">
                    <a:lumMod val="50000"/>
                  </a:schemeClr>
                </a:solidFill>
              </a:rPr>
              <a:t> </a:t>
            </a:r>
            <a:r>
              <a:rPr lang="zh-TW" altLang="en-US" b="1" dirty="0" smtClean="0">
                <a:solidFill>
                  <a:schemeClr val="accent4">
                    <a:lumMod val="50000"/>
                  </a:schemeClr>
                </a:solidFill>
              </a:rPr>
              <a:t>            僅有</a:t>
            </a:r>
            <a:r>
              <a:rPr lang="zh-TW" altLang="en-US" b="1" dirty="0">
                <a:solidFill>
                  <a:schemeClr val="accent4">
                    <a:lumMod val="50000"/>
                  </a:schemeClr>
                </a:solidFill>
              </a:rPr>
              <a:t>同意及不同意之選項供同仁勾選，與提案表決之內容有些微出入，為使同仁更能</a:t>
            </a:r>
            <a:r>
              <a:rPr lang="zh-TW" altLang="en-US" b="1" dirty="0" smtClean="0">
                <a:solidFill>
                  <a:schemeClr val="accent4">
                    <a:lumMod val="50000"/>
                  </a:schemeClr>
                </a:solidFill>
              </a:rPr>
              <a:t>充分</a:t>
            </a:r>
            <a:endParaRPr lang="en-US" altLang="zh-TW" b="1" dirty="0" smtClean="0">
              <a:solidFill>
                <a:schemeClr val="accent4">
                  <a:lumMod val="50000"/>
                </a:schemeClr>
              </a:solidFill>
            </a:endParaRPr>
          </a:p>
          <a:p>
            <a:pPr>
              <a:lnSpc>
                <a:spcPts val="3600"/>
              </a:lnSpc>
            </a:pPr>
            <a:r>
              <a:rPr lang="zh-TW" altLang="en-US" b="1" dirty="0">
                <a:solidFill>
                  <a:schemeClr val="accent4">
                    <a:lumMod val="50000"/>
                  </a:schemeClr>
                </a:solidFill>
              </a:rPr>
              <a:t> </a:t>
            </a:r>
            <a:r>
              <a:rPr lang="zh-TW" altLang="en-US" b="1" dirty="0" smtClean="0">
                <a:solidFill>
                  <a:schemeClr val="accent4">
                    <a:lumMod val="50000"/>
                  </a:schemeClr>
                </a:solidFill>
              </a:rPr>
              <a:t>            瞭解</a:t>
            </a:r>
            <a:r>
              <a:rPr lang="zh-TW" altLang="en-US" b="1" dirty="0">
                <a:solidFill>
                  <a:schemeClr val="accent4">
                    <a:lumMod val="50000"/>
                  </a:schemeClr>
                </a:solidFill>
              </a:rPr>
              <a:t>提案以及正確之表決內容，本案緩議，延至下次校務會議討論。</a:t>
            </a:r>
          </a:p>
          <a:p>
            <a:pPr>
              <a:lnSpc>
                <a:spcPts val="3600"/>
              </a:lnSpc>
            </a:pPr>
            <a:r>
              <a:rPr lang="zh-TW" altLang="en-US" b="1" dirty="0">
                <a:solidFill>
                  <a:srgbClr val="FF0000"/>
                </a:solidFill>
              </a:rPr>
              <a:t>執行情形：已完成。</a:t>
            </a:r>
          </a:p>
        </p:txBody>
      </p:sp>
    </p:spTree>
    <p:extLst>
      <p:ext uri="{BB962C8B-B14F-4D97-AF65-F5344CB8AC3E}">
        <p14:creationId xmlns:p14="http://schemas.microsoft.com/office/powerpoint/2010/main" val="3230158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88602C1-DB97-4DB3-A1E4-6B4E8B381F1A}" type="slidenum">
              <a:rPr lang="zh-TW" altLang="en-US" smtClean="0"/>
              <a:pPr/>
              <a:t>21</a:t>
            </a:fld>
            <a:endParaRPr lang="zh-TW" altLang="en-US" dirty="0"/>
          </a:p>
        </p:txBody>
      </p:sp>
      <p:sp>
        <p:nvSpPr>
          <p:cNvPr id="4" name="矩形 3">
            <a:extLst>
              <a:ext uri="{FF2B5EF4-FFF2-40B4-BE49-F238E27FC236}">
                <a16:creationId xmlns:a16="http://schemas.microsoft.com/office/drawing/2014/main" id="{6022131F-D4B3-4563-9580-15C144939DB6}"/>
              </a:ext>
            </a:extLst>
          </p:cNvPr>
          <p:cNvSpPr/>
          <p:nvPr/>
        </p:nvSpPr>
        <p:spPr>
          <a:xfrm>
            <a:off x="768673" y="407826"/>
            <a:ext cx="3542958" cy="646331"/>
          </a:xfrm>
          <a:prstGeom prst="rect">
            <a:avLst/>
          </a:prstGeom>
        </p:spPr>
        <p:txBody>
          <a:bodyPr wrap="none">
            <a:spAutoFit/>
          </a:bodyPr>
          <a:lstStyle/>
          <a:p>
            <a:pPr lvl="0">
              <a:defRPr/>
            </a:pPr>
            <a:r>
              <a:rPr lang="zh-TW" altLang="en-US" sz="3600" b="1" kern="0" dirty="0">
                <a:solidFill>
                  <a:schemeClr val="accent4">
                    <a:lumMod val="50000"/>
                  </a:schemeClr>
                </a:solidFill>
              </a:rPr>
              <a:t>（一）提案討論</a:t>
            </a:r>
            <a:r>
              <a:rPr lang="en-US" altLang="zh-TW" sz="3600" b="1" kern="0" dirty="0">
                <a:solidFill>
                  <a:schemeClr val="accent4">
                    <a:lumMod val="50000"/>
                  </a:schemeClr>
                </a:solidFill>
              </a:rPr>
              <a:t>:</a:t>
            </a:r>
            <a:endParaRPr kumimoji="0" lang="zh-TW" altLang="en-US" sz="3600" b="1" i="0" u="none" strike="noStrike" kern="0" cap="none" spc="0" normalizeH="0" baseline="0" noProof="0" dirty="0">
              <a:ln>
                <a:noFill/>
              </a:ln>
              <a:solidFill>
                <a:schemeClr val="accent4">
                  <a:lumMod val="50000"/>
                </a:schemeClr>
              </a:solidFill>
              <a:effectLst/>
              <a:uLnTx/>
              <a:uFillTx/>
            </a:endParaRPr>
          </a:p>
        </p:txBody>
      </p:sp>
      <p:sp>
        <p:nvSpPr>
          <p:cNvPr id="2" name="矩形 1"/>
          <p:cNvSpPr/>
          <p:nvPr/>
        </p:nvSpPr>
        <p:spPr>
          <a:xfrm>
            <a:off x="439680" y="1447387"/>
            <a:ext cx="8273818" cy="4324261"/>
          </a:xfrm>
          <a:prstGeom prst="rect">
            <a:avLst/>
          </a:prstGeom>
        </p:spPr>
        <p:txBody>
          <a:bodyPr wrap="square">
            <a:spAutoFit/>
          </a:bodyPr>
          <a:lstStyle/>
          <a:p>
            <a:pPr>
              <a:lnSpc>
                <a:spcPts val="3000"/>
              </a:lnSpc>
            </a:pPr>
            <a:r>
              <a:rPr lang="zh-TW" altLang="en-US" b="1" dirty="0">
                <a:solidFill>
                  <a:schemeClr val="accent4">
                    <a:lumMod val="50000"/>
                  </a:schemeClr>
                </a:solidFill>
              </a:rPr>
              <a:t>案由八：訂定本校</a:t>
            </a:r>
            <a:r>
              <a:rPr lang="en-US" altLang="zh-TW" b="1" dirty="0">
                <a:solidFill>
                  <a:schemeClr val="accent4">
                    <a:lumMod val="50000"/>
                  </a:schemeClr>
                </a:solidFill>
              </a:rPr>
              <a:t>109</a:t>
            </a:r>
            <a:r>
              <a:rPr lang="zh-TW" altLang="en-US" b="1" dirty="0">
                <a:solidFill>
                  <a:schemeClr val="accent4">
                    <a:lumMod val="50000"/>
                  </a:schemeClr>
                </a:solidFill>
              </a:rPr>
              <a:t>學年度第</a:t>
            </a:r>
            <a:r>
              <a:rPr lang="en-US" altLang="zh-TW" b="1" dirty="0">
                <a:solidFill>
                  <a:schemeClr val="accent4">
                    <a:lumMod val="50000"/>
                  </a:schemeClr>
                </a:solidFill>
              </a:rPr>
              <a:t>2</a:t>
            </a:r>
            <a:r>
              <a:rPr lang="zh-TW" altLang="en-US" b="1" dirty="0">
                <a:solidFill>
                  <a:schemeClr val="accent4">
                    <a:lumMod val="50000"/>
                  </a:schemeClr>
                </a:solidFill>
              </a:rPr>
              <a:t>學期行事曆</a:t>
            </a:r>
            <a:r>
              <a:rPr lang="en-US" altLang="zh-TW" b="1" dirty="0">
                <a:solidFill>
                  <a:schemeClr val="accent4">
                    <a:lumMod val="50000"/>
                  </a:schemeClr>
                </a:solidFill>
              </a:rPr>
              <a:t>(</a:t>
            </a:r>
            <a:r>
              <a:rPr lang="zh-TW" altLang="en-US" b="1" dirty="0">
                <a:solidFill>
                  <a:schemeClr val="accent4">
                    <a:lumMod val="50000"/>
                  </a:schemeClr>
                </a:solidFill>
              </a:rPr>
              <a:t>草案</a:t>
            </a:r>
            <a:r>
              <a:rPr lang="en-US" altLang="zh-TW" b="1" dirty="0">
                <a:solidFill>
                  <a:schemeClr val="accent4">
                    <a:lumMod val="50000"/>
                  </a:schemeClr>
                </a:solidFill>
              </a:rPr>
              <a:t>)</a:t>
            </a:r>
            <a:r>
              <a:rPr lang="zh-TW" altLang="en-US" b="1" dirty="0">
                <a:solidFill>
                  <a:schemeClr val="accent4">
                    <a:lumMod val="50000"/>
                  </a:schemeClr>
                </a:solidFill>
              </a:rPr>
              <a:t>，提請討論。</a:t>
            </a:r>
            <a:r>
              <a:rPr lang="en-US" altLang="zh-TW" b="1" dirty="0">
                <a:solidFill>
                  <a:schemeClr val="accent4">
                    <a:lumMod val="50000"/>
                  </a:schemeClr>
                </a:solidFill>
              </a:rPr>
              <a:t>(</a:t>
            </a:r>
            <a:r>
              <a:rPr lang="zh-TW" altLang="en-US" b="1" dirty="0">
                <a:solidFill>
                  <a:schemeClr val="accent4">
                    <a:lumMod val="50000"/>
                  </a:schemeClr>
                </a:solidFill>
              </a:rPr>
              <a:t>提案單位：總務處</a:t>
            </a:r>
            <a:r>
              <a:rPr lang="en-US" altLang="zh-TW" b="1" dirty="0">
                <a:solidFill>
                  <a:schemeClr val="accent4">
                    <a:lumMod val="50000"/>
                  </a:schemeClr>
                </a:solidFill>
              </a:rPr>
              <a:t>)</a:t>
            </a:r>
          </a:p>
          <a:p>
            <a:pPr>
              <a:lnSpc>
                <a:spcPts val="3000"/>
              </a:lnSpc>
            </a:pPr>
            <a:r>
              <a:rPr lang="zh-TW" altLang="en-US" b="1" dirty="0">
                <a:solidFill>
                  <a:schemeClr val="accent4">
                    <a:lumMod val="50000"/>
                  </a:schemeClr>
                </a:solidFill>
              </a:rPr>
              <a:t>說 明：</a:t>
            </a:r>
            <a:r>
              <a:rPr lang="en-US" altLang="zh-TW" b="1" dirty="0">
                <a:solidFill>
                  <a:schemeClr val="accent4">
                    <a:lumMod val="50000"/>
                  </a:schemeClr>
                </a:solidFill>
              </a:rPr>
              <a:t>(</a:t>
            </a:r>
            <a:r>
              <a:rPr lang="zh-TW" altLang="en-US" b="1" dirty="0">
                <a:solidFill>
                  <a:schemeClr val="accent4">
                    <a:lumMod val="50000"/>
                  </a:schemeClr>
                </a:solidFill>
              </a:rPr>
              <a:t>略</a:t>
            </a:r>
            <a:r>
              <a:rPr lang="en-US" altLang="zh-TW" b="1" dirty="0">
                <a:solidFill>
                  <a:schemeClr val="accent4">
                    <a:lumMod val="50000"/>
                  </a:schemeClr>
                </a:solidFill>
              </a:rPr>
              <a:t>)</a:t>
            </a:r>
          </a:p>
          <a:p>
            <a:pPr>
              <a:lnSpc>
                <a:spcPts val="3000"/>
              </a:lnSpc>
            </a:pPr>
            <a:r>
              <a:rPr lang="zh-TW" altLang="en-US" b="1" dirty="0">
                <a:solidFill>
                  <a:schemeClr val="accent4">
                    <a:lumMod val="50000"/>
                  </a:schemeClr>
                </a:solidFill>
              </a:rPr>
              <a:t>決  議：同意</a:t>
            </a:r>
            <a:r>
              <a:rPr lang="en-US" altLang="zh-TW" b="1" dirty="0">
                <a:solidFill>
                  <a:schemeClr val="accent4">
                    <a:lumMod val="50000"/>
                  </a:schemeClr>
                </a:solidFill>
              </a:rPr>
              <a:t>140</a:t>
            </a:r>
            <a:r>
              <a:rPr lang="zh-TW" altLang="en-US" b="1" dirty="0">
                <a:solidFill>
                  <a:schemeClr val="accent4">
                    <a:lumMod val="50000"/>
                  </a:schemeClr>
                </a:solidFill>
              </a:rPr>
              <a:t>票、不同意</a:t>
            </a:r>
            <a:r>
              <a:rPr lang="en-US" altLang="zh-TW" b="1" dirty="0">
                <a:solidFill>
                  <a:schemeClr val="accent4">
                    <a:lumMod val="50000"/>
                  </a:schemeClr>
                </a:solidFill>
              </a:rPr>
              <a:t>1</a:t>
            </a:r>
            <a:r>
              <a:rPr lang="zh-TW" altLang="en-US" b="1" dirty="0">
                <a:solidFill>
                  <a:schemeClr val="accent4">
                    <a:lumMod val="50000"/>
                  </a:schemeClr>
                </a:solidFill>
              </a:rPr>
              <a:t>票、未勾選</a:t>
            </a:r>
            <a:r>
              <a:rPr lang="en-US" altLang="zh-TW" b="1" dirty="0">
                <a:solidFill>
                  <a:schemeClr val="accent4">
                    <a:lumMod val="50000"/>
                  </a:schemeClr>
                </a:solidFill>
              </a:rPr>
              <a:t>1</a:t>
            </a:r>
            <a:r>
              <a:rPr lang="zh-TW" altLang="en-US" b="1" dirty="0">
                <a:solidFill>
                  <a:schemeClr val="accent4">
                    <a:lumMod val="50000"/>
                  </a:schemeClr>
                </a:solidFill>
              </a:rPr>
              <a:t>票，同意票為相對多數，本案照案通過。</a:t>
            </a:r>
          </a:p>
          <a:p>
            <a:pPr>
              <a:lnSpc>
                <a:spcPts val="3000"/>
              </a:lnSpc>
            </a:pPr>
            <a:r>
              <a:rPr lang="zh-TW" altLang="en-US" b="1" dirty="0">
                <a:solidFill>
                  <a:srgbClr val="FF0000"/>
                </a:solidFill>
              </a:rPr>
              <a:t>執行情形：已完成</a:t>
            </a:r>
            <a:r>
              <a:rPr lang="zh-TW" altLang="en-US" b="1" dirty="0" smtClean="0">
                <a:solidFill>
                  <a:srgbClr val="FF0000"/>
                </a:solidFill>
              </a:rPr>
              <a:t>。</a:t>
            </a:r>
            <a:endParaRPr lang="en-US" altLang="zh-TW" b="1" dirty="0" smtClean="0">
              <a:solidFill>
                <a:srgbClr val="FF0000"/>
              </a:solidFill>
            </a:endParaRPr>
          </a:p>
          <a:p>
            <a:pPr>
              <a:lnSpc>
                <a:spcPts val="3000"/>
              </a:lnSpc>
            </a:pPr>
            <a:endParaRPr lang="zh-TW" altLang="en-US" b="1" dirty="0">
              <a:solidFill>
                <a:srgbClr val="FF0000"/>
              </a:solidFill>
            </a:endParaRPr>
          </a:p>
          <a:p>
            <a:pPr>
              <a:lnSpc>
                <a:spcPts val="3000"/>
              </a:lnSpc>
            </a:pPr>
            <a:r>
              <a:rPr lang="en-US" altLang="zh-TW" sz="2800" b="1" dirty="0" smtClean="0">
                <a:solidFill>
                  <a:schemeClr val="accent4">
                    <a:lumMod val="50000"/>
                  </a:schemeClr>
                </a:solidFill>
              </a:rPr>
              <a:t>(</a:t>
            </a:r>
            <a:r>
              <a:rPr lang="zh-TW" altLang="en-US" sz="2800" b="1" dirty="0" smtClean="0">
                <a:solidFill>
                  <a:schemeClr val="accent4">
                    <a:lumMod val="50000"/>
                  </a:schemeClr>
                </a:solidFill>
              </a:rPr>
              <a:t> 二 </a:t>
            </a:r>
            <a:r>
              <a:rPr lang="en-US" altLang="zh-TW" sz="2800" b="1" dirty="0" smtClean="0">
                <a:solidFill>
                  <a:schemeClr val="accent4">
                    <a:lumMod val="50000"/>
                  </a:schemeClr>
                </a:solidFill>
              </a:rPr>
              <a:t>)</a:t>
            </a:r>
            <a:r>
              <a:rPr lang="zh-TW" altLang="en-US" sz="2800" b="1" dirty="0" smtClean="0">
                <a:solidFill>
                  <a:schemeClr val="accent4">
                    <a:lumMod val="50000"/>
                  </a:schemeClr>
                </a:solidFill>
              </a:rPr>
              <a:t> 臨時動議</a:t>
            </a:r>
            <a:r>
              <a:rPr lang="en-US" altLang="zh-TW" sz="2800" b="1" dirty="0" smtClean="0">
                <a:solidFill>
                  <a:schemeClr val="accent4">
                    <a:lumMod val="50000"/>
                  </a:schemeClr>
                </a:solidFill>
              </a:rPr>
              <a:t>:</a:t>
            </a:r>
          </a:p>
          <a:p>
            <a:pPr>
              <a:lnSpc>
                <a:spcPts val="3000"/>
              </a:lnSpc>
            </a:pPr>
            <a:r>
              <a:rPr lang="zh-TW" altLang="en-US" b="1" dirty="0" smtClean="0">
                <a:solidFill>
                  <a:schemeClr val="accent4">
                    <a:lumMod val="50000"/>
                  </a:schemeClr>
                </a:solidFill>
              </a:rPr>
              <a:t>案由</a:t>
            </a:r>
            <a:r>
              <a:rPr lang="zh-TW" altLang="en-US" b="1" dirty="0">
                <a:solidFill>
                  <a:schemeClr val="accent4">
                    <a:lumMod val="50000"/>
                  </a:schemeClr>
                </a:solidFill>
              </a:rPr>
              <a:t>一：為統一本校法規格式標準，修訂本校原校務會議通過之各項規章，提請討論。</a:t>
            </a:r>
            <a:r>
              <a:rPr lang="en-US" altLang="zh-TW" b="1" dirty="0">
                <a:solidFill>
                  <a:schemeClr val="accent4">
                    <a:lumMod val="50000"/>
                  </a:schemeClr>
                </a:solidFill>
              </a:rPr>
              <a:t>(</a:t>
            </a:r>
            <a:r>
              <a:rPr lang="zh-TW" altLang="en-US" b="1" dirty="0">
                <a:solidFill>
                  <a:schemeClr val="accent4">
                    <a:lumMod val="50000"/>
                  </a:schemeClr>
                </a:solidFill>
              </a:rPr>
              <a:t>提案單位</a:t>
            </a:r>
            <a:r>
              <a:rPr lang="en-US" altLang="zh-TW" b="1" dirty="0">
                <a:solidFill>
                  <a:schemeClr val="accent4">
                    <a:lumMod val="50000"/>
                  </a:schemeClr>
                </a:solidFill>
              </a:rPr>
              <a:t>:</a:t>
            </a:r>
            <a:r>
              <a:rPr lang="zh-TW" altLang="en-US" b="1" dirty="0" smtClean="0">
                <a:solidFill>
                  <a:schemeClr val="accent4">
                    <a:lumMod val="50000"/>
                  </a:schemeClr>
                </a:solidFill>
              </a:rPr>
              <a:t>秘書</a:t>
            </a:r>
            <a:endParaRPr lang="en-US" altLang="zh-TW" b="1" dirty="0" smtClean="0">
              <a:solidFill>
                <a:schemeClr val="accent4">
                  <a:lumMod val="50000"/>
                </a:schemeClr>
              </a:solidFill>
            </a:endParaRPr>
          </a:p>
          <a:p>
            <a:pPr>
              <a:lnSpc>
                <a:spcPts val="3000"/>
              </a:lnSpc>
            </a:pPr>
            <a:r>
              <a:rPr lang="zh-TW" altLang="en-US" b="1" dirty="0">
                <a:solidFill>
                  <a:schemeClr val="accent4">
                    <a:lumMod val="50000"/>
                  </a:schemeClr>
                </a:solidFill>
              </a:rPr>
              <a:t> </a:t>
            </a:r>
            <a:r>
              <a:rPr lang="zh-TW" altLang="en-US" b="1" dirty="0" smtClean="0">
                <a:solidFill>
                  <a:schemeClr val="accent4">
                    <a:lumMod val="50000"/>
                  </a:schemeClr>
                </a:solidFill>
              </a:rPr>
              <a:t>             室</a:t>
            </a:r>
            <a:r>
              <a:rPr lang="en-US" altLang="zh-TW" b="1" dirty="0">
                <a:solidFill>
                  <a:schemeClr val="accent4">
                    <a:lumMod val="50000"/>
                  </a:schemeClr>
                </a:solidFill>
              </a:rPr>
              <a:t>)</a:t>
            </a:r>
          </a:p>
          <a:p>
            <a:pPr>
              <a:lnSpc>
                <a:spcPts val="3000"/>
              </a:lnSpc>
            </a:pPr>
            <a:r>
              <a:rPr lang="zh-TW" altLang="en-US" b="1" dirty="0">
                <a:solidFill>
                  <a:schemeClr val="accent4">
                    <a:lumMod val="50000"/>
                  </a:schemeClr>
                </a:solidFill>
              </a:rPr>
              <a:t>說  明：</a:t>
            </a:r>
            <a:r>
              <a:rPr lang="en-US" altLang="zh-TW" b="1" dirty="0">
                <a:solidFill>
                  <a:schemeClr val="accent4">
                    <a:lumMod val="50000"/>
                  </a:schemeClr>
                </a:solidFill>
              </a:rPr>
              <a:t>(</a:t>
            </a:r>
            <a:r>
              <a:rPr lang="zh-TW" altLang="en-US" b="1" dirty="0">
                <a:solidFill>
                  <a:schemeClr val="accent4">
                    <a:lumMod val="50000"/>
                  </a:schemeClr>
                </a:solidFill>
              </a:rPr>
              <a:t>略</a:t>
            </a:r>
            <a:r>
              <a:rPr lang="en-US" altLang="zh-TW" b="1" dirty="0">
                <a:solidFill>
                  <a:schemeClr val="accent4">
                    <a:lumMod val="50000"/>
                  </a:schemeClr>
                </a:solidFill>
              </a:rPr>
              <a:t>)</a:t>
            </a:r>
          </a:p>
          <a:p>
            <a:pPr>
              <a:lnSpc>
                <a:spcPts val="3000"/>
              </a:lnSpc>
            </a:pPr>
            <a:r>
              <a:rPr lang="zh-TW" altLang="en-US" b="1" dirty="0">
                <a:solidFill>
                  <a:schemeClr val="accent4">
                    <a:lumMod val="50000"/>
                  </a:schemeClr>
                </a:solidFill>
              </a:rPr>
              <a:t>決  議：同意</a:t>
            </a:r>
            <a:r>
              <a:rPr lang="en-US" altLang="zh-TW" b="1" dirty="0">
                <a:solidFill>
                  <a:schemeClr val="accent4">
                    <a:lumMod val="50000"/>
                  </a:schemeClr>
                </a:solidFill>
              </a:rPr>
              <a:t>140</a:t>
            </a:r>
            <a:r>
              <a:rPr lang="zh-TW" altLang="en-US" b="1" dirty="0">
                <a:solidFill>
                  <a:schemeClr val="accent4">
                    <a:lumMod val="50000"/>
                  </a:schemeClr>
                </a:solidFill>
              </a:rPr>
              <a:t>票、不同意</a:t>
            </a:r>
            <a:r>
              <a:rPr lang="en-US" altLang="zh-TW" b="1" dirty="0">
                <a:solidFill>
                  <a:schemeClr val="accent4">
                    <a:lumMod val="50000"/>
                  </a:schemeClr>
                </a:solidFill>
              </a:rPr>
              <a:t>1</a:t>
            </a:r>
            <a:r>
              <a:rPr lang="zh-TW" altLang="en-US" b="1" dirty="0">
                <a:solidFill>
                  <a:schemeClr val="accent4">
                    <a:lumMod val="50000"/>
                  </a:schemeClr>
                </a:solidFill>
              </a:rPr>
              <a:t>票、未勾選</a:t>
            </a:r>
            <a:r>
              <a:rPr lang="en-US" altLang="zh-TW" b="1" dirty="0">
                <a:solidFill>
                  <a:schemeClr val="accent4">
                    <a:lumMod val="50000"/>
                  </a:schemeClr>
                </a:solidFill>
              </a:rPr>
              <a:t>1</a:t>
            </a:r>
            <a:r>
              <a:rPr lang="zh-TW" altLang="en-US" b="1" dirty="0">
                <a:solidFill>
                  <a:schemeClr val="accent4">
                    <a:lumMod val="50000"/>
                  </a:schemeClr>
                </a:solidFill>
              </a:rPr>
              <a:t>票，同意票為相對多數，本案照案通過。</a:t>
            </a:r>
          </a:p>
          <a:p>
            <a:pPr>
              <a:lnSpc>
                <a:spcPts val="3000"/>
              </a:lnSpc>
            </a:pPr>
            <a:r>
              <a:rPr lang="zh-TW" altLang="en-US" b="1" dirty="0">
                <a:solidFill>
                  <a:srgbClr val="FF0000"/>
                </a:solidFill>
              </a:rPr>
              <a:t>執行情形：已完成。</a:t>
            </a:r>
          </a:p>
        </p:txBody>
      </p:sp>
    </p:spTree>
    <p:extLst>
      <p:ext uri="{BB962C8B-B14F-4D97-AF65-F5344CB8AC3E}">
        <p14:creationId xmlns:p14="http://schemas.microsoft.com/office/powerpoint/2010/main" val="1476914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ctrTitle" idx="4294967295"/>
          </p:nvPr>
        </p:nvSpPr>
        <p:spPr>
          <a:xfrm>
            <a:off x="1908175" y="692150"/>
            <a:ext cx="6840537" cy="7778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6000"/>
              <a:buFont typeface="PMingLiu"/>
              <a:buNone/>
            </a:pPr>
            <a:r>
              <a:rPr lang="en-US" sz="6000" b="1" dirty="0" err="1">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sym typeface="PMingLiu"/>
              </a:rPr>
              <a:t>壢商校務會議</a:t>
            </a:r>
            <a:endParaRPr sz="6000" b="1" dirty="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110" name="Google Shape;110;p2"/>
          <p:cNvSpPr txBox="1">
            <a:spLocks noGrp="1"/>
          </p:cNvSpPr>
          <p:nvPr>
            <p:ph type="subTitle" idx="4294967295"/>
          </p:nvPr>
        </p:nvSpPr>
        <p:spPr>
          <a:xfrm>
            <a:off x="900112" y="3284537"/>
            <a:ext cx="7850187" cy="174783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lt2"/>
              </a:buClr>
              <a:buSzPts val="7500"/>
              <a:buFont typeface="Noto Sans Symbols"/>
              <a:buNone/>
            </a:pPr>
            <a:r>
              <a:rPr lang="zh-TW" altLang="en-US" sz="10000" b="1" u="none" strike="noStrike" cap="none"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教務</a:t>
            </a:r>
            <a:r>
              <a:rPr lang="en-US" sz="10000" b="1" u="none" strike="noStrike" cap="none"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處</a:t>
            </a:r>
          </a:p>
        </p:txBody>
      </p:sp>
      <p:pic>
        <p:nvPicPr>
          <p:cNvPr id="111" name="Google Shape;111;p2" descr="C:\Documents and Settings\user\桌面\新學校校名及校徽\校徽原檔.jpg"/>
          <p:cNvPicPr preferRelativeResize="0"/>
          <p:nvPr/>
        </p:nvPicPr>
        <p:blipFill rotWithShape="1">
          <a:blip r:embed="rId3">
            <a:alphaModFix/>
          </a:blip>
          <a:srcRect/>
          <a:stretch/>
        </p:blipFill>
        <p:spPr>
          <a:xfrm>
            <a:off x="684212" y="188912"/>
            <a:ext cx="1943100" cy="1944687"/>
          </a:xfrm>
          <a:prstGeom prst="rect">
            <a:avLst/>
          </a:prstGeom>
          <a:noFill/>
          <a:ln>
            <a:noFill/>
          </a:ln>
        </p:spPr>
      </p:pic>
    </p:spTree>
    <p:extLst>
      <p:ext uri="{BB962C8B-B14F-4D97-AF65-F5344CB8AC3E}">
        <p14:creationId xmlns:p14="http://schemas.microsoft.com/office/powerpoint/2010/main" val="3748948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標題 1"/>
          <p:cNvSpPr>
            <a:spLocks noGrp="1"/>
          </p:cNvSpPr>
          <p:nvPr>
            <p:ph type="ctrTitle" idx="4294967295"/>
          </p:nvPr>
        </p:nvSpPr>
        <p:spPr>
          <a:xfrm>
            <a:off x="1908175" y="692150"/>
            <a:ext cx="6840538" cy="777875"/>
          </a:xfrm>
        </p:spPr>
        <p:txBody>
          <a:bodyPr anchor="ctr"/>
          <a:lstStyle/>
          <a:p>
            <a:pPr algn="ctr" eaLnBrk="1" hangingPunct="1">
              <a:defRPr/>
            </a:pPr>
            <a:r>
              <a:rPr lang="zh-TW" altLang="en-US" sz="6000" b="1" i="1" dirty="0" smtClean="0">
                <a:solidFill>
                  <a:srgbClr val="0000FF"/>
                </a:solidFill>
                <a:effectLst>
                  <a:outerShdw blurRad="38100" dist="38100" dir="2700000" algn="tl">
                    <a:srgbClr val="C0C0C0"/>
                  </a:outerShdw>
                </a:effectLst>
                <a:latin typeface="新細明體" panose="02020300000000000000" pitchFamily="18" charset="-120"/>
              </a:rPr>
              <a:t>壢商校務會議</a:t>
            </a:r>
            <a:endParaRPr lang="en-US" altLang="zh-TW" sz="6000" b="1" i="1" dirty="0" smtClean="0">
              <a:solidFill>
                <a:srgbClr val="0000FF"/>
              </a:solidFill>
              <a:effectLst>
                <a:outerShdw blurRad="38100" dist="38100" dir="2700000" algn="tl">
                  <a:srgbClr val="C0C0C0"/>
                </a:outerShdw>
              </a:effectLst>
              <a:latin typeface="新細明體" panose="02020300000000000000" pitchFamily="18" charset="-120"/>
            </a:endParaRPr>
          </a:p>
        </p:txBody>
      </p:sp>
      <p:sp>
        <p:nvSpPr>
          <p:cNvPr id="5123" name="副標題 2"/>
          <p:cNvSpPr>
            <a:spLocks noGrp="1"/>
          </p:cNvSpPr>
          <p:nvPr>
            <p:ph type="subTitle" idx="4294967295"/>
          </p:nvPr>
        </p:nvSpPr>
        <p:spPr>
          <a:xfrm>
            <a:off x="900113" y="3284538"/>
            <a:ext cx="7850187" cy="1747837"/>
          </a:xfrm>
        </p:spPr>
        <p:txBody>
          <a:bodyPr/>
          <a:lstStyle/>
          <a:p>
            <a:pPr marL="0" indent="0" algn="ctr" eaLnBrk="1" hangingPunct="1">
              <a:lnSpc>
                <a:spcPct val="80000"/>
              </a:lnSpc>
              <a:buFont typeface="Wingdings" panose="05000000000000000000" pitchFamily="2" charset="2"/>
              <a:buNone/>
              <a:defRPr/>
            </a:pPr>
            <a:r>
              <a:rPr lang="zh-TW" altLang="en-US" sz="10000" b="1" i="1" dirty="0">
                <a:solidFill>
                  <a:srgbClr val="0033CC"/>
                </a:solidFill>
                <a:effectLst>
                  <a:outerShdw blurRad="38100" dist="38100" dir="2700000" algn="tl">
                    <a:srgbClr val="000000">
                      <a:alpha val="43137"/>
                    </a:srgbClr>
                  </a:outerShdw>
                </a:effectLst>
                <a:latin typeface="華康龍門石碑(P)" pitchFamily="66" charset="-120"/>
                <a:ea typeface="華康龍門石碑(P)" pitchFamily="66" charset="-120"/>
              </a:rPr>
              <a:t>教</a:t>
            </a:r>
            <a:r>
              <a:rPr lang="en-US" altLang="zh-TW" sz="10000" b="1" i="1" dirty="0" smtClean="0">
                <a:solidFill>
                  <a:srgbClr val="0033CC"/>
                </a:solidFill>
                <a:effectLst>
                  <a:outerShdw blurRad="38100" dist="38100" dir="2700000" algn="tl">
                    <a:srgbClr val="000000">
                      <a:alpha val="43137"/>
                    </a:srgbClr>
                  </a:outerShdw>
                </a:effectLst>
                <a:latin typeface="華康龍門石碑(P)" pitchFamily="66" charset="-120"/>
                <a:ea typeface="華康龍門石碑(P)" pitchFamily="66" charset="-120"/>
              </a:rPr>
              <a:t>   </a:t>
            </a:r>
            <a:r>
              <a:rPr lang="zh-TW" altLang="en-US" sz="10000" b="1" i="1" dirty="0" err="1">
                <a:solidFill>
                  <a:srgbClr val="0033CC"/>
                </a:solidFill>
                <a:effectLst>
                  <a:outerShdw blurRad="38100" dist="38100" dir="2700000" algn="tl">
                    <a:srgbClr val="000000">
                      <a:alpha val="43137"/>
                    </a:srgbClr>
                  </a:outerShdw>
                </a:effectLst>
                <a:latin typeface="華康龍門石碑(P)" pitchFamily="66" charset="-120"/>
                <a:ea typeface="華康龍門石碑(P)" pitchFamily="66" charset="-120"/>
              </a:rPr>
              <a:t>務</a:t>
            </a:r>
            <a:r>
              <a:rPr lang="en-US" altLang="zh-TW" sz="10000" b="1" i="1" dirty="0" smtClean="0">
                <a:solidFill>
                  <a:srgbClr val="0033CC"/>
                </a:solidFill>
                <a:effectLst>
                  <a:outerShdw blurRad="38100" dist="38100" dir="2700000" algn="tl">
                    <a:srgbClr val="000000">
                      <a:alpha val="43137"/>
                    </a:srgbClr>
                  </a:outerShdw>
                </a:effectLst>
                <a:latin typeface="華康龍門石碑(P)" pitchFamily="66" charset="-120"/>
                <a:ea typeface="華康龍門石碑(P)" pitchFamily="66" charset="-120"/>
              </a:rPr>
              <a:t>    </a:t>
            </a:r>
            <a:r>
              <a:rPr lang="zh-TW" altLang="en-US" sz="10000" b="1" i="1" dirty="0" smtClean="0">
                <a:solidFill>
                  <a:srgbClr val="0033CC"/>
                </a:solidFill>
                <a:effectLst>
                  <a:outerShdw blurRad="38100" dist="38100" dir="2700000" algn="tl">
                    <a:srgbClr val="000000">
                      <a:alpha val="43137"/>
                    </a:srgbClr>
                  </a:outerShdw>
                </a:effectLst>
                <a:latin typeface="華康龍門石碑(P)" pitchFamily="66" charset="-120"/>
                <a:ea typeface="華康龍門石碑(P)" pitchFamily="66" charset="-120"/>
              </a:rPr>
              <a:t>處</a:t>
            </a:r>
          </a:p>
        </p:txBody>
      </p:sp>
      <p:pic>
        <p:nvPicPr>
          <p:cNvPr id="9220" name="Picture 5" descr="C:\Documents and Settings\user\桌面\新學校校名及校徽\校徽原檔.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913"/>
            <a:ext cx="19431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694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2"/>
          <p:cNvSpPr>
            <a:spLocks noGrp="1"/>
          </p:cNvSpPr>
          <p:nvPr>
            <p:ph idx="1"/>
          </p:nvPr>
        </p:nvSpPr>
        <p:spPr/>
        <p:txBody>
          <a:bodyPr/>
          <a:lstStyle/>
          <a:p>
            <a:r>
              <a:rPr lang="zh-TW" altLang="en-US" smtClean="0"/>
              <a:t>目錄</a:t>
            </a:r>
            <a:endParaRPr lang="en-US" altLang="zh-TW" smtClean="0"/>
          </a:p>
          <a:p>
            <a:r>
              <a:rPr lang="zh-TW" altLang="zh-TW" smtClean="0"/>
              <a:t>『學生學習歷程檔案』宣導事項</a:t>
            </a:r>
            <a:endParaRPr lang="en-US" altLang="zh-TW" smtClean="0"/>
          </a:p>
          <a:p>
            <a:r>
              <a:rPr lang="zh-TW" altLang="en-US" smtClean="0"/>
              <a:t>教務工作報告</a:t>
            </a:r>
            <a:endParaRPr lang="en-US" altLang="zh-TW" smtClean="0"/>
          </a:p>
          <a:p>
            <a:r>
              <a:rPr lang="zh-TW" altLang="en-US" smtClean="0"/>
              <a:t>重要時程提醒</a:t>
            </a:r>
          </a:p>
          <a:p>
            <a:endParaRPr lang="en-US" altLang="zh-TW" smtClean="0"/>
          </a:p>
          <a:p>
            <a:endParaRPr lang="en-US" altLang="zh-TW" smtClean="0"/>
          </a:p>
          <a:p>
            <a:endParaRPr lang="zh-TW" altLang="en-US" smtClean="0"/>
          </a:p>
        </p:txBody>
      </p:sp>
      <p:sp>
        <p:nvSpPr>
          <p:cNvPr id="4"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教務處           </a:t>
            </a:r>
            <a:r>
              <a:rPr lang="en-US" altLang="zh-TW" sz="6000" b="1" i="1" dirty="0" smtClean="0">
                <a:solidFill>
                  <a:srgbClr val="0033CC"/>
                </a:solidFill>
                <a:effectLst>
                  <a:outerShdw blurRad="38100" dist="38100" dir="2700000" algn="tl">
                    <a:srgbClr val="C0C0C0"/>
                  </a:outerShdw>
                </a:effectLst>
              </a:rPr>
              <a:t>10-1</a:t>
            </a:r>
            <a:endParaRPr lang="zh-TW" altLang="en-US" sz="6000" dirty="0">
              <a:solidFill>
                <a:srgbClr val="0033CC"/>
              </a:solidFill>
            </a:endParaRPr>
          </a:p>
        </p:txBody>
      </p:sp>
    </p:spTree>
    <p:extLst>
      <p:ext uri="{BB962C8B-B14F-4D97-AF65-F5344CB8AC3E}">
        <p14:creationId xmlns:p14="http://schemas.microsoft.com/office/powerpoint/2010/main" val="3904023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教務處           </a:t>
            </a:r>
            <a:r>
              <a:rPr lang="en-US" altLang="zh-TW" sz="6000" b="1" i="1" dirty="0" smtClean="0">
                <a:solidFill>
                  <a:srgbClr val="0033CC"/>
                </a:solidFill>
                <a:effectLst>
                  <a:outerShdw blurRad="38100" dist="38100" dir="2700000" algn="tl">
                    <a:srgbClr val="C0C0C0"/>
                  </a:outerShdw>
                </a:effectLst>
              </a:rPr>
              <a:t>10-2</a:t>
            </a:r>
            <a:endParaRPr lang="zh-TW" altLang="en-US" sz="6000" dirty="0">
              <a:solidFill>
                <a:srgbClr val="0033CC"/>
              </a:solidFill>
            </a:endParaRPr>
          </a:p>
        </p:txBody>
      </p:sp>
      <p:sp>
        <p:nvSpPr>
          <p:cNvPr id="16387" name="內容版面配置區 2"/>
          <p:cNvSpPr>
            <a:spLocks noGrp="1"/>
          </p:cNvSpPr>
          <p:nvPr>
            <p:ph idx="1"/>
          </p:nvPr>
        </p:nvSpPr>
        <p:spPr>
          <a:xfrm>
            <a:off x="457200" y="1600200"/>
            <a:ext cx="8229600" cy="5257800"/>
          </a:xfrm>
        </p:spPr>
        <p:txBody>
          <a:bodyPr/>
          <a:lstStyle/>
          <a:p>
            <a:pPr>
              <a:defRPr/>
            </a:pPr>
            <a:r>
              <a:rPr lang="zh-TW" altLang="zh-TW" dirty="0"/>
              <a:t>『學生學習歷程檔案』宣導事項</a:t>
            </a:r>
          </a:p>
          <a:p>
            <a:pPr marL="0" indent="0">
              <a:buFont typeface="Wingdings" panose="05000000000000000000" pitchFamily="2" charset="2"/>
              <a:buNone/>
              <a:defRPr/>
            </a:pPr>
            <a:r>
              <a:rPr lang="zh-TW" altLang="zh-TW" dirty="0" smtClean="0"/>
              <a:t>國教</a:t>
            </a:r>
            <a:r>
              <a:rPr lang="zh-TW" altLang="zh-TW" dirty="0"/>
              <a:t>署於</a:t>
            </a:r>
            <a:r>
              <a:rPr lang="en-US" altLang="zh-TW" dirty="0">
                <a:latin typeface="Times New Roman" panose="02020603050405020304" pitchFamily="18" charset="0"/>
                <a:cs typeface="Times New Roman" panose="02020603050405020304" pitchFamily="18" charset="0"/>
              </a:rPr>
              <a:t>109</a:t>
            </a:r>
            <a:r>
              <a:rPr lang="zh-TW" altLang="zh-TW" dirty="0">
                <a:latin typeface="Times New Roman" panose="02020603050405020304" pitchFamily="18" charset="0"/>
                <a:cs typeface="Times New Roman" panose="02020603050405020304" pitchFamily="18" charset="0"/>
              </a:rPr>
              <a:t>年</a:t>
            </a:r>
            <a:r>
              <a:rPr lang="en-US" altLang="zh-TW" dirty="0">
                <a:latin typeface="Times New Roman" panose="02020603050405020304" pitchFamily="18" charset="0"/>
                <a:cs typeface="Times New Roman" panose="02020603050405020304" pitchFamily="18" charset="0"/>
              </a:rPr>
              <a:t>1</a:t>
            </a:r>
            <a:r>
              <a:rPr lang="zh-TW" altLang="zh-TW" dirty="0">
                <a:latin typeface="Times New Roman" panose="02020603050405020304" pitchFamily="18" charset="0"/>
                <a:cs typeface="Times New Roman" panose="02020603050405020304" pitchFamily="18" charset="0"/>
              </a:rPr>
              <a:t>月</a:t>
            </a:r>
            <a:r>
              <a:rPr lang="en-US" altLang="zh-TW" dirty="0">
                <a:latin typeface="Times New Roman" panose="02020603050405020304" pitchFamily="18" charset="0"/>
                <a:cs typeface="Times New Roman" panose="02020603050405020304" pitchFamily="18" charset="0"/>
              </a:rPr>
              <a:t>14</a:t>
            </a:r>
            <a:r>
              <a:rPr lang="zh-TW" altLang="zh-TW" dirty="0">
                <a:latin typeface="Times New Roman" panose="02020603050405020304" pitchFamily="18" charset="0"/>
                <a:cs typeface="Times New Roman" panose="02020603050405020304" pitchFamily="18" charset="0"/>
              </a:rPr>
              <a:t>日</a:t>
            </a:r>
            <a:r>
              <a:rPr lang="zh-TW" altLang="zh-TW" dirty="0"/>
              <a:t>來文調查各校學習歷程推動情形，建議『老師僅需認證學生課程學習成果是否為課程中所產出，無須評論優缺點』。</a:t>
            </a:r>
          </a:p>
          <a:p>
            <a:pPr marL="0" indent="0">
              <a:buFont typeface="Wingdings" panose="05000000000000000000" pitchFamily="2" charset="2"/>
              <a:buNone/>
              <a:defRPr/>
            </a:pPr>
            <a:endParaRPr lang="en-US" altLang="zh-TW" sz="2000" dirty="0" smtClean="0"/>
          </a:p>
          <a:p>
            <a:pPr marL="0" indent="0">
              <a:buFont typeface="Wingdings" panose="05000000000000000000" pitchFamily="2" charset="2"/>
              <a:buNone/>
              <a:defRPr/>
            </a:pPr>
            <a:r>
              <a:rPr lang="zh-TW" altLang="zh-TW" dirty="0" smtClean="0"/>
              <a:t>根據</a:t>
            </a:r>
            <a:r>
              <a:rPr lang="zh-TW" altLang="zh-TW" dirty="0"/>
              <a:t>問卷內容，教師在認證學生課程學習成果時，請以下列三個原則進行課程認證：</a:t>
            </a:r>
          </a:p>
          <a:p>
            <a:pPr marL="0" indent="0">
              <a:buFont typeface="Wingdings" panose="05000000000000000000" pitchFamily="2" charset="2"/>
              <a:buNone/>
              <a:defRPr/>
            </a:pPr>
            <a:r>
              <a:rPr lang="en-US" altLang="zh-TW" dirty="0">
                <a:latin typeface="Times New Roman" panose="02020603050405020304" pitchFamily="18" charset="0"/>
                <a:cs typeface="Times New Roman" panose="02020603050405020304" pitchFamily="18" charset="0"/>
              </a:rPr>
              <a:t>(1)</a:t>
            </a:r>
            <a:r>
              <a:rPr lang="zh-TW" altLang="zh-TW" dirty="0">
                <a:latin typeface="Times New Roman" panose="02020603050405020304" pitchFamily="18" charset="0"/>
                <a:cs typeface="Times New Roman" panose="02020603050405020304" pitchFamily="18" charset="0"/>
              </a:rPr>
              <a:t>不得以成績及格做為認證通過條件</a:t>
            </a:r>
          </a:p>
          <a:p>
            <a:pPr marL="0" indent="0">
              <a:buFont typeface="Wingdings" panose="05000000000000000000" pitchFamily="2" charset="2"/>
              <a:buNone/>
              <a:defRPr/>
            </a:pPr>
            <a:r>
              <a:rPr lang="en-US" altLang="zh-TW" dirty="0">
                <a:latin typeface="Times New Roman" panose="02020603050405020304" pitchFamily="18" charset="0"/>
                <a:cs typeface="Times New Roman" panose="02020603050405020304" pitchFamily="18" charset="0"/>
              </a:rPr>
              <a:t>(2)</a:t>
            </a:r>
            <a:r>
              <a:rPr lang="zh-TW" altLang="zh-TW" dirty="0">
                <a:latin typeface="Times New Roman" panose="02020603050405020304" pitchFamily="18" charset="0"/>
                <a:cs typeface="Times New Roman" panose="02020603050405020304" pitchFamily="18" charset="0"/>
              </a:rPr>
              <a:t>不得限定特定作業或單元才予認證通過</a:t>
            </a:r>
          </a:p>
          <a:p>
            <a:pPr marL="0" indent="0">
              <a:buFont typeface="Wingdings" panose="05000000000000000000" pitchFamily="2" charset="2"/>
              <a:buNone/>
              <a:defRPr/>
            </a:pPr>
            <a:r>
              <a:rPr lang="en-US" altLang="zh-TW" dirty="0">
                <a:latin typeface="Times New Roman" panose="02020603050405020304" pitchFamily="18" charset="0"/>
                <a:cs typeface="Times New Roman" panose="02020603050405020304" pitchFamily="18" charset="0"/>
              </a:rPr>
              <a:t>(3)</a:t>
            </a:r>
            <a:r>
              <a:rPr lang="zh-TW" altLang="zh-TW" dirty="0">
                <a:latin typeface="Times New Roman" panose="02020603050405020304" pitchFamily="18" charset="0"/>
                <a:cs typeface="Times New Roman" panose="02020603050405020304" pitchFamily="18" charset="0"/>
              </a:rPr>
              <a:t>不得以課程學習成果品質做為認證通過條件</a:t>
            </a:r>
          </a:p>
          <a:p>
            <a:pPr lvl="1">
              <a:defRPr/>
            </a:pPr>
            <a:endParaRPr lang="en-US" altLang="zh-TW" dirty="0" smtClean="0"/>
          </a:p>
        </p:txBody>
      </p:sp>
    </p:spTree>
    <p:extLst>
      <p:ext uri="{BB962C8B-B14F-4D97-AF65-F5344CB8AC3E}">
        <p14:creationId xmlns:p14="http://schemas.microsoft.com/office/powerpoint/2010/main" val="370527505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教務處           </a:t>
            </a:r>
            <a:r>
              <a:rPr lang="en-US" altLang="zh-TW" sz="6000" b="1" i="1" dirty="0" smtClean="0">
                <a:solidFill>
                  <a:srgbClr val="0033CC"/>
                </a:solidFill>
                <a:effectLst>
                  <a:outerShdw blurRad="38100" dist="38100" dir="2700000" algn="tl">
                    <a:srgbClr val="C0C0C0"/>
                  </a:outerShdw>
                </a:effectLst>
              </a:rPr>
              <a:t>10-3</a:t>
            </a:r>
            <a:endParaRPr lang="zh-TW" altLang="en-US" sz="6000" dirty="0">
              <a:solidFill>
                <a:srgbClr val="0033CC"/>
              </a:solidFill>
            </a:endParaRPr>
          </a:p>
        </p:txBody>
      </p:sp>
      <p:sp>
        <p:nvSpPr>
          <p:cNvPr id="16387" name="內容版面配置區 2"/>
          <p:cNvSpPr>
            <a:spLocks noGrp="1"/>
          </p:cNvSpPr>
          <p:nvPr>
            <p:ph idx="1"/>
          </p:nvPr>
        </p:nvSpPr>
        <p:spPr>
          <a:xfrm>
            <a:off x="457200" y="1600200"/>
            <a:ext cx="8229600" cy="5257800"/>
          </a:xfrm>
        </p:spPr>
        <p:txBody>
          <a:bodyPr/>
          <a:lstStyle/>
          <a:p>
            <a:pPr>
              <a:defRPr/>
            </a:pPr>
            <a:r>
              <a:rPr lang="zh-TW" altLang="zh-TW" dirty="0"/>
              <a:t>『學生學習歷程檔案』宣導事項</a:t>
            </a:r>
          </a:p>
          <a:p>
            <a:pPr marL="0" indent="0">
              <a:buFont typeface="Wingdings" panose="05000000000000000000" pitchFamily="2" charset="2"/>
              <a:buNone/>
              <a:defRPr/>
            </a:pPr>
            <a:endParaRPr lang="en-US" altLang="zh-TW" dirty="0" smtClean="0"/>
          </a:p>
          <a:p>
            <a:pPr marL="0" indent="0">
              <a:buFont typeface="Wingdings" panose="05000000000000000000" pitchFamily="2" charset="2"/>
              <a:buNone/>
              <a:defRPr/>
            </a:pPr>
            <a:r>
              <a:rPr lang="zh-TW" altLang="zh-TW" dirty="0" smtClean="0"/>
              <a:t>學生</a:t>
            </a:r>
            <a:r>
              <a:rPr lang="zh-TW" altLang="zh-TW" dirty="0"/>
              <a:t>僅能</a:t>
            </a:r>
            <a:r>
              <a:rPr lang="zh-TW" altLang="zh-TW" dirty="0" smtClean="0"/>
              <a:t>於</a:t>
            </a:r>
            <a:r>
              <a:rPr lang="zh-TW" altLang="en-US" b="1" dirty="0" smtClean="0">
                <a:solidFill>
                  <a:srgbClr val="0000FF"/>
                </a:solidFill>
              </a:rPr>
              <a:t>上傳截止日</a:t>
            </a:r>
            <a:r>
              <a:rPr lang="zh-TW" altLang="zh-TW" dirty="0" smtClean="0"/>
              <a:t>前</a:t>
            </a:r>
            <a:r>
              <a:rPr lang="zh-TW" altLang="zh-TW" dirty="0"/>
              <a:t>上傳、編輯、刪除與送出認證課程成果檔案，老師</a:t>
            </a:r>
            <a:r>
              <a:rPr lang="zh-TW" altLang="zh-TW" dirty="0" smtClean="0"/>
              <a:t>於</a:t>
            </a:r>
            <a:r>
              <a:rPr lang="zh-TW" altLang="en-US" b="1" dirty="0">
                <a:solidFill>
                  <a:srgbClr val="0000FF"/>
                </a:solidFill>
              </a:rPr>
              <a:t>上傳截止日</a:t>
            </a:r>
            <a:r>
              <a:rPr lang="zh-TW" altLang="zh-TW" dirty="0" smtClean="0"/>
              <a:t>前</a:t>
            </a:r>
            <a:r>
              <a:rPr lang="zh-TW" altLang="zh-TW" dirty="0"/>
              <a:t>認證不通過，學生可</a:t>
            </a:r>
            <a:r>
              <a:rPr lang="zh-TW" altLang="zh-TW" dirty="0" smtClean="0"/>
              <a:t>於</a:t>
            </a:r>
            <a:r>
              <a:rPr lang="zh-TW" altLang="en-US" b="1" dirty="0">
                <a:solidFill>
                  <a:srgbClr val="0000FF"/>
                </a:solidFill>
              </a:rPr>
              <a:t>上傳截止日</a:t>
            </a:r>
            <a:r>
              <a:rPr lang="zh-TW" altLang="zh-TW" dirty="0" smtClean="0"/>
              <a:t>前</a:t>
            </a:r>
            <a:r>
              <a:rPr lang="zh-TW" altLang="zh-TW" dirty="0"/>
              <a:t>以再編修後再送出檔案；老師</a:t>
            </a:r>
            <a:r>
              <a:rPr lang="zh-TW" altLang="zh-TW" dirty="0" smtClean="0"/>
              <a:t>於</a:t>
            </a:r>
            <a:r>
              <a:rPr lang="zh-TW" altLang="en-US" b="1" dirty="0">
                <a:solidFill>
                  <a:srgbClr val="0000FF"/>
                </a:solidFill>
              </a:rPr>
              <a:t>上傳截止</a:t>
            </a:r>
            <a:r>
              <a:rPr lang="zh-TW" altLang="en-US" b="1" dirty="0" smtClean="0">
                <a:solidFill>
                  <a:srgbClr val="0000FF"/>
                </a:solidFill>
              </a:rPr>
              <a:t>日至教師認證截止日</a:t>
            </a:r>
            <a:r>
              <a:rPr lang="zh-TW" altLang="en-US" dirty="0" smtClean="0"/>
              <a:t>之</a:t>
            </a:r>
            <a:r>
              <a:rPr lang="zh-TW" altLang="zh-TW" dirty="0" smtClean="0"/>
              <a:t>間</a:t>
            </a:r>
            <a:r>
              <a:rPr lang="zh-TW" altLang="zh-TW" dirty="0"/>
              <a:t>認證不通過，學生不可再編修後再送出檔案</a:t>
            </a:r>
            <a:r>
              <a:rPr lang="zh-TW" altLang="zh-TW" dirty="0" smtClean="0"/>
              <a:t>。</a:t>
            </a:r>
            <a:endParaRPr lang="en-US" altLang="zh-TW" dirty="0" smtClean="0"/>
          </a:p>
          <a:p>
            <a:pPr marL="0" indent="0">
              <a:buFont typeface="Wingdings" panose="05000000000000000000" pitchFamily="2" charset="2"/>
              <a:buNone/>
              <a:defRPr/>
            </a:pPr>
            <a:endParaRPr lang="en-US" altLang="zh-TW" dirty="0" smtClean="0"/>
          </a:p>
          <a:p>
            <a:pPr>
              <a:defRPr/>
            </a:pPr>
            <a:r>
              <a:rPr lang="zh-TW" altLang="en-US" sz="2200" dirty="0" smtClean="0"/>
              <a:t>依據</a:t>
            </a:r>
            <a:r>
              <a:rPr lang="zh-TW" altLang="en-US" sz="2200" dirty="0"/>
              <a:t>國教署</a:t>
            </a:r>
            <a:r>
              <a:rPr lang="en-US" altLang="zh-TW" sz="2200" dirty="0"/>
              <a:t>110</a:t>
            </a:r>
            <a:r>
              <a:rPr lang="zh-TW" altLang="en-US" sz="2200" dirty="0"/>
              <a:t>年</a:t>
            </a:r>
            <a:r>
              <a:rPr lang="en-US" altLang="zh-TW" sz="2200" dirty="0"/>
              <a:t>6</a:t>
            </a:r>
            <a:r>
              <a:rPr lang="zh-TW" altLang="en-US" sz="2200" dirty="0"/>
              <a:t>月</a:t>
            </a:r>
            <a:r>
              <a:rPr lang="en-US" altLang="zh-TW" sz="2200" dirty="0"/>
              <a:t>22</a:t>
            </a:r>
            <a:r>
              <a:rPr lang="zh-TW" altLang="en-US" sz="2200" dirty="0"/>
              <a:t>日臺教國署高字第</a:t>
            </a:r>
            <a:r>
              <a:rPr lang="en-US" altLang="zh-TW" sz="2200" dirty="0"/>
              <a:t>1100074642</a:t>
            </a:r>
            <a:r>
              <a:rPr lang="zh-TW" altLang="en-US" sz="2200" dirty="0"/>
              <a:t>號辦理。</a:t>
            </a:r>
          </a:p>
          <a:p>
            <a:pPr>
              <a:defRPr/>
            </a:pPr>
            <a:r>
              <a:rPr lang="zh-TW" altLang="en-US" sz="2400" b="1" dirty="0" smtClean="0">
                <a:solidFill>
                  <a:srgbClr val="0000FF"/>
                </a:solidFill>
              </a:rPr>
              <a:t>學生</a:t>
            </a:r>
            <a:r>
              <a:rPr lang="zh-TW" altLang="en-US" sz="2400" b="1" dirty="0">
                <a:solidFill>
                  <a:srgbClr val="0000FF"/>
                </a:solidFill>
              </a:rPr>
              <a:t>上傳</a:t>
            </a:r>
            <a:r>
              <a:rPr lang="zh-TW" altLang="en-US" sz="2200" dirty="0"/>
              <a:t>課程學習成果截止日：</a:t>
            </a:r>
            <a:r>
              <a:rPr lang="en-US" altLang="zh-TW" sz="2400" b="1" dirty="0">
                <a:solidFill>
                  <a:srgbClr val="0000FF"/>
                </a:solidFill>
              </a:rPr>
              <a:t>110</a:t>
            </a:r>
            <a:r>
              <a:rPr lang="zh-TW" altLang="en-US" sz="2400" b="1" dirty="0">
                <a:solidFill>
                  <a:srgbClr val="0000FF"/>
                </a:solidFill>
              </a:rPr>
              <a:t>年</a:t>
            </a:r>
            <a:r>
              <a:rPr lang="en-US" altLang="zh-TW" sz="2400" b="1" dirty="0">
                <a:solidFill>
                  <a:srgbClr val="0000FF"/>
                </a:solidFill>
              </a:rPr>
              <a:t>9</a:t>
            </a:r>
            <a:r>
              <a:rPr lang="zh-TW" altLang="en-US" sz="2400" b="1" dirty="0">
                <a:solidFill>
                  <a:srgbClr val="0000FF"/>
                </a:solidFill>
              </a:rPr>
              <a:t>月</a:t>
            </a:r>
            <a:r>
              <a:rPr lang="en-US" altLang="zh-TW" sz="2400" b="1" dirty="0">
                <a:solidFill>
                  <a:srgbClr val="0000FF"/>
                </a:solidFill>
              </a:rPr>
              <a:t>30</a:t>
            </a:r>
            <a:r>
              <a:rPr lang="zh-TW" altLang="en-US" sz="2400" b="1" dirty="0">
                <a:solidFill>
                  <a:srgbClr val="0000FF"/>
                </a:solidFill>
              </a:rPr>
              <a:t>日</a:t>
            </a:r>
            <a:r>
              <a:rPr lang="en-US" altLang="zh-TW" sz="2400" b="1" dirty="0">
                <a:solidFill>
                  <a:srgbClr val="0000FF"/>
                </a:solidFill>
              </a:rPr>
              <a:t>(</a:t>
            </a:r>
            <a:r>
              <a:rPr lang="zh-TW" altLang="en-US" sz="2400" b="1" dirty="0">
                <a:solidFill>
                  <a:srgbClr val="0000FF"/>
                </a:solidFill>
              </a:rPr>
              <a:t>四</a:t>
            </a:r>
            <a:r>
              <a:rPr lang="en-US" altLang="zh-TW" sz="2400" b="1" dirty="0">
                <a:solidFill>
                  <a:srgbClr val="0000FF"/>
                </a:solidFill>
              </a:rPr>
              <a:t>)23:59</a:t>
            </a:r>
            <a:r>
              <a:rPr lang="zh-TW" altLang="en-US" sz="2400" b="1" dirty="0">
                <a:solidFill>
                  <a:srgbClr val="0000FF"/>
                </a:solidFill>
              </a:rPr>
              <a:t>前</a:t>
            </a:r>
          </a:p>
          <a:p>
            <a:pPr>
              <a:defRPr/>
            </a:pPr>
            <a:r>
              <a:rPr lang="zh-TW" altLang="en-US" sz="2400" b="1" dirty="0" smtClean="0">
                <a:solidFill>
                  <a:srgbClr val="0000FF"/>
                </a:solidFill>
              </a:rPr>
              <a:t>教師</a:t>
            </a:r>
            <a:r>
              <a:rPr lang="zh-TW" altLang="en-US" sz="2400" b="1" dirty="0">
                <a:solidFill>
                  <a:srgbClr val="0000FF"/>
                </a:solidFill>
              </a:rPr>
              <a:t>認證</a:t>
            </a:r>
            <a:r>
              <a:rPr lang="zh-TW" altLang="en-US" sz="2200" dirty="0"/>
              <a:t>課程學習成果截止日：</a:t>
            </a:r>
            <a:r>
              <a:rPr lang="en-US" altLang="zh-TW" sz="2400" b="1" dirty="0">
                <a:solidFill>
                  <a:srgbClr val="0000FF"/>
                </a:solidFill>
              </a:rPr>
              <a:t>110</a:t>
            </a:r>
            <a:r>
              <a:rPr lang="zh-TW" altLang="en-US" sz="2400" b="1" dirty="0">
                <a:solidFill>
                  <a:srgbClr val="0000FF"/>
                </a:solidFill>
              </a:rPr>
              <a:t>年</a:t>
            </a:r>
            <a:r>
              <a:rPr lang="en-US" altLang="zh-TW" sz="2400" b="1" dirty="0">
                <a:solidFill>
                  <a:srgbClr val="0000FF"/>
                </a:solidFill>
              </a:rPr>
              <a:t>10</a:t>
            </a:r>
            <a:r>
              <a:rPr lang="zh-TW" altLang="en-US" sz="2400" b="1" dirty="0">
                <a:solidFill>
                  <a:srgbClr val="0000FF"/>
                </a:solidFill>
              </a:rPr>
              <a:t>月</a:t>
            </a:r>
            <a:r>
              <a:rPr lang="en-US" altLang="zh-TW" sz="2400" b="1" dirty="0">
                <a:solidFill>
                  <a:srgbClr val="0000FF"/>
                </a:solidFill>
              </a:rPr>
              <a:t>14</a:t>
            </a:r>
            <a:r>
              <a:rPr lang="zh-TW" altLang="en-US" sz="2400" b="1" dirty="0">
                <a:solidFill>
                  <a:srgbClr val="0000FF"/>
                </a:solidFill>
              </a:rPr>
              <a:t>日</a:t>
            </a:r>
            <a:r>
              <a:rPr lang="en-US" altLang="zh-TW" sz="2400" b="1" dirty="0">
                <a:solidFill>
                  <a:srgbClr val="0000FF"/>
                </a:solidFill>
              </a:rPr>
              <a:t>(</a:t>
            </a:r>
            <a:r>
              <a:rPr lang="zh-TW" altLang="en-US" sz="2400" b="1" dirty="0">
                <a:solidFill>
                  <a:srgbClr val="0000FF"/>
                </a:solidFill>
              </a:rPr>
              <a:t>四</a:t>
            </a:r>
            <a:r>
              <a:rPr lang="en-US" altLang="zh-TW" sz="2400" b="1" dirty="0">
                <a:solidFill>
                  <a:srgbClr val="0000FF"/>
                </a:solidFill>
              </a:rPr>
              <a:t>)23:59</a:t>
            </a:r>
            <a:r>
              <a:rPr lang="zh-TW" altLang="en-US" sz="2400" b="1" dirty="0">
                <a:solidFill>
                  <a:srgbClr val="0000FF"/>
                </a:solidFill>
              </a:rPr>
              <a:t>前</a:t>
            </a:r>
          </a:p>
          <a:p>
            <a:pPr marL="0" indent="0">
              <a:buFont typeface="Wingdings" panose="05000000000000000000" pitchFamily="2" charset="2"/>
              <a:buNone/>
              <a:defRPr/>
            </a:pPr>
            <a:endParaRPr lang="en-US" altLang="zh-TW" dirty="0"/>
          </a:p>
          <a:p>
            <a:pPr marL="0" indent="0">
              <a:buFont typeface="Wingdings" panose="05000000000000000000" pitchFamily="2" charset="2"/>
              <a:buNone/>
              <a:defRPr/>
            </a:pPr>
            <a:endParaRPr lang="en-US" altLang="zh-TW" dirty="0" smtClean="0"/>
          </a:p>
          <a:p>
            <a:pPr marL="0" indent="0">
              <a:buFont typeface="Wingdings" panose="05000000000000000000" pitchFamily="2" charset="2"/>
              <a:buNone/>
              <a:defRPr/>
            </a:pPr>
            <a:endParaRPr lang="en-US" altLang="zh-TW" sz="2000" dirty="0"/>
          </a:p>
          <a:p>
            <a:pPr marL="0" indent="0">
              <a:buFont typeface="Wingdings" panose="05000000000000000000" pitchFamily="2" charset="2"/>
              <a:buNone/>
              <a:defRPr/>
            </a:pPr>
            <a:endParaRPr lang="zh-TW" altLang="zh-TW" dirty="0"/>
          </a:p>
          <a:p>
            <a:pPr lvl="1">
              <a:defRPr/>
            </a:pPr>
            <a:endParaRPr lang="en-US" altLang="zh-TW" dirty="0" smtClean="0"/>
          </a:p>
        </p:txBody>
      </p:sp>
    </p:spTree>
    <p:extLst>
      <p:ext uri="{BB962C8B-B14F-4D97-AF65-F5344CB8AC3E}">
        <p14:creationId xmlns:p14="http://schemas.microsoft.com/office/powerpoint/2010/main" val="23330194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教務處           </a:t>
            </a:r>
            <a:r>
              <a:rPr lang="en-US" altLang="zh-TW" sz="6000" b="1" i="1" dirty="0" smtClean="0">
                <a:solidFill>
                  <a:srgbClr val="0033CC"/>
                </a:solidFill>
                <a:effectLst>
                  <a:outerShdw blurRad="38100" dist="38100" dir="2700000" algn="tl">
                    <a:srgbClr val="C0C0C0"/>
                  </a:outerShdw>
                </a:effectLst>
              </a:rPr>
              <a:t>10-4</a:t>
            </a:r>
            <a:endParaRPr lang="zh-TW" altLang="en-US" sz="6000" dirty="0">
              <a:solidFill>
                <a:srgbClr val="0033CC"/>
              </a:solidFill>
            </a:endParaRPr>
          </a:p>
        </p:txBody>
      </p:sp>
      <p:sp>
        <p:nvSpPr>
          <p:cNvPr id="16387" name="內容版面配置區 2"/>
          <p:cNvSpPr>
            <a:spLocks noGrp="1"/>
          </p:cNvSpPr>
          <p:nvPr>
            <p:ph idx="1"/>
          </p:nvPr>
        </p:nvSpPr>
        <p:spPr>
          <a:xfrm>
            <a:off x="457200" y="1600200"/>
            <a:ext cx="8229600" cy="5257800"/>
          </a:xfrm>
        </p:spPr>
        <p:txBody>
          <a:bodyPr/>
          <a:lstStyle/>
          <a:p>
            <a:pPr>
              <a:defRPr/>
            </a:pPr>
            <a:r>
              <a:rPr lang="zh-TW" altLang="zh-TW" dirty="0"/>
              <a:t>『學生學習歷程檔案』宣導</a:t>
            </a:r>
            <a:r>
              <a:rPr lang="zh-TW" altLang="zh-TW" dirty="0" smtClean="0"/>
              <a:t>事項</a:t>
            </a:r>
            <a:endParaRPr lang="en-US" altLang="zh-TW" dirty="0" smtClean="0"/>
          </a:p>
          <a:p>
            <a:pPr marL="0" indent="0">
              <a:buFont typeface="Wingdings" panose="05000000000000000000" pitchFamily="2" charset="2"/>
              <a:buNone/>
              <a:defRPr/>
            </a:pPr>
            <a:endParaRPr lang="en-US" altLang="zh-TW" sz="1200" dirty="0" smtClean="0"/>
          </a:p>
          <a:p>
            <a:pPr marL="0" indent="0">
              <a:buFont typeface="Wingdings" panose="05000000000000000000" pitchFamily="2" charset="2"/>
              <a:buNone/>
              <a:defRPr/>
            </a:pPr>
            <a:r>
              <a:rPr lang="zh-TW" altLang="en-US" dirty="0" smtClean="0"/>
              <a:t>請老師協助宣導學生：</a:t>
            </a:r>
            <a:endParaRPr lang="en-US" altLang="zh-TW" dirty="0" smtClean="0"/>
          </a:p>
          <a:p>
            <a:pPr marL="0" indent="0">
              <a:buFont typeface="Wingdings" panose="05000000000000000000" pitchFamily="2" charset="2"/>
              <a:buNone/>
              <a:defRPr/>
            </a:pPr>
            <a:r>
              <a:rPr lang="zh-TW" altLang="en-US" dirty="0" smtClean="0"/>
              <a:t>◎上傳至學校平臺的課程學習成果建議應以最終版</a:t>
            </a:r>
            <a:endParaRPr lang="en-US" altLang="zh-TW" dirty="0" smtClean="0"/>
          </a:p>
          <a:p>
            <a:pPr marL="0" indent="0">
              <a:buFont typeface="Wingdings" panose="05000000000000000000" pitchFamily="2" charset="2"/>
              <a:buNone/>
              <a:defRPr/>
            </a:pPr>
            <a:r>
              <a:rPr lang="zh-TW" altLang="en-US" dirty="0"/>
              <a:t> </a:t>
            </a:r>
            <a:r>
              <a:rPr lang="zh-TW" altLang="en-US" dirty="0" smtClean="0"/>
              <a:t> 本為佳，可減少認證不通過後再次編修及重新送</a:t>
            </a:r>
            <a:endParaRPr lang="en-US" altLang="zh-TW" dirty="0" smtClean="0"/>
          </a:p>
          <a:p>
            <a:pPr marL="0" indent="0">
              <a:buFont typeface="Wingdings" panose="05000000000000000000" pitchFamily="2" charset="2"/>
              <a:buNone/>
              <a:defRPr/>
            </a:pPr>
            <a:r>
              <a:rPr lang="zh-TW" altLang="en-US" dirty="0"/>
              <a:t> </a:t>
            </a:r>
            <a:r>
              <a:rPr lang="zh-TW" altLang="en-US" dirty="0" smtClean="0"/>
              <a:t> 出認證的次數。</a:t>
            </a:r>
            <a:endParaRPr lang="en-US" altLang="zh-TW" dirty="0" smtClean="0"/>
          </a:p>
          <a:p>
            <a:pPr marL="0" indent="0">
              <a:buFont typeface="Wingdings" panose="05000000000000000000" pitchFamily="2" charset="2"/>
              <a:buNone/>
              <a:defRPr/>
            </a:pPr>
            <a:endParaRPr lang="en-US" altLang="zh-TW" sz="2000" dirty="0" smtClean="0"/>
          </a:p>
          <a:p>
            <a:pPr marL="0" indent="0">
              <a:buFont typeface="Wingdings" panose="05000000000000000000" pitchFamily="2" charset="2"/>
              <a:buNone/>
              <a:defRPr/>
            </a:pPr>
            <a:r>
              <a:rPr lang="zh-TW" altLang="en-US" dirty="0" smtClean="0"/>
              <a:t>◎學生上傳課程學習成果至學校平臺時，務必在系</a:t>
            </a:r>
            <a:endParaRPr lang="en-US" altLang="zh-TW" dirty="0" smtClean="0"/>
          </a:p>
          <a:p>
            <a:pPr marL="0" indent="0">
              <a:buFont typeface="Wingdings" panose="05000000000000000000" pitchFamily="2" charset="2"/>
              <a:buNone/>
              <a:defRPr/>
            </a:pPr>
            <a:r>
              <a:rPr lang="zh-TW" altLang="en-US" dirty="0"/>
              <a:t> </a:t>
            </a:r>
            <a:r>
              <a:rPr lang="zh-TW" altLang="en-US" dirty="0" smtClean="0"/>
              <a:t> 統提供的「成果簡述」文字欄位中，填寫該項課</a:t>
            </a:r>
            <a:endParaRPr lang="en-US" altLang="zh-TW" dirty="0" smtClean="0"/>
          </a:p>
          <a:p>
            <a:pPr marL="0" indent="0">
              <a:buFont typeface="Wingdings" panose="05000000000000000000" pitchFamily="2" charset="2"/>
              <a:buNone/>
              <a:defRPr/>
            </a:pPr>
            <a:r>
              <a:rPr lang="zh-TW" altLang="en-US" dirty="0"/>
              <a:t> </a:t>
            </a:r>
            <a:r>
              <a:rPr lang="zh-TW" altLang="en-US" dirty="0" smtClean="0"/>
              <a:t> 程學習過程、心得與反思。</a:t>
            </a:r>
            <a:endParaRPr lang="zh-TW" altLang="zh-TW" dirty="0"/>
          </a:p>
          <a:p>
            <a:pPr lvl="1">
              <a:defRPr/>
            </a:pPr>
            <a:endParaRPr lang="en-US" altLang="zh-TW" dirty="0" smtClean="0"/>
          </a:p>
        </p:txBody>
      </p:sp>
    </p:spTree>
    <p:extLst>
      <p:ext uri="{BB962C8B-B14F-4D97-AF65-F5344CB8AC3E}">
        <p14:creationId xmlns:p14="http://schemas.microsoft.com/office/powerpoint/2010/main" val="328872434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教務處           </a:t>
            </a:r>
            <a:r>
              <a:rPr lang="en-US" altLang="zh-TW" sz="6000" b="1" i="1" dirty="0" smtClean="0">
                <a:solidFill>
                  <a:srgbClr val="0033CC"/>
                </a:solidFill>
                <a:effectLst>
                  <a:outerShdw blurRad="38100" dist="38100" dir="2700000" algn="tl">
                    <a:srgbClr val="C0C0C0"/>
                  </a:outerShdw>
                </a:effectLst>
              </a:rPr>
              <a:t>10-5</a:t>
            </a:r>
            <a:endParaRPr lang="zh-TW" altLang="en-US" sz="6000" dirty="0">
              <a:solidFill>
                <a:srgbClr val="0033CC"/>
              </a:solidFill>
            </a:endParaRPr>
          </a:p>
        </p:txBody>
      </p:sp>
      <p:sp>
        <p:nvSpPr>
          <p:cNvPr id="15363" name="內容版面配置區 2"/>
          <p:cNvSpPr>
            <a:spLocks noGrp="1"/>
          </p:cNvSpPr>
          <p:nvPr>
            <p:ph idx="1"/>
          </p:nvPr>
        </p:nvSpPr>
        <p:spPr>
          <a:xfrm>
            <a:off x="457200" y="1600200"/>
            <a:ext cx="8229600" cy="5257800"/>
          </a:xfrm>
        </p:spPr>
        <p:txBody>
          <a:bodyPr/>
          <a:lstStyle/>
          <a:p>
            <a:r>
              <a:rPr lang="zh-TW" altLang="en-US" smtClean="0"/>
              <a:t>教務工作報告</a:t>
            </a:r>
            <a:endParaRPr lang="en-US" altLang="zh-TW" smtClean="0"/>
          </a:p>
          <a:p>
            <a:pPr lvl="1"/>
            <a:r>
              <a:rPr lang="zh-TW" altLang="en-US" sz="2800" smtClean="0">
                <a:solidFill>
                  <a:srgbClr val="000000"/>
                </a:solidFill>
              </a:rPr>
              <a:t>下學年度是新課綱實施的第</a:t>
            </a:r>
            <a:r>
              <a:rPr lang="en-US" altLang="zh-TW" sz="2800" smtClean="0">
                <a:solidFill>
                  <a:srgbClr val="000000"/>
                </a:solidFill>
              </a:rPr>
              <a:t>3</a:t>
            </a:r>
            <a:r>
              <a:rPr lang="zh-TW" altLang="en-US" sz="2800" smtClean="0">
                <a:solidFill>
                  <a:srgbClr val="000000"/>
                </a:solidFill>
              </a:rPr>
              <a:t>年，須綁定時間的綜高、技高跨班選修、綜高加深加廣選修、校訂必修及彈性學習時間</a:t>
            </a:r>
            <a:r>
              <a:rPr lang="en-US" altLang="zh-TW" sz="2800" smtClean="0">
                <a:solidFill>
                  <a:srgbClr val="000000"/>
                </a:solidFill>
              </a:rPr>
              <a:t>…</a:t>
            </a:r>
            <a:r>
              <a:rPr lang="zh-TW" altLang="en-US" sz="2800" smtClean="0">
                <a:solidFill>
                  <a:srgbClr val="000000"/>
                </a:solidFill>
              </a:rPr>
              <a:t>等課程數增加，再加上跑班教室場地因素，及各科共同不排課時間，造成排課困難度大增，新學期的課表可能無法滿足老師的需求，請大家見諒。</a:t>
            </a:r>
            <a:endParaRPr lang="en-US" altLang="zh-TW" sz="2800" smtClean="0">
              <a:solidFill>
                <a:srgbClr val="000000"/>
              </a:solidFill>
            </a:endParaRPr>
          </a:p>
          <a:p>
            <a:pPr lvl="1"/>
            <a:r>
              <a:rPr lang="zh-TW" altLang="en-US" sz="2800" smtClean="0">
                <a:solidFill>
                  <a:srgbClr val="000000"/>
                </a:solidFill>
              </a:rPr>
              <a:t>因校內場地因素，高三彈性學習時間將不安排在週五下午，週五第七節課將安排正課</a:t>
            </a:r>
            <a:r>
              <a:rPr lang="zh-TW" altLang="en-US" sz="2800" smtClean="0"/>
              <a:t>。</a:t>
            </a:r>
            <a:endParaRPr lang="en-US" altLang="zh-TW" sz="2800" smtClean="0"/>
          </a:p>
          <a:p>
            <a:pPr lvl="1"/>
            <a:endParaRPr lang="en-US" altLang="zh-TW" sz="2800" smtClean="0"/>
          </a:p>
        </p:txBody>
      </p:sp>
    </p:spTree>
    <p:extLst>
      <p:ext uri="{BB962C8B-B14F-4D97-AF65-F5344CB8AC3E}">
        <p14:creationId xmlns:p14="http://schemas.microsoft.com/office/powerpoint/2010/main" val="232345434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教務處           </a:t>
            </a:r>
            <a:r>
              <a:rPr lang="en-US" altLang="zh-TW" sz="6000" b="1" i="1" dirty="0" smtClean="0">
                <a:solidFill>
                  <a:srgbClr val="0033CC"/>
                </a:solidFill>
                <a:effectLst>
                  <a:outerShdw blurRad="38100" dist="38100" dir="2700000" algn="tl">
                    <a:srgbClr val="C0C0C0"/>
                  </a:outerShdw>
                </a:effectLst>
              </a:rPr>
              <a:t>10-6</a:t>
            </a:r>
            <a:endParaRPr lang="zh-TW" altLang="en-US" sz="6000" dirty="0">
              <a:solidFill>
                <a:srgbClr val="0033CC"/>
              </a:solidFill>
            </a:endParaRPr>
          </a:p>
        </p:txBody>
      </p:sp>
      <p:sp>
        <p:nvSpPr>
          <p:cNvPr id="16387" name="內容版面配置區 2"/>
          <p:cNvSpPr>
            <a:spLocks noGrp="1"/>
          </p:cNvSpPr>
          <p:nvPr>
            <p:ph idx="1"/>
          </p:nvPr>
        </p:nvSpPr>
        <p:spPr>
          <a:xfrm>
            <a:off x="457200" y="1600200"/>
            <a:ext cx="8229600" cy="5257800"/>
          </a:xfrm>
        </p:spPr>
        <p:txBody>
          <a:bodyPr/>
          <a:lstStyle/>
          <a:p>
            <a:pPr>
              <a:defRPr/>
            </a:pPr>
            <a:r>
              <a:rPr lang="zh-TW" altLang="en-US" dirty="0" smtClean="0"/>
              <a:t>教務工作報告</a:t>
            </a:r>
            <a:endParaRPr lang="en-US" altLang="zh-TW" dirty="0" smtClean="0"/>
          </a:p>
          <a:p>
            <a:pPr lvl="1">
              <a:defRPr/>
            </a:pPr>
            <a:r>
              <a:rPr lang="zh-TW" altLang="zh-TW" sz="2600" dirty="0">
                <a:latin typeface="Times New Roman" panose="02020603050405020304" pitchFamily="18" charset="0"/>
                <a:cs typeface="Times New Roman" panose="02020603050405020304" pitchFamily="18" charset="0"/>
              </a:rPr>
              <a:t>關於學年成績計算，依據</a:t>
            </a:r>
            <a:r>
              <a:rPr lang="en-US" altLang="zh-TW" sz="2600" dirty="0">
                <a:latin typeface="Times New Roman" panose="02020603050405020304" pitchFamily="18" charset="0"/>
                <a:cs typeface="Times New Roman" panose="02020603050405020304" pitchFamily="18" charset="0"/>
              </a:rPr>
              <a:t>108</a:t>
            </a:r>
            <a:r>
              <a:rPr lang="zh-TW" altLang="zh-TW" sz="2600" dirty="0">
                <a:latin typeface="Times New Roman" panose="02020603050405020304" pitchFamily="18" charset="0"/>
                <a:cs typeface="Times New Roman" panose="02020603050405020304" pitchFamily="18" charset="0"/>
              </a:rPr>
              <a:t>年</a:t>
            </a:r>
            <a:r>
              <a:rPr lang="en-US" altLang="zh-TW" sz="2600" dirty="0">
                <a:latin typeface="Times New Roman" panose="02020603050405020304" pitchFamily="18" charset="0"/>
                <a:cs typeface="Times New Roman" panose="02020603050405020304" pitchFamily="18" charset="0"/>
              </a:rPr>
              <a:t>6</a:t>
            </a:r>
            <a:r>
              <a:rPr lang="zh-TW" altLang="zh-TW" sz="2600" dirty="0">
                <a:latin typeface="Times New Roman" panose="02020603050405020304" pitchFamily="18" charset="0"/>
                <a:cs typeface="Times New Roman" panose="02020603050405020304" pitchFamily="18" charset="0"/>
              </a:rPr>
              <a:t>月</a:t>
            </a:r>
            <a:r>
              <a:rPr lang="en-US" altLang="zh-TW" sz="2600" dirty="0">
                <a:latin typeface="Times New Roman" panose="02020603050405020304" pitchFamily="18" charset="0"/>
                <a:cs typeface="Times New Roman" panose="02020603050405020304" pitchFamily="18" charset="0"/>
              </a:rPr>
              <a:t>18</a:t>
            </a:r>
            <a:r>
              <a:rPr lang="zh-TW" altLang="zh-TW" sz="2600" dirty="0">
                <a:latin typeface="Times New Roman" panose="02020603050405020304" pitchFamily="18" charset="0"/>
                <a:cs typeface="Times New Roman" panose="02020603050405020304" pitchFamily="18" charset="0"/>
              </a:rPr>
              <a:t>日發布之「高級中等學校學生學習評量辦法」第七條規定，各科目學年學業成績之計算，取小數點後一位數，第二位數採四捨五入法進入第一位數，而以往各科目學年成績是取到整數。</a:t>
            </a:r>
            <a:endParaRPr lang="en-US" altLang="zh-TW" sz="2600" dirty="0" smtClean="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r>
              <a:rPr lang="zh-TW" altLang="zh-TW" dirty="0">
                <a:latin typeface="Times New Roman" panose="02020603050405020304" pitchFamily="18" charset="0"/>
                <a:cs typeface="Times New Roman" panose="02020603050405020304" pitchFamily="18" charset="0"/>
              </a:rPr>
              <a:t>例如：若學生上</a:t>
            </a:r>
            <a:r>
              <a:rPr lang="zh-TW" altLang="zh-TW" dirty="0" smtClean="0">
                <a:latin typeface="Times New Roman" panose="02020603050405020304" pitchFamily="18" charset="0"/>
                <a:cs typeface="Times New Roman" panose="02020603050405020304" pitchFamily="18" charset="0"/>
              </a:rPr>
              <a:t>學期５９分</a:t>
            </a:r>
            <a:r>
              <a:rPr lang="zh-TW" altLang="zh-TW" dirty="0">
                <a:latin typeface="Times New Roman" panose="02020603050405020304" pitchFamily="18" charset="0"/>
                <a:cs typeface="Times New Roman" panose="02020603050405020304" pitchFamily="18" charset="0"/>
              </a:rPr>
              <a:t>，下學期６０分，學年平均為５９</a:t>
            </a:r>
            <a:r>
              <a:rPr lang="en-US" altLang="zh-TW"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５分，若按以往成績評量辦法此科目學年成績登錄為６０分</a:t>
            </a:r>
            <a:r>
              <a:rPr lang="en-US" altLang="zh-TW"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取到整數</a:t>
            </a:r>
            <a:r>
              <a:rPr lang="en-US" altLang="zh-TW"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，按學年學分制，學生亦可取得上學期學分，但按現行成績評量辦法此科目學年成績將登錄為５９</a:t>
            </a:r>
            <a:r>
              <a:rPr lang="en-US" altLang="zh-TW"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５分</a:t>
            </a:r>
            <a:r>
              <a:rPr lang="en-US" altLang="zh-TW"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取到小數點後一位數</a:t>
            </a:r>
            <a:r>
              <a:rPr lang="en-US" altLang="zh-TW"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，則學生無法取得上學期學分，必須參加重補修。</a:t>
            </a:r>
          </a:p>
          <a:p>
            <a:pPr marL="457200" lvl="1" indent="0">
              <a:buFont typeface="Wingdings" panose="05000000000000000000" pitchFamily="2" charset="2"/>
              <a:buNone/>
              <a:defRPr/>
            </a:pPr>
            <a:endParaRPr lang="en-US" altLang="zh-TW" dirty="0" smtClean="0"/>
          </a:p>
        </p:txBody>
      </p:sp>
    </p:spTree>
    <p:extLst>
      <p:ext uri="{BB962C8B-B14F-4D97-AF65-F5344CB8AC3E}">
        <p14:creationId xmlns:p14="http://schemas.microsoft.com/office/powerpoint/2010/main" val="172738170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body" idx="1"/>
          </p:nvPr>
        </p:nvSpPr>
        <p:spPr>
          <a:xfrm>
            <a:off x="903546" y="1699723"/>
            <a:ext cx="7499420" cy="4824412"/>
          </a:xfrm>
        </p:spPr>
        <p:txBody>
          <a:bodyPr/>
          <a:lstStyle/>
          <a:p>
            <a:pPr eaLnBrk="1" hangingPunct="1">
              <a:buFont typeface="Wingdings" pitchFamily="2" charset="2"/>
              <a:buNone/>
              <a:defRPr/>
            </a:pPr>
            <a:r>
              <a:rPr lang="zh-TW" altLang="en-US" sz="54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朱金洲</a:t>
            </a:r>
            <a:r>
              <a:rPr lang="zh-TW" altLang="en-US"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教師</a:t>
            </a:r>
            <a:endParaRPr lang="en-US" altLang="zh-TW"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r>
              <a:rPr lang="zh-TW" altLang="en-US"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謝振萬教師</a:t>
            </a:r>
            <a:endParaRPr lang="en-US" altLang="zh-TW"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r>
              <a:rPr lang="zh-TW" altLang="en-US"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退休心得分享</a:t>
            </a:r>
            <a:endParaRPr lang="en-US" altLang="zh-TW"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endParaRPr lang="zh-TW" altLang="en-US" sz="54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r>
              <a:rPr lang="en-US" altLang="zh-TW"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 </a:t>
            </a:r>
            <a:endParaRPr lang="zh-TW" altLang="en-US" sz="54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16420" name="Rectangle 4"/>
          <p:cNvSpPr>
            <a:spLocks noGrp="1" noChangeArrowheads="1"/>
          </p:cNvSpPr>
          <p:nvPr>
            <p:ph type="title"/>
          </p:nvPr>
        </p:nvSpPr>
        <p:spPr/>
        <p:txBody>
          <a:bodyPr/>
          <a:lstStyle/>
          <a:p>
            <a:pPr>
              <a:defRPr/>
            </a:pPr>
            <a:r>
              <a:rPr lang="zh-TW" altLang="en-US" sz="4800" b="1" dirty="0">
                <a:solidFill>
                  <a:srgbClr val="C00000"/>
                </a:solidFill>
                <a:latin typeface="標楷體" pitchFamily="65" charset="-120"/>
                <a:ea typeface="標楷體" pitchFamily="65" charset="-120"/>
              </a:rPr>
              <a:t>退休同仁心得</a:t>
            </a:r>
            <a:r>
              <a:rPr lang="zh-TW" altLang="en-US" sz="4800" b="1" dirty="0" smtClean="0">
                <a:solidFill>
                  <a:srgbClr val="C00000"/>
                </a:solidFill>
                <a:latin typeface="標楷體" pitchFamily="65" charset="-120"/>
                <a:ea typeface="標楷體" pitchFamily="65" charset="-120"/>
              </a:rPr>
              <a:t>分享</a:t>
            </a:r>
            <a:endParaRPr lang="zh-TW" altLang="en-US" sz="4800" b="1" i="1" dirty="0" smtClean="0">
              <a:solidFill>
                <a:srgbClr val="C00000"/>
              </a:solidFill>
            </a:endParaRPr>
          </a:p>
        </p:txBody>
      </p:sp>
    </p:spTree>
    <p:extLst>
      <p:ext uri="{BB962C8B-B14F-4D97-AF65-F5344CB8AC3E}">
        <p14:creationId xmlns:p14="http://schemas.microsoft.com/office/powerpoint/2010/main" val="1922960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教務處           </a:t>
            </a:r>
            <a:r>
              <a:rPr lang="en-US" altLang="zh-TW" sz="6000" b="1" i="1" dirty="0" smtClean="0">
                <a:solidFill>
                  <a:srgbClr val="0033CC"/>
                </a:solidFill>
                <a:effectLst>
                  <a:outerShdw blurRad="38100" dist="38100" dir="2700000" algn="tl">
                    <a:srgbClr val="C0C0C0"/>
                  </a:outerShdw>
                </a:effectLst>
              </a:rPr>
              <a:t>10-7</a:t>
            </a:r>
            <a:endParaRPr lang="zh-TW" altLang="en-US" sz="6000" dirty="0">
              <a:solidFill>
                <a:srgbClr val="0033CC"/>
              </a:solidFill>
            </a:endParaRPr>
          </a:p>
        </p:txBody>
      </p:sp>
      <p:sp>
        <p:nvSpPr>
          <p:cNvPr id="16387" name="內容版面配置區 2"/>
          <p:cNvSpPr>
            <a:spLocks noGrp="1"/>
          </p:cNvSpPr>
          <p:nvPr>
            <p:ph idx="1"/>
          </p:nvPr>
        </p:nvSpPr>
        <p:spPr>
          <a:xfrm>
            <a:off x="457200" y="1600200"/>
            <a:ext cx="8229600" cy="5257800"/>
          </a:xfrm>
        </p:spPr>
        <p:txBody>
          <a:bodyPr/>
          <a:lstStyle/>
          <a:p>
            <a:pPr>
              <a:defRPr/>
            </a:pPr>
            <a:r>
              <a:rPr lang="zh-TW" altLang="en-US" dirty="0" smtClean="0"/>
              <a:t>教務工作報告</a:t>
            </a:r>
            <a:endParaRPr lang="en-US" altLang="zh-TW" dirty="0" smtClean="0">
              <a:latin typeface="Times New Roman" panose="02020603050405020304" pitchFamily="18" charset="0"/>
              <a:cs typeface="Times New Roman" panose="02020603050405020304" pitchFamily="18" charset="0"/>
            </a:endParaRPr>
          </a:p>
          <a:p>
            <a:pPr lvl="1">
              <a:defRPr/>
            </a:pPr>
            <a:r>
              <a:rPr lang="zh-TW" altLang="en-US" sz="2800" dirty="0">
                <a:latin typeface="Times New Roman" panose="02020603050405020304" pitchFamily="18" charset="0"/>
                <a:cs typeface="Times New Roman" panose="02020603050405020304" pitchFamily="18" charset="0"/>
              </a:rPr>
              <a:t>依據「高級中等學校學生編班及轉班作業原則」第十條規定，為求各班學生人數趨於均衡，學校編班</a:t>
            </a:r>
            <a:r>
              <a:rPr lang="en-US" altLang="zh-TW" sz="2800"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科、組</a:t>
            </a:r>
            <a:r>
              <a:rPr lang="en-US" altLang="zh-TW" sz="2800"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後始報到或轉入之學生，應優先將其編入學生數較少之班級，其次依其性別編入同性別人數較少之班級。</a:t>
            </a:r>
            <a:endParaRPr lang="en-US" altLang="zh-TW" sz="2800" dirty="0" smtClean="0">
              <a:latin typeface="Times New Roman" panose="02020603050405020304" pitchFamily="18" charset="0"/>
              <a:cs typeface="Times New Roman" panose="02020603050405020304" pitchFamily="18" charset="0"/>
            </a:endParaRPr>
          </a:p>
          <a:p>
            <a:pPr>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sz="2600" dirty="0" smtClean="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endParaRPr lang="en-US" altLang="zh-TW" dirty="0" smtClean="0"/>
          </a:p>
        </p:txBody>
      </p:sp>
    </p:spTree>
    <p:extLst>
      <p:ext uri="{BB962C8B-B14F-4D97-AF65-F5344CB8AC3E}">
        <p14:creationId xmlns:p14="http://schemas.microsoft.com/office/powerpoint/2010/main" val="283814364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教務處           </a:t>
            </a:r>
            <a:r>
              <a:rPr lang="en-US" altLang="zh-TW" sz="6000" b="1" i="1" dirty="0" smtClean="0">
                <a:solidFill>
                  <a:srgbClr val="0033CC"/>
                </a:solidFill>
                <a:effectLst>
                  <a:outerShdw blurRad="38100" dist="38100" dir="2700000" algn="tl">
                    <a:srgbClr val="C0C0C0"/>
                  </a:outerShdw>
                </a:effectLst>
              </a:rPr>
              <a:t>10-8</a:t>
            </a:r>
            <a:endParaRPr lang="zh-TW" altLang="en-US" sz="6000" dirty="0">
              <a:solidFill>
                <a:srgbClr val="0033CC"/>
              </a:solidFill>
            </a:endParaRPr>
          </a:p>
        </p:txBody>
      </p:sp>
      <p:sp>
        <p:nvSpPr>
          <p:cNvPr id="16387" name="內容版面配置區 2"/>
          <p:cNvSpPr>
            <a:spLocks noGrp="1"/>
          </p:cNvSpPr>
          <p:nvPr>
            <p:ph idx="1"/>
          </p:nvPr>
        </p:nvSpPr>
        <p:spPr>
          <a:xfrm>
            <a:off x="457200" y="1600200"/>
            <a:ext cx="8229600" cy="5257800"/>
          </a:xfrm>
        </p:spPr>
        <p:txBody>
          <a:bodyPr/>
          <a:lstStyle/>
          <a:p>
            <a:pPr>
              <a:defRPr/>
            </a:pPr>
            <a:r>
              <a:rPr lang="zh-TW" altLang="en-US" dirty="0" smtClean="0"/>
              <a:t>教務工作報告</a:t>
            </a:r>
            <a:endParaRPr lang="en-US" altLang="zh-TW" dirty="0" smtClean="0"/>
          </a:p>
          <a:p>
            <a:pPr lvl="1">
              <a:defRPr/>
            </a:pPr>
            <a:r>
              <a:rPr lang="zh-TW" altLang="en-US" sz="2800" b="1" dirty="0" smtClean="0">
                <a:latin typeface="Times New Roman" panose="02020603050405020304" pitchFamily="18" charset="0"/>
                <a:cs typeface="Times New Roman" panose="02020603050405020304" pitchFamily="18" charset="0"/>
              </a:rPr>
              <a:t>落實教學正常化</a:t>
            </a:r>
            <a:endParaRPr lang="en-US" altLang="zh-TW" sz="2800" b="1" dirty="0" smtClean="0">
              <a:latin typeface="Times New Roman" panose="02020603050405020304" pitchFamily="18" charset="0"/>
              <a:cs typeface="Times New Roman" panose="02020603050405020304" pitchFamily="18" charset="0"/>
            </a:endParaRPr>
          </a:p>
          <a:p>
            <a:pPr lvl="1">
              <a:defRPr/>
            </a:pPr>
            <a:r>
              <a:rPr lang="zh-TW" altLang="en-US" sz="2800" dirty="0" smtClean="0">
                <a:latin typeface="Times New Roman" panose="02020603050405020304" pitchFamily="18" charset="0"/>
                <a:cs typeface="Times New Roman" panose="02020603050405020304" pitchFamily="18" charset="0"/>
              </a:rPr>
              <a:t>原本預計本學期末試辦補考報名制，以減少試卷紙張的浪費，因疫情影響，</a:t>
            </a:r>
            <a:r>
              <a:rPr lang="zh-TW" altLang="zh-TW" sz="2800" dirty="0"/>
              <a:t>順延至</a:t>
            </a:r>
            <a:r>
              <a:rPr lang="en-US" altLang="zh-TW" sz="2800" dirty="0"/>
              <a:t>110</a:t>
            </a:r>
            <a:r>
              <a:rPr lang="zh-TW" altLang="zh-TW" sz="2800" dirty="0"/>
              <a:t>學年度第一學期補考時試辦</a:t>
            </a:r>
            <a:r>
              <a:rPr lang="zh-TW" altLang="zh-TW" sz="2800" dirty="0" smtClean="0"/>
              <a:t>。</a:t>
            </a:r>
            <a:endParaRPr lang="en-US" altLang="zh-TW" sz="2800" dirty="0" smtClean="0"/>
          </a:p>
          <a:p>
            <a:pPr lvl="1">
              <a:defRPr/>
            </a:pPr>
            <a:r>
              <a:rPr lang="zh-TW" altLang="en-US" sz="2800" dirty="0" smtClean="0"/>
              <a:t>因為疫情影響，減少移動風險，</a:t>
            </a:r>
            <a:r>
              <a:rPr lang="en-US" altLang="zh-TW" sz="2800" dirty="0" smtClean="0"/>
              <a:t>110</a:t>
            </a:r>
            <a:r>
              <a:rPr lang="zh-TW" altLang="en-US" sz="2800" dirty="0" smtClean="0"/>
              <a:t>學年度專任辦公室座位安排將採</a:t>
            </a:r>
            <a:r>
              <a:rPr lang="zh-TW" altLang="en-US" sz="2800" dirty="0"/>
              <a:t>線</a:t>
            </a:r>
            <a:r>
              <a:rPr lang="zh-TW" altLang="en-US" sz="2800" dirty="0" smtClean="0"/>
              <a:t>上登記。</a:t>
            </a:r>
            <a:endParaRPr lang="en-US" altLang="zh-TW" sz="2800" dirty="0" smtClean="0"/>
          </a:p>
          <a:p>
            <a:pPr lvl="1">
              <a:defRPr/>
            </a:pPr>
            <a:r>
              <a:rPr lang="zh-TW" altLang="en-US" sz="2800" dirty="0"/>
              <a:t>自</a:t>
            </a:r>
            <a:r>
              <a:rPr lang="en-US" altLang="zh-TW" sz="2800" dirty="0"/>
              <a:t>108</a:t>
            </a:r>
            <a:r>
              <a:rPr lang="zh-TW" altLang="en-US" sz="2800" dirty="0"/>
              <a:t>學年度起，學校均須實施課程評鑑，請任教</a:t>
            </a:r>
            <a:r>
              <a:rPr lang="en-US" altLang="zh-TW" sz="2800" dirty="0"/>
              <a:t>109</a:t>
            </a:r>
            <a:r>
              <a:rPr lang="zh-TW" altLang="en-US" sz="2800" dirty="0"/>
              <a:t>學年度高一、高二課程的所有老師最晚於</a:t>
            </a:r>
            <a:r>
              <a:rPr lang="en-US" altLang="zh-TW" sz="2800" dirty="0"/>
              <a:t>7</a:t>
            </a:r>
            <a:r>
              <a:rPr lang="zh-TW" altLang="en-US" sz="2800" dirty="0"/>
              <a:t>月</a:t>
            </a:r>
            <a:r>
              <a:rPr lang="en-US" altLang="zh-TW" sz="2800" dirty="0"/>
              <a:t>20</a:t>
            </a:r>
            <a:r>
              <a:rPr lang="zh-TW" altLang="en-US" sz="2800" dirty="0"/>
              <a:t>日</a:t>
            </a:r>
            <a:r>
              <a:rPr lang="en-US" altLang="zh-TW" sz="2800" dirty="0"/>
              <a:t>(</a:t>
            </a:r>
            <a:r>
              <a:rPr lang="zh-TW" altLang="en-US" sz="2800" dirty="0"/>
              <a:t>二</a:t>
            </a:r>
            <a:r>
              <a:rPr lang="en-US" altLang="zh-TW" sz="2800" dirty="0"/>
              <a:t>)</a:t>
            </a:r>
            <a:r>
              <a:rPr lang="zh-TW" altLang="en-US" sz="2800" dirty="0"/>
              <a:t>前上網填寫教師教學實施自我檢核表。</a:t>
            </a:r>
            <a:endParaRPr lang="en-US" altLang="zh-TW" sz="2800" dirty="0" smtClean="0"/>
          </a:p>
          <a:p>
            <a:pPr lvl="1">
              <a:defRPr/>
            </a:pPr>
            <a:endParaRPr lang="en-US" altLang="zh-TW" sz="28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sz="2600" dirty="0" smtClean="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endParaRPr lang="en-US" altLang="zh-TW" dirty="0" smtClean="0"/>
          </a:p>
        </p:txBody>
      </p:sp>
    </p:spTree>
    <p:extLst>
      <p:ext uri="{BB962C8B-B14F-4D97-AF65-F5344CB8AC3E}">
        <p14:creationId xmlns:p14="http://schemas.microsoft.com/office/powerpoint/2010/main" val="49071746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教務處           </a:t>
            </a:r>
            <a:r>
              <a:rPr lang="en-US" altLang="zh-TW" sz="6000" b="1" i="1" dirty="0" smtClean="0">
                <a:solidFill>
                  <a:srgbClr val="0033CC"/>
                </a:solidFill>
                <a:effectLst>
                  <a:outerShdw blurRad="38100" dist="38100" dir="2700000" algn="tl">
                    <a:srgbClr val="C0C0C0"/>
                  </a:outerShdw>
                </a:effectLst>
              </a:rPr>
              <a:t>10-9</a:t>
            </a:r>
            <a:endParaRPr lang="zh-TW" altLang="en-US" sz="6000" dirty="0">
              <a:solidFill>
                <a:srgbClr val="0033CC"/>
              </a:solidFill>
            </a:endParaRPr>
          </a:p>
        </p:txBody>
      </p:sp>
      <p:sp>
        <p:nvSpPr>
          <p:cNvPr id="16387" name="內容版面配置區 2"/>
          <p:cNvSpPr>
            <a:spLocks noGrp="1"/>
          </p:cNvSpPr>
          <p:nvPr>
            <p:ph idx="1"/>
          </p:nvPr>
        </p:nvSpPr>
        <p:spPr>
          <a:xfrm>
            <a:off x="457200" y="1600200"/>
            <a:ext cx="8229600" cy="5257800"/>
          </a:xfrm>
        </p:spPr>
        <p:txBody>
          <a:bodyPr/>
          <a:lstStyle/>
          <a:p>
            <a:pPr>
              <a:defRPr/>
            </a:pPr>
            <a:r>
              <a:rPr lang="zh-TW" altLang="en-US" dirty="0" smtClean="0"/>
              <a:t>教務工作報告</a:t>
            </a:r>
            <a:endParaRPr lang="en-US" altLang="zh-TW" dirty="0" smtClean="0">
              <a:latin typeface="Times New Roman" panose="02020603050405020304" pitchFamily="18" charset="0"/>
              <a:cs typeface="Times New Roman" panose="02020603050405020304" pitchFamily="18" charset="0"/>
            </a:endParaRPr>
          </a:p>
          <a:p>
            <a:pPr lvl="1">
              <a:defRPr/>
            </a:pPr>
            <a:r>
              <a:rPr lang="zh-TW" altLang="en-US" sz="2800" dirty="0" smtClean="0">
                <a:latin typeface="Times New Roman" panose="02020603050405020304" pitchFamily="18" charset="0"/>
                <a:cs typeface="Times New Roman" panose="02020603050405020304" pitchFamily="18" charset="0"/>
              </a:rPr>
              <a:t>實施學生課業輔導，不可影響學生權益</a:t>
            </a:r>
            <a:endParaRPr lang="en-US" altLang="zh-TW" sz="2800" dirty="0" smtClean="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(1)</a:t>
            </a:r>
            <a:r>
              <a:rPr lang="zh-TW" altLang="en-US" sz="2800" dirty="0" smtClean="0">
                <a:latin typeface="Times New Roman" panose="02020603050405020304" pitchFamily="18" charset="0"/>
                <a:cs typeface="Times New Roman" panose="02020603050405020304" pitchFamily="18" charset="0"/>
              </a:rPr>
              <a:t>以不參加的為由，方可提出申請。</a:t>
            </a:r>
            <a:endParaRPr lang="en-US" altLang="zh-TW" sz="2800" dirty="0" smtClean="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(2)</a:t>
            </a:r>
            <a:r>
              <a:rPr lang="zh-TW" altLang="en-US" sz="2800" dirty="0" smtClean="0">
                <a:latin typeface="Times New Roman" panose="02020603050405020304" pitchFamily="18" charset="0"/>
                <a:cs typeface="Times New Roman" panose="02020603050405020304" pitchFamily="18" charset="0"/>
              </a:rPr>
              <a:t>先開課，再辦理不參加的申請。</a:t>
            </a:r>
            <a:endParaRPr lang="en-US" altLang="zh-TW" sz="2800" dirty="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(3)</a:t>
            </a:r>
            <a:r>
              <a:rPr lang="zh-TW" altLang="en-US" sz="2800" dirty="0" smtClean="0">
                <a:latin typeface="Times New Roman" panose="02020603050405020304" pitchFamily="18" charset="0"/>
                <a:cs typeface="Times New Roman" panose="02020603050405020304" pitchFamily="18" charset="0"/>
              </a:rPr>
              <a:t>遊說、半強迫</a:t>
            </a:r>
            <a:r>
              <a:rPr lang="en-US" altLang="zh-TW" sz="2800" dirty="0" smtClean="0">
                <a:latin typeface="Times New Roman" panose="02020603050405020304" pitchFamily="18" charset="0"/>
                <a:cs typeface="Times New Roman" panose="02020603050405020304" pitchFamily="18" charset="0"/>
              </a:rPr>
              <a:t>…..</a:t>
            </a:r>
          </a:p>
          <a:p>
            <a:pPr marL="457200" lvl="1" indent="0">
              <a:buFont typeface="Wingdings" panose="05000000000000000000" pitchFamily="2" charset="2"/>
              <a:buNone/>
              <a:defRPr/>
            </a:pP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(4)</a:t>
            </a:r>
            <a:r>
              <a:rPr lang="zh-TW" altLang="en-US" sz="2800" dirty="0" smtClean="0">
                <a:latin typeface="Times New Roman" panose="02020603050405020304" pitchFamily="18" charset="0"/>
                <a:cs typeface="Times New Roman" panose="02020603050405020304" pitchFamily="18" charset="0"/>
              </a:rPr>
              <a:t>提前講授課程進度</a:t>
            </a:r>
            <a:endParaRPr lang="en-US" altLang="zh-TW" sz="2800" dirty="0" smtClean="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r>
              <a:rPr lang="zh-TW" altLang="en-US" sz="2800" dirty="0">
                <a:latin typeface="Times New Roman" panose="02020603050405020304" pitchFamily="18" charset="0"/>
                <a:cs typeface="Times New Roman" panose="02020603050405020304" pitchFamily="18" charset="0"/>
              </a:rPr>
              <a:t> </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(5)</a:t>
            </a:r>
            <a:r>
              <a:rPr lang="zh-TW" altLang="en-US" sz="2800" dirty="0" smtClean="0">
                <a:latin typeface="Times New Roman" panose="02020603050405020304" pitchFamily="18" charset="0"/>
                <a:cs typeface="Times New Roman" panose="02020603050405020304" pitchFamily="18" charset="0"/>
              </a:rPr>
              <a:t>列入出缺席紀錄</a:t>
            </a:r>
            <a:endParaRPr lang="en-US" altLang="zh-TW" sz="2800" dirty="0" smtClean="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(6)</a:t>
            </a:r>
            <a:r>
              <a:rPr lang="zh-TW" altLang="en-US" sz="2800" dirty="0" smtClean="0">
                <a:latin typeface="Times New Roman" panose="02020603050405020304" pitchFamily="18" charset="0"/>
                <a:cs typeface="Times New Roman" panose="02020603050405020304" pitchFamily="18" charset="0"/>
              </a:rPr>
              <a:t>輔導課、早修測驗列入學期學業成績評量</a:t>
            </a:r>
            <a:endParaRPr lang="en-US" altLang="zh-TW" sz="2800" dirty="0" smtClean="0">
              <a:latin typeface="Times New Roman" panose="02020603050405020304" pitchFamily="18" charset="0"/>
              <a:cs typeface="Times New Roman" panose="02020603050405020304" pitchFamily="18" charset="0"/>
            </a:endParaRPr>
          </a:p>
          <a:p>
            <a:pPr>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sz="2600" dirty="0" smtClean="0">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None/>
              <a:defRPr/>
            </a:pPr>
            <a:endParaRPr lang="en-US" altLang="zh-TW" dirty="0" smtClean="0"/>
          </a:p>
        </p:txBody>
      </p:sp>
    </p:spTree>
    <p:extLst>
      <p:ext uri="{BB962C8B-B14F-4D97-AF65-F5344CB8AC3E}">
        <p14:creationId xmlns:p14="http://schemas.microsoft.com/office/powerpoint/2010/main" val="306521454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教務處           </a:t>
            </a:r>
            <a:r>
              <a:rPr lang="en-US" altLang="zh-TW" sz="6000" b="1" i="1" dirty="0" smtClean="0">
                <a:solidFill>
                  <a:srgbClr val="0033CC"/>
                </a:solidFill>
                <a:effectLst>
                  <a:outerShdw blurRad="38100" dist="38100" dir="2700000" algn="tl">
                    <a:srgbClr val="C0C0C0"/>
                  </a:outerShdw>
                </a:effectLst>
              </a:rPr>
              <a:t>10-10</a:t>
            </a:r>
            <a:endParaRPr lang="zh-TW" altLang="en-US" sz="6000" dirty="0">
              <a:solidFill>
                <a:srgbClr val="0033CC"/>
              </a:solidFill>
            </a:endParaRPr>
          </a:p>
        </p:txBody>
      </p:sp>
      <p:sp>
        <p:nvSpPr>
          <p:cNvPr id="16387" name="內容版面配置區 2"/>
          <p:cNvSpPr>
            <a:spLocks noGrp="1"/>
          </p:cNvSpPr>
          <p:nvPr>
            <p:ph idx="1"/>
          </p:nvPr>
        </p:nvSpPr>
        <p:spPr>
          <a:xfrm>
            <a:off x="457200" y="1600200"/>
            <a:ext cx="8229600" cy="5257800"/>
          </a:xfrm>
        </p:spPr>
        <p:txBody>
          <a:bodyPr/>
          <a:lstStyle/>
          <a:p>
            <a:pPr>
              <a:defRPr/>
            </a:pPr>
            <a:r>
              <a:rPr lang="zh-TW" altLang="en-US" dirty="0">
                <a:solidFill>
                  <a:schemeClr val="dk1"/>
                </a:solidFill>
              </a:rPr>
              <a:t>重要時程提醒：</a:t>
            </a:r>
            <a:endParaRPr lang="en-US" altLang="zh-TW" dirty="0" smtClean="0"/>
          </a:p>
          <a:p>
            <a:pPr lvl="1">
              <a:defRPr/>
            </a:pPr>
            <a:r>
              <a:rPr lang="en-US" altLang="zh-TW" dirty="0" smtClean="0">
                <a:latin typeface="Times New Roman" panose="02020603050405020304" pitchFamily="18" charset="0"/>
                <a:cs typeface="Times New Roman" panose="02020603050405020304" pitchFamily="18" charset="0"/>
              </a:rPr>
              <a:t>7/7(</a:t>
            </a:r>
            <a:r>
              <a:rPr lang="zh-TW" altLang="en-US" dirty="0" smtClean="0">
                <a:latin typeface="Times New Roman" panose="02020603050405020304" pitchFamily="18" charset="0"/>
                <a:cs typeface="Times New Roman" panose="02020603050405020304" pitchFamily="18" charset="0"/>
              </a:rPr>
              <a:t>三</a:t>
            </a:r>
            <a:r>
              <a:rPr lang="en-US" altLang="zh-TW" dirty="0" smtClean="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高一、高二期末考成績輸入截止日</a:t>
            </a:r>
            <a:r>
              <a:rPr lang="zh-TW" altLang="zh-TW"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lvl="1">
              <a:defRPr/>
            </a:pPr>
            <a:r>
              <a:rPr lang="en-US" altLang="zh-TW" dirty="0">
                <a:latin typeface="Times New Roman" panose="02020603050405020304" pitchFamily="18" charset="0"/>
                <a:cs typeface="Times New Roman" panose="02020603050405020304" pitchFamily="18" charset="0"/>
              </a:rPr>
              <a:t>7/12(</a:t>
            </a:r>
            <a:r>
              <a:rPr lang="zh-TW" altLang="en-US" dirty="0">
                <a:latin typeface="Times New Roman" panose="02020603050405020304" pitchFamily="18" charset="0"/>
                <a:cs typeface="Times New Roman" panose="02020603050405020304" pitchFamily="18" charset="0"/>
              </a:rPr>
              <a:t>一</a:t>
            </a:r>
            <a:r>
              <a:rPr lang="en-US" altLang="zh-TW" dirty="0">
                <a:latin typeface="Times New Roman" panose="02020603050405020304" pitchFamily="18" charset="0"/>
                <a:cs typeface="Times New Roman" panose="02020603050405020304" pitchFamily="18" charset="0"/>
              </a:rPr>
              <a:t>)~7/30(</a:t>
            </a:r>
            <a:r>
              <a:rPr lang="zh-TW" altLang="en-US" dirty="0">
                <a:latin typeface="Times New Roman" panose="02020603050405020304" pitchFamily="18" charset="0"/>
                <a:cs typeface="Times New Roman" panose="02020603050405020304" pitchFamily="18" charset="0"/>
              </a:rPr>
              <a:t>五</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暑期學藝活動</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線上教學</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lvl="1">
              <a:defRPr/>
            </a:pPr>
            <a:r>
              <a:rPr lang="en-US" altLang="zh-TW" dirty="0" smtClean="0">
                <a:latin typeface="Times New Roman" panose="02020603050405020304" pitchFamily="18" charset="0"/>
                <a:cs typeface="Times New Roman" panose="02020603050405020304" pitchFamily="18" charset="0"/>
              </a:rPr>
              <a:t>7/13(</a:t>
            </a:r>
            <a:r>
              <a:rPr lang="zh-TW" altLang="en-US" dirty="0" smtClean="0">
                <a:latin typeface="Times New Roman" panose="02020603050405020304" pitchFamily="18" charset="0"/>
                <a:cs typeface="Times New Roman" panose="02020603050405020304" pitchFamily="18" charset="0"/>
              </a:rPr>
              <a:t>二</a:t>
            </a:r>
            <a:r>
              <a:rPr lang="en-US" altLang="zh-TW" dirty="0" smtClean="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公告高一、高二補考名單</a:t>
            </a:r>
            <a:r>
              <a:rPr lang="zh-TW" altLang="zh-TW"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lvl="1">
              <a:defRPr/>
            </a:pPr>
            <a:r>
              <a:rPr lang="en-US" altLang="zh-TW" dirty="0" smtClean="0">
                <a:latin typeface="Times New Roman" panose="02020603050405020304" pitchFamily="18" charset="0"/>
                <a:cs typeface="Times New Roman" panose="02020603050405020304" pitchFamily="18" charset="0"/>
              </a:rPr>
              <a:t>7/18(</a:t>
            </a:r>
            <a:r>
              <a:rPr lang="zh-TW" altLang="en-US" dirty="0" smtClean="0">
                <a:latin typeface="Times New Roman" panose="02020603050405020304" pitchFamily="18" charset="0"/>
                <a:cs typeface="Times New Roman" panose="02020603050405020304" pitchFamily="18" charset="0"/>
              </a:rPr>
              <a:t>日</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前完成</a:t>
            </a:r>
            <a:r>
              <a:rPr lang="zh-TW" altLang="zh-TW" dirty="0" smtClean="0">
                <a:latin typeface="Times New Roman" panose="02020603050405020304" pitchFamily="18" charset="0"/>
                <a:cs typeface="Times New Roman" panose="02020603050405020304" pitchFamily="18" charset="0"/>
              </a:rPr>
              <a:t>高一</a:t>
            </a:r>
            <a:r>
              <a:rPr lang="zh-TW" altLang="zh-TW" dirty="0">
                <a:latin typeface="Times New Roman" panose="02020603050405020304" pitchFamily="18" charset="0"/>
                <a:cs typeface="Times New Roman" panose="02020603050405020304" pitchFamily="18" charset="0"/>
              </a:rPr>
              <a:t>、高二補考</a:t>
            </a:r>
            <a:r>
              <a:rPr lang="zh-TW" altLang="zh-TW"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lvl="1">
              <a:defRPr/>
            </a:pPr>
            <a:r>
              <a:rPr lang="en-US" altLang="zh-TW" dirty="0" smtClean="0">
                <a:latin typeface="Times New Roman" panose="02020603050405020304" pitchFamily="18" charset="0"/>
                <a:cs typeface="Times New Roman" panose="02020603050405020304" pitchFamily="18" charset="0"/>
              </a:rPr>
              <a:t>7/20(</a:t>
            </a:r>
            <a:r>
              <a:rPr lang="zh-TW" altLang="zh-TW" dirty="0">
                <a:latin typeface="Times New Roman" panose="02020603050405020304" pitchFamily="18" charset="0"/>
                <a:cs typeface="Times New Roman" panose="02020603050405020304" pitchFamily="18" charset="0"/>
              </a:rPr>
              <a:t>二</a:t>
            </a:r>
            <a:r>
              <a:rPr lang="en-US" altLang="zh-TW"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補考成績繳回</a:t>
            </a:r>
            <a:r>
              <a:rPr lang="zh-TW" altLang="zh-TW"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lvl="1">
              <a:defRPr/>
            </a:pPr>
            <a:r>
              <a:rPr lang="en-US" altLang="zh-TW" dirty="0" smtClean="0">
                <a:latin typeface="Times New Roman" panose="02020603050405020304" pitchFamily="18" charset="0"/>
                <a:cs typeface="Times New Roman" panose="02020603050405020304" pitchFamily="18" charset="0"/>
              </a:rPr>
              <a:t>8/6(</a:t>
            </a:r>
            <a:r>
              <a:rPr lang="zh-TW" altLang="en-US" dirty="0" smtClean="0">
                <a:latin typeface="Times New Roman" panose="02020603050405020304" pitchFamily="18" charset="0"/>
                <a:cs typeface="Times New Roman" panose="02020603050405020304" pitchFamily="18" charset="0"/>
              </a:rPr>
              <a:t>五</a:t>
            </a:r>
            <a:r>
              <a:rPr lang="en-US" altLang="zh-TW" dirty="0" smtClean="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高一、高二課程重補修課程</a:t>
            </a:r>
            <a:r>
              <a:rPr lang="zh-TW" altLang="zh-TW" dirty="0" smtClean="0">
                <a:latin typeface="Times New Roman" panose="02020603050405020304" pitchFamily="18" charset="0"/>
                <a:cs typeface="Times New Roman" panose="02020603050405020304" pitchFamily="18" charset="0"/>
              </a:rPr>
              <a:t>開始</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暫</a:t>
            </a:r>
            <a:r>
              <a:rPr lang="en-US" altLang="zh-TW" dirty="0" smtClean="0">
                <a:latin typeface="Times New Roman" panose="02020603050405020304" pitchFamily="18" charset="0"/>
                <a:cs typeface="Times New Roman" panose="02020603050405020304" pitchFamily="18" charset="0"/>
              </a:rPr>
              <a:t>)</a:t>
            </a:r>
            <a:r>
              <a:rPr lang="zh-TW" altLang="zh-TW"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lvl="1">
              <a:defRPr/>
            </a:pPr>
            <a:r>
              <a:rPr lang="en-US" altLang="zh-TW" dirty="0" smtClean="0">
                <a:latin typeface="Times New Roman" panose="02020603050405020304" pitchFamily="18" charset="0"/>
                <a:cs typeface="Times New Roman" panose="02020603050405020304" pitchFamily="18" charset="0"/>
              </a:rPr>
              <a:t>8/26(</a:t>
            </a:r>
            <a:r>
              <a:rPr lang="zh-TW" altLang="zh-TW" dirty="0">
                <a:latin typeface="Times New Roman" panose="02020603050405020304" pitchFamily="18" charset="0"/>
                <a:cs typeface="Times New Roman" panose="02020603050405020304" pitchFamily="18" charset="0"/>
              </a:rPr>
              <a:t>四</a:t>
            </a:r>
            <a:r>
              <a:rPr lang="en-US" altLang="zh-TW" dirty="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8/27(</a:t>
            </a:r>
            <a:r>
              <a:rPr lang="zh-TW" altLang="zh-TW" dirty="0">
                <a:latin typeface="Times New Roman" panose="02020603050405020304" pitchFamily="18" charset="0"/>
                <a:cs typeface="Times New Roman" panose="02020603050405020304" pitchFamily="18" charset="0"/>
              </a:rPr>
              <a:t>五</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每日</a:t>
            </a:r>
            <a:r>
              <a:rPr lang="en-US" altLang="zh-TW" dirty="0" smtClean="0">
                <a:latin typeface="Times New Roman" panose="02020603050405020304" pitchFamily="18" charset="0"/>
                <a:cs typeface="Times New Roman" panose="02020603050405020304" pitchFamily="18" charset="0"/>
              </a:rPr>
              <a:t>13:00~17:00</a:t>
            </a:r>
            <a:r>
              <a:rPr lang="zh-TW" altLang="zh-TW" dirty="0" smtClean="0">
                <a:latin typeface="Times New Roman" panose="02020603050405020304" pitchFamily="18" charset="0"/>
                <a:cs typeface="Times New Roman" panose="02020603050405020304" pitchFamily="18" charset="0"/>
              </a:rPr>
              <a:t>綜</a:t>
            </a:r>
            <a:r>
              <a:rPr lang="zh-TW" altLang="zh-TW" dirty="0">
                <a:latin typeface="Times New Roman" panose="02020603050405020304" pitchFamily="18" charset="0"/>
                <a:cs typeface="Times New Roman" panose="02020603050405020304" pitchFamily="18" charset="0"/>
              </a:rPr>
              <a:t>高一年級新生銜接課程。</a:t>
            </a:r>
            <a:endParaRPr lang="en-US" altLang="zh-TW" dirty="0" smtClean="0">
              <a:latin typeface="Times New Roman" panose="02020603050405020304" pitchFamily="18" charset="0"/>
              <a:cs typeface="Times New Roman" panose="02020603050405020304" pitchFamily="18" charset="0"/>
            </a:endParaRPr>
          </a:p>
          <a:p>
            <a:pPr lvl="1">
              <a:defRPr/>
            </a:pPr>
            <a:r>
              <a:rPr lang="en-US" altLang="zh-TW" dirty="0" smtClean="0">
                <a:latin typeface="Times New Roman" panose="02020603050405020304" pitchFamily="18" charset="0"/>
                <a:cs typeface="Times New Roman" panose="02020603050405020304" pitchFamily="18" charset="0"/>
              </a:rPr>
              <a:t>8/31(</a:t>
            </a:r>
            <a:r>
              <a:rPr lang="zh-TW" altLang="en-US" dirty="0" smtClean="0">
                <a:latin typeface="Times New Roman" panose="02020603050405020304" pitchFamily="18" charset="0"/>
                <a:cs typeface="Times New Roman" panose="02020603050405020304" pitchFamily="18" charset="0"/>
              </a:rPr>
              <a:t>二</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教學準備日、新課綱研習。</a:t>
            </a:r>
            <a:endParaRPr lang="en-US" altLang="zh-TW" dirty="0" smtClean="0">
              <a:latin typeface="Times New Roman" panose="02020603050405020304" pitchFamily="18" charset="0"/>
              <a:cs typeface="Times New Roman" panose="02020603050405020304" pitchFamily="18" charset="0"/>
            </a:endParaRPr>
          </a:p>
          <a:p>
            <a:pPr lvl="1">
              <a:defRPr/>
            </a:pPr>
            <a:r>
              <a:rPr lang="en-US" altLang="zh-TW" dirty="0" smtClean="0">
                <a:latin typeface="Times New Roman" panose="02020603050405020304" pitchFamily="18" charset="0"/>
                <a:cs typeface="Times New Roman" panose="02020603050405020304" pitchFamily="18" charset="0"/>
              </a:rPr>
              <a:t>9/1(</a:t>
            </a:r>
            <a:r>
              <a:rPr lang="zh-TW" altLang="en-US" dirty="0" smtClean="0">
                <a:latin typeface="Times New Roman" panose="02020603050405020304" pitchFamily="18" charset="0"/>
                <a:cs typeface="Times New Roman" panose="02020603050405020304" pitchFamily="18" charset="0"/>
              </a:rPr>
              <a:t>三</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開學，上</a:t>
            </a:r>
            <a:r>
              <a:rPr lang="zh-TW" altLang="zh-TW" dirty="0" smtClean="0">
                <a:latin typeface="Times New Roman" panose="02020603050405020304" pitchFamily="18" charset="0"/>
                <a:cs typeface="Times New Roman" panose="02020603050405020304" pitchFamily="18" charset="0"/>
              </a:rPr>
              <a:t>午</a:t>
            </a:r>
            <a:r>
              <a:rPr lang="zh-TW" altLang="zh-TW" dirty="0">
                <a:latin typeface="Times New Roman" panose="02020603050405020304" pitchFamily="18" charset="0"/>
                <a:cs typeface="Times New Roman" panose="02020603050405020304" pitchFamily="18" charset="0"/>
              </a:rPr>
              <a:t>召開註冊會議</a:t>
            </a:r>
            <a:r>
              <a:rPr lang="zh-TW" altLang="zh-TW"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47912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539750" y="333375"/>
            <a:ext cx="8229600" cy="1139825"/>
          </a:xfrm>
        </p:spPr>
        <p:txBody>
          <a:bodyPr/>
          <a:lstStyle/>
          <a:p>
            <a:endParaRPr lang="zh-TW" altLang="en-US" sz="6000" smtClean="0">
              <a:solidFill>
                <a:srgbClr val="0033CC"/>
              </a:solidFill>
            </a:endParaRPr>
          </a:p>
        </p:txBody>
      </p:sp>
      <p:sp>
        <p:nvSpPr>
          <p:cNvPr id="21507" name="內容版面配置區 2"/>
          <p:cNvSpPr>
            <a:spLocks noGrp="1"/>
          </p:cNvSpPr>
          <p:nvPr>
            <p:ph idx="1"/>
          </p:nvPr>
        </p:nvSpPr>
        <p:spPr>
          <a:xfrm>
            <a:off x="457200" y="1600200"/>
            <a:ext cx="8229600" cy="2981325"/>
          </a:xfrm>
        </p:spPr>
        <p:txBody>
          <a:bodyPr anchor="ctr"/>
          <a:lstStyle/>
          <a:p>
            <a:pPr marL="0" indent="0" algn="ctr">
              <a:buFont typeface="Wingdings" panose="05000000000000000000" pitchFamily="2" charset="2"/>
              <a:buNone/>
            </a:pPr>
            <a:endParaRPr lang="en-US" altLang="zh-TW" sz="3600" smtClean="0"/>
          </a:p>
          <a:p>
            <a:pPr marL="0" indent="0" algn="ctr">
              <a:buFont typeface="Wingdings" panose="05000000000000000000" pitchFamily="2" charset="2"/>
              <a:buNone/>
            </a:pPr>
            <a:r>
              <a:rPr lang="zh-TW" altLang="en-US" sz="5600" b="1" smtClean="0"/>
              <a:t>疫情期間</a:t>
            </a:r>
            <a:endParaRPr lang="en-US" altLang="zh-TW" sz="5600" b="1" smtClean="0"/>
          </a:p>
          <a:p>
            <a:pPr marL="0" indent="0" algn="ctr">
              <a:buFont typeface="Wingdings" panose="05000000000000000000" pitchFamily="2" charset="2"/>
              <a:buNone/>
            </a:pPr>
            <a:r>
              <a:rPr lang="zh-TW" altLang="zh-TW" sz="5600" b="1" smtClean="0"/>
              <a:t>感謝全體教師對於</a:t>
            </a:r>
            <a:endParaRPr lang="en-US" altLang="zh-TW" sz="5600" b="1" smtClean="0"/>
          </a:p>
          <a:p>
            <a:pPr marL="0" indent="0" algn="ctr">
              <a:buFont typeface="Wingdings" panose="05000000000000000000" pitchFamily="2" charset="2"/>
              <a:buNone/>
            </a:pPr>
            <a:r>
              <a:rPr lang="zh-TW" altLang="zh-TW" sz="5600" b="1" smtClean="0"/>
              <a:t>教務處工作的協助與配合</a:t>
            </a:r>
            <a:endParaRPr lang="en-US" altLang="zh-TW" sz="5600" b="1" smtClean="0"/>
          </a:p>
        </p:txBody>
      </p:sp>
      <p:sp>
        <p:nvSpPr>
          <p:cNvPr id="21508" name="文字方塊 1"/>
          <p:cNvSpPr txBox="1">
            <a:spLocks noChangeArrowheads="1"/>
          </p:cNvSpPr>
          <p:nvPr/>
        </p:nvSpPr>
        <p:spPr bwMode="auto">
          <a:xfrm>
            <a:off x="611188" y="5373688"/>
            <a:ext cx="80756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kumimoji="1" sz="28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buChar char="n"/>
              <a:defRPr kumimoji="1" sz="24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000">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標楷體" panose="03000509000000000000" pitchFamily="65" charset="-120"/>
                <a:ea typeface="標楷體" panose="03000509000000000000" pitchFamily="65" charset="-120"/>
              </a:defRPr>
            </a:lvl9pPr>
          </a:lstStyle>
          <a:p>
            <a:pPr>
              <a:spcBef>
                <a:spcPct val="0"/>
              </a:spcBef>
              <a:buClrTx/>
              <a:buSzTx/>
              <a:buFontTx/>
              <a:buNone/>
            </a:pPr>
            <a:r>
              <a:rPr lang="zh-TW" altLang="en-US" sz="4800">
                <a:latin typeface="Arial" panose="020B0604020202020204" pitchFamily="34" charset="0"/>
                <a:ea typeface="華康布丁體W7(P)" panose="040B0700000000000000" pitchFamily="82" charset="-120"/>
              </a:rPr>
              <a:t>祝福大家  平安，健康，喜悅</a:t>
            </a:r>
          </a:p>
        </p:txBody>
      </p:sp>
    </p:spTree>
    <p:extLst>
      <p:ext uri="{BB962C8B-B14F-4D97-AF65-F5344CB8AC3E}">
        <p14:creationId xmlns:p14="http://schemas.microsoft.com/office/powerpoint/2010/main" val="3059841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標題 1"/>
          <p:cNvSpPr>
            <a:spLocks noGrp="1"/>
          </p:cNvSpPr>
          <p:nvPr>
            <p:ph type="ctrTitle" idx="4294967295"/>
          </p:nvPr>
        </p:nvSpPr>
        <p:spPr>
          <a:xfrm>
            <a:off x="2074429" y="655205"/>
            <a:ext cx="6840538" cy="777875"/>
          </a:xfrm>
        </p:spPr>
        <p:txBody>
          <a:bodyPr anchor="ctr"/>
          <a:lstStyle/>
          <a:p>
            <a:pPr algn="ctr" eaLnBrk="1" hangingPunct="1">
              <a:defRPr/>
            </a:pP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期末校務會議</a:t>
            </a:r>
            <a:endParaRPr lang="en-US" altLang="zh-TW" sz="6000" b="1" i="1" dirty="0" smtClean="0">
              <a:solidFill>
                <a:srgbClr val="0000FF"/>
              </a:solidFill>
              <a:effectLst>
                <a:outerShdw blurRad="38100" dist="38100" dir="2700000" algn="tl">
                  <a:srgbClr val="C0C0C0"/>
                </a:outerShdw>
              </a:effectLst>
              <a:latin typeface="新細明體" panose="02020300000000000000" pitchFamily="18" charset="-120"/>
            </a:endParaRPr>
          </a:p>
        </p:txBody>
      </p:sp>
      <p:sp>
        <p:nvSpPr>
          <p:cNvPr id="5123" name="副標題 2"/>
          <p:cNvSpPr>
            <a:spLocks noGrp="1"/>
          </p:cNvSpPr>
          <p:nvPr>
            <p:ph type="subTitle" idx="4294967295"/>
          </p:nvPr>
        </p:nvSpPr>
        <p:spPr>
          <a:xfrm>
            <a:off x="900113" y="3284538"/>
            <a:ext cx="7850187" cy="1747837"/>
          </a:xfrm>
        </p:spPr>
        <p:txBody>
          <a:bodyPr/>
          <a:lstStyle/>
          <a:p>
            <a:pPr marL="0" indent="0" algn="ctr" eaLnBrk="1" hangingPunct="1">
              <a:lnSpc>
                <a:spcPct val="80000"/>
              </a:lnSpc>
              <a:buFont typeface="Wingdings" panose="05000000000000000000" pitchFamily="2" charset="2"/>
              <a:buNone/>
              <a:defRPr/>
            </a:pPr>
            <a:r>
              <a:rPr lang="zh-TW" altLang="en-US" sz="10000" b="1"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a:t>
            </a:r>
            <a:r>
              <a:rPr lang="zh-TW" altLang="en-US" sz="100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務處</a:t>
            </a:r>
          </a:p>
        </p:txBody>
      </p:sp>
      <p:pic>
        <p:nvPicPr>
          <p:cNvPr id="7172" name="Picture 5" descr="C:\Documents and Settings\user\桌面\新學校校名及校徽\校徽原檔.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76" y="71798"/>
            <a:ext cx="19431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576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539640" y="333360"/>
            <a:ext cx="8228880" cy="113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n-US" sz="6000" b="1" i="1" strike="noStrike" spc="-1" dirty="0">
                <a:solidFill>
                  <a:srgbClr val="0033CC"/>
                </a:solidFill>
                <a:latin typeface="Garamond"/>
                <a:ea typeface="Garamond"/>
              </a:rPr>
              <a:t> </a:t>
            </a:r>
            <a:r>
              <a:rPr lang="en-US" sz="6000" b="1" strike="noStrike" spc="-1" dirty="0">
                <a:solidFill>
                  <a:srgbClr val="0033CC"/>
                </a:solidFill>
                <a:latin typeface="標楷體" panose="03000509000000000000" pitchFamily="65" charset="-120"/>
                <a:ea typeface="標楷體" panose="03000509000000000000" pitchFamily="65" charset="-120"/>
              </a:rPr>
              <a:t>學務處-1</a:t>
            </a:r>
            <a:endParaRPr lang="en-US" sz="6000" b="0" strike="noStrike" spc="-1" dirty="0">
              <a:latin typeface="標楷體" panose="03000509000000000000" pitchFamily="65" charset="-120"/>
              <a:ea typeface="標楷體" panose="03000509000000000000" pitchFamily="65" charset="-120"/>
            </a:endParaRPr>
          </a:p>
        </p:txBody>
      </p:sp>
      <p:sp>
        <p:nvSpPr>
          <p:cNvPr id="247" name="CustomShape 2"/>
          <p:cNvSpPr/>
          <p:nvPr/>
        </p:nvSpPr>
        <p:spPr>
          <a:xfrm>
            <a:off x="564120" y="1645200"/>
            <a:ext cx="8228880" cy="452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42920">
              <a:lnSpc>
                <a:spcPct val="100000"/>
              </a:lnSpc>
              <a:spcBef>
                <a:spcPts val="360"/>
              </a:spcBef>
            </a:pPr>
            <a:r>
              <a:rPr lang="en-US" sz="4400" b="1" strike="noStrike" spc="-1" dirty="0">
                <a:solidFill>
                  <a:srgbClr val="0070C0"/>
                </a:solidFill>
                <a:latin typeface="標楷體" panose="03000509000000000000" pitchFamily="65" charset="-120"/>
                <a:ea typeface="標楷體" panose="03000509000000000000" pitchFamily="65" charset="-120"/>
              </a:rPr>
              <a:t>一、6月18</a:t>
            </a:r>
            <a:r>
              <a:rPr lang="en-US" sz="4400" b="1" strike="noStrike" spc="-1" dirty="0" smtClean="0">
                <a:solidFill>
                  <a:srgbClr val="0070C0"/>
                </a:solidFill>
                <a:latin typeface="標楷體" panose="03000509000000000000" pitchFamily="65" charset="-120"/>
                <a:ea typeface="標楷體" panose="03000509000000000000" pitchFamily="65" charset="-120"/>
              </a:rPr>
              <a:t>日完成與日本鳥栖高</a:t>
            </a:r>
          </a:p>
          <a:p>
            <a:pPr marL="142920">
              <a:lnSpc>
                <a:spcPct val="100000"/>
              </a:lnSpc>
              <a:spcBef>
                <a:spcPts val="360"/>
              </a:spcBef>
            </a:pPr>
            <a:r>
              <a:rPr lang="zh-TW" altLang="en-US" sz="4400" b="1" spc="-1" dirty="0">
                <a:solidFill>
                  <a:srgbClr val="0070C0"/>
                </a:solidFill>
                <a:latin typeface="標楷體" panose="03000509000000000000" pitchFamily="65" charset="-120"/>
                <a:ea typeface="標楷體" panose="03000509000000000000" pitchFamily="65" charset="-120"/>
              </a:rPr>
              <a:t> </a:t>
            </a:r>
            <a:r>
              <a:rPr lang="zh-TW" altLang="en-US" sz="4400" b="1" spc="-1" dirty="0" smtClean="0">
                <a:solidFill>
                  <a:srgbClr val="0070C0"/>
                </a:solidFill>
                <a:latin typeface="標楷體" panose="03000509000000000000" pitchFamily="65" charset="-120"/>
                <a:ea typeface="標楷體" panose="03000509000000000000" pitchFamily="65" charset="-120"/>
              </a:rPr>
              <a:t>   </a:t>
            </a:r>
            <a:r>
              <a:rPr lang="en-US" sz="4400" b="1" strike="noStrike" spc="-1" dirty="0" err="1" smtClean="0">
                <a:solidFill>
                  <a:srgbClr val="0070C0"/>
                </a:solidFill>
                <a:latin typeface="標楷體" panose="03000509000000000000" pitchFamily="65" charset="-120"/>
                <a:ea typeface="標楷體" panose="03000509000000000000" pitchFamily="65" charset="-120"/>
              </a:rPr>
              <a:t>校締結姊妹校簽約儀式</a:t>
            </a:r>
            <a:r>
              <a:rPr lang="en-US" sz="4400" b="1" strike="noStrike" spc="-1" dirty="0" err="1">
                <a:solidFill>
                  <a:srgbClr val="0070C0"/>
                </a:solidFill>
                <a:latin typeface="標楷體" panose="03000509000000000000" pitchFamily="65" charset="-120"/>
                <a:ea typeface="標楷體" panose="03000509000000000000" pitchFamily="65" charset="-120"/>
              </a:rPr>
              <a:t>，</a:t>
            </a:r>
            <a:r>
              <a:rPr lang="en-US" sz="4400" b="1" strike="noStrike" spc="-1" dirty="0" err="1" smtClean="0">
                <a:solidFill>
                  <a:srgbClr val="0070C0"/>
                </a:solidFill>
                <a:latin typeface="標楷體" panose="03000509000000000000" pitchFamily="65" charset="-120"/>
                <a:ea typeface="標楷體" panose="03000509000000000000" pitchFamily="65" charset="-120"/>
              </a:rPr>
              <a:t>謝</a:t>
            </a:r>
            <a:endParaRPr lang="en-US" sz="4400" b="1" strike="noStrike" spc="-1" dirty="0" smtClean="0">
              <a:solidFill>
                <a:srgbClr val="0070C0"/>
              </a:solidFill>
              <a:latin typeface="標楷體" panose="03000509000000000000" pitchFamily="65" charset="-120"/>
              <a:ea typeface="標楷體" panose="03000509000000000000" pitchFamily="65" charset="-120"/>
            </a:endParaRPr>
          </a:p>
          <a:p>
            <a:pPr marL="142920">
              <a:lnSpc>
                <a:spcPct val="100000"/>
              </a:lnSpc>
              <a:spcBef>
                <a:spcPts val="360"/>
              </a:spcBef>
            </a:pPr>
            <a:r>
              <a:rPr lang="zh-TW" altLang="en-US" sz="4400" b="1" spc="-1" dirty="0">
                <a:solidFill>
                  <a:srgbClr val="0070C0"/>
                </a:solidFill>
                <a:latin typeface="標楷體" panose="03000509000000000000" pitchFamily="65" charset="-120"/>
                <a:ea typeface="標楷體" panose="03000509000000000000" pitchFamily="65" charset="-120"/>
              </a:rPr>
              <a:t> </a:t>
            </a:r>
            <a:r>
              <a:rPr lang="zh-TW" altLang="en-US" sz="4400" b="1" spc="-1" dirty="0" smtClean="0">
                <a:solidFill>
                  <a:srgbClr val="0070C0"/>
                </a:solidFill>
                <a:latin typeface="標楷體" panose="03000509000000000000" pitchFamily="65" charset="-120"/>
                <a:ea typeface="標楷體" panose="03000509000000000000" pitchFamily="65" charset="-120"/>
              </a:rPr>
              <a:t>   </a:t>
            </a:r>
            <a:r>
              <a:rPr lang="en-US" sz="4400" b="1" strike="noStrike" spc="-1" dirty="0" err="1" smtClean="0">
                <a:solidFill>
                  <a:srgbClr val="0070C0"/>
                </a:solidFill>
                <a:latin typeface="標楷體" panose="03000509000000000000" pitchFamily="65" charset="-120"/>
                <a:ea typeface="標楷體" panose="03000509000000000000" pitchFamily="65" charset="-120"/>
              </a:rPr>
              <a:t>謝活動組葉佳怡組長及范清</a:t>
            </a:r>
            <a:endParaRPr lang="en-US" sz="4400" b="1" strike="noStrike" spc="-1" dirty="0" smtClean="0">
              <a:solidFill>
                <a:srgbClr val="0070C0"/>
              </a:solidFill>
              <a:latin typeface="標楷體" panose="03000509000000000000" pitchFamily="65" charset="-120"/>
              <a:ea typeface="標楷體" panose="03000509000000000000" pitchFamily="65" charset="-120"/>
            </a:endParaRPr>
          </a:p>
          <a:p>
            <a:pPr marL="142920">
              <a:lnSpc>
                <a:spcPct val="100000"/>
              </a:lnSpc>
              <a:spcBef>
                <a:spcPts val="360"/>
              </a:spcBef>
            </a:pPr>
            <a:r>
              <a:rPr lang="zh-TW" altLang="en-US" sz="4400" b="1" spc="-1" dirty="0">
                <a:solidFill>
                  <a:srgbClr val="0070C0"/>
                </a:solidFill>
                <a:latin typeface="標楷體" panose="03000509000000000000" pitchFamily="65" charset="-120"/>
                <a:ea typeface="標楷體" panose="03000509000000000000" pitchFamily="65" charset="-120"/>
              </a:rPr>
              <a:t> </a:t>
            </a:r>
            <a:r>
              <a:rPr lang="zh-TW" altLang="en-US" sz="4400" b="1" spc="-1" dirty="0" smtClean="0">
                <a:solidFill>
                  <a:srgbClr val="0070C0"/>
                </a:solidFill>
                <a:latin typeface="標楷體" panose="03000509000000000000" pitchFamily="65" charset="-120"/>
                <a:ea typeface="標楷體" panose="03000509000000000000" pitchFamily="65" charset="-120"/>
              </a:rPr>
              <a:t>   </a:t>
            </a:r>
            <a:r>
              <a:rPr lang="en-US" sz="4400" b="1" strike="noStrike" spc="-1" dirty="0" err="1" smtClean="0">
                <a:solidFill>
                  <a:srgbClr val="0070C0"/>
                </a:solidFill>
                <a:latin typeface="標楷體" panose="03000509000000000000" pitchFamily="65" charset="-120"/>
                <a:ea typeface="標楷體" panose="03000509000000000000" pitchFamily="65" charset="-120"/>
              </a:rPr>
              <a:t>美老師</a:t>
            </a:r>
            <a:r>
              <a:rPr lang="en-US" sz="4400" b="1" strike="noStrike" spc="-1" dirty="0">
                <a:solidFill>
                  <a:srgbClr val="0070C0"/>
                </a:solidFill>
                <a:latin typeface="標楷體" panose="03000509000000000000" pitchFamily="65" charset="-120"/>
                <a:ea typeface="標楷體" panose="03000509000000000000" pitchFamily="65" charset="-120"/>
              </a:rPr>
              <a:t>。</a:t>
            </a:r>
            <a:endParaRPr lang="en-US" sz="4400" b="0" strike="noStrike" spc="-1" dirty="0">
              <a:latin typeface="標楷體" panose="03000509000000000000" pitchFamily="65" charset="-120"/>
              <a:ea typeface="標楷體" panose="03000509000000000000" pitchFamily="65" charset="-120"/>
            </a:endParaRPr>
          </a:p>
          <a:p>
            <a:pPr marL="142920">
              <a:lnSpc>
                <a:spcPct val="100000"/>
              </a:lnSpc>
              <a:spcBef>
                <a:spcPts val="360"/>
              </a:spcBef>
            </a:pPr>
            <a:r>
              <a:rPr lang="en-US" sz="4400" b="1" strike="noStrike" spc="-1" dirty="0" err="1">
                <a:solidFill>
                  <a:srgbClr val="0070C0"/>
                </a:solidFill>
                <a:latin typeface="標楷體" panose="03000509000000000000" pitchFamily="65" charset="-120"/>
                <a:ea typeface="標楷體" panose="03000509000000000000" pitchFamily="65" charset="-120"/>
              </a:rPr>
              <a:t>二、</a:t>
            </a:r>
            <a:r>
              <a:rPr lang="en-US" sz="4400" b="1" strike="noStrike" spc="-1" dirty="0" err="1" smtClean="0">
                <a:solidFill>
                  <a:srgbClr val="0070C0"/>
                </a:solidFill>
                <a:latin typeface="標楷體" panose="03000509000000000000" pitchFamily="65" charset="-120"/>
                <a:ea typeface="標楷體" panose="03000509000000000000" pitchFamily="65" charset="-120"/>
              </a:rPr>
              <a:t>謝謝家長會對學務處辦理各</a:t>
            </a:r>
            <a:endParaRPr lang="en-US" sz="4400" b="1" strike="noStrike" spc="-1" dirty="0" smtClean="0">
              <a:solidFill>
                <a:srgbClr val="0070C0"/>
              </a:solidFill>
              <a:latin typeface="標楷體" panose="03000509000000000000" pitchFamily="65" charset="-120"/>
              <a:ea typeface="標楷體" panose="03000509000000000000" pitchFamily="65" charset="-120"/>
            </a:endParaRPr>
          </a:p>
          <a:p>
            <a:pPr marL="142920">
              <a:lnSpc>
                <a:spcPct val="100000"/>
              </a:lnSpc>
              <a:spcBef>
                <a:spcPts val="360"/>
              </a:spcBef>
            </a:pPr>
            <a:r>
              <a:rPr lang="zh-TW" altLang="en-US" sz="4400" b="1" spc="-1" dirty="0">
                <a:solidFill>
                  <a:srgbClr val="0070C0"/>
                </a:solidFill>
                <a:latin typeface="標楷體" panose="03000509000000000000" pitchFamily="65" charset="-120"/>
                <a:ea typeface="標楷體" panose="03000509000000000000" pitchFamily="65" charset="-120"/>
              </a:rPr>
              <a:t> </a:t>
            </a:r>
            <a:r>
              <a:rPr lang="zh-TW" altLang="en-US" sz="4400" b="1" spc="-1" dirty="0" smtClean="0">
                <a:solidFill>
                  <a:srgbClr val="0070C0"/>
                </a:solidFill>
                <a:latin typeface="標楷體" panose="03000509000000000000" pitchFamily="65" charset="-120"/>
                <a:ea typeface="標楷體" panose="03000509000000000000" pitchFamily="65" charset="-120"/>
              </a:rPr>
              <a:t>   </a:t>
            </a:r>
            <a:r>
              <a:rPr lang="en-US" sz="4400" b="1" strike="noStrike" spc="-1" dirty="0" err="1" smtClean="0">
                <a:solidFill>
                  <a:srgbClr val="0070C0"/>
                </a:solidFill>
                <a:latin typeface="標楷體" panose="03000509000000000000" pitchFamily="65" charset="-120"/>
                <a:ea typeface="標楷體" panose="03000509000000000000" pitchFamily="65" charset="-120"/>
              </a:rPr>
              <a:t>項活動的支持</a:t>
            </a:r>
            <a:r>
              <a:rPr lang="en-US" sz="4400" b="1" strike="noStrike" spc="-1" dirty="0">
                <a:solidFill>
                  <a:srgbClr val="0070C0"/>
                </a:solidFill>
                <a:latin typeface="標楷體" panose="03000509000000000000" pitchFamily="65" charset="-120"/>
                <a:ea typeface="標楷體" panose="03000509000000000000" pitchFamily="65" charset="-120"/>
              </a:rPr>
              <a:t>。</a:t>
            </a:r>
            <a:endParaRPr lang="en-US" sz="4400" b="0" strike="noStrike" spc="-1" dirty="0">
              <a:latin typeface="標楷體" panose="03000509000000000000" pitchFamily="65" charset="-120"/>
              <a:ea typeface="標楷體" panose="03000509000000000000" pitchFamily="65" charset="-120"/>
            </a:endParaRPr>
          </a:p>
          <a:p>
            <a:pPr marL="142920">
              <a:lnSpc>
                <a:spcPct val="100000"/>
              </a:lnSpc>
              <a:spcBef>
                <a:spcPts val="360"/>
              </a:spcBef>
            </a:pPr>
            <a:endParaRPr lang="en-US" sz="4400" b="0" strike="noStrike" spc="-1" dirty="0">
              <a:latin typeface="Arial"/>
            </a:endParaRPr>
          </a:p>
          <a:p>
            <a:pPr marL="142920">
              <a:lnSpc>
                <a:spcPct val="100000"/>
              </a:lnSpc>
              <a:spcBef>
                <a:spcPts val="360"/>
              </a:spcBef>
            </a:pPr>
            <a:endParaRPr lang="en-US" sz="4400" b="0" strike="noStrike" spc="-1" dirty="0">
              <a:latin typeface="Arial"/>
            </a:endParaRPr>
          </a:p>
          <a:p>
            <a:pPr marL="142920">
              <a:lnSpc>
                <a:spcPct val="100000"/>
              </a:lnSpc>
              <a:spcBef>
                <a:spcPts val="360"/>
              </a:spcBef>
            </a:pPr>
            <a:r>
              <a:rPr lang="en-US" sz="2400" b="1" strike="noStrike" spc="-1" dirty="0">
                <a:solidFill>
                  <a:srgbClr val="000000"/>
                </a:solidFill>
                <a:latin typeface="Verdana"/>
                <a:ea typeface="Verdana"/>
              </a:rPr>
              <a:t> </a:t>
            </a:r>
            <a:endParaRPr lang="en-US" sz="2400" b="0" strike="noStrike" spc="-1" dirty="0">
              <a:latin typeface="Arial"/>
            </a:endParaRPr>
          </a:p>
          <a:p>
            <a:pPr marL="142920">
              <a:lnSpc>
                <a:spcPct val="115000"/>
              </a:lnSpc>
              <a:spcBef>
                <a:spcPts val="700"/>
              </a:spcBef>
            </a:pPr>
            <a:endParaRPr lang="en-US" sz="2400" b="0" strike="noStrike" spc="-1" dirty="0">
              <a:latin typeface="Arial"/>
            </a:endParaRPr>
          </a:p>
          <a:p>
            <a:pPr marL="457200">
              <a:lnSpc>
                <a:spcPct val="115000"/>
              </a:lnSpc>
              <a:spcBef>
                <a:spcPts val="700"/>
              </a:spcBef>
            </a:pPr>
            <a:endParaRPr lang="en-US" sz="2400" b="0" strike="noStrike" spc="-1" dirty="0">
              <a:latin typeface="Arial"/>
            </a:endParaRPr>
          </a:p>
          <a:p>
            <a:pPr marL="343080" indent="-208800">
              <a:lnSpc>
                <a:spcPct val="100000"/>
              </a:lnSpc>
            </a:pPr>
            <a:endParaRPr lang="en-US" sz="2400" b="0" strike="noStrike" spc="-1" dirty="0">
              <a:latin typeface="Arial"/>
            </a:endParaRPr>
          </a:p>
        </p:txBody>
      </p:sp>
    </p:spTree>
    <p:extLst>
      <p:ext uri="{BB962C8B-B14F-4D97-AF65-F5344CB8AC3E}">
        <p14:creationId xmlns:p14="http://schemas.microsoft.com/office/powerpoint/2010/main" val="171601982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302357" y="239623"/>
            <a:ext cx="4335492" cy="1139400"/>
          </a:xfrm>
          <a:prstGeom prst="rect">
            <a:avLst/>
          </a:prstGeom>
          <a:noFill/>
          <a:ln>
            <a:noFill/>
          </a:ln>
        </p:spPr>
        <p:txBody>
          <a:bodyPr anchor="b"/>
          <a:lstStyle/>
          <a:p>
            <a:pPr>
              <a:lnSpc>
                <a:spcPct val="100000"/>
              </a:lnSpc>
            </a:pPr>
            <a:r>
              <a:rPr lang="en-US" sz="6000" b="1" i="1" strike="noStrike" spc="-1" dirty="0">
                <a:solidFill>
                  <a:srgbClr val="0033CC"/>
                </a:solidFill>
                <a:latin typeface="Garamond"/>
                <a:ea typeface="Garamond"/>
              </a:rPr>
              <a:t> </a:t>
            </a:r>
            <a:r>
              <a:rPr lang="en-US" sz="6000" b="1" strike="noStrike" spc="-1" dirty="0">
                <a:solidFill>
                  <a:srgbClr val="0033CC"/>
                </a:solidFill>
                <a:latin typeface="標楷體" panose="03000509000000000000" pitchFamily="65" charset="-120"/>
                <a:ea typeface="標楷體" panose="03000509000000000000" pitchFamily="65" charset="-120"/>
              </a:rPr>
              <a:t>學務處-2</a:t>
            </a:r>
            <a:endParaRPr lang="en-US" sz="6000" b="0" strike="noStrike" spc="-1" dirty="0">
              <a:solidFill>
                <a:srgbClr val="000000"/>
              </a:solidFill>
              <a:latin typeface="標楷體" panose="03000509000000000000" pitchFamily="65" charset="-120"/>
              <a:ea typeface="標楷體" panose="03000509000000000000" pitchFamily="65" charset="-120"/>
            </a:endParaRPr>
          </a:p>
        </p:txBody>
      </p:sp>
      <p:sp>
        <p:nvSpPr>
          <p:cNvPr id="249" name="TextShape 2"/>
          <p:cNvSpPr txBox="1"/>
          <p:nvPr/>
        </p:nvSpPr>
        <p:spPr>
          <a:xfrm>
            <a:off x="523229" y="1596066"/>
            <a:ext cx="8229240" cy="4530240"/>
          </a:xfrm>
          <a:prstGeom prst="rect">
            <a:avLst/>
          </a:prstGeom>
          <a:noFill/>
          <a:ln>
            <a:noFill/>
          </a:ln>
        </p:spPr>
        <p:txBody>
          <a:bodyPr/>
          <a:lstStyle/>
          <a:p>
            <a:pPr marL="142920">
              <a:lnSpc>
                <a:spcPct val="100000"/>
              </a:lnSpc>
              <a:spcBef>
                <a:spcPts val="360"/>
              </a:spcBef>
            </a:pPr>
            <a:r>
              <a:rPr lang="en-US" sz="3600" b="1" strike="noStrike" spc="-1" dirty="0" err="1" smtClean="0">
                <a:solidFill>
                  <a:srgbClr val="0070C0"/>
                </a:solidFill>
                <a:latin typeface="標楷體" panose="03000509000000000000" pitchFamily="65" charset="-120"/>
                <a:ea typeface="標楷體" panose="03000509000000000000" pitchFamily="65" charset="-120"/>
              </a:rPr>
              <a:t>三、疫情仍嚴峻，請大家持續做好防疫</a:t>
            </a:r>
            <a:endParaRPr lang="en-US" sz="3600" b="1" strike="noStrike" spc="-1" dirty="0" smtClean="0">
              <a:solidFill>
                <a:srgbClr val="0070C0"/>
              </a:solidFill>
              <a:latin typeface="標楷體" panose="03000509000000000000" pitchFamily="65" charset="-120"/>
              <a:ea typeface="標楷體" panose="03000509000000000000" pitchFamily="65" charset="-120"/>
            </a:endParaRPr>
          </a:p>
          <a:p>
            <a:pPr marL="142920">
              <a:lnSpc>
                <a:spcPct val="100000"/>
              </a:lnSpc>
              <a:spcBef>
                <a:spcPts val="360"/>
              </a:spcBef>
            </a:pPr>
            <a:r>
              <a:rPr lang="zh-TW" altLang="en-US" sz="3600" b="1" spc="-1" dirty="0" smtClean="0">
                <a:solidFill>
                  <a:srgbClr val="0070C0"/>
                </a:solidFill>
                <a:latin typeface="標楷體" panose="03000509000000000000" pitchFamily="65" charset="-120"/>
                <a:ea typeface="標楷體" panose="03000509000000000000" pitchFamily="65" charset="-120"/>
              </a:rPr>
              <a:t>    </a:t>
            </a:r>
            <a:r>
              <a:rPr lang="en-US" sz="3600" b="1" strike="noStrike" spc="-1" dirty="0" err="1" smtClean="0">
                <a:solidFill>
                  <a:srgbClr val="0070C0"/>
                </a:solidFill>
                <a:latin typeface="標楷體" panose="03000509000000000000" pitchFamily="65" charset="-120"/>
                <a:ea typeface="標楷體" panose="03000509000000000000" pitchFamily="65" charset="-120"/>
              </a:rPr>
              <a:t>工作，戴口罩、勤洗手、不群聚</a:t>
            </a:r>
            <a:r>
              <a:rPr lang="en-US" sz="3600" b="1" strike="noStrike" spc="-1" dirty="0" smtClean="0">
                <a:solidFill>
                  <a:srgbClr val="0070C0"/>
                </a:solidFill>
                <a:latin typeface="標楷體" panose="03000509000000000000" pitchFamily="65" charset="-120"/>
                <a:ea typeface="標楷體" panose="03000509000000000000" pitchFamily="65" charset="-120"/>
              </a:rPr>
              <a:t>，</a:t>
            </a:r>
          </a:p>
          <a:p>
            <a:pPr marL="142920">
              <a:lnSpc>
                <a:spcPct val="100000"/>
              </a:lnSpc>
              <a:spcBef>
                <a:spcPts val="360"/>
              </a:spcBef>
            </a:pPr>
            <a:r>
              <a:rPr lang="zh-TW" altLang="en-US" sz="3600" b="1" spc="-1" dirty="0" smtClean="0">
                <a:solidFill>
                  <a:srgbClr val="0070C0"/>
                </a:solidFill>
                <a:latin typeface="標楷體" panose="03000509000000000000" pitchFamily="65" charset="-120"/>
                <a:ea typeface="標楷體" panose="03000509000000000000" pitchFamily="65" charset="-120"/>
              </a:rPr>
              <a:t>    </a:t>
            </a:r>
            <a:r>
              <a:rPr lang="en-US" sz="3600" b="1" strike="noStrike" spc="-1" dirty="0" err="1" smtClean="0">
                <a:solidFill>
                  <a:srgbClr val="0070C0"/>
                </a:solidFill>
                <a:latin typeface="標楷體" panose="03000509000000000000" pitchFamily="65" charset="-120"/>
                <a:ea typeface="標楷體" panose="03000509000000000000" pitchFamily="65" charset="-120"/>
              </a:rPr>
              <a:t>並遵循中央流行疫情指揮中心之規</a:t>
            </a:r>
            <a:endParaRPr lang="en-US" sz="3600" b="1" strike="noStrike" spc="-1" dirty="0" smtClean="0">
              <a:solidFill>
                <a:srgbClr val="0070C0"/>
              </a:solidFill>
              <a:latin typeface="標楷體" panose="03000509000000000000" pitchFamily="65" charset="-120"/>
              <a:ea typeface="標楷體" panose="03000509000000000000" pitchFamily="65" charset="-120"/>
            </a:endParaRPr>
          </a:p>
          <a:p>
            <a:pPr marL="142920">
              <a:lnSpc>
                <a:spcPct val="100000"/>
              </a:lnSpc>
              <a:spcBef>
                <a:spcPts val="360"/>
              </a:spcBef>
            </a:pPr>
            <a:r>
              <a:rPr lang="zh-TW" altLang="en-US" sz="3600" b="1" spc="-1" dirty="0">
                <a:solidFill>
                  <a:srgbClr val="0070C0"/>
                </a:solidFill>
                <a:latin typeface="標楷體" panose="03000509000000000000" pitchFamily="65" charset="-120"/>
                <a:ea typeface="標楷體" panose="03000509000000000000" pitchFamily="65" charset="-120"/>
              </a:rPr>
              <a:t> </a:t>
            </a:r>
            <a:r>
              <a:rPr lang="zh-TW" altLang="en-US" sz="3600" b="1" spc="-1" dirty="0" smtClean="0">
                <a:solidFill>
                  <a:srgbClr val="0070C0"/>
                </a:solidFill>
                <a:latin typeface="標楷體" panose="03000509000000000000" pitchFamily="65" charset="-120"/>
                <a:ea typeface="標楷體" panose="03000509000000000000" pitchFamily="65" charset="-120"/>
              </a:rPr>
              <a:t>   </a:t>
            </a:r>
            <a:r>
              <a:rPr lang="en-US" sz="3600" b="1" strike="noStrike" spc="-1" dirty="0" smtClean="0">
                <a:solidFill>
                  <a:srgbClr val="0070C0"/>
                </a:solidFill>
                <a:latin typeface="標楷體" panose="03000509000000000000" pitchFamily="65" charset="-120"/>
                <a:ea typeface="標楷體" panose="03000509000000000000" pitchFamily="65" charset="-120"/>
              </a:rPr>
              <a:t>範。</a:t>
            </a:r>
            <a:endParaRPr lang="en-US" sz="3600" b="0" strike="noStrike" spc="-1" dirty="0" smtClean="0">
              <a:solidFill>
                <a:srgbClr val="000000"/>
              </a:solidFill>
              <a:latin typeface="標楷體" panose="03000509000000000000" pitchFamily="65" charset="-120"/>
              <a:ea typeface="標楷體" panose="03000509000000000000" pitchFamily="65" charset="-120"/>
            </a:endParaRPr>
          </a:p>
          <a:p>
            <a:pPr marL="142920">
              <a:lnSpc>
                <a:spcPct val="100000"/>
              </a:lnSpc>
              <a:spcBef>
                <a:spcPts val="360"/>
              </a:spcBef>
            </a:pPr>
            <a:r>
              <a:rPr lang="en-US" sz="3600" b="1" strike="noStrike" spc="-1" dirty="0" err="1" smtClean="0">
                <a:solidFill>
                  <a:srgbClr val="0070C0"/>
                </a:solidFill>
                <a:latin typeface="標楷體" panose="03000509000000000000" pitchFamily="65" charset="-120"/>
                <a:ea typeface="標楷體" panose="03000509000000000000" pitchFamily="65" charset="-120"/>
              </a:rPr>
              <a:t>四、校園性平事件頻仍，全校師生都應</a:t>
            </a:r>
            <a:endParaRPr lang="en-US" sz="3600" b="1" strike="noStrike" spc="-1" dirty="0" smtClean="0">
              <a:solidFill>
                <a:srgbClr val="0070C0"/>
              </a:solidFill>
              <a:latin typeface="標楷體" panose="03000509000000000000" pitchFamily="65" charset="-120"/>
              <a:ea typeface="標楷體" panose="03000509000000000000" pitchFamily="65" charset="-120"/>
            </a:endParaRPr>
          </a:p>
          <a:p>
            <a:pPr marL="142920">
              <a:lnSpc>
                <a:spcPct val="100000"/>
              </a:lnSpc>
              <a:spcBef>
                <a:spcPts val="360"/>
              </a:spcBef>
            </a:pPr>
            <a:r>
              <a:rPr lang="zh-TW" altLang="en-US" sz="3600" b="1" spc="-1" dirty="0">
                <a:solidFill>
                  <a:srgbClr val="0070C0"/>
                </a:solidFill>
                <a:latin typeface="標楷體" panose="03000509000000000000" pitchFamily="65" charset="-120"/>
                <a:ea typeface="標楷體" panose="03000509000000000000" pitchFamily="65" charset="-120"/>
              </a:rPr>
              <a:t> </a:t>
            </a:r>
            <a:r>
              <a:rPr lang="zh-TW" altLang="en-US" sz="3600" b="1" spc="-1" dirty="0" smtClean="0">
                <a:solidFill>
                  <a:srgbClr val="0070C0"/>
                </a:solidFill>
                <a:latin typeface="標楷體" panose="03000509000000000000" pitchFamily="65" charset="-120"/>
                <a:ea typeface="標楷體" panose="03000509000000000000" pitchFamily="65" charset="-120"/>
              </a:rPr>
              <a:t>   </a:t>
            </a:r>
            <a:r>
              <a:rPr lang="en-US" sz="3600" b="1" strike="noStrike" spc="-1" dirty="0" err="1" smtClean="0">
                <a:solidFill>
                  <a:srgbClr val="0070C0"/>
                </a:solidFill>
                <a:latin typeface="標楷體" panose="03000509000000000000" pitchFamily="65" charset="-120"/>
                <a:ea typeface="標楷體" panose="03000509000000000000" pitchFamily="65" charset="-120"/>
              </a:rPr>
              <a:t>加強性別平等意識；再次提醒同仁</a:t>
            </a:r>
            <a:endParaRPr lang="en-US" sz="3600" b="1" strike="noStrike" spc="-1" dirty="0" smtClean="0">
              <a:solidFill>
                <a:srgbClr val="0070C0"/>
              </a:solidFill>
              <a:latin typeface="標楷體" panose="03000509000000000000" pitchFamily="65" charset="-120"/>
              <a:ea typeface="標楷體" panose="03000509000000000000" pitchFamily="65" charset="-120"/>
            </a:endParaRPr>
          </a:p>
          <a:p>
            <a:pPr marL="142920">
              <a:lnSpc>
                <a:spcPct val="100000"/>
              </a:lnSpc>
              <a:spcBef>
                <a:spcPts val="360"/>
              </a:spcBef>
            </a:pPr>
            <a:r>
              <a:rPr lang="zh-TW" altLang="en-US" sz="3600" b="1" spc="-1" dirty="0">
                <a:solidFill>
                  <a:srgbClr val="0070C0"/>
                </a:solidFill>
                <a:latin typeface="標楷體" panose="03000509000000000000" pitchFamily="65" charset="-120"/>
                <a:ea typeface="標楷體" panose="03000509000000000000" pitchFamily="65" charset="-120"/>
              </a:rPr>
              <a:t> </a:t>
            </a:r>
            <a:r>
              <a:rPr lang="zh-TW" altLang="en-US" sz="3600" b="1" spc="-1" dirty="0" smtClean="0">
                <a:solidFill>
                  <a:srgbClr val="0070C0"/>
                </a:solidFill>
                <a:latin typeface="標楷體" panose="03000509000000000000" pitchFamily="65" charset="-120"/>
                <a:ea typeface="標楷體" panose="03000509000000000000" pitchFamily="65" charset="-120"/>
              </a:rPr>
              <a:t>   </a:t>
            </a:r>
            <a:r>
              <a:rPr lang="en-US" sz="3600" b="1" strike="noStrike" spc="-1" dirty="0" err="1" smtClean="0">
                <a:solidFill>
                  <a:srgbClr val="0070C0"/>
                </a:solidFill>
                <a:latin typeface="標楷體" panose="03000509000000000000" pitchFamily="65" charset="-120"/>
                <a:ea typeface="標楷體" panose="03000509000000000000" pitchFamily="65" charset="-120"/>
              </a:rPr>
              <a:t>不論上課或執行公務時均勿說黃色</a:t>
            </a:r>
            <a:endParaRPr lang="en-US" sz="3600" b="1" strike="noStrike" spc="-1" dirty="0" smtClean="0">
              <a:solidFill>
                <a:srgbClr val="0070C0"/>
              </a:solidFill>
              <a:latin typeface="標楷體" panose="03000509000000000000" pitchFamily="65" charset="-120"/>
              <a:ea typeface="標楷體" panose="03000509000000000000" pitchFamily="65" charset="-120"/>
            </a:endParaRPr>
          </a:p>
          <a:p>
            <a:pPr marL="142920">
              <a:lnSpc>
                <a:spcPct val="100000"/>
              </a:lnSpc>
              <a:spcBef>
                <a:spcPts val="360"/>
              </a:spcBef>
            </a:pPr>
            <a:r>
              <a:rPr lang="zh-TW" altLang="en-US" sz="3600" b="1" spc="-1" dirty="0">
                <a:solidFill>
                  <a:srgbClr val="0070C0"/>
                </a:solidFill>
                <a:latin typeface="標楷體" panose="03000509000000000000" pitchFamily="65" charset="-120"/>
                <a:ea typeface="標楷體" panose="03000509000000000000" pitchFamily="65" charset="-120"/>
              </a:rPr>
              <a:t> </a:t>
            </a:r>
            <a:r>
              <a:rPr lang="zh-TW" altLang="en-US" sz="3600" b="1" spc="-1" dirty="0" smtClean="0">
                <a:solidFill>
                  <a:srgbClr val="0070C0"/>
                </a:solidFill>
                <a:latin typeface="標楷體" panose="03000509000000000000" pitchFamily="65" charset="-120"/>
                <a:ea typeface="標楷體" panose="03000509000000000000" pitchFamily="65" charset="-120"/>
              </a:rPr>
              <a:t>   </a:t>
            </a:r>
            <a:r>
              <a:rPr lang="en-US" sz="3600" b="1" strike="noStrike" spc="-1" dirty="0" err="1" smtClean="0">
                <a:solidFill>
                  <a:srgbClr val="0070C0"/>
                </a:solidFill>
                <a:latin typeface="標楷體" panose="03000509000000000000" pitchFamily="65" charset="-120"/>
                <a:ea typeface="標楷體" panose="03000509000000000000" pitchFamily="65" charset="-120"/>
              </a:rPr>
              <a:t>笑話，以免觸法</a:t>
            </a:r>
            <a:r>
              <a:rPr lang="en-US" sz="3600" b="1" strike="noStrike" spc="-1" dirty="0" smtClean="0">
                <a:solidFill>
                  <a:srgbClr val="0070C0"/>
                </a:solidFill>
                <a:latin typeface="標楷體" panose="03000509000000000000" pitchFamily="65" charset="-120"/>
                <a:ea typeface="標楷體" panose="03000509000000000000" pitchFamily="65" charset="-120"/>
              </a:rPr>
              <a:t>。</a:t>
            </a:r>
            <a:endParaRPr lang="en-US" sz="3600" b="0" strike="noStrike" spc="-1" dirty="0" smtClean="0">
              <a:solidFill>
                <a:srgbClr val="000000"/>
              </a:solidFill>
              <a:latin typeface="標楷體" panose="03000509000000000000" pitchFamily="65" charset="-120"/>
              <a:ea typeface="標楷體" panose="03000509000000000000" pitchFamily="65" charset="-120"/>
            </a:endParaRPr>
          </a:p>
          <a:p>
            <a:pPr>
              <a:lnSpc>
                <a:spcPct val="115000"/>
              </a:lnSpc>
              <a:spcBef>
                <a:spcPts val="700"/>
              </a:spcBef>
            </a:pPr>
            <a:endParaRPr lang="en-US" sz="4400" b="0" strike="noStrike" spc="-1" dirty="0" smtClean="0">
              <a:solidFill>
                <a:srgbClr val="000000"/>
              </a:solidFill>
              <a:latin typeface="Arial"/>
            </a:endParaRPr>
          </a:p>
          <a:p>
            <a:pPr marL="457200">
              <a:lnSpc>
                <a:spcPct val="115000"/>
              </a:lnSpc>
              <a:spcBef>
                <a:spcPts val="700"/>
              </a:spcBef>
            </a:pPr>
            <a:endParaRPr lang="en-US" sz="4400" b="0" strike="noStrike" spc="-1" dirty="0" smtClean="0">
              <a:solidFill>
                <a:srgbClr val="000000"/>
              </a:solidFill>
              <a:latin typeface="Arial"/>
            </a:endParaRPr>
          </a:p>
          <a:p>
            <a:pPr marL="343080" indent="-209160">
              <a:lnSpc>
                <a:spcPct val="100000"/>
              </a:lnSpc>
            </a:pPr>
            <a:endParaRPr lang="en-US" sz="4400" b="0" strike="noStrike" spc="-1" dirty="0">
              <a:solidFill>
                <a:srgbClr val="000000"/>
              </a:solidFill>
              <a:latin typeface="Arial"/>
            </a:endParaRPr>
          </a:p>
        </p:txBody>
      </p:sp>
    </p:spTree>
    <p:extLst>
      <p:ext uri="{BB962C8B-B14F-4D97-AF65-F5344CB8AC3E}">
        <p14:creationId xmlns:p14="http://schemas.microsoft.com/office/powerpoint/2010/main" val="25860104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ctrTitle" idx="4294967295"/>
          </p:nvPr>
        </p:nvSpPr>
        <p:spPr>
          <a:xfrm>
            <a:off x="1834284" y="137968"/>
            <a:ext cx="6840537" cy="777875"/>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sz="6000" b="1" i="1" dirty="0">
                <a:solidFill>
                  <a:srgbClr val="0000FF"/>
                </a:solidFill>
                <a:latin typeface="PMingLiu"/>
                <a:ea typeface="PMingLiu"/>
                <a:cs typeface="PMingLiu"/>
                <a:sym typeface="PMingLiu"/>
              </a:rPr>
              <a:t/>
            </a:r>
            <a:br>
              <a:rPr lang="en-US" sz="6000" b="1" i="1" dirty="0">
                <a:solidFill>
                  <a:srgbClr val="0000FF"/>
                </a:solidFill>
                <a:latin typeface="PMingLiu"/>
                <a:ea typeface="PMingLiu"/>
                <a:cs typeface="PMingLiu"/>
                <a:sym typeface="PMingLiu"/>
              </a:rPr>
            </a:b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期末校務會議</a:t>
            </a:r>
            <a:endParaRPr lang="en-US" sz="6000" b="1" i="1" u="none" strike="noStrike" cap="none" dirty="0" err="1">
              <a:solidFill>
                <a:srgbClr val="0000FF"/>
              </a:solidFill>
              <a:latin typeface="PMingLiu"/>
              <a:ea typeface="PMingLiu"/>
              <a:cs typeface="PMingLiu"/>
              <a:sym typeface="PMingLiu"/>
            </a:endParaRPr>
          </a:p>
        </p:txBody>
      </p:sp>
      <p:sp>
        <p:nvSpPr>
          <p:cNvPr id="110" name="Google Shape;110;p2"/>
          <p:cNvSpPr txBox="1">
            <a:spLocks noGrp="1"/>
          </p:cNvSpPr>
          <p:nvPr>
            <p:ph type="subTitle" idx="4294967295"/>
          </p:nvPr>
        </p:nvSpPr>
        <p:spPr>
          <a:xfrm>
            <a:off x="900112" y="3284537"/>
            <a:ext cx="7850187" cy="174783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lt2"/>
              </a:buClr>
              <a:buSzPts val="7500"/>
              <a:buFont typeface="Noto Sans Symbols"/>
              <a:buNone/>
            </a:pPr>
            <a:r>
              <a:rPr lang="zh-TW" altLang="en-US" sz="10000" b="1" u="none" strike="noStrike" cap="none"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總務</a:t>
            </a:r>
            <a:r>
              <a:rPr lang="en-US" sz="10000" b="1" u="none" strike="noStrike" cap="none"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處</a:t>
            </a:r>
            <a:endParaRPr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111" name="Google Shape;111;p2" descr="C:\Documents and Settings\user\桌面\新學校校名及校徽\校徽原檔.jpg"/>
          <p:cNvPicPr preferRelativeResize="0"/>
          <p:nvPr/>
        </p:nvPicPr>
        <p:blipFill rotWithShape="1">
          <a:blip r:embed="rId3">
            <a:alphaModFix/>
          </a:blip>
          <a:srcRect/>
          <a:stretch/>
        </p:blipFill>
        <p:spPr>
          <a:xfrm>
            <a:off x="213158" y="290512"/>
            <a:ext cx="1943100" cy="1944687"/>
          </a:xfrm>
          <a:prstGeom prst="rect">
            <a:avLst/>
          </a:prstGeom>
          <a:noFill/>
          <a:ln>
            <a:noFill/>
          </a:ln>
        </p:spPr>
      </p:pic>
    </p:spTree>
    <p:extLst>
      <p:ext uri="{BB962C8B-B14F-4D97-AF65-F5344CB8AC3E}">
        <p14:creationId xmlns:p14="http://schemas.microsoft.com/office/powerpoint/2010/main" val="682222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ctrTitle" idx="4294967295"/>
          </p:nvPr>
        </p:nvSpPr>
        <p:spPr>
          <a:xfrm>
            <a:off x="1834284" y="137968"/>
            <a:ext cx="6840537" cy="777875"/>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sz="6000" b="1" i="1" dirty="0">
                <a:solidFill>
                  <a:srgbClr val="0000FF"/>
                </a:solidFill>
                <a:latin typeface="PMingLiu"/>
                <a:ea typeface="PMingLiu"/>
                <a:cs typeface="PMingLiu"/>
                <a:sym typeface="PMingLiu"/>
              </a:rPr>
              <a:t/>
            </a:r>
            <a:br>
              <a:rPr lang="en-US" sz="6000" b="1" i="1" dirty="0">
                <a:solidFill>
                  <a:srgbClr val="0000FF"/>
                </a:solidFill>
                <a:latin typeface="PMingLiu"/>
                <a:ea typeface="PMingLiu"/>
                <a:cs typeface="PMingLiu"/>
                <a:sym typeface="PMingLiu"/>
              </a:rPr>
            </a:b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期末校務會議</a:t>
            </a:r>
            <a:endParaRPr lang="en-US" sz="6000" b="1" i="1" u="none" strike="noStrike" cap="none" dirty="0" err="1">
              <a:solidFill>
                <a:srgbClr val="0000FF"/>
              </a:solidFill>
              <a:latin typeface="PMingLiu"/>
              <a:ea typeface="PMingLiu"/>
              <a:cs typeface="PMingLiu"/>
              <a:sym typeface="PMingLiu"/>
            </a:endParaRPr>
          </a:p>
        </p:txBody>
      </p:sp>
      <p:sp>
        <p:nvSpPr>
          <p:cNvPr id="110" name="Google Shape;110;p2"/>
          <p:cNvSpPr txBox="1">
            <a:spLocks noGrp="1"/>
          </p:cNvSpPr>
          <p:nvPr>
            <p:ph type="subTitle" idx="4294967295"/>
          </p:nvPr>
        </p:nvSpPr>
        <p:spPr>
          <a:xfrm>
            <a:off x="946294" y="2601046"/>
            <a:ext cx="7850187" cy="1747837"/>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SzPts val="7500"/>
              <a:buNone/>
            </a:pPr>
            <a:r>
              <a:rPr lang="zh-TW" altLang="en-US" sz="3600" dirty="0">
                <a:solidFill>
                  <a:srgbClr val="FF0000"/>
                </a:solidFill>
                <a:latin typeface="標楷體" panose="03000509000000000000" pitchFamily="65" charset="-120"/>
                <a:ea typeface="標楷體" panose="03000509000000000000" pitchFamily="65" charset="-120"/>
              </a:rPr>
              <a:t>學期整修完成工程：</a:t>
            </a:r>
          </a:p>
          <a:p>
            <a:pPr marL="0" lvl="0" indent="0">
              <a:lnSpc>
                <a:spcPct val="150000"/>
              </a:lnSpc>
              <a:spcBef>
                <a:spcPts val="0"/>
              </a:spcBef>
              <a:buSzPts val="7500"/>
              <a:buNone/>
            </a:pPr>
            <a:r>
              <a:rPr lang="en-US" altLang="zh-TW" b="1" dirty="0">
                <a:latin typeface="標楷體" panose="03000509000000000000" pitchFamily="65" charset="-120"/>
                <a:ea typeface="標楷體" panose="03000509000000000000" pitchFamily="65" charset="-120"/>
              </a:rPr>
              <a:t>1</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行政</a:t>
            </a:r>
            <a:r>
              <a:rPr lang="zh-TW" altLang="en-US" b="1" dirty="0">
                <a:latin typeface="標楷體" panose="03000509000000000000" pitchFamily="65" charset="-120"/>
                <a:ea typeface="標楷體" panose="03000509000000000000" pitchFamily="65" charset="-120"/>
              </a:rPr>
              <a:t>六樓會議室及校史室整修。</a:t>
            </a:r>
          </a:p>
          <a:p>
            <a:pPr marL="0" lvl="0" indent="0">
              <a:lnSpc>
                <a:spcPct val="150000"/>
              </a:lnSpc>
              <a:spcBef>
                <a:spcPts val="0"/>
              </a:spcBef>
              <a:buSzPts val="7500"/>
              <a:buNone/>
            </a:pPr>
            <a:r>
              <a:rPr lang="en-US" altLang="zh-TW" b="1" dirty="0">
                <a:latin typeface="標楷體" panose="03000509000000000000" pitchFamily="65" charset="-120"/>
                <a:ea typeface="標楷體" panose="03000509000000000000" pitchFamily="65" charset="-120"/>
              </a:rPr>
              <a:t>2</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信義</a:t>
            </a:r>
            <a:r>
              <a:rPr lang="zh-TW" altLang="en-US" b="1" dirty="0">
                <a:latin typeface="標楷體" panose="03000509000000000000" pitchFamily="65" charset="-120"/>
                <a:ea typeface="標楷體" panose="03000509000000000000" pitchFamily="65" charset="-120"/>
              </a:rPr>
              <a:t>樓鐵皮屋頂更新。</a:t>
            </a:r>
          </a:p>
          <a:p>
            <a:pPr marL="0" lvl="0" indent="0">
              <a:lnSpc>
                <a:spcPct val="150000"/>
              </a:lnSpc>
              <a:spcBef>
                <a:spcPts val="0"/>
              </a:spcBef>
              <a:buSzPts val="7500"/>
              <a:buNone/>
            </a:pPr>
            <a:r>
              <a:rPr lang="en-US" altLang="zh-TW" b="1" dirty="0">
                <a:latin typeface="標楷體" panose="03000509000000000000" pitchFamily="65" charset="-120"/>
                <a:ea typeface="標楷體" panose="03000509000000000000" pitchFamily="65" charset="-120"/>
              </a:rPr>
              <a:t>3</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和平</a:t>
            </a:r>
            <a:r>
              <a:rPr lang="zh-TW" altLang="en-US" b="1" dirty="0">
                <a:latin typeface="標楷體" panose="03000509000000000000" pitchFamily="65" charset="-120"/>
                <a:ea typeface="標楷體" panose="03000509000000000000" pitchFamily="65" charset="-120"/>
              </a:rPr>
              <a:t>五樓美術教室</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團體諮商教室</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a:t>
            </a:r>
          </a:p>
        </p:txBody>
      </p:sp>
      <p:pic>
        <p:nvPicPr>
          <p:cNvPr id="111" name="Google Shape;111;p2" descr="C:\Documents and Settings\user\桌面\新學校校名及校徽\校徽原檔.jpg"/>
          <p:cNvPicPr preferRelativeResize="0"/>
          <p:nvPr/>
        </p:nvPicPr>
        <p:blipFill rotWithShape="1">
          <a:blip r:embed="rId3">
            <a:alphaModFix/>
          </a:blip>
          <a:srcRect/>
          <a:stretch/>
        </p:blipFill>
        <p:spPr>
          <a:xfrm>
            <a:off x="213158" y="290512"/>
            <a:ext cx="1943100" cy="1944687"/>
          </a:xfrm>
          <a:prstGeom prst="rect">
            <a:avLst/>
          </a:prstGeom>
          <a:noFill/>
          <a:ln>
            <a:noFill/>
          </a:ln>
        </p:spPr>
      </p:pic>
    </p:spTree>
    <p:extLst>
      <p:ext uri="{BB962C8B-B14F-4D97-AF65-F5344CB8AC3E}">
        <p14:creationId xmlns:p14="http://schemas.microsoft.com/office/powerpoint/2010/main" val="1503259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body" idx="1"/>
          </p:nvPr>
        </p:nvSpPr>
        <p:spPr>
          <a:xfrm>
            <a:off x="457200" y="1608505"/>
            <a:ext cx="7499420" cy="4824412"/>
          </a:xfrm>
        </p:spPr>
        <p:txBody>
          <a:bodyPr/>
          <a:lstStyle/>
          <a:p>
            <a:pPr eaLnBrk="1" hangingPunct="1">
              <a:buFont typeface="Wingdings" pitchFamily="2" charset="2"/>
              <a:buNone/>
              <a:defRPr/>
            </a:pPr>
            <a:endParaRPr lang="en-US" altLang="zh-TW" sz="36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r>
              <a:rPr lang="zh-TW" altLang="en-US" sz="36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人事室</a:t>
            </a:r>
            <a:r>
              <a:rPr lang="zh-TW" altLang="en-US" sz="36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助理員章佳</a:t>
            </a:r>
            <a:r>
              <a:rPr lang="zh-TW" altLang="en-US" sz="36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涵</a:t>
            </a:r>
            <a:endParaRPr lang="en-US" altLang="zh-TW" sz="36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endParaRPr lang="en-US" altLang="zh-TW" sz="36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r>
              <a:rPr lang="zh-TW" altLang="en-US" sz="36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桃園</a:t>
            </a:r>
            <a:r>
              <a:rPr lang="zh-TW" altLang="en-US" sz="36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市立大有國中調</a:t>
            </a:r>
            <a:r>
              <a:rPr lang="zh-TW" altLang="en-US" sz="36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進</a:t>
            </a:r>
            <a:endParaRPr lang="zh-TW" altLang="en-US" sz="36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endParaRPr lang="en-US" altLang="zh-TW" sz="54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Wingdings" pitchFamily="2" charset="2"/>
              <a:buNone/>
              <a:defRPr/>
            </a:pPr>
            <a:r>
              <a:rPr lang="en-US" altLang="zh-TW" sz="5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 </a:t>
            </a:r>
            <a:endParaRPr lang="zh-TW" altLang="en-US" sz="54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16420" name="Rectangle 4"/>
          <p:cNvSpPr>
            <a:spLocks noGrp="1" noChangeArrowheads="1"/>
          </p:cNvSpPr>
          <p:nvPr>
            <p:ph type="title"/>
          </p:nvPr>
        </p:nvSpPr>
        <p:spPr/>
        <p:txBody>
          <a:bodyPr/>
          <a:lstStyle/>
          <a:p>
            <a:pPr>
              <a:defRPr/>
            </a:pPr>
            <a:r>
              <a:rPr lang="zh-TW" altLang="en-US" sz="4800" b="1" dirty="0">
                <a:solidFill>
                  <a:srgbClr val="C00000"/>
                </a:solidFill>
                <a:latin typeface="標楷體" pitchFamily="65" charset="-120"/>
                <a:ea typeface="標楷體" pitchFamily="65" charset="-120"/>
              </a:rPr>
              <a:t>新進同仁</a:t>
            </a:r>
            <a:r>
              <a:rPr lang="zh-TW" altLang="en-US" sz="4800" b="1" dirty="0" smtClean="0">
                <a:solidFill>
                  <a:srgbClr val="C00000"/>
                </a:solidFill>
                <a:latin typeface="標楷體" pitchFamily="65" charset="-120"/>
                <a:ea typeface="標楷體" pitchFamily="65" charset="-120"/>
              </a:rPr>
              <a:t>介紹</a:t>
            </a:r>
            <a:endParaRPr lang="zh-TW" altLang="en-US" sz="4800" b="1" i="1" dirty="0" smtClean="0">
              <a:solidFill>
                <a:srgbClr val="C00000"/>
              </a:solidFill>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648" y="2057910"/>
            <a:ext cx="1608085" cy="1933239"/>
          </a:xfrm>
          <a:prstGeom prst="rect">
            <a:avLst/>
          </a:prstGeom>
        </p:spPr>
      </p:pic>
    </p:spTree>
    <p:extLst>
      <p:ext uri="{BB962C8B-B14F-4D97-AF65-F5344CB8AC3E}">
        <p14:creationId xmlns:p14="http://schemas.microsoft.com/office/powerpoint/2010/main" val="9147444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ctrTitle" idx="4294967295"/>
          </p:nvPr>
        </p:nvSpPr>
        <p:spPr>
          <a:xfrm>
            <a:off x="1834284" y="137968"/>
            <a:ext cx="6840537" cy="777875"/>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sz="6000" b="1" i="1" dirty="0">
                <a:solidFill>
                  <a:srgbClr val="0000FF"/>
                </a:solidFill>
                <a:latin typeface="PMingLiu"/>
                <a:ea typeface="PMingLiu"/>
                <a:cs typeface="PMingLiu"/>
                <a:sym typeface="PMingLiu"/>
              </a:rPr>
              <a:t/>
            </a:r>
            <a:br>
              <a:rPr lang="en-US" sz="6000" b="1" i="1" dirty="0">
                <a:solidFill>
                  <a:srgbClr val="0000FF"/>
                </a:solidFill>
                <a:latin typeface="PMingLiu"/>
                <a:ea typeface="PMingLiu"/>
                <a:cs typeface="PMingLiu"/>
                <a:sym typeface="PMingLiu"/>
              </a:rPr>
            </a:b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期末校務會議</a:t>
            </a:r>
            <a:endParaRPr lang="en-US" sz="6000" b="1" i="1" u="none" strike="noStrike" cap="none" dirty="0" err="1">
              <a:solidFill>
                <a:srgbClr val="0000FF"/>
              </a:solidFill>
              <a:latin typeface="PMingLiu"/>
              <a:ea typeface="PMingLiu"/>
              <a:cs typeface="PMingLiu"/>
              <a:sym typeface="PMingLiu"/>
            </a:endParaRPr>
          </a:p>
        </p:txBody>
      </p:sp>
      <p:sp>
        <p:nvSpPr>
          <p:cNvPr id="110" name="Google Shape;110;p2"/>
          <p:cNvSpPr txBox="1">
            <a:spLocks noGrp="1"/>
          </p:cNvSpPr>
          <p:nvPr>
            <p:ph type="subTitle" idx="4294967295"/>
          </p:nvPr>
        </p:nvSpPr>
        <p:spPr>
          <a:xfrm>
            <a:off x="1038658" y="1797483"/>
            <a:ext cx="7850187" cy="1747837"/>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SzPts val="7500"/>
              <a:buNone/>
            </a:pPr>
            <a:r>
              <a:rPr lang="zh-TW" altLang="en-US" sz="3600" dirty="0">
                <a:solidFill>
                  <a:srgbClr val="FF0000"/>
                </a:solidFill>
                <a:latin typeface="標楷體" panose="03000509000000000000" pitchFamily="65" charset="-120"/>
                <a:ea typeface="標楷體" panose="03000509000000000000" pitchFamily="65" charset="-120"/>
              </a:rPr>
              <a:t>暑假進行工程：</a:t>
            </a:r>
          </a:p>
          <a:p>
            <a:pPr marL="0" lvl="0" indent="0">
              <a:spcBef>
                <a:spcPts val="0"/>
              </a:spcBef>
              <a:buSzPts val="7500"/>
              <a:buNone/>
            </a:pPr>
            <a:r>
              <a:rPr lang="en-US" altLang="zh-TW" b="1" dirty="0" smtClean="0">
                <a:latin typeface="標楷體" panose="03000509000000000000" pitchFamily="65" charset="-120"/>
                <a:ea typeface="標楷體" panose="03000509000000000000" pitchFamily="65" charset="-120"/>
              </a:rPr>
              <a:t>1.</a:t>
            </a:r>
            <a:r>
              <a:rPr lang="zh-TW" altLang="en-US" b="1" dirty="0" smtClean="0">
                <a:latin typeface="標楷體" panose="03000509000000000000" pitchFamily="65" charset="-120"/>
                <a:ea typeface="標楷體" panose="03000509000000000000" pitchFamily="65" charset="-120"/>
              </a:rPr>
              <a:t>高一</a:t>
            </a:r>
            <a:r>
              <a:rPr lang="zh-TW" altLang="en-US" b="1" dirty="0">
                <a:latin typeface="標楷體" panose="03000509000000000000" pitchFamily="65" charset="-120"/>
                <a:ea typeface="標楷體" panose="03000509000000000000" pitchFamily="65" charset="-120"/>
              </a:rPr>
              <a:t>、二教室、專科教室：冷氣機更新</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合約</a:t>
            </a:r>
            <a:r>
              <a:rPr lang="zh-TW" altLang="en-US" b="1" dirty="0" smtClean="0">
                <a:latin typeface="標楷體" panose="03000509000000000000" pitchFamily="65" charset="-120"/>
                <a:ea typeface="標楷體" panose="03000509000000000000" pitchFamily="65" charset="-120"/>
              </a:rPr>
              <a:t>規</a:t>
            </a:r>
            <a:endParaRPr lang="en-US" altLang="zh-TW" b="1" dirty="0" smtClean="0">
              <a:latin typeface="標楷體" panose="03000509000000000000" pitchFamily="65" charset="-120"/>
              <a:ea typeface="標楷體" panose="03000509000000000000" pitchFamily="65" charset="-120"/>
            </a:endParaRPr>
          </a:p>
          <a:p>
            <a:pPr marL="0" lvl="0" indent="0">
              <a:spcBef>
                <a:spcPts val="0"/>
              </a:spcBef>
              <a:buSzPts val="750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定</a:t>
            </a:r>
            <a:r>
              <a:rPr lang="en-US" altLang="zh-TW" b="1" dirty="0">
                <a:latin typeface="標楷體" panose="03000509000000000000" pitchFamily="65" charset="-120"/>
                <a:ea typeface="標楷體" panose="03000509000000000000" pitchFamily="65" charset="-120"/>
              </a:rPr>
              <a:t>9/20</a:t>
            </a:r>
            <a:r>
              <a:rPr lang="zh-TW" altLang="en-US" b="1" dirty="0">
                <a:latin typeface="標楷體" panose="03000509000000000000" pitchFamily="65" charset="-120"/>
                <a:ea typeface="標楷體" panose="03000509000000000000" pitchFamily="65" charset="-120"/>
              </a:rPr>
              <a:t>執行完成</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a:t>
            </a:r>
          </a:p>
          <a:p>
            <a:pPr marL="0" lvl="0" indent="0">
              <a:spcBef>
                <a:spcPts val="0"/>
              </a:spcBef>
              <a:buSzPts val="7500"/>
              <a:buNone/>
            </a:pPr>
            <a:r>
              <a:rPr lang="en-US" altLang="zh-TW" b="1" dirty="0" smtClean="0">
                <a:latin typeface="標楷體" panose="03000509000000000000" pitchFamily="65" charset="-120"/>
                <a:ea typeface="標楷體" panose="03000509000000000000" pitchFamily="65" charset="-120"/>
              </a:rPr>
              <a:t>2.</a:t>
            </a:r>
            <a:r>
              <a:rPr lang="zh-TW" altLang="en-US" b="1" dirty="0" smtClean="0">
                <a:latin typeface="標楷體" panose="03000509000000000000" pitchFamily="65" charset="-120"/>
                <a:ea typeface="標楷體" panose="03000509000000000000" pitchFamily="65" charset="-120"/>
              </a:rPr>
              <a:t>志</a:t>
            </a:r>
            <a:r>
              <a:rPr lang="zh-TW" altLang="en-US" b="1" dirty="0">
                <a:latin typeface="標楷體" panose="03000509000000000000" pitchFamily="65" charset="-120"/>
                <a:ea typeface="標楷體" panose="03000509000000000000" pitchFamily="65" charset="-120"/>
              </a:rPr>
              <a:t>道地下一樓總變電站整修工程：得標廠商</a:t>
            </a:r>
            <a:r>
              <a:rPr lang="zh-TW" altLang="en-US" b="1" dirty="0" smtClean="0">
                <a:latin typeface="標楷體" panose="03000509000000000000" pitchFamily="65" charset="-120"/>
                <a:ea typeface="標楷體" panose="03000509000000000000" pitchFamily="65" charset="-120"/>
              </a:rPr>
              <a:t>已</a:t>
            </a:r>
            <a:endParaRPr lang="en-US" altLang="zh-TW" b="1" dirty="0" smtClean="0">
              <a:latin typeface="標楷體" panose="03000509000000000000" pitchFamily="65" charset="-120"/>
              <a:ea typeface="標楷體" panose="03000509000000000000" pitchFamily="65" charset="-120"/>
            </a:endParaRPr>
          </a:p>
          <a:p>
            <a:pPr marL="0" lvl="0" indent="0">
              <a:spcBef>
                <a:spcPts val="0"/>
              </a:spcBef>
              <a:buSzPts val="7500"/>
              <a:buNone/>
            </a:pPr>
            <a:r>
              <a:rPr lang="en-US" altLang="zh-TW" b="1" dirty="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看過</a:t>
            </a:r>
            <a:r>
              <a:rPr lang="zh-TW" altLang="en-US" b="1" dirty="0">
                <a:latin typeface="標楷體" panose="03000509000000000000" pitchFamily="65" charset="-120"/>
                <a:ea typeface="標楷體" panose="03000509000000000000" pitchFamily="65" charset="-120"/>
              </a:rPr>
              <a:t>現場，等廠商通知施工。</a:t>
            </a:r>
          </a:p>
          <a:p>
            <a:pPr marL="0" lvl="0" indent="0">
              <a:spcBef>
                <a:spcPts val="0"/>
              </a:spcBef>
              <a:buSzPts val="7500"/>
              <a:buNone/>
            </a:pPr>
            <a:r>
              <a:rPr lang="en-US" altLang="zh-TW" b="1" dirty="0" smtClean="0">
                <a:latin typeface="標楷體" panose="03000509000000000000" pitchFamily="65" charset="-120"/>
                <a:ea typeface="標楷體" panose="03000509000000000000" pitchFamily="65" charset="-120"/>
              </a:rPr>
              <a:t>3.</a:t>
            </a:r>
            <a:r>
              <a:rPr lang="zh-TW" altLang="en-US" b="1" dirty="0" smtClean="0">
                <a:latin typeface="標楷體" panose="03000509000000000000" pitchFamily="65" charset="-120"/>
                <a:ea typeface="標楷體" panose="03000509000000000000" pitchFamily="65" charset="-120"/>
              </a:rPr>
              <a:t>太陽能</a:t>
            </a:r>
            <a:r>
              <a:rPr lang="zh-TW" altLang="en-US" b="1" dirty="0">
                <a:latin typeface="標楷體" panose="03000509000000000000" pitchFamily="65" charset="-120"/>
                <a:ea typeface="標楷體" panose="03000509000000000000" pitchFamily="65" charset="-120"/>
              </a:rPr>
              <a:t>板安裝，等廠商通知施工。。</a:t>
            </a:r>
          </a:p>
          <a:p>
            <a:pPr marL="0" lvl="0" indent="0">
              <a:spcBef>
                <a:spcPts val="0"/>
              </a:spcBef>
              <a:buSzPts val="7500"/>
              <a:buNone/>
            </a:pPr>
            <a:r>
              <a:rPr lang="en-US" altLang="zh-TW" b="1" dirty="0" smtClean="0">
                <a:latin typeface="標楷體" panose="03000509000000000000" pitchFamily="65" charset="-120"/>
                <a:ea typeface="標楷體" panose="03000509000000000000" pitchFamily="65" charset="-120"/>
              </a:rPr>
              <a:t>4.</a:t>
            </a:r>
            <a:r>
              <a:rPr lang="zh-TW" altLang="en-US" b="1" dirty="0" smtClean="0">
                <a:latin typeface="標楷體" panose="03000509000000000000" pitchFamily="65" charset="-120"/>
                <a:ea typeface="標楷體" panose="03000509000000000000" pitchFamily="65" charset="-120"/>
              </a:rPr>
              <a:t>圖書館</a:t>
            </a:r>
            <a:r>
              <a:rPr lang="zh-TW" altLang="en-US" b="1" dirty="0">
                <a:latin typeface="標楷體" panose="03000509000000000000" pitchFamily="65" charset="-120"/>
                <a:ea typeface="標楷體" panose="03000509000000000000" pitchFamily="65" charset="-120"/>
              </a:rPr>
              <a:t>後方擋土牆工程：鑑界完成，土木</a:t>
            </a:r>
            <a:r>
              <a:rPr lang="zh-TW" altLang="en-US" b="1" dirty="0" smtClean="0">
                <a:latin typeface="標楷體" panose="03000509000000000000" pitchFamily="65" charset="-120"/>
                <a:ea typeface="標楷體" panose="03000509000000000000" pitchFamily="65" charset="-120"/>
              </a:rPr>
              <a:t>技師</a:t>
            </a:r>
            <a:endParaRPr lang="en-US" altLang="zh-TW" b="1" dirty="0" smtClean="0">
              <a:latin typeface="標楷體" panose="03000509000000000000" pitchFamily="65" charset="-120"/>
              <a:ea typeface="標楷體" panose="03000509000000000000" pitchFamily="65" charset="-120"/>
            </a:endParaRPr>
          </a:p>
          <a:p>
            <a:pPr marL="0" lvl="0" indent="0">
              <a:spcBef>
                <a:spcPts val="0"/>
              </a:spcBef>
              <a:buSzPts val="7500"/>
              <a:buNone/>
            </a:pPr>
            <a:r>
              <a:rPr lang="en-US" altLang="zh-TW" b="1" dirty="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設計</a:t>
            </a:r>
            <a:r>
              <a:rPr lang="zh-TW" altLang="en-US" b="1" dirty="0">
                <a:latin typeface="標楷體" panose="03000509000000000000" pitchFamily="65" charset="-120"/>
                <a:ea typeface="標楷體" panose="03000509000000000000" pitchFamily="65" charset="-120"/>
              </a:rPr>
              <a:t>中</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核准預算 </a:t>
            </a:r>
            <a:r>
              <a:rPr lang="en-US" altLang="zh-TW" b="1" dirty="0">
                <a:latin typeface="標楷體" panose="03000509000000000000" pitchFamily="65" charset="-120"/>
                <a:ea typeface="標楷體" panose="03000509000000000000" pitchFamily="65" charset="-120"/>
              </a:rPr>
              <a:t>180</a:t>
            </a:r>
            <a:r>
              <a:rPr lang="zh-TW" altLang="en-US" b="1" dirty="0">
                <a:latin typeface="標楷體" panose="03000509000000000000" pitchFamily="65" charset="-120"/>
                <a:ea typeface="標楷體" panose="03000509000000000000" pitchFamily="65" charset="-120"/>
              </a:rPr>
              <a:t>萬元</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a:t>
            </a:r>
          </a:p>
          <a:p>
            <a:pPr marL="0" lvl="0" indent="0">
              <a:spcBef>
                <a:spcPts val="0"/>
              </a:spcBef>
              <a:buSzPts val="7500"/>
              <a:buNone/>
            </a:pPr>
            <a:r>
              <a:rPr lang="en-US" altLang="zh-TW" b="1" dirty="0" smtClean="0">
                <a:latin typeface="標楷體" panose="03000509000000000000" pitchFamily="65" charset="-120"/>
                <a:ea typeface="標楷體" panose="03000509000000000000" pitchFamily="65" charset="-120"/>
              </a:rPr>
              <a:t>5.</a:t>
            </a:r>
            <a:r>
              <a:rPr lang="zh-TW" altLang="en-US" b="1" dirty="0" smtClean="0">
                <a:latin typeface="標楷體" panose="03000509000000000000" pitchFamily="65" charset="-120"/>
                <a:ea typeface="標楷體" panose="03000509000000000000" pitchFamily="65" charset="-120"/>
              </a:rPr>
              <a:t>行政</a:t>
            </a:r>
            <a:r>
              <a:rPr lang="zh-TW" altLang="en-US" b="1" dirty="0">
                <a:latin typeface="標楷體" panose="03000509000000000000" pitchFamily="65" charset="-120"/>
                <a:ea typeface="標楷體" panose="03000509000000000000" pitchFamily="65" charset="-120"/>
              </a:rPr>
              <a:t>五樓物理實驗室整修：</a:t>
            </a:r>
            <a:r>
              <a:rPr lang="en-US" altLang="zh-TW" b="1" dirty="0">
                <a:latin typeface="標楷體" panose="03000509000000000000" pitchFamily="65" charset="-120"/>
                <a:ea typeface="標楷體" panose="03000509000000000000" pitchFamily="65" charset="-120"/>
              </a:rPr>
              <a:t>6/29</a:t>
            </a:r>
            <a:r>
              <a:rPr lang="zh-TW" altLang="en-US" b="1" dirty="0">
                <a:latin typeface="標楷體" panose="03000509000000000000" pitchFamily="65" charset="-120"/>
                <a:ea typeface="標楷體" panose="03000509000000000000" pitchFamily="65" charset="-120"/>
              </a:rPr>
              <a:t>開工。</a:t>
            </a:r>
          </a:p>
        </p:txBody>
      </p:sp>
      <p:pic>
        <p:nvPicPr>
          <p:cNvPr id="111" name="Google Shape;111;p2" descr="C:\Documents and Settings\user\桌面\新學校校名及校徽\校徽原檔.jpg"/>
          <p:cNvPicPr preferRelativeResize="0"/>
          <p:nvPr/>
        </p:nvPicPr>
        <p:blipFill rotWithShape="1">
          <a:blip r:embed="rId3">
            <a:alphaModFix/>
          </a:blip>
          <a:srcRect/>
          <a:stretch/>
        </p:blipFill>
        <p:spPr>
          <a:xfrm>
            <a:off x="240868" y="33338"/>
            <a:ext cx="1943100" cy="1944687"/>
          </a:xfrm>
          <a:prstGeom prst="rect">
            <a:avLst/>
          </a:prstGeom>
          <a:noFill/>
          <a:ln>
            <a:noFill/>
          </a:ln>
        </p:spPr>
      </p:pic>
    </p:spTree>
    <p:extLst>
      <p:ext uri="{BB962C8B-B14F-4D97-AF65-F5344CB8AC3E}">
        <p14:creationId xmlns:p14="http://schemas.microsoft.com/office/powerpoint/2010/main" val="1107699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ctrTitle" idx="4294967295"/>
          </p:nvPr>
        </p:nvSpPr>
        <p:spPr>
          <a:xfrm>
            <a:off x="1834284" y="137968"/>
            <a:ext cx="6840537" cy="777875"/>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sz="6000" b="1" i="1" dirty="0">
                <a:solidFill>
                  <a:srgbClr val="0000FF"/>
                </a:solidFill>
                <a:latin typeface="PMingLiu"/>
                <a:ea typeface="PMingLiu"/>
                <a:cs typeface="PMingLiu"/>
                <a:sym typeface="PMingLiu"/>
              </a:rPr>
              <a:t/>
            </a:r>
            <a:br>
              <a:rPr lang="en-US" sz="6000" b="1" i="1" dirty="0">
                <a:solidFill>
                  <a:srgbClr val="0000FF"/>
                </a:solidFill>
                <a:latin typeface="PMingLiu"/>
                <a:ea typeface="PMingLiu"/>
                <a:cs typeface="PMingLiu"/>
                <a:sym typeface="PMingLiu"/>
              </a:rPr>
            </a:b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期末校務會議</a:t>
            </a:r>
            <a:endParaRPr lang="en-US" sz="6000" b="1" i="1" u="none" strike="noStrike" cap="none" dirty="0" err="1">
              <a:solidFill>
                <a:srgbClr val="0000FF"/>
              </a:solidFill>
              <a:latin typeface="PMingLiu"/>
              <a:ea typeface="PMingLiu"/>
              <a:cs typeface="PMingLiu"/>
              <a:sym typeface="PMingLiu"/>
            </a:endParaRPr>
          </a:p>
        </p:txBody>
      </p:sp>
      <p:sp>
        <p:nvSpPr>
          <p:cNvPr id="110" name="Google Shape;110;p2"/>
          <p:cNvSpPr txBox="1">
            <a:spLocks noGrp="1"/>
          </p:cNvSpPr>
          <p:nvPr>
            <p:ph type="subTitle" idx="4294967295"/>
          </p:nvPr>
        </p:nvSpPr>
        <p:spPr>
          <a:xfrm>
            <a:off x="1038658" y="1797483"/>
            <a:ext cx="7850187" cy="1747837"/>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SzPts val="7500"/>
              <a:buNone/>
            </a:pPr>
            <a:r>
              <a:rPr lang="zh-TW" altLang="en-US" sz="3600" dirty="0">
                <a:solidFill>
                  <a:srgbClr val="FF0000"/>
                </a:solidFill>
                <a:latin typeface="標楷體" panose="03000509000000000000" pitchFamily="65" charset="-120"/>
                <a:ea typeface="標楷體" panose="03000509000000000000" pitchFamily="65" charset="-120"/>
              </a:rPr>
              <a:t>暑假進行工程：</a:t>
            </a:r>
          </a:p>
          <a:p>
            <a:pPr marL="0" lvl="0" indent="0">
              <a:spcBef>
                <a:spcPts val="0"/>
              </a:spcBef>
              <a:buSzPts val="7500"/>
              <a:buNone/>
            </a:pPr>
            <a:r>
              <a:rPr lang="en-US" altLang="zh-TW" b="1" dirty="0">
                <a:latin typeface="標楷體" panose="03000509000000000000" pitchFamily="65" charset="-120"/>
                <a:ea typeface="標楷體" panose="03000509000000000000" pitchFamily="65" charset="-120"/>
              </a:rPr>
              <a:t>6</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行政</a:t>
            </a:r>
            <a:r>
              <a:rPr lang="zh-TW" altLang="en-US" b="1" dirty="0">
                <a:latin typeface="標楷體" panose="03000509000000000000" pitchFamily="65" charset="-120"/>
                <a:ea typeface="標楷體" panose="03000509000000000000" pitchFamily="65" charset="-120"/>
              </a:rPr>
              <a:t>四樓多功能教室：上網</a:t>
            </a:r>
            <a:r>
              <a:rPr lang="zh-TW" altLang="en-US" b="1" dirty="0" smtClean="0">
                <a:latin typeface="標楷體" panose="03000509000000000000" pitchFamily="65" charset="-120"/>
                <a:ea typeface="標楷體" panose="03000509000000000000" pitchFamily="65" charset="-120"/>
              </a:rPr>
              <a:t>招標，</a:t>
            </a:r>
            <a:r>
              <a:rPr lang="en-US" altLang="zh-TW" b="1" dirty="0" smtClean="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6/29)</a:t>
            </a:r>
            <a:r>
              <a:rPr lang="zh-TW" altLang="en-US" b="1" dirty="0">
                <a:latin typeface="標楷體" panose="03000509000000000000" pitchFamily="65" charset="-120"/>
                <a:ea typeface="標楷體" panose="03000509000000000000" pitchFamily="65" charset="-120"/>
              </a:rPr>
              <a:t>開標。</a:t>
            </a:r>
          </a:p>
          <a:p>
            <a:pPr marL="0" lvl="0" indent="0">
              <a:spcBef>
                <a:spcPts val="0"/>
              </a:spcBef>
              <a:buSzPts val="7500"/>
              <a:buNone/>
            </a:pPr>
            <a:r>
              <a:rPr lang="en-US" altLang="zh-TW" b="1" dirty="0" smtClean="0">
                <a:latin typeface="標楷體" panose="03000509000000000000" pitchFamily="65" charset="-120"/>
                <a:ea typeface="標楷體" panose="03000509000000000000" pitchFamily="65" charset="-120"/>
              </a:rPr>
              <a:t>7.</a:t>
            </a:r>
            <a:r>
              <a:rPr lang="zh-TW" altLang="en-US" b="1" dirty="0" smtClean="0">
                <a:latin typeface="標楷體" panose="03000509000000000000" pitchFamily="65" charset="-120"/>
                <a:ea typeface="標楷體" panose="03000509000000000000" pitchFamily="65" charset="-120"/>
              </a:rPr>
              <a:t>行政</a:t>
            </a:r>
            <a:r>
              <a:rPr lang="zh-TW" altLang="en-US" b="1" dirty="0">
                <a:latin typeface="標楷體" panose="03000509000000000000" pitchFamily="65" charset="-120"/>
                <a:ea typeface="標楷體" panose="03000509000000000000" pitchFamily="65" charset="-120"/>
              </a:rPr>
              <a:t>三樓商科專用教室：預計 </a:t>
            </a:r>
            <a:r>
              <a:rPr lang="en-US" altLang="zh-TW" b="1" dirty="0">
                <a:latin typeface="標楷體" panose="03000509000000000000" pitchFamily="65" charset="-120"/>
                <a:ea typeface="標楷體" panose="03000509000000000000" pitchFamily="65" charset="-120"/>
              </a:rPr>
              <a:t>(7/12)</a:t>
            </a:r>
            <a:r>
              <a:rPr lang="zh-TW" altLang="en-US" b="1" dirty="0">
                <a:latin typeface="標楷體" panose="03000509000000000000" pitchFamily="65" charset="-120"/>
                <a:ea typeface="標楷體" panose="03000509000000000000" pitchFamily="65" charset="-120"/>
              </a:rPr>
              <a:t>上網招標。</a:t>
            </a:r>
          </a:p>
          <a:p>
            <a:pPr marL="0" lvl="0" indent="0">
              <a:spcBef>
                <a:spcPts val="0"/>
              </a:spcBef>
              <a:buSzPts val="7500"/>
              <a:buNone/>
            </a:pPr>
            <a:r>
              <a:rPr lang="en-US" altLang="zh-TW" b="1" dirty="0">
                <a:latin typeface="標楷體" panose="03000509000000000000" pitchFamily="65" charset="-120"/>
                <a:ea typeface="標楷體" panose="03000509000000000000" pitchFamily="65" charset="-120"/>
              </a:rPr>
              <a:t>8</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音樂</a:t>
            </a:r>
            <a:r>
              <a:rPr lang="zh-TW" altLang="en-US" b="1" dirty="0">
                <a:latin typeface="標楷體" panose="03000509000000000000" pitchFamily="65" charset="-120"/>
                <a:ea typeface="標楷體" panose="03000509000000000000" pitchFamily="65" charset="-120"/>
              </a:rPr>
              <a:t>教室建築師設計中</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核准預算</a:t>
            </a:r>
            <a:r>
              <a:rPr lang="en-US" altLang="zh-TW" b="1" dirty="0">
                <a:latin typeface="標楷體" panose="03000509000000000000" pitchFamily="65" charset="-120"/>
                <a:ea typeface="標楷體" panose="03000509000000000000" pitchFamily="65" charset="-120"/>
              </a:rPr>
              <a:t>150</a:t>
            </a:r>
            <a:r>
              <a:rPr lang="zh-TW" altLang="en-US" b="1" dirty="0">
                <a:latin typeface="標楷體" panose="03000509000000000000" pitchFamily="65" charset="-120"/>
                <a:ea typeface="標楷體" panose="03000509000000000000" pitchFamily="65" charset="-120"/>
              </a:rPr>
              <a:t>萬元</a:t>
            </a:r>
            <a:r>
              <a:rPr lang="en-US" altLang="zh-TW" b="1" dirty="0">
                <a:latin typeface="標楷體" panose="03000509000000000000" pitchFamily="65" charset="-120"/>
                <a:ea typeface="標楷體" panose="03000509000000000000" pitchFamily="65" charset="-120"/>
              </a:rPr>
              <a:t>)</a:t>
            </a:r>
          </a:p>
          <a:p>
            <a:pPr marL="0" lvl="0" indent="0">
              <a:spcBef>
                <a:spcPts val="0"/>
              </a:spcBef>
              <a:buSzPts val="7500"/>
              <a:buNone/>
            </a:pPr>
            <a:r>
              <a:rPr lang="en-US" altLang="zh-TW" b="1" dirty="0">
                <a:latin typeface="標楷體" panose="03000509000000000000" pitchFamily="65" charset="-120"/>
                <a:ea typeface="標楷體" panose="03000509000000000000" pitchFamily="65" charset="-120"/>
              </a:rPr>
              <a:t>9</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志</a:t>
            </a:r>
            <a:r>
              <a:rPr lang="zh-TW" altLang="en-US" b="1" dirty="0">
                <a:latin typeface="標楷體" panose="03000509000000000000" pitchFamily="65" charset="-120"/>
                <a:ea typeface="標楷體" panose="03000509000000000000" pitchFamily="65" charset="-120"/>
              </a:rPr>
              <a:t>道七樓</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志</a:t>
            </a:r>
            <a:r>
              <a:rPr lang="en-US" altLang="zh-TW" b="1" dirty="0">
                <a:latin typeface="標楷體" panose="03000509000000000000" pitchFamily="65" charset="-120"/>
                <a:ea typeface="標楷體" panose="03000509000000000000" pitchFamily="65" charset="-120"/>
              </a:rPr>
              <a:t>702)</a:t>
            </a:r>
            <a:r>
              <a:rPr lang="zh-TW" altLang="en-US" b="1" dirty="0">
                <a:latin typeface="標楷體" panose="03000509000000000000" pitchFamily="65" charset="-120"/>
                <a:ea typeface="標楷體" panose="03000509000000000000" pitchFamily="65" charset="-120"/>
              </a:rPr>
              <a:t>電腦教室規畫中。</a:t>
            </a:r>
          </a:p>
          <a:p>
            <a:pPr marL="0" lvl="0" indent="0">
              <a:spcBef>
                <a:spcPts val="0"/>
              </a:spcBef>
              <a:buSzPts val="7500"/>
              <a:buNone/>
            </a:pPr>
            <a:r>
              <a:rPr lang="en-US" altLang="zh-TW" b="1" dirty="0" smtClean="0">
                <a:latin typeface="標楷體" panose="03000509000000000000" pitchFamily="65" charset="-120"/>
                <a:ea typeface="標楷體" panose="03000509000000000000" pitchFamily="65" charset="-120"/>
              </a:rPr>
              <a:t>10.</a:t>
            </a:r>
            <a:r>
              <a:rPr lang="zh-TW" altLang="en-US" b="1" dirty="0" smtClean="0">
                <a:latin typeface="標楷體" panose="03000509000000000000" pitchFamily="65" charset="-120"/>
                <a:ea typeface="標楷體" panose="03000509000000000000" pitchFamily="65" charset="-120"/>
              </a:rPr>
              <a:t>游</a:t>
            </a:r>
            <a:r>
              <a:rPr lang="zh-TW" altLang="en-US" b="1" dirty="0">
                <a:latin typeface="標楷體" panose="03000509000000000000" pitchFamily="65" charset="-120"/>
                <a:ea typeface="標楷體" panose="03000509000000000000" pitchFamily="65" charset="-120"/>
              </a:rPr>
              <a:t>藝館：電梯設置地點確定，建築師設計</a:t>
            </a:r>
            <a:r>
              <a:rPr lang="zh-TW" altLang="en-US" b="1" dirty="0" smtClean="0">
                <a:latin typeface="標楷體" panose="03000509000000000000" pitchFamily="65" charset="-120"/>
                <a:ea typeface="標楷體" panose="03000509000000000000" pitchFamily="65" charset="-120"/>
              </a:rPr>
              <a:t>中</a:t>
            </a:r>
            <a:endParaRPr lang="en-US" altLang="zh-TW" b="1" dirty="0" smtClean="0">
              <a:latin typeface="標楷體" panose="03000509000000000000" pitchFamily="65" charset="-120"/>
              <a:ea typeface="標楷體" panose="03000509000000000000" pitchFamily="65" charset="-120"/>
            </a:endParaRPr>
          </a:p>
          <a:p>
            <a:pPr marL="0" lvl="0" indent="0">
              <a:spcBef>
                <a:spcPts val="0"/>
              </a:spcBef>
              <a:buSzPts val="750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核准預算</a:t>
            </a:r>
            <a:r>
              <a:rPr lang="en-US" altLang="zh-TW" b="1" dirty="0">
                <a:latin typeface="標楷體" panose="03000509000000000000" pitchFamily="65" charset="-120"/>
                <a:ea typeface="標楷體" panose="03000509000000000000" pitchFamily="65" charset="-120"/>
              </a:rPr>
              <a:t>350</a:t>
            </a:r>
            <a:r>
              <a:rPr lang="zh-TW" altLang="en-US" b="1" dirty="0">
                <a:latin typeface="標楷體" panose="03000509000000000000" pitchFamily="65" charset="-120"/>
                <a:ea typeface="標楷體" panose="03000509000000000000" pitchFamily="65" charset="-120"/>
              </a:rPr>
              <a:t>萬元</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a:t>
            </a:r>
          </a:p>
          <a:p>
            <a:pPr marL="0" lvl="0" indent="0">
              <a:spcBef>
                <a:spcPts val="0"/>
              </a:spcBef>
              <a:buSzPts val="7500"/>
              <a:buNone/>
            </a:pPr>
            <a:r>
              <a:rPr lang="en-US" altLang="zh-TW" b="1" dirty="0" smtClean="0">
                <a:latin typeface="標楷體" panose="03000509000000000000" pitchFamily="65" charset="-120"/>
                <a:ea typeface="標楷體" panose="03000509000000000000" pitchFamily="65" charset="-120"/>
              </a:rPr>
              <a:t>11.</a:t>
            </a:r>
            <a:r>
              <a:rPr lang="zh-TW" altLang="en-US" b="1" dirty="0" smtClean="0">
                <a:latin typeface="標楷體" panose="03000509000000000000" pitchFamily="65" charset="-120"/>
                <a:ea typeface="標楷體" panose="03000509000000000000" pitchFamily="65" charset="-120"/>
              </a:rPr>
              <a:t>志</a:t>
            </a:r>
            <a:r>
              <a:rPr lang="zh-TW" altLang="en-US" b="1" dirty="0">
                <a:latin typeface="標楷體" panose="03000509000000000000" pitchFamily="65" charset="-120"/>
                <a:ea typeface="標楷體" panose="03000509000000000000" pitchFamily="65" charset="-120"/>
              </a:rPr>
              <a:t>道樓景觀電梯機能更新採購金額</a:t>
            </a:r>
            <a:r>
              <a:rPr lang="en-US" altLang="zh-TW" b="1" dirty="0">
                <a:latin typeface="標楷體" panose="03000509000000000000" pitchFamily="65" charset="-120"/>
                <a:ea typeface="標楷體" panose="03000509000000000000" pitchFamily="65" charset="-120"/>
              </a:rPr>
              <a:t>69</a:t>
            </a:r>
            <a:r>
              <a:rPr lang="zh-TW" altLang="en-US" b="1" dirty="0">
                <a:latin typeface="標楷體" panose="03000509000000000000" pitchFamily="65" charset="-120"/>
                <a:ea typeface="標楷體" panose="03000509000000000000" pitchFamily="65" charset="-120"/>
              </a:rPr>
              <a:t>萬元。</a:t>
            </a:r>
          </a:p>
        </p:txBody>
      </p:sp>
      <p:pic>
        <p:nvPicPr>
          <p:cNvPr id="111" name="Google Shape;111;p2" descr="C:\Documents and Settings\user\桌面\新學校校名及校徽\校徽原檔.jpg"/>
          <p:cNvPicPr preferRelativeResize="0"/>
          <p:nvPr/>
        </p:nvPicPr>
        <p:blipFill rotWithShape="1">
          <a:blip r:embed="rId3">
            <a:alphaModFix/>
          </a:blip>
          <a:srcRect/>
          <a:stretch/>
        </p:blipFill>
        <p:spPr>
          <a:xfrm>
            <a:off x="240868" y="33338"/>
            <a:ext cx="1943100" cy="1944687"/>
          </a:xfrm>
          <a:prstGeom prst="rect">
            <a:avLst/>
          </a:prstGeom>
          <a:noFill/>
          <a:ln>
            <a:noFill/>
          </a:ln>
        </p:spPr>
      </p:pic>
    </p:spTree>
    <p:extLst>
      <p:ext uri="{BB962C8B-B14F-4D97-AF65-F5344CB8AC3E}">
        <p14:creationId xmlns:p14="http://schemas.microsoft.com/office/powerpoint/2010/main" val="518545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ctrTitle" idx="4294967295"/>
          </p:nvPr>
        </p:nvSpPr>
        <p:spPr>
          <a:xfrm>
            <a:off x="1834284" y="137968"/>
            <a:ext cx="6840537" cy="777875"/>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sz="6000" b="1" i="1" dirty="0">
                <a:solidFill>
                  <a:srgbClr val="0000FF"/>
                </a:solidFill>
                <a:latin typeface="PMingLiu"/>
                <a:ea typeface="PMingLiu"/>
                <a:cs typeface="PMingLiu"/>
                <a:sym typeface="PMingLiu"/>
              </a:rPr>
              <a:t/>
            </a:r>
            <a:br>
              <a:rPr lang="en-US" sz="6000" b="1" i="1" dirty="0">
                <a:solidFill>
                  <a:srgbClr val="0000FF"/>
                </a:solidFill>
                <a:latin typeface="PMingLiu"/>
                <a:ea typeface="PMingLiu"/>
                <a:cs typeface="PMingLiu"/>
                <a:sym typeface="PMingLiu"/>
              </a:rPr>
            </a:b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期末校務會議</a:t>
            </a:r>
            <a:endParaRPr lang="en-US" sz="6000" b="1" i="1" u="none" strike="noStrike" cap="none" dirty="0" err="1">
              <a:solidFill>
                <a:srgbClr val="0000FF"/>
              </a:solidFill>
              <a:latin typeface="PMingLiu"/>
              <a:ea typeface="PMingLiu"/>
              <a:cs typeface="PMingLiu"/>
              <a:sym typeface="PMingLiu"/>
            </a:endParaRPr>
          </a:p>
        </p:txBody>
      </p:sp>
      <p:sp>
        <p:nvSpPr>
          <p:cNvPr id="110" name="Google Shape;110;p2"/>
          <p:cNvSpPr txBox="1">
            <a:spLocks noGrp="1"/>
          </p:cNvSpPr>
          <p:nvPr>
            <p:ph type="subTitle" idx="4294967295"/>
          </p:nvPr>
        </p:nvSpPr>
        <p:spPr>
          <a:xfrm>
            <a:off x="1075603" y="1880610"/>
            <a:ext cx="7850187" cy="1747837"/>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SzPts val="7500"/>
              <a:buNone/>
            </a:pPr>
            <a:r>
              <a:rPr lang="zh-TW" altLang="en-US" sz="3600" dirty="0">
                <a:solidFill>
                  <a:srgbClr val="FF0000"/>
                </a:solidFill>
                <a:latin typeface="標楷體" panose="03000509000000000000" pitchFamily="65" charset="-120"/>
                <a:ea typeface="標楷體" panose="03000509000000000000" pitchFamily="65" charset="-120"/>
              </a:rPr>
              <a:t>暑假注意事項：</a:t>
            </a:r>
          </a:p>
          <a:p>
            <a:pPr marL="0" lvl="0" indent="0">
              <a:lnSpc>
                <a:spcPct val="150000"/>
              </a:lnSpc>
              <a:spcBef>
                <a:spcPts val="0"/>
              </a:spcBef>
              <a:buSzPts val="7500"/>
              <a:buNone/>
            </a:pPr>
            <a:r>
              <a:rPr lang="en-US" altLang="zh-TW" b="1" dirty="0">
                <a:solidFill>
                  <a:schemeClr val="tx1"/>
                </a:solidFill>
                <a:latin typeface="標楷體" panose="03000509000000000000" pitchFamily="65" charset="-120"/>
                <a:ea typeface="標楷體" panose="03000509000000000000" pitchFamily="65" charset="-120"/>
              </a:rPr>
              <a:t>1</a:t>
            </a:r>
            <a:r>
              <a:rPr lang="en-US" altLang="zh-TW" b="1" dirty="0" smtClean="0">
                <a:solidFill>
                  <a:schemeClr val="tx1"/>
                </a:solidFill>
                <a:latin typeface="標楷體" panose="03000509000000000000" pitchFamily="65" charset="-120"/>
                <a:ea typeface="標楷體" panose="03000509000000000000" pitchFamily="65" charset="-120"/>
              </a:rPr>
              <a:t>.</a:t>
            </a:r>
            <a:r>
              <a:rPr lang="zh-TW" altLang="en-US" b="1" dirty="0" smtClean="0">
                <a:solidFill>
                  <a:schemeClr val="tx1"/>
                </a:solidFill>
                <a:latin typeface="標楷體" panose="03000509000000000000" pitchFamily="65" charset="-120"/>
                <a:ea typeface="標楷體" panose="03000509000000000000" pitchFamily="65" charset="-120"/>
              </a:rPr>
              <a:t>教室</a:t>
            </a:r>
            <a:r>
              <a:rPr lang="zh-TW" altLang="en-US" b="1" dirty="0">
                <a:solidFill>
                  <a:schemeClr val="tx1"/>
                </a:solidFill>
                <a:latin typeface="標楷體" panose="03000509000000000000" pitchFamily="65" charset="-120"/>
                <a:ea typeface="標楷體" panose="03000509000000000000" pitchFamily="65" charset="-120"/>
              </a:rPr>
              <a:t>淨空</a:t>
            </a:r>
            <a:r>
              <a:rPr lang="en-US" altLang="zh-TW" b="1" dirty="0">
                <a:solidFill>
                  <a:schemeClr val="tx1"/>
                </a:solidFill>
                <a:latin typeface="標楷體" panose="03000509000000000000" pitchFamily="65" charset="-120"/>
                <a:ea typeface="標楷體" panose="03000509000000000000" pitchFamily="65" charset="-120"/>
              </a:rPr>
              <a:t>(</a:t>
            </a:r>
            <a:r>
              <a:rPr lang="zh-TW" altLang="en-US" b="1" dirty="0">
                <a:solidFill>
                  <a:schemeClr val="tx1"/>
                </a:solidFill>
                <a:latin typeface="標楷體" panose="03000509000000000000" pitchFamily="65" charset="-120"/>
                <a:ea typeface="標楷體" panose="03000509000000000000" pitchFamily="65" charset="-120"/>
              </a:rPr>
              <a:t>教室外借當考場</a:t>
            </a:r>
            <a:r>
              <a:rPr lang="en-US" altLang="zh-TW" b="1" dirty="0">
                <a:solidFill>
                  <a:schemeClr val="tx1"/>
                </a:solidFill>
                <a:latin typeface="標楷體" panose="03000509000000000000" pitchFamily="65" charset="-120"/>
                <a:ea typeface="標楷體" panose="03000509000000000000" pitchFamily="65" charset="-120"/>
              </a:rPr>
              <a:t>)</a:t>
            </a:r>
            <a:r>
              <a:rPr lang="zh-TW" altLang="en-US" b="1" dirty="0">
                <a:solidFill>
                  <a:schemeClr val="tx1"/>
                </a:solidFill>
                <a:latin typeface="標楷體" panose="03000509000000000000" pitchFamily="65" charset="-120"/>
                <a:ea typeface="標楷體" panose="03000509000000000000" pitchFamily="65" charset="-120"/>
              </a:rPr>
              <a:t>。</a:t>
            </a:r>
          </a:p>
          <a:p>
            <a:pPr marL="0" lvl="0" indent="0">
              <a:lnSpc>
                <a:spcPct val="150000"/>
              </a:lnSpc>
              <a:spcBef>
                <a:spcPts val="0"/>
              </a:spcBef>
              <a:buSzPts val="7500"/>
              <a:buNone/>
            </a:pPr>
            <a:r>
              <a:rPr lang="en-US" altLang="zh-TW" b="1" dirty="0">
                <a:solidFill>
                  <a:schemeClr val="tx1"/>
                </a:solidFill>
                <a:latin typeface="標楷體" panose="03000509000000000000" pitchFamily="65" charset="-120"/>
                <a:ea typeface="標楷體" panose="03000509000000000000" pitchFamily="65" charset="-120"/>
              </a:rPr>
              <a:t>2</a:t>
            </a:r>
            <a:r>
              <a:rPr lang="en-US" altLang="zh-TW" b="1" dirty="0" smtClean="0">
                <a:solidFill>
                  <a:schemeClr val="tx1"/>
                </a:solidFill>
                <a:latin typeface="標楷體" panose="03000509000000000000" pitchFamily="65" charset="-120"/>
                <a:ea typeface="標楷體" panose="03000509000000000000" pitchFamily="65" charset="-120"/>
              </a:rPr>
              <a:t>.</a:t>
            </a:r>
            <a:r>
              <a:rPr lang="zh-TW" altLang="en-US" b="1" dirty="0" smtClean="0">
                <a:solidFill>
                  <a:schemeClr val="tx1"/>
                </a:solidFill>
                <a:latin typeface="標楷體" panose="03000509000000000000" pitchFamily="65" charset="-120"/>
                <a:ea typeface="標楷體" panose="03000509000000000000" pitchFamily="65" charset="-120"/>
              </a:rPr>
              <a:t>封閉</a:t>
            </a:r>
            <a:r>
              <a:rPr lang="zh-TW" altLang="en-US" b="1" dirty="0">
                <a:solidFill>
                  <a:schemeClr val="tx1"/>
                </a:solidFill>
                <a:latin typeface="標楷體" panose="03000509000000000000" pitchFamily="65" charset="-120"/>
                <a:ea typeface="標楷體" panose="03000509000000000000" pitchFamily="65" charset="-120"/>
              </a:rPr>
              <a:t>部分樓層教室</a:t>
            </a:r>
            <a:r>
              <a:rPr lang="en-US" altLang="zh-TW" b="1" dirty="0">
                <a:solidFill>
                  <a:schemeClr val="tx1"/>
                </a:solidFill>
                <a:latin typeface="標楷體" panose="03000509000000000000" pitchFamily="65" charset="-120"/>
                <a:ea typeface="標楷體" panose="03000509000000000000" pitchFamily="65" charset="-120"/>
              </a:rPr>
              <a:t>(</a:t>
            </a:r>
            <a:r>
              <a:rPr lang="zh-TW" altLang="en-US" b="1" dirty="0">
                <a:solidFill>
                  <a:schemeClr val="tx1"/>
                </a:solidFill>
                <a:latin typeface="標楷體" panose="03000509000000000000" pitchFamily="65" charset="-120"/>
                <a:ea typeface="標楷體" panose="03000509000000000000" pitchFamily="65" charset="-120"/>
              </a:rPr>
              <a:t>減少環境維護空間</a:t>
            </a:r>
            <a:r>
              <a:rPr lang="en-US" altLang="zh-TW" b="1" dirty="0">
                <a:solidFill>
                  <a:schemeClr val="tx1"/>
                </a:solidFill>
                <a:latin typeface="標楷體" panose="03000509000000000000" pitchFamily="65" charset="-120"/>
                <a:ea typeface="標楷體" panose="03000509000000000000" pitchFamily="65" charset="-120"/>
              </a:rPr>
              <a:t>)</a:t>
            </a:r>
            <a:r>
              <a:rPr lang="zh-TW" altLang="en-US" b="1" dirty="0">
                <a:solidFill>
                  <a:schemeClr val="tx1"/>
                </a:solidFill>
                <a:latin typeface="標楷體" panose="03000509000000000000" pitchFamily="65" charset="-120"/>
                <a:ea typeface="標楷體" panose="03000509000000000000" pitchFamily="65" charset="-120"/>
              </a:rPr>
              <a:t>。</a:t>
            </a:r>
          </a:p>
          <a:p>
            <a:pPr marL="0" lvl="0" indent="0">
              <a:lnSpc>
                <a:spcPct val="150000"/>
              </a:lnSpc>
              <a:spcBef>
                <a:spcPts val="0"/>
              </a:spcBef>
              <a:buSzPts val="7500"/>
              <a:buNone/>
            </a:pPr>
            <a:r>
              <a:rPr lang="en-US" altLang="zh-TW" b="1" dirty="0">
                <a:solidFill>
                  <a:schemeClr val="tx1"/>
                </a:solidFill>
                <a:latin typeface="標楷體" panose="03000509000000000000" pitchFamily="65" charset="-120"/>
                <a:ea typeface="標楷體" panose="03000509000000000000" pitchFamily="65" charset="-120"/>
              </a:rPr>
              <a:t>3</a:t>
            </a:r>
            <a:r>
              <a:rPr lang="en-US" altLang="zh-TW" b="1" dirty="0" smtClean="0">
                <a:solidFill>
                  <a:schemeClr val="tx1"/>
                </a:solidFill>
                <a:latin typeface="標楷體" panose="03000509000000000000" pitchFamily="65" charset="-120"/>
                <a:ea typeface="標楷體" panose="03000509000000000000" pitchFamily="65" charset="-120"/>
              </a:rPr>
              <a:t>.</a:t>
            </a:r>
            <a:r>
              <a:rPr lang="zh-TW" altLang="en-US" b="1" dirty="0" smtClean="0">
                <a:solidFill>
                  <a:schemeClr val="tx1"/>
                </a:solidFill>
                <a:latin typeface="標楷體" panose="03000509000000000000" pitchFamily="65" charset="-120"/>
                <a:ea typeface="標楷體" panose="03000509000000000000" pitchFamily="65" charset="-120"/>
              </a:rPr>
              <a:t>工友</a:t>
            </a:r>
            <a:r>
              <a:rPr lang="zh-TW" altLang="en-US" b="1" dirty="0">
                <a:solidFill>
                  <a:schemeClr val="tx1"/>
                </a:solidFill>
                <a:latin typeface="標楷體" panose="03000509000000000000" pitchFamily="65" charset="-120"/>
                <a:ea typeface="標楷體" panose="03000509000000000000" pitchFamily="65" charset="-120"/>
              </a:rPr>
              <a:t>星期二、四校園整理。</a:t>
            </a:r>
          </a:p>
          <a:p>
            <a:pPr marL="0" lvl="0" indent="0">
              <a:lnSpc>
                <a:spcPct val="150000"/>
              </a:lnSpc>
              <a:spcBef>
                <a:spcPts val="0"/>
              </a:spcBef>
              <a:buSzPts val="7500"/>
              <a:buNone/>
            </a:pPr>
            <a:r>
              <a:rPr lang="en-US" altLang="zh-TW" b="1" dirty="0">
                <a:solidFill>
                  <a:schemeClr val="tx1"/>
                </a:solidFill>
                <a:latin typeface="標楷體" panose="03000509000000000000" pitchFamily="65" charset="-120"/>
                <a:ea typeface="標楷體" panose="03000509000000000000" pitchFamily="65" charset="-120"/>
              </a:rPr>
              <a:t>4</a:t>
            </a:r>
            <a:r>
              <a:rPr lang="en-US" altLang="zh-TW" b="1" dirty="0" smtClean="0">
                <a:solidFill>
                  <a:schemeClr val="tx1"/>
                </a:solidFill>
                <a:latin typeface="標楷體" panose="03000509000000000000" pitchFamily="65" charset="-120"/>
                <a:ea typeface="標楷體" panose="03000509000000000000" pitchFamily="65" charset="-120"/>
              </a:rPr>
              <a:t>.</a:t>
            </a:r>
            <a:r>
              <a:rPr lang="zh-TW" altLang="en-US" b="1" dirty="0" smtClean="0">
                <a:solidFill>
                  <a:schemeClr val="tx1"/>
                </a:solidFill>
                <a:latin typeface="標楷體" panose="03000509000000000000" pitchFamily="65" charset="-120"/>
                <a:ea typeface="標楷體" panose="03000509000000000000" pitchFamily="65" charset="-120"/>
              </a:rPr>
              <a:t>定期</a:t>
            </a:r>
            <a:r>
              <a:rPr lang="zh-TW" altLang="en-US" b="1" dirty="0">
                <a:solidFill>
                  <a:schemeClr val="tx1"/>
                </a:solidFill>
                <a:latin typeface="標楷體" panose="03000509000000000000" pitchFamily="65" charset="-120"/>
                <a:ea typeface="標楷體" panose="03000509000000000000" pitchFamily="65" charset="-120"/>
              </a:rPr>
              <a:t>請清潔公司打掃廁所。</a:t>
            </a:r>
          </a:p>
        </p:txBody>
      </p:sp>
      <p:pic>
        <p:nvPicPr>
          <p:cNvPr id="111" name="Google Shape;111;p2" descr="C:\Documents and Settings\user\桌面\新學校校名及校徽\校徽原檔.jpg"/>
          <p:cNvPicPr preferRelativeResize="0"/>
          <p:nvPr/>
        </p:nvPicPr>
        <p:blipFill rotWithShape="1">
          <a:blip r:embed="rId3">
            <a:alphaModFix/>
          </a:blip>
          <a:srcRect/>
          <a:stretch/>
        </p:blipFill>
        <p:spPr>
          <a:xfrm>
            <a:off x="240868" y="33338"/>
            <a:ext cx="1943100" cy="1944687"/>
          </a:xfrm>
          <a:prstGeom prst="rect">
            <a:avLst/>
          </a:prstGeom>
          <a:noFill/>
          <a:ln>
            <a:noFill/>
          </a:ln>
        </p:spPr>
      </p:pic>
    </p:spTree>
    <p:extLst>
      <p:ext uri="{BB962C8B-B14F-4D97-AF65-F5344CB8AC3E}">
        <p14:creationId xmlns:p14="http://schemas.microsoft.com/office/powerpoint/2010/main" val="2577040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5ea7fc8363_0_9"/>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a:t>
            </a:r>
            <a:r>
              <a:rPr lang="zh-TW" altLang="en-US" sz="5400" b="1" dirty="0" smtClean="0">
                <a:solidFill>
                  <a:srgbClr val="0000FF"/>
                </a:solidFill>
                <a:latin typeface="標楷體" panose="03000509000000000000" pitchFamily="65" charset="-120"/>
                <a:ea typeface="標楷體" panose="03000509000000000000" pitchFamily="65" charset="-120"/>
              </a:rPr>
              <a:t>會議</a:t>
            </a:r>
            <a:endParaRPr dirty="0"/>
          </a:p>
        </p:txBody>
      </p:sp>
      <p:sp>
        <p:nvSpPr>
          <p:cNvPr id="130" name="Google Shape;130;g5ea7fc8363_0_9"/>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zh-TW" altLang="en-US" sz="100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實習處</a:t>
            </a:r>
            <a:endParaRPr sz="10000" b="1"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31" name="Google Shape;131;g5ea7fc8363_0_9" descr="C:\Documents and Settings\user\桌面\新學校校名及校徽\校徽原檔.jpg"/>
          <p:cNvPicPr preferRelativeResize="0"/>
          <p:nvPr/>
        </p:nvPicPr>
        <p:blipFill rotWithShape="1">
          <a:blip r:embed="rId3">
            <a:alphaModFix/>
          </a:blip>
          <a:srcRect/>
          <a:stretch/>
        </p:blipFill>
        <p:spPr>
          <a:xfrm>
            <a:off x="314758" y="108756"/>
            <a:ext cx="1943100" cy="1944687"/>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第六屆會計產攜專</a:t>
            </a:r>
            <a:r>
              <a:rPr lang="zh-TW" altLang="en-US" b="1" dirty="0" smtClean="0">
                <a:latin typeface="標楷體" panose="03000509000000000000" pitchFamily="65" charset="-120"/>
                <a:ea typeface="標楷體" panose="03000509000000000000" pitchFamily="65" charset="-120"/>
              </a:rPr>
              <a:t>班招生</a:t>
            </a:r>
            <a:endParaRPr lang="zh-TW" altLang="en-US" b="1" dirty="0">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p:txBody>
          <a:bodyPr/>
          <a:lstStyle/>
          <a:p>
            <a:pPr>
              <a:buFont typeface="Wingdings" panose="05000000000000000000" pitchFamily="2" charset="2"/>
              <a:buChar char="p"/>
            </a:pPr>
            <a:r>
              <a:rPr lang="zh-TW" altLang="en-US" b="1" dirty="0" smtClean="0">
                <a:latin typeface="標楷體" panose="03000509000000000000" pitchFamily="65" charset="-120"/>
                <a:ea typeface="標楷體" panose="03000509000000000000" pitchFamily="65" charset="-120"/>
              </a:rPr>
              <a:t>預計於</a:t>
            </a:r>
            <a:r>
              <a:rPr lang="en-US" altLang="zh-TW" b="1" dirty="0" smtClean="0">
                <a:latin typeface="標楷體" panose="03000509000000000000" pitchFamily="65" charset="-120"/>
                <a:ea typeface="標楷體" panose="03000509000000000000" pitchFamily="65" charset="-120"/>
              </a:rPr>
              <a:t>7/5</a:t>
            </a:r>
            <a:r>
              <a:rPr lang="zh-TW" altLang="en-US" b="1" dirty="0" smtClean="0">
                <a:latin typeface="標楷體" panose="03000509000000000000" pitchFamily="65" charset="-120"/>
                <a:ea typeface="標楷體" panose="03000509000000000000" pitchFamily="65" charset="-120"/>
              </a:rPr>
              <a:t>開始招生。</a:t>
            </a: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r>
              <a:rPr lang="zh-TW" altLang="en-US" b="1" dirty="0" smtClean="0">
                <a:latin typeface="標楷體" panose="03000509000000000000" pitchFamily="65" charset="-120"/>
                <a:ea typeface="標楷體" panose="03000509000000000000" pitchFamily="65" charset="-120"/>
              </a:rPr>
              <a:t>招生簡章將於</a:t>
            </a:r>
            <a:r>
              <a:rPr lang="en-US" altLang="zh-TW" b="1" dirty="0" smtClean="0">
                <a:latin typeface="標楷體" panose="03000509000000000000" pitchFamily="65" charset="-120"/>
                <a:ea typeface="標楷體" panose="03000509000000000000" pitchFamily="65" charset="-120"/>
              </a:rPr>
              <a:t>7/5</a:t>
            </a:r>
            <a:r>
              <a:rPr lang="zh-TW" altLang="en-US" b="1" dirty="0" smtClean="0">
                <a:latin typeface="標楷體" panose="03000509000000000000" pitchFamily="65" charset="-120"/>
                <a:ea typeface="標楷體" panose="03000509000000000000" pitchFamily="65" charset="-120"/>
              </a:rPr>
              <a:t>同歩於校網公告。</a:t>
            </a: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r>
              <a:rPr lang="zh-TW" altLang="en-US" b="1" dirty="0" smtClean="0">
                <a:latin typeface="標楷體" panose="03000509000000000000" pitchFamily="65" charset="-120"/>
                <a:ea typeface="標楷體" panose="03000509000000000000" pitchFamily="65" charset="-120"/>
              </a:rPr>
              <a:t>本年度因疫情之故，將初試改為初選，以報名學生之會計、數位科技概論（應用）、英文之期中考成績作選評選標準，取前</a:t>
            </a:r>
            <a:r>
              <a:rPr lang="en-US" altLang="zh-TW" b="1" dirty="0" smtClean="0">
                <a:latin typeface="標楷體" panose="03000509000000000000" pitchFamily="65" charset="-120"/>
                <a:ea typeface="標楷體" panose="03000509000000000000" pitchFamily="65" charset="-120"/>
              </a:rPr>
              <a:t>54</a:t>
            </a:r>
            <a:r>
              <a:rPr lang="zh-TW" altLang="en-US" b="1" dirty="0" smtClean="0">
                <a:latin typeface="標楷體" panose="03000509000000000000" pitchFamily="65" charset="-120"/>
                <a:ea typeface="標楷體" panose="03000509000000000000" pitchFamily="65" charset="-120"/>
              </a:rPr>
              <a:t>名進入複選。</a:t>
            </a: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r>
              <a:rPr lang="zh-TW" altLang="en-US" b="1" dirty="0" smtClean="0">
                <a:latin typeface="標楷體" panose="03000509000000000000" pitchFamily="65" charset="-120"/>
                <a:ea typeface="標楷體" panose="03000509000000000000" pitchFamily="65" charset="-120"/>
              </a:rPr>
              <a:t>複選將於</a:t>
            </a:r>
            <a:r>
              <a:rPr lang="en-US" altLang="zh-TW" b="1" dirty="0" smtClean="0">
                <a:latin typeface="標楷體" panose="03000509000000000000" pitchFamily="65" charset="-120"/>
                <a:ea typeface="標楷體" panose="03000509000000000000" pitchFamily="65" charset="-120"/>
              </a:rPr>
              <a:t>8</a:t>
            </a:r>
            <a:r>
              <a:rPr lang="zh-TW" altLang="en-US" b="1" dirty="0" smtClean="0">
                <a:latin typeface="標楷體" panose="03000509000000000000" pitchFamily="65" charset="-120"/>
                <a:ea typeface="標楷體" panose="03000509000000000000" pitchFamily="65" charset="-120"/>
              </a:rPr>
              <a:t>月初採面試方式（線上或實體）進行，預計最多錄取</a:t>
            </a:r>
            <a:r>
              <a:rPr lang="en-US" altLang="zh-TW" b="1" dirty="0" smtClean="0">
                <a:latin typeface="標楷體" panose="03000509000000000000" pitchFamily="65" charset="-120"/>
                <a:ea typeface="標楷體" panose="03000509000000000000" pitchFamily="65" charset="-120"/>
              </a:rPr>
              <a:t>36</a:t>
            </a:r>
            <a:r>
              <a:rPr lang="zh-TW" altLang="en-US" b="1" dirty="0" smtClean="0">
                <a:latin typeface="標楷體" panose="03000509000000000000" pitchFamily="65" charset="-120"/>
                <a:ea typeface="標楷體" panose="03000509000000000000" pitchFamily="65" charset="-120"/>
              </a:rPr>
              <a:t>名學生成班。</a:t>
            </a: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r>
              <a:rPr lang="zh-TW" altLang="en-US" b="1" dirty="0" smtClean="0">
                <a:latin typeface="標楷體" panose="03000509000000000000" pitchFamily="65" charset="-120"/>
                <a:ea typeface="標楷體" panose="03000509000000000000" pitchFamily="65" charset="-120"/>
              </a:rPr>
              <a:t>請老師鼓勵有興趣的學生可報名參加這個全國唯一的專班。</a:t>
            </a: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endParaRPr lang="zh-TW" altLang="en-US" dirty="0"/>
          </a:p>
        </p:txBody>
      </p:sp>
    </p:spTree>
    <p:extLst>
      <p:ext uri="{BB962C8B-B14F-4D97-AF65-F5344CB8AC3E}">
        <p14:creationId xmlns:p14="http://schemas.microsoft.com/office/powerpoint/2010/main" val="2038912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anose="03000509000000000000" pitchFamily="65" charset="-120"/>
                <a:ea typeface="標楷體" panose="03000509000000000000" pitchFamily="65" charset="-120"/>
              </a:rPr>
              <a:t>檢定業務</a:t>
            </a:r>
            <a:endParaRPr lang="zh-TW" altLang="en-US" b="1" dirty="0">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p:txBody>
          <a:bodyPr/>
          <a:lstStyle/>
          <a:p>
            <a:pPr>
              <a:buFont typeface="Wingdings" panose="05000000000000000000" pitchFamily="2" charset="2"/>
              <a:buChar char="p"/>
            </a:pPr>
            <a:r>
              <a:rPr lang="zh-TW" altLang="en-US" b="1" dirty="0" smtClean="0">
                <a:latin typeface="標楷體" panose="03000509000000000000" pitchFamily="65" charset="-120"/>
                <a:ea typeface="標楷體" panose="03000509000000000000" pitchFamily="65" charset="-120"/>
              </a:rPr>
              <a:t>原預訂</a:t>
            </a:r>
            <a:r>
              <a:rPr lang="en-US" altLang="zh-TW" b="1" dirty="0" smtClean="0">
                <a:latin typeface="標楷體" panose="03000509000000000000" pitchFamily="65" charset="-120"/>
                <a:ea typeface="標楷體" panose="03000509000000000000" pitchFamily="65" charset="-120"/>
              </a:rPr>
              <a:t>5</a:t>
            </a:r>
            <a:r>
              <a:rPr lang="zh-TW" altLang="en-US" b="1" dirty="0" smtClean="0">
                <a:latin typeface="標楷體" panose="03000509000000000000" pitchFamily="65" charset="-120"/>
                <a:ea typeface="標楷體" panose="03000509000000000000" pitchFamily="65" charset="-120"/>
              </a:rPr>
              <a:t>月之後的各項丙級檢定考試，因疫情之故，幾乎全部延期，考試日期也是一再更動，麻煩老師務必提醒學生隨時留意校網公告，只要有變動，技檢組會在第一時間公告學校首頁。</a:t>
            </a: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r>
              <a:rPr lang="zh-TW" altLang="en-US" b="1" dirty="0" smtClean="0">
                <a:latin typeface="標楷體" panose="03000509000000000000" pitchFamily="65" charset="-120"/>
                <a:ea typeface="標楷體" panose="03000509000000000000" pitchFamily="65" charset="-120"/>
              </a:rPr>
              <a:t>在校生丙級檢定延至</a:t>
            </a:r>
            <a:r>
              <a:rPr lang="en-US" altLang="zh-TW" b="1" dirty="0" smtClean="0">
                <a:latin typeface="標楷體" panose="03000509000000000000" pitchFamily="65" charset="-120"/>
                <a:ea typeface="標楷體" panose="03000509000000000000" pitchFamily="65" charset="-120"/>
              </a:rPr>
              <a:t>10/23</a:t>
            </a:r>
            <a:r>
              <a:rPr lang="zh-TW" altLang="en-US" b="1" dirty="0" smtClean="0">
                <a:latin typeface="標楷體" panose="03000509000000000000" pitchFamily="65" charset="-120"/>
                <a:ea typeface="標楷體" panose="03000509000000000000" pitchFamily="65" charset="-120"/>
              </a:rPr>
              <a:t>舉行，麻請原監考老老預留時間協助監考作業，謝謝各位老師。</a:t>
            </a: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r>
              <a:rPr lang="zh-TW" altLang="en-US" b="1" dirty="0" smtClean="0">
                <a:latin typeface="標楷體" panose="03000509000000000000" pitchFamily="65" charset="-120"/>
                <a:ea typeface="標楷體" panose="03000509000000000000" pitchFamily="65" charset="-120"/>
              </a:rPr>
              <a:t>本校今年承辦在校生丙級檢製卷作業，也同樣順延至</a:t>
            </a:r>
            <a:r>
              <a:rPr lang="en-US" altLang="zh-TW" b="1" dirty="0" smtClean="0">
                <a:latin typeface="標楷體" panose="03000509000000000000" pitchFamily="65" charset="-120"/>
                <a:ea typeface="標楷體" panose="03000509000000000000" pitchFamily="65" charset="-120"/>
              </a:rPr>
              <a:t>10</a:t>
            </a:r>
            <a:r>
              <a:rPr lang="zh-TW" altLang="en-US" b="1" dirty="0" smtClean="0">
                <a:latin typeface="標楷體" panose="03000509000000000000" pitchFamily="65" charset="-120"/>
                <a:ea typeface="標楷體" panose="03000509000000000000" pitchFamily="65" charset="-120"/>
              </a:rPr>
              <a:t>月入闈，麻請入闈人員預留時間協助製卷工作，謝謝各位。</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44143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anose="03000509000000000000" pitchFamily="65" charset="-120"/>
                <a:ea typeface="標楷體" panose="03000509000000000000" pitchFamily="65" charset="-120"/>
              </a:rPr>
              <a:t>乙級檢定課程</a:t>
            </a:r>
            <a:endParaRPr lang="zh-TW" altLang="en-US" b="1" dirty="0">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p:txBody>
          <a:bodyPr/>
          <a:lstStyle/>
          <a:p>
            <a:pPr>
              <a:buFont typeface="Wingdings" panose="05000000000000000000" pitchFamily="2" charset="2"/>
              <a:buChar char="p"/>
            </a:pPr>
            <a:r>
              <a:rPr lang="zh-TW" altLang="en-US" b="1" dirty="0" smtClean="0">
                <a:latin typeface="標楷體" panose="03000509000000000000" pitchFamily="65" charset="-120"/>
                <a:ea typeface="標楷體" panose="03000509000000000000" pitchFamily="65" charset="-120"/>
              </a:rPr>
              <a:t>暑期電腦乙級檢定課程，預計採線上授課，已完成報名作業，謝謝資處科老師的全力協助。</a:t>
            </a: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r>
              <a:rPr lang="zh-TW" altLang="en-US" b="1" dirty="0" smtClean="0">
                <a:latin typeface="標楷體" panose="03000509000000000000" pitchFamily="65" charset="-120"/>
                <a:ea typeface="標楷體" panose="03000509000000000000" pitchFamily="65" charset="-120"/>
              </a:rPr>
              <a:t>會計乙級檢定課程，預計於會專班成立後開始上課，授課方式視疫情發展再做決定。該課程從暑假開始上課，且會延續至開學後利用週六授課，預計所有會專班學生均需參加，並開放技高二每班由會計老師推薦最多三人參加，</a:t>
            </a:r>
            <a:r>
              <a:rPr lang="en-US" altLang="zh-TW" b="1" dirty="0" smtClean="0">
                <a:latin typeface="標楷體" panose="03000509000000000000" pitchFamily="65" charset="-120"/>
                <a:ea typeface="標楷體" panose="03000509000000000000" pitchFamily="65" charset="-120"/>
              </a:rPr>
              <a:t>8</a:t>
            </a:r>
            <a:r>
              <a:rPr lang="zh-TW" altLang="en-US" b="1" dirty="0" smtClean="0">
                <a:latin typeface="標楷體" panose="03000509000000000000" pitchFamily="65" charset="-120"/>
                <a:ea typeface="標楷體" panose="03000509000000000000" pitchFamily="65" charset="-120"/>
              </a:rPr>
              <a:t>月初開始報名，謝謝會計老師全力協助。</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09918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anose="03000509000000000000" pitchFamily="65" charset="-120"/>
                <a:ea typeface="標楷體" panose="03000509000000000000" pitchFamily="65" charset="-120"/>
              </a:rPr>
              <a:t>桃園市教師甄試</a:t>
            </a:r>
            <a:endParaRPr lang="zh-TW" altLang="en-US" b="1" dirty="0">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p:txBody>
          <a:bodyPr/>
          <a:lstStyle/>
          <a:p>
            <a:pPr>
              <a:buFont typeface="Wingdings" panose="05000000000000000000" pitchFamily="2" charset="2"/>
              <a:buChar char="p"/>
            </a:pPr>
            <a:r>
              <a:rPr lang="zh-TW" altLang="en-US" b="1" dirty="0" smtClean="0">
                <a:latin typeface="標楷體" panose="03000509000000000000" pitchFamily="65" charset="-120"/>
                <a:ea typeface="標楷體" panose="03000509000000000000" pitchFamily="65" charset="-120"/>
              </a:rPr>
              <a:t>本校協助今年桃園市聯合教甄</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實作考場。</a:t>
            </a: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p"/>
            </a:pPr>
            <a:r>
              <a:rPr lang="en-US" altLang="zh-TW" b="1" dirty="0" smtClean="0">
                <a:latin typeface="標楷體" panose="03000509000000000000" pitchFamily="65" charset="-120"/>
                <a:ea typeface="標楷體" panose="03000509000000000000" pitchFamily="65" charset="-120"/>
              </a:rPr>
              <a:t>8/5</a:t>
            </a:r>
            <a:r>
              <a:rPr lang="zh-TW" altLang="en-US" b="1" dirty="0" smtClean="0">
                <a:latin typeface="標楷體" panose="03000509000000000000" pitchFamily="65" charset="-120"/>
                <a:ea typeface="標楷體" panose="03000509000000000000" pitchFamily="65" charset="-120"/>
              </a:rPr>
              <a:t>為實作考試日期，為避免影響應試考生，當日資訊大樓電腦教室將停止借用，造成不便，煩請老師見諒。</a:t>
            </a:r>
            <a:endParaRPr lang="en-US" altLang="zh-TW" b="1" dirty="0" smtClean="0">
              <a:latin typeface="標楷體" panose="03000509000000000000" pitchFamily="65" charset="-120"/>
              <a:ea typeface="標楷體" panose="03000509000000000000" pitchFamily="65" charset="-120"/>
            </a:endParaRPr>
          </a:p>
          <a:p>
            <a:pPr marL="142875" indent="0">
              <a:buNone/>
            </a:pPr>
            <a:endParaRPr lang="en-US" altLang="zh-TW" dirty="0" smtClean="0"/>
          </a:p>
        </p:txBody>
      </p:sp>
    </p:spTree>
    <p:extLst>
      <p:ext uri="{BB962C8B-B14F-4D97-AF65-F5344CB8AC3E}">
        <p14:creationId xmlns:p14="http://schemas.microsoft.com/office/powerpoint/2010/main" val="4145027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5ea7fc8363_0_9"/>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a:t>
            </a:r>
            <a:r>
              <a:rPr lang="zh-TW" altLang="en-US" sz="5400" b="1" dirty="0" smtClean="0">
                <a:solidFill>
                  <a:srgbClr val="0000FF"/>
                </a:solidFill>
                <a:latin typeface="標楷體" panose="03000509000000000000" pitchFamily="65" charset="-120"/>
                <a:ea typeface="標楷體" panose="03000509000000000000" pitchFamily="65" charset="-120"/>
              </a:rPr>
              <a:t>會議</a:t>
            </a:r>
            <a:endParaRPr dirty="0"/>
          </a:p>
        </p:txBody>
      </p:sp>
      <p:sp>
        <p:nvSpPr>
          <p:cNvPr id="130" name="Google Shape;130;g5ea7fc8363_0_9"/>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en-US" sz="10000" b="1" dirty="0" err="1"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輔導室</a:t>
            </a:r>
            <a:endParaRPr sz="10000" b="1"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31" name="Google Shape;131;g5ea7fc8363_0_9" descr="C:\Documents and Settings\user\桌面\新學校校名及校徽\校徽原檔.jpg"/>
          <p:cNvPicPr preferRelativeResize="0"/>
          <p:nvPr/>
        </p:nvPicPr>
        <p:blipFill rotWithShape="1">
          <a:blip r:embed="rId3">
            <a:alphaModFix/>
          </a:blip>
          <a:srcRect/>
          <a:stretch/>
        </p:blipFill>
        <p:spPr>
          <a:xfrm>
            <a:off x="314758" y="108756"/>
            <a:ext cx="1943100" cy="1944687"/>
          </a:xfrm>
          <a:prstGeom prst="rect">
            <a:avLst/>
          </a:prstGeom>
          <a:noFill/>
          <a:ln>
            <a:noFill/>
          </a:ln>
        </p:spPr>
      </p:pic>
    </p:spTree>
    <p:extLst>
      <p:ext uri="{BB962C8B-B14F-4D97-AF65-F5344CB8AC3E}">
        <p14:creationId xmlns:p14="http://schemas.microsoft.com/office/powerpoint/2010/main" val="32348733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dirty="0" smtClean="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rPr>
              <a:t>壢</a:t>
            </a:r>
            <a:r>
              <a:rPr lang="zh-TW" altLang="en-US" sz="6000" b="1" dirty="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rPr>
              <a:t>商 </a:t>
            </a:r>
            <a:r>
              <a:rPr lang="zh-TW" altLang="en-US" sz="6000" b="1" dirty="0" smtClean="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rPr>
              <a:t>輔導室</a:t>
            </a:r>
            <a:r>
              <a:rPr lang="zh-TW" altLang="en-US" sz="6000" b="1" i="1" dirty="0" smtClean="0">
                <a:solidFill>
                  <a:srgbClr val="0033CC"/>
                </a:solidFill>
                <a:effectLst>
                  <a:outerShdw blurRad="38100" dist="38100" dir="2700000" algn="tl">
                    <a:srgbClr val="C0C0C0"/>
                  </a:outerShdw>
                </a:effectLst>
              </a:rPr>
              <a:t>         </a:t>
            </a:r>
            <a:r>
              <a:rPr lang="en-US" altLang="zh-TW" sz="6000" b="1" dirty="0" smtClean="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rPr>
              <a:t>1-1</a:t>
            </a:r>
            <a:endParaRPr lang="zh-TW" altLang="en-US" sz="6000" dirty="0">
              <a:solidFill>
                <a:srgbClr val="0033CC"/>
              </a:solidFill>
              <a:latin typeface="標楷體" panose="03000509000000000000" pitchFamily="65" charset="-120"/>
              <a:ea typeface="標楷體" panose="03000509000000000000" pitchFamily="65" charset="-120"/>
            </a:endParaRPr>
          </a:p>
        </p:txBody>
      </p:sp>
      <p:sp>
        <p:nvSpPr>
          <p:cNvPr id="6147" name="內容版面配置區 2"/>
          <p:cNvSpPr>
            <a:spLocks noGrp="1"/>
          </p:cNvSpPr>
          <p:nvPr>
            <p:ph idx="1"/>
          </p:nvPr>
        </p:nvSpPr>
        <p:spPr>
          <a:xfrm>
            <a:off x="539750" y="1628775"/>
            <a:ext cx="8496300" cy="5184775"/>
          </a:xfrm>
        </p:spPr>
        <p:txBody>
          <a:bodyPr/>
          <a:lstStyle/>
          <a:p>
            <a:pPr>
              <a:defRPr/>
            </a:pPr>
            <a:r>
              <a:rPr lang="zh-TW" altLang="en-US" b="1" dirty="0" smtClean="0">
                <a:latin typeface="標楷體" panose="03000509000000000000" pitchFamily="65" charset="-120"/>
                <a:ea typeface="標楷體" panose="03000509000000000000" pitchFamily="65" charset="-120"/>
              </a:rPr>
              <a:t>高三選填志願個別輔導</a:t>
            </a:r>
            <a:endParaRPr lang="en-US" altLang="zh-TW" b="1" dirty="0" smtClean="0">
              <a:latin typeface="標楷體" panose="03000509000000000000" pitchFamily="65" charset="-120"/>
              <a:ea typeface="標楷體" panose="03000509000000000000" pitchFamily="65" charset="-120"/>
            </a:endParaRPr>
          </a:p>
          <a:p>
            <a:pPr marL="514350" indent="-514350">
              <a:buSzPct val="100000"/>
              <a:buFont typeface="+mj-lt"/>
              <a:buAutoNum type="arabicPeriod"/>
              <a:defRPr/>
            </a:pPr>
            <a:r>
              <a:rPr lang="en-US" altLang="zh-TW" b="1" dirty="0" smtClean="0">
                <a:latin typeface="標楷體" panose="03000509000000000000" pitchFamily="65" charset="-120"/>
                <a:ea typeface="標楷體" panose="03000509000000000000" pitchFamily="65" charset="-120"/>
              </a:rPr>
              <a:t>7/23(</a:t>
            </a:r>
            <a:r>
              <a:rPr lang="zh-TW" altLang="en-US" b="1" dirty="0" smtClean="0">
                <a:latin typeface="標楷體" panose="03000509000000000000" pitchFamily="65" charset="-120"/>
                <a:ea typeface="標楷體" panose="03000509000000000000" pitchFamily="65" charset="-120"/>
              </a:rPr>
              <a:t>五</a:t>
            </a:r>
            <a:r>
              <a:rPr lang="en-US" altLang="zh-TW" b="1" dirty="0" smtClean="0">
                <a:latin typeface="標楷體" panose="03000509000000000000" pitchFamily="65" charset="-120"/>
                <a:ea typeface="標楷體" panose="03000509000000000000" pitchFamily="65" charset="-120"/>
              </a:rPr>
              <a:t>)</a:t>
            </a:r>
            <a:r>
              <a:rPr lang="zh-TW" altLang="zh-TW" b="1" dirty="0" smtClean="0">
                <a:latin typeface="標楷體" panose="03000509000000000000" pitchFamily="65" charset="-120"/>
                <a:ea typeface="標楷體" panose="03000509000000000000" pitchFamily="65" charset="-120"/>
              </a:rPr>
              <a:t>有</a:t>
            </a:r>
            <a:r>
              <a:rPr lang="zh-TW" altLang="zh-TW" b="1" dirty="0" smtClean="0">
                <a:solidFill>
                  <a:srgbClr val="FF0000"/>
                </a:solidFill>
                <a:latin typeface="標楷體" panose="03000509000000000000" pitchFamily="65" charset="-120"/>
                <a:ea typeface="標楷體" panose="03000509000000000000" pitchFamily="65" charset="-120"/>
              </a:rPr>
              <a:t>技專登記分發</a:t>
            </a:r>
            <a:r>
              <a:rPr lang="zh-TW" altLang="zh-TW" b="1" dirty="0" smtClean="0">
                <a:latin typeface="標楷體" panose="03000509000000000000" pitchFamily="65" charset="-120"/>
                <a:ea typeface="標楷體" panose="03000509000000000000" pitchFamily="65" charset="-120"/>
              </a:rPr>
              <a:t>選填志願個別輔導</a:t>
            </a:r>
            <a:endParaRPr lang="en-US" altLang="zh-TW" b="1" dirty="0" smtClean="0">
              <a:latin typeface="標楷體" panose="03000509000000000000" pitchFamily="65" charset="-120"/>
              <a:ea typeface="標楷體" panose="03000509000000000000" pitchFamily="65" charset="-120"/>
            </a:endParaRPr>
          </a:p>
          <a:p>
            <a:pPr marL="514350" indent="-514350">
              <a:buSzPct val="100000"/>
              <a:buFont typeface="+mj-lt"/>
              <a:buAutoNum type="arabicPeriod"/>
              <a:defRPr/>
            </a:pPr>
            <a:r>
              <a:rPr lang="en-US" altLang="zh-TW" b="1" dirty="0" smtClean="0">
                <a:latin typeface="標楷體" panose="03000509000000000000" pitchFamily="65" charset="-120"/>
                <a:ea typeface="標楷體" panose="03000509000000000000" pitchFamily="65" charset="-120"/>
              </a:rPr>
              <a:t>8/18(</a:t>
            </a:r>
            <a:r>
              <a:rPr lang="zh-TW" altLang="en-US" b="1" dirty="0" smtClean="0">
                <a:latin typeface="標楷體" panose="03000509000000000000" pitchFamily="65" charset="-120"/>
                <a:ea typeface="標楷體" panose="03000509000000000000" pitchFamily="65" charset="-120"/>
              </a:rPr>
              <a:t>三</a:t>
            </a:r>
            <a:r>
              <a:rPr lang="en-US" altLang="zh-TW" b="1" dirty="0" smtClean="0">
                <a:latin typeface="標楷體" panose="03000509000000000000" pitchFamily="65" charset="-120"/>
                <a:ea typeface="標楷體" panose="03000509000000000000" pitchFamily="65" charset="-120"/>
              </a:rPr>
              <a:t>)</a:t>
            </a:r>
            <a:r>
              <a:rPr lang="zh-TW" altLang="zh-TW" b="1" dirty="0" smtClean="0">
                <a:latin typeface="標楷體" panose="03000509000000000000" pitchFamily="65" charset="-120"/>
                <a:ea typeface="標楷體" panose="03000509000000000000" pitchFamily="65" charset="-120"/>
              </a:rPr>
              <a:t>有</a:t>
            </a:r>
            <a:r>
              <a:rPr lang="zh-TW" altLang="zh-TW" b="1" dirty="0" smtClean="0">
                <a:solidFill>
                  <a:srgbClr val="FF0000"/>
                </a:solidFill>
                <a:latin typeface="標楷體" panose="03000509000000000000" pitchFamily="65" charset="-120"/>
                <a:ea typeface="標楷體" panose="03000509000000000000" pitchFamily="65" charset="-120"/>
              </a:rPr>
              <a:t>指考</a:t>
            </a:r>
            <a:r>
              <a:rPr lang="zh-TW" altLang="zh-TW" b="1" dirty="0" smtClean="0">
                <a:latin typeface="標楷體" panose="03000509000000000000" pitchFamily="65" charset="-120"/>
                <a:ea typeface="標楷體" panose="03000509000000000000" pitchFamily="65" charset="-120"/>
              </a:rPr>
              <a:t>選填志願個別輔導。</a:t>
            </a:r>
            <a:endParaRPr lang="en-US" altLang="zh-TW" b="1" dirty="0" smtClean="0">
              <a:latin typeface="標楷體" panose="03000509000000000000" pitchFamily="65" charset="-120"/>
              <a:ea typeface="標楷體" panose="03000509000000000000" pitchFamily="65" charset="-120"/>
            </a:endParaRPr>
          </a:p>
          <a:p>
            <a:pPr>
              <a:defRPr/>
            </a:pPr>
            <a:r>
              <a:rPr lang="zh-TW" altLang="en-US" b="1" dirty="0" smtClean="0">
                <a:latin typeface="標楷體" panose="03000509000000000000" pitchFamily="65" charset="-120"/>
                <a:ea typeface="標楷體" panose="03000509000000000000" pitchFamily="65" charset="-120"/>
              </a:rPr>
              <a:t>主</a:t>
            </a:r>
            <a:r>
              <a:rPr lang="zh-TW" altLang="en-US" b="1" dirty="0">
                <a:latin typeface="標楷體" panose="03000509000000000000" pitchFamily="65" charset="-120"/>
                <a:ea typeface="標楷體" panose="03000509000000000000" pitchFamily="65" charset="-120"/>
              </a:rPr>
              <a:t>責老師信箱</a:t>
            </a:r>
            <a:r>
              <a:rPr lang="en-US" altLang="zh-TW" b="1" dirty="0">
                <a:latin typeface="標楷體" panose="03000509000000000000" pitchFamily="65" charset="-120"/>
                <a:ea typeface="標楷體" panose="03000509000000000000" pitchFamily="65" charset="-120"/>
              </a:rPr>
              <a:t>:</a:t>
            </a:r>
          </a:p>
          <a:p>
            <a:pPr marL="514350" indent="-514350">
              <a:buSzPct val="100000"/>
              <a:buFont typeface="+mj-lt"/>
              <a:buAutoNum type="arabicPeriod"/>
              <a:defRPr/>
            </a:pPr>
            <a:r>
              <a:rPr lang="zh-TW" altLang="en-US" sz="2400" b="1" dirty="0" smtClean="0">
                <a:latin typeface="標楷體" panose="03000509000000000000" pitchFamily="65" charset="-120"/>
                <a:ea typeface="標楷體" panose="03000509000000000000" pitchFamily="65" charset="-120"/>
              </a:rPr>
              <a:t>商</a:t>
            </a:r>
            <a:r>
              <a:rPr lang="zh-TW" altLang="en-US" sz="2400" b="1" dirty="0">
                <a:latin typeface="標楷體" panose="03000509000000000000" pitchFamily="65" charset="-120"/>
                <a:ea typeface="標楷體" panose="03000509000000000000" pitchFamily="65" charset="-120"/>
              </a:rPr>
              <a:t>經科</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曾孟嫺老師 </a:t>
            </a:r>
            <a:r>
              <a:rPr lang="en-US" altLang="zh-TW" sz="2400" b="1" dirty="0">
                <a:latin typeface="標楷體" panose="03000509000000000000" pitchFamily="65" charset="-120"/>
                <a:ea typeface="標楷體" panose="03000509000000000000" pitchFamily="65" charset="-120"/>
              </a:rPr>
              <a:t>littlemon36@clvsc.tyc.edu.tw</a:t>
            </a:r>
          </a:p>
          <a:p>
            <a:pPr marL="514350" indent="-514350">
              <a:buSzPct val="100000"/>
              <a:buFont typeface="+mj-lt"/>
              <a:buAutoNum type="arabicPeriod"/>
              <a:defRPr/>
            </a:pPr>
            <a:r>
              <a:rPr lang="zh-TW" altLang="en-US" sz="2400" b="1" dirty="0" smtClean="0">
                <a:latin typeface="標楷體" panose="03000509000000000000" pitchFamily="65" charset="-120"/>
                <a:ea typeface="標楷體" panose="03000509000000000000" pitchFamily="65" charset="-120"/>
              </a:rPr>
              <a:t>國貿</a:t>
            </a:r>
            <a:r>
              <a:rPr lang="zh-TW" altLang="en-US" sz="2400" b="1" dirty="0">
                <a:latin typeface="標楷體" panose="03000509000000000000" pitchFamily="65" charset="-120"/>
                <a:ea typeface="標楷體" panose="03000509000000000000" pitchFamily="65" charset="-120"/>
              </a:rPr>
              <a:t>科、綜</a:t>
            </a:r>
            <a:r>
              <a:rPr lang="zh-TW" altLang="en-US" sz="2400" b="1" dirty="0" smtClean="0">
                <a:latin typeface="標楷體" panose="03000509000000000000" pitchFamily="65" charset="-120"/>
                <a:ea typeface="標楷體" panose="03000509000000000000" pitchFamily="65" charset="-120"/>
              </a:rPr>
              <a:t>高</a:t>
            </a:r>
            <a:r>
              <a:rPr lang="en-US" altLang="zh-TW" sz="2400" b="1" dirty="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陳秋燕</a:t>
            </a:r>
            <a:r>
              <a:rPr lang="zh-TW" altLang="en-US" sz="2400" b="1" dirty="0">
                <a:latin typeface="標楷體" panose="03000509000000000000" pitchFamily="65" charset="-120"/>
                <a:ea typeface="標楷體" panose="03000509000000000000" pitchFamily="65" charset="-120"/>
              </a:rPr>
              <a:t>老師 </a:t>
            </a:r>
            <a:r>
              <a:rPr lang="en-US" altLang="zh-TW" sz="2400" b="1" dirty="0">
                <a:latin typeface="標楷體" panose="03000509000000000000" pitchFamily="65" charset="-120"/>
                <a:ea typeface="標楷體" panose="03000509000000000000" pitchFamily="65" charset="-120"/>
              </a:rPr>
              <a:t>ccyen@clvsc.tyc.edu.tw</a:t>
            </a:r>
          </a:p>
          <a:p>
            <a:pPr marL="514350" indent="-514350">
              <a:buSzPct val="100000"/>
              <a:buFont typeface="+mj-lt"/>
              <a:buAutoNum type="arabicPeriod"/>
              <a:defRPr/>
            </a:pPr>
            <a:r>
              <a:rPr lang="zh-TW" altLang="en-US" sz="2400" b="1" dirty="0" smtClean="0">
                <a:latin typeface="標楷體" panose="03000509000000000000" pitchFamily="65" charset="-120"/>
                <a:ea typeface="標楷體" panose="03000509000000000000" pitchFamily="65" charset="-120"/>
              </a:rPr>
              <a:t>資</a:t>
            </a:r>
            <a:r>
              <a:rPr lang="zh-TW" altLang="en-US" sz="2400" b="1" dirty="0">
                <a:latin typeface="標楷體" panose="03000509000000000000" pitchFamily="65" charset="-120"/>
                <a:ea typeface="標楷體" panose="03000509000000000000" pitchFamily="65" charset="-120"/>
              </a:rPr>
              <a:t>處科</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沈珈卉老師 </a:t>
            </a:r>
            <a:r>
              <a:rPr lang="en-US" altLang="zh-TW" sz="2400" b="1" dirty="0">
                <a:latin typeface="標楷體" panose="03000509000000000000" pitchFamily="65" charset="-120"/>
                <a:ea typeface="標楷體" panose="03000509000000000000" pitchFamily="65" charset="-120"/>
              </a:rPr>
              <a:t>jiahuei@clvsc.tyc.edu.tw</a:t>
            </a:r>
          </a:p>
          <a:p>
            <a:pPr>
              <a:defRPr/>
            </a:pPr>
            <a:r>
              <a:rPr lang="zh-TW" altLang="zh-TW" b="1" dirty="0" smtClean="0">
                <a:latin typeface="標楷體" panose="03000509000000000000" pitchFamily="65" charset="-120"/>
                <a:ea typeface="標楷體" panose="03000509000000000000" pitchFamily="65" charset="-120"/>
              </a:rPr>
              <a:t>請</a:t>
            </a:r>
            <a:r>
              <a:rPr lang="zh-TW" altLang="zh-TW" b="1" dirty="0">
                <a:latin typeface="標楷體" panose="03000509000000000000" pitchFamily="65" charset="-120"/>
                <a:ea typeface="標楷體" panose="03000509000000000000" pitchFamily="65" charset="-120"/>
              </a:rPr>
              <a:t>協助轉知有需要個別輔導的同學可在</a:t>
            </a:r>
            <a:r>
              <a:rPr lang="en-US" altLang="zh-TW" b="1" dirty="0">
                <a:latin typeface="標楷體" panose="03000509000000000000" pitchFamily="65" charset="-120"/>
                <a:ea typeface="標楷體" panose="03000509000000000000" pitchFamily="65" charset="-120"/>
              </a:rPr>
              <a:t>line</a:t>
            </a:r>
            <a:r>
              <a:rPr lang="zh-TW" altLang="zh-TW" b="1" dirty="0">
                <a:latin typeface="標楷體" panose="03000509000000000000" pitchFamily="65" charset="-120"/>
                <a:ea typeface="標楷體" panose="03000509000000000000" pitchFamily="65" charset="-120"/>
              </a:rPr>
              <a:t>群組或</a:t>
            </a:r>
            <a:r>
              <a:rPr lang="en-US" altLang="zh-TW" b="1" dirty="0">
                <a:latin typeface="標楷體" panose="03000509000000000000" pitchFamily="65" charset="-120"/>
                <a:ea typeface="標楷體" panose="03000509000000000000" pitchFamily="65" charset="-120"/>
              </a:rPr>
              <a:t>e-mail</a:t>
            </a:r>
            <a:r>
              <a:rPr lang="zh-TW" altLang="zh-TW" b="1" dirty="0">
                <a:latin typeface="標楷體" panose="03000509000000000000" pitchFamily="65" charset="-120"/>
                <a:ea typeface="標楷體" panose="03000509000000000000" pitchFamily="65" charset="-120"/>
              </a:rPr>
              <a:t>預約諮詢，同時準備成績、測驗結果及落點分析等資料，資訊愈豐富完整，愈能提供充分的協助，相關訊息已在公告在壢商網頁</a:t>
            </a:r>
            <a:r>
              <a:rPr lang="zh-TW" altLang="zh-TW"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a:defRPr/>
            </a:pPr>
            <a:endParaRPr lang="zh-TW" altLang="zh-TW" dirty="0"/>
          </a:p>
        </p:txBody>
      </p:sp>
    </p:spTree>
    <p:extLst>
      <p:ext uri="{BB962C8B-B14F-4D97-AF65-F5344CB8AC3E}">
        <p14:creationId xmlns:p14="http://schemas.microsoft.com/office/powerpoint/2010/main" val="3266016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ctrTitle" idx="4294967295"/>
          </p:nvPr>
        </p:nvSpPr>
        <p:spPr>
          <a:xfrm>
            <a:off x="1908175" y="692150"/>
            <a:ext cx="6840538" cy="777875"/>
          </a:xfrm>
        </p:spPr>
        <p:txBody>
          <a:bodyPr anchor="ctr"/>
          <a:lstStyle/>
          <a:p>
            <a:pPr algn="ctr" eaLnBrk="1" hangingPunct="1">
              <a:defRPr/>
            </a:pPr>
            <a:r>
              <a:rPr lang="en-US" altLang="zh-TW" sz="5400" b="1" dirty="0" smtClean="0">
                <a:solidFill>
                  <a:srgbClr val="0000FF"/>
                </a:solidFill>
                <a:latin typeface="標楷體" panose="03000509000000000000" pitchFamily="65" charset="-120"/>
                <a:ea typeface="標楷體" panose="03000509000000000000" pitchFamily="65" charset="-120"/>
              </a:rPr>
              <a:t>109-2</a:t>
            </a:r>
            <a:r>
              <a:rPr lang="zh-TW" altLang="en-US" sz="5400" b="1" dirty="0" smtClean="0">
                <a:solidFill>
                  <a:srgbClr val="0000FF"/>
                </a:solidFill>
                <a:latin typeface="標楷體" panose="03000509000000000000" pitchFamily="65" charset="-120"/>
                <a:ea typeface="標楷體" panose="03000509000000000000" pitchFamily="65" charset="-120"/>
              </a:rPr>
              <a:t>期末校務會議</a:t>
            </a:r>
            <a:endParaRPr lang="en-US" altLang="zh-TW" sz="5400" b="1" dirty="0" smtClean="0">
              <a:solidFill>
                <a:srgbClr val="0000FF"/>
              </a:solidFill>
              <a:latin typeface="標楷體" panose="03000509000000000000" pitchFamily="65" charset="-120"/>
              <a:ea typeface="標楷體" panose="03000509000000000000" pitchFamily="65" charset="-120"/>
            </a:endParaRPr>
          </a:p>
        </p:txBody>
      </p:sp>
      <p:sp>
        <p:nvSpPr>
          <p:cNvPr id="5123" name="副標題 2"/>
          <p:cNvSpPr>
            <a:spLocks noGrp="1"/>
          </p:cNvSpPr>
          <p:nvPr>
            <p:ph type="subTitle" idx="4294967295"/>
          </p:nvPr>
        </p:nvSpPr>
        <p:spPr>
          <a:xfrm>
            <a:off x="827088" y="3068638"/>
            <a:ext cx="7850187" cy="1747837"/>
          </a:xfrm>
        </p:spPr>
        <p:txBody>
          <a:bodyPr/>
          <a:lstStyle/>
          <a:p>
            <a:pPr marL="0" indent="0" algn="ctr" eaLnBrk="1" hangingPunct="1">
              <a:lnSpc>
                <a:spcPct val="80000"/>
              </a:lnSpc>
              <a:buFont typeface="Wingdings" pitchFamily="2" charset="2"/>
              <a:buNone/>
              <a:defRPr/>
            </a:pPr>
            <a:r>
              <a:rPr lang="zh-TW" altLang="en-US" sz="88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主席報告</a:t>
            </a:r>
            <a:endParaRPr lang="en-US" altLang="zh-TW" sz="88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38916" name="Picture 2" descr="C:\Documents and Settings\user\My Documents\My Pictures\壢商校徽圖.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18605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849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fb87a6d53_0_0"/>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期末校務會議</a:t>
            </a:r>
            <a:endParaRPr dirty="0"/>
          </a:p>
        </p:txBody>
      </p:sp>
      <p:sp>
        <p:nvSpPr>
          <p:cNvPr id="150" name="Google Shape;150;g5fb87a6d53_0_0"/>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zh-TW" altLang="en-US" sz="100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圖書館</a:t>
            </a:r>
            <a:endParaRPr lang="en-US" altLang="zh-TW" sz="100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51" name="Google Shape;151;g5fb87a6d53_0_0" descr="C:\Documents and Settings\user\桌面\新學校校名及校徽\校徽原檔.jpg"/>
          <p:cNvPicPr preferRelativeResize="0"/>
          <p:nvPr/>
        </p:nvPicPr>
        <p:blipFill rotWithShape="1">
          <a:blip r:embed="rId3">
            <a:alphaModFix/>
          </a:blip>
          <a:srcRect/>
          <a:stretch/>
        </p:blipFill>
        <p:spPr>
          <a:xfrm>
            <a:off x="379412" y="108756"/>
            <a:ext cx="1943100" cy="1944687"/>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dirty="0" smtClean="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rPr>
              <a:t>圖書館</a:t>
            </a:r>
            <a:r>
              <a:rPr lang="zh-TW" altLang="en-US" sz="6000" b="1" i="1" dirty="0" smtClean="0">
                <a:solidFill>
                  <a:srgbClr val="0033CC"/>
                </a:solidFill>
                <a:effectLst>
                  <a:outerShdw blurRad="38100" dist="38100" dir="2700000" algn="tl">
                    <a:srgbClr val="C0C0C0"/>
                  </a:outerShdw>
                </a:effectLst>
              </a:rPr>
              <a:t>           </a:t>
            </a:r>
            <a:r>
              <a:rPr lang="en-US" altLang="zh-TW" sz="6000" b="1" dirty="0" smtClean="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rPr>
              <a:t>3-1</a:t>
            </a:r>
            <a:endParaRPr lang="zh-TW" altLang="en-US" sz="6000" dirty="0">
              <a:solidFill>
                <a:srgbClr val="0033CC"/>
              </a:solidFill>
              <a:latin typeface="標楷體" panose="03000509000000000000" pitchFamily="65" charset="-120"/>
              <a:ea typeface="標楷體" panose="03000509000000000000" pitchFamily="65" charset="-120"/>
            </a:endParaRPr>
          </a:p>
        </p:txBody>
      </p:sp>
      <p:sp>
        <p:nvSpPr>
          <p:cNvPr id="24579" name="內容版面配置區 2"/>
          <p:cNvSpPr>
            <a:spLocks noGrp="1"/>
          </p:cNvSpPr>
          <p:nvPr>
            <p:ph idx="1"/>
          </p:nvPr>
        </p:nvSpPr>
        <p:spPr/>
        <p:txBody>
          <a:bodyPr/>
          <a:lstStyle/>
          <a:p>
            <a:pPr marL="600075" indent="-457200">
              <a:buSzPct val="100000"/>
              <a:buFont typeface="+mj-lt"/>
              <a:buAutoNum type="arabicParenR"/>
            </a:pPr>
            <a:r>
              <a:rPr lang="zh-TW" altLang="en-US" sz="2400" b="1" dirty="0" smtClean="0">
                <a:solidFill>
                  <a:srgbClr val="0000FF"/>
                </a:solidFill>
                <a:latin typeface="標楷體" panose="03000509000000000000" pitchFamily="65" charset="-120"/>
                <a:ea typeface="標楷體" panose="03000509000000000000" pitchFamily="65" charset="-120"/>
              </a:rPr>
              <a:t>暑期</a:t>
            </a:r>
            <a:r>
              <a:rPr lang="zh-TW" altLang="en-US" sz="2400" b="1" dirty="0">
                <a:solidFill>
                  <a:srgbClr val="0000FF"/>
                </a:solidFill>
                <a:latin typeface="標楷體" panose="03000509000000000000" pitchFamily="65" charset="-120"/>
                <a:ea typeface="標楷體" panose="03000509000000000000" pitchFamily="65" charset="-120"/>
              </a:rPr>
              <a:t>暫定八月初輔導課結束後，進行電腦教室教學軟體更新，造成不便請見諒。</a:t>
            </a:r>
          </a:p>
          <a:p>
            <a:pPr marL="600075" indent="-457200">
              <a:buSzPct val="100000"/>
              <a:buFont typeface="+mj-lt"/>
              <a:buAutoNum type="arabicParenR"/>
            </a:pPr>
            <a:r>
              <a:rPr lang="en-US" altLang="zh-TW" sz="2400" b="1" dirty="0" smtClean="0">
                <a:solidFill>
                  <a:srgbClr val="0000FF"/>
                </a:solidFill>
                <a:latin typeface="標楷體" panose="03000509000000000000" pitchFamily="65" charset="-120"/>
                <a:ea typeface="標楷體" panose="03000509000000000000" pitchFamily="65" charset="-120"/>
              </a:rPr>
              <a:t>109</a:t>
            </a:r>
            <a:r>
              <a:rPr lang="zh-TW" altLang="en-US" sz="2400" b="1" dirty="0">
                <a:solidFill>
                  <a:srgbClr val="0000FF"/>
                </a:solidFill>
                <a:latin typeface="標楷體" panose="03000509000000000000" pitchFamily="65" charset="-120"/>
                <a:ea typeface="標楷體" panose="03000509000000000000" pitchFamily="65" charset="-120"/>
              </a:rPr>
              <a:t>學年度高二學生申請自主學習，人數合計</a:t>
            </a:r>
            <a:r>
              <a:rPr lang="en-US" altLang="zh-TW" sz="2400" b="1" dirty="0">
                <a:solidFill>
                  <a:srgbClr val="0000FF"/>
                </a:solidFill>
                <a:latin typeface="標楷體" panose="03000509000000000000" pitchFamily="65" charset="-120"/>
                <a:ea typeface="標楷體" panose="03000509000000000000" pitchFamily="65" charset="-120"/>
              </a:rPr>
              <a:t>671</a:t>
            </a:r>
            <a:r>
              <a:rPr lang="zh-TW" altLang="en-US" sz="2400" b="1" dirty="0">
                <a:solidFill>
                  <a:srgbClr val="0000FF"/>
                </a:solidFill>
                <a:latin typeface="標楷體" panose="03000509000000000000" pitchFamily="65" charset="-120"/>
                <a:ea typeface="標楷體" panose="03000509000000000000" pitchFamily="65" charset="-120"/>
              </a:rPr>
              <a:t>人次</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技高</a:t>
            </a:r>
            <a:r>
              <a:rPr lang="en-US" altLang="zh-TW" sz="2400" b="1" dirty="0">
                <a:solidFill>
                  <a:srgbClr val="0000FF"/>
                </a:solidFill>
                <a:latin typeface="標楷體" panose="03000509000000000000" pitchFamily="65" charset="-120"/>
                <a:ea typeface="標楷體" panose="03000509000000000000" pitchFamily="65" charset="-120"/>
              </a:rPr>
              <a:t>381</a:t>
            </a:r>
            <a:r>
              <a:rPr lang="zh-TW" altLang="en-US" sz="2400" b="1" dirty="0">
                <a:solidFill>
                  <a:srgbClr val="0000FF"/>
                </a:solidFill>
                <a:latin typeface="標楷體" panose="03000509000000000000" pitchFamily="65" charset="-120"/>
                <a:ea typeface="標楷體" panose="03000509000000000000" pitchFamily="65" charset="-120"/>
              </a:rPr>
              <a:t>、綜高</a:t>
            </a:r>
            <a:r>
              <a:rPr lang="en-US" altLang="zh-TW" sz="2400" b="1" dirty="0">
                <a:solidFill>
                  <a:srgbClr val="0000FF"/>
                </a:solidFill>
                <a:latin typeface="標楷體" panose="03000509000000000000" pitchFamily="65" charset="-120"/>
                <a:ea typeface="標楷體" panose="03000509000000000000" pitchFamily="65" charset="-120"/>
              </a:rPr>
              <a:t>290)</a:t>
            </a:r>
            <a:r>
              <a:rPr lang="zh-TW" altLang="en-US" sz="2400" b="1" dirty="0">
                <a:solidFill>
                  <a:srgbClr val="0000FF"/>
                </a:solidFill>
                <a:latin typeface="標楷體" panose="03000509000000000000" pitchFamily="65" charset="-120"/>
                <a:ea typeface="標楷體" panose="03000509000000000000" pitchFamily="65" charset="-120"/>
              </a:rPr>
              <a:t>。</a:t>
            </a:r>
          </a:p>
          <a:p>
            <a:pPr marL="600075" indent="-457200">
              <a:buSzPct val="100000"/>
              <a:buFont typeface="+mj-lt"/>
              <a:buAutoNum type="arabicParenR"/>
            </a:pPr>
            <a:r>
              <a:rPr lang="en-US" altLang="zh-TW" sz="2400" b="1" dirty="0" smtClean="0">
                <a:solidFill>
                  <a:srgbClr val="0000FF"/>
                </a:solidFill>
                <a:latin typeface="標楷體" panose="03000509000000000000" pitchFamily="65" charset="-120"/>
                <a:ea typeface="標楷體" panose="03000509000000000000" pitchFamily="65" charset="-120"/>
              </a:rPr>
              <a:t>109</a:t>
            </a:r>
            <a:r>
              <a:rPr lang="zh-TW" altLang="en-US" sz="2400" b="1" dirty="0">
                <a:solidFill>
                  <a:srgbClr val="0000FF"/>
                </a:solidFill>
                <a:latin typeface="標楷體" panose="03000509000000000000" pitchFamily="65" charset="-120"/>
                <a:ea typeface="標楷體" panose="03000509000000000000" pitchFamily="65" charset="-120"/>
              </a:rPr>
              <a:t>學年度採購新書約</a:t>
            </a:r>
            <a:r>
              <a:rPr lang="en-US" altLang="zh-TW" sz="2400" b="1" dirty="0">
                <a:solidFill>
                  <a:srgbClr val="0000FF"/>
                </a:solidFill>
                <a:latin typeface="標楷體" panose="03000509000000000000" pitchFamily="65" charset="-120"/>
                <a:ea typeface="標楷體" panose="03000509000000000000" pitchFamily="65" charset="-120"/>
              </a:rPr>
              <a:t>380</a:t>
            </a:r>
            <a:r>
              <a:rPr lang="zh-TW" altLang="en-US" sz="2400" b="1" dirty="0">
                <a:solidFill>
                  <a:srgbClr val="0000FF"/>
                </a:solidFill>
                <a:latin typeface="標楷體" panose="03000509000000000000" pitchFamily="65" charset="-120"/>
                <a:ea typeface="標楷體" panose="03000509000000000000" pitchFamily="65" charset="-120"/>
              </a:rPr>
              <a:t>冊，歡迎學生以預約到校方式借閱，避免聚集。</a:t>
            </a:r>
          </a:p>
          <a:p>
            <a:pPr marL="600075" indent="-457200">
              <a:buSzPct val="100000"/>
              <a:buFont typeface="+mj-lt"/>
              <a:buAutoNum type="arabicParenR"/>
            </a:pPr>
            <a:r>
              <a:rPr lang="en-US" altLang="zh-TW" sz="2400" b="1" dirty="0" err="1" smtClean="0">
                <a:solidFill>
                  <a:srgbClr val="0000FF"/>
                </a:solidFill>
                <a:latin typeface="標楷體" panose="03000509000000000000" pitchFamily="65" charset="-120"/>
                <a:ea typeface="標楷體" panose="03000509000000000000" pitchFamily="65" charset="-120"/>
              </a:rPr>
              <a:t>eWANT</a:t>
            </a:r>
            <a:r>
              <a:rPr lang="zh-TW" altLang="en-US" sz="2400" b="1" dirty="0">
                <a:solidFill>
                  <a:srgbClr val="0000FF"/>
                </a:solidFill>
                <a:latin typeface="標楷體" panose="03000509000000000000" pitchFamily="65" charset="-120"/>
                <a:ea typeface="標楷體" panose="03000509000000000000" pitchFamily="65" charset="-120"/>
              </a:rPr>
              <a:t>線上課程平台已為高一高二同學註冊，鼓勵學生自行選修有興趣課程。暑期擬以專班開設「管理百寶箱」及「創業成本分析」，前者確定於七月初開課。</a:t>
            </a:r>
          </a:p>
          <a:p>
            <a:pPr marL="600075" indent="-457200">
              <a:buSzPct val="100000"/>
              <a:buFont typeface="+mj-lt"/>
              <a:buAutoNum type="arabicParenR"/>
            </a:pPr>
            <a:r>
              <a:rPr lang="en-US" altLang="zh-TW" sz="2400" b="1" dirty="0" smtClean="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學年本校參與</a:t>
            </a:r>
            <a:r>
              <a:rPr lang="en-US" altLang="zh-TW" sz="2400" b="1" dirty="0" err="1">
                <a:solidFill>
                  <a:srgbClr val="0000FF"/>
                </a:solidFill>
                <a:latin typeface="標楷體" panose="03000509000000000000" pitchFamily="65" charset="-120"/>
                <a:ea typeface="標楷體" panose="03000509000000000000" pitchFamily="65" charset="-120"/>
              </a:rPr>
              <a:t>Turnitin</a:t>
            </a:r>
            <a:r>
              <a:rPr lang="zh-TW" altLang="en-US" sz="2400" b="1" dirty="0">
                <a:solidFill>
                  <a:srgbClr val="0000FF"/>
                </a:solidFill>
                <a:latin typeface="標楷體" panose="03000509000000000000" pitchFamily="65" charset="-120"/>
                <a:ea typeface="標楷體" panose="03000509000000000000" pitchFamily="65" charset="-120"/>
              </a:rPr>
              <a:t>原創性比對系統高中職合購服務，圖書館將於</a:t>
            </a:r>
            <a:r>
              <a:rPr lang="en-US" altLang="zh-TW" sz="2400" b="1" dirty="0">
                <a:solidFill>
                  <a:srgbClr val="0000FF"/>
                </a:solidFill>
                <a:latin typeface="標楷體" panose="03000509000000000000" pitchFamily="65" charset="-120"/>
                <a:ea typeface="標楷體" panose="03000509000000000000" pitchFamily="65" charset="-120"/>
              </a:rPr>
              <a:t>7/16</a:t>
            </a:r>
            <a:r>
              <a:rPr lang="zh-TW" altLang="en-US" sz="2400" b="1" dirty="0">
                <a:solidFill>
                  <a:srgbClr val="0000FF"/>
                </a:solidFill>
                <a:latin typeface="標楷體" panose="03000509000000000000" pitchFamily="65" charset="-120"/>
                <a:ea typeface="標楷體" panose="03000509000000000000" pitchFamily="65" charset="-120"/>
              </a:rPr>
              <a:t>提供申請使用名單；歡迎各科教師申請並參加使用說明會。</a:t>
            </a:r>
          </a:p>
          <a:p>
            <a:endParaRPr lang="zh-TW" altLang="zh-TW" sz="2400" dirty="0" smtClean="0"/>
          </a:p>
          <a:p>
            <a:endParaRPr lang="zh-TW" altLang="en-US" sz="2400" dirty="0" smtClean="0"/>
          </a:p>
        </p:txBody>
      </p:sp>
    </p:spTree>
    <p:extLst>
      <p:ext uri="{BB962C8B-B14F-4D97-AF65-F5344CB8AC3E}">
        <p14:creationId xmlns:p14="http://schemas.microsoft.com/office/powerpoint/2010/main" val="23018821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dirty="0" smtClean="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rPr>
              <a:t>圖書館</a:t>
            </a:r>
            <a:r>
              <a:rPr lang="zh-TW" altLang="en-US" sz="6000" b="1" i="1" dirty="0" smtClean="0">
                <a:solidFill>
                  <a:srgbClr val="0033CC"/>
                </a:solidFill>
                <a:effectLst>
                  <a:outerShdw blurRad="38100" dist="38100" dir="2700000" algn="tl">
                    <a:srgbClr val="C0C0C0"/>
                  </a:outerShdw>
                </a:effectLst>
              </a:rPr>
              <a:t>           </a:t>
            </a:r>
            <a:r>
              <a:rPr lang="en-US" altLang="zh-TW" sz="6000" b="1" dirty="0" smtClean="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rPr>
              <a:t>3-2</a:t>
            </a:r>
            <a:endParaRPr lang="zh-TW" altLang="en-US" sz="6000" dirty="0">
              <a:solidFill>
                <a:srgbClr val="0033CC"/>
              </a:solidFill>
              <a:latin typeface="標楷體" panose="03000509000000000000" pitchFamily="65" charset="-120"/>
              <a:ea typeface="標楷體" panose="03000509000000000000" pitchFamily="65" charset="-120"/>
            </a:endParaRPr>
          </a:p>
        </p:txBody>
      </p:sp>
      <p:sp>
        <p:nvSpPr>
          <p:cNvPr id="24579" name="內容版面配置區 2"/>
          <p:cNvSpPr>
            <a:spLocks noGrp="1"/>
          </p:cNvSpPr>
          <p:nvPr>
            <p:ph idx="1"/>
          </p:nvPr>
        </p:nvSpPr>
        <p:spPr/>
        <p:txBody>
          <a:bodyPr/>
          <a:lstStyle/>
          <a:p>
            <a:pPr marL="600075" indent="-457200">
              <a:buSzPct val="100000"/>
              <a:buFont typeface="+mj-lt"/>
              <a:buAutoNum type="arabicParenR" startAt="6"/>
            </a:pPr>
            <a:r>
              <a:rPr lang="zh-TW" altLang="en-US" sz="24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配合</a:t>
            </a:r>
            <a:r>
              <a:rPr lang="zh-TW" altLang="en-US"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新學年度座位調整，七月中起重整各導專辦公室電腦，提醒老師們抽空返校備份並刪除個人資料。</a:t>
            </a:r>
          </a:p>
          <a:p>
            <a:pPr marL="600075" indent="-457200">
              <a:buSzPct val="100000"/>
              <a:buFont typeface="+mj-lt"/>
              <a:buAutoNum type="arabicParenR" startAt="6"/>
            </a:pPr>
            <a:r>
              <a:rPr lang="zh-TW" altLang="en-US" sz="24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線</a:t>
            </a:r>
            <a:r>
              <a:rPr lang="zh-TW" altLang="en-US"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上課程</a:t>
            </a:r>
            <a:r>
              <a:rPr lang="en-US" altLang="zh-TW"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2400" b="1" dirty="0" err="1">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eWANT</a:t>
            </a:r>
            <a:r>
              <a:rPr lang="zh-TW" altLang="en-US"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平台</a:t>
            </a:r>
            <a:r>
              <a:rPr lang="en-US" altLang="zh-TW"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，已為高一高二全體學生開設帳密，可自由選修免費課程，納入高中學習歷程。</a:t>
            </a:r>
          </a:p>
          <a:p>
            <a:pPr marL="600075" indent="-457200">
              <a:buSzPct val="100000"/>
              <a:buFont typeface="+mj-lt"/>
              <a:buAutoNum type="arabicParenR" startAt="6"/>
            </a:pPr>
            <a:r>
              <a:rPr lang="zh-TW" altLang="en-US" sz="24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自主</a:t>
            </a:r>
            <a:r>
              <a:rPr lang="zh-TW" altLang="en-US"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學習推動擬以「學生影響學生」，辦理</a:t>
            </a:r>
            <a:r>
              <a:rPr lang="en-US" altLang="zh-TW"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109-2</a:t>
            </a:r>
            <a:r>
              <a:rPr lang="zh-TW" altLang="en-US"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線上經驗分享。目前洽指導教師推薦並詢問學生意願。</a:t>
            </a:r>
          </a:p>
          <a:p>
            <a:pPr marL="600075" indent="-457200">
              <a:buSzPct val="100000"/>
              <a:buFont typeface="+mj-lt"/>
              <a:buAutoNum type="arabicParenR" startAt="6"/>
            </a:pPr>
            <a:r>
              <a:rPr lang="zh-TW" altLang="en-US" sz="24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自主</a:t>
            </a:r>
            <a:r>
              <a:rPr lang="zh-TW" altLang="en-US"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學習教師共備因應疫情，改以線上錄製之非同步方式，但下學期開學前仍須請綜技高共</a:t>
            </a:r>
            <a:r>
              <a:rPr lang="en-US" altLang="zh-TW"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8</a:t>
            </a:r>
            <a:r>
              <a:rPr lang="zh-TW" altLang="en-US"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位導師進行系統操作練習。</a:t>
            </a:r>
          </a:p>
          <a:p>
            <a:endParaRPr lang="zh-TW" altLang="zh-TW" sz="2400" dirty="0" smtClean="0"/>
          </a:p>
          <a:p>
            <a:endParaRPr lang="zh-TW" altLang="en-US" sz="2400" dirty="0" smtClean="0"/>
          </a:p>
        </p:txBody>
      </p:sp>
    </p:spTree>
    <p:extLst>
      <p:ext uri="{BB962C8B-B14F-4D97-AF65-F5344CB8AC3E}">
        <p14:creationId xmlns:p14="http://schemas.microsoft.com/office/powerpoint/2010/main" val="23796691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i="1" dirty="0" smtClean="0">
                <a:solidFill>
                  <a:srgbClr val="0033CC"/>
                </a:solidFill>
                <a:effectLst>
                  <a:outerShdw blurRad="38100" dist="38100" dir="2700000" algn="tl">
                    <a:srgbClr val="C0C0C0"/>
                  </a:outerShdw>
                </a:effectLst>
              </a:rPr>
              <a:t>   </a:t>
            </a:r>
            <a:r>
              <a:rPr lang="zh-TW" altLang="en-US" sz="6000" b="1" dirty="0" smtClean="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rPr>
              <a:t>圖書館</a:t>
            </a:r>
            <a:r>
              <a:rPr lang="zh-TW" altLang="en-US" sz="6000" b="1" i="1" dirty="0" smtClean="0">
                <a:solidFill>
                  <a:srgbClr val="0033CC"/>
                </a:solidFill>
                <a:effectLst>
                  <a:outerShdw blurRad="38100" dist="38100" dir="2700000" algn="tl">
                    <a:srgbClr val="C0C0C0"/>
                  </a:outerShdw>
                </a:effectLst>
              </a:rPr>
              <a:t>           </a:t>
            </a:r>
            <a:r>
              <a:rPr lang="en-US" altLang="zh-TW" sz="6000" b="1" dirty="0" smtClean="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rPr>
              <a:t>3-3</a:t>
            </a:r>
            <a:endParaRPr lang="zh-TW" altLang="en-US" sz="6000" dirty="0">
              <a:solidFill>
                <a:srgbClr val="0033CC"/>
              </a:solidFill>
              <a:latin typeface="標楷體" panose="03000509000000000000" pitchFamily="65" charset="-120"/>
              <a:ea typeface="標楷體" panose="03000509000000000000" pitchFamily="65" charset="-120"/>
            </a:endParaRPr>
          </a:p>
        </p:txBody>
      </p:sp>
      <p:sp>
        <p:nvSpPr>
          <p:cNvPr id="24579" name="內容版面配置區 2"/>
          <p:cNvSpPr>
            <a:spLocks noGrp="1"/>
          </p:cNvSpPr>
          <p:nvPr>
            <p:ph idx="1"/>
          </p:nvPr>
        </p:nvSpPr>
        <p:spPr/>
        <p:txBody>
          <a:bodyPr/>
          <a:lstStyle/>
          <a:p>
            <a:pPr marL="600075" indent="-457200">
              <a:buSzPct val="100000"/>
              <a:buFont typeface="+mj-lt"/>
              <a:buAutoNum type="arabicParenR" startAt="10"/>
            </a:pPr>
            <a:r>
              <a:rPr lang="zh-TW" altLang="en-US" sz="2400" b="1" dirty="0" smtClean="0">
                <a:solidFill>
                  <a:srgbClr val="0000FF"/>
                </a:solidFill>
                <a:latin typeface="標楷體" panose="03000509000000000000" pitchFamily="65" charset="-120"/>
                <a:ea typeface="標楷體" panose="03000509000000000000" pitchFamily="65" charset="-120"/>
              </a:rPr>
              <a:t>疫</a:t>
            </a:r>
            <a:r>
              <a:rPr lang="zh-TW" altLang="en-US" sz="2400" b="1" dirty="0">
                <a:solidFill>
                  <a:srgbClr val="0000FF"/>
                </a:solidFill>
                <a:latin typeface="標楷體" panose="03000509000000000000" pitchFamily="65" charset="-120"/>
                <a:ea typeface="標楷體" panose="03000509000000000000" pitchFamily="65" charset="-120"/>
              </a:rPr>
              <a:t>情期間停課，圖書館雲端型筆電已借學生</a:t>
            </a:r>
            <a:r>
              <a:rPr lang="en-US" altLang="zh-TW" sz="2400" b="1" dirty="0">
                <a:solidFill>
                  <a:srgbClr val="0000FF"/>
                </a:solidFill>
                <a:latin typeface="標楷體" panose="03000509000000000000" pitchFamily="65" charset="-120"/>
                <a:ea typeface="標楷體" panose="03000509000000000000" pitchFamily="65" charset="-120"/>
              </a:rPr>
              <a:t>63</a:t>
            </a:r>
            <a:r>
              <a:rPr lang="zh-TW" altLang="en-US" sz="2400" b="1" dirty="0">
                <a:solidFill>
                  <a:srgbClr val="0000FF"/>
                </a:solidFill>
                <a:latin typeface="標楷體" panose="03000509000000000000" pitchFamily="65" charset="-120"/>
                <a:ea typeface="標楷體" panose="03000509000000000000" pitchFamily="65" charset="-120"/>
              </a:rPr>
              <a:t>台，借期很長，希望老師們幫忙叮囑學生愛護公物</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注意事項貼於機殼提醒</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，開學後原物完好交還。</a:t>
            </a:r>
          </a:p>
          <a:p>
            <a:pPr marL="600075" indent="-457200">
              <a:buSzPct val="100000"/>
              <a:buFont typeface="+mj-lt"/>
              <a:buAutoNum type="arabicParenR" startAt="10"/>
            </a:pPr>
            <a:r>
              <a:rPr lang="zh-TW" altLang="en-US" sz="2400" b="1" dirty="0" smtClean="0">
                <a:solidFill>
                  <a:srgbClr val="0000FF"/>
                </a:solidFill>
                <a:latin typeface="標楷體" panose="03000509000000000000" pitchFamily="65" charset="-120"/>
                <a:ea typeface="標楷體" panose="03000509000000000000" pitchFamily="65" charset="-120"/>
              </a:rPr>
              <a:t>班級</a:t>
            </a:r>
            <a:r>
              <a:rPr lang="zh-TW" altLang="en-US" sz="2400" b="1" dirty="0">
                <a:solidFill>
                  <a:srgbClr val="0000FF"/>
                </a:solidFill>
                <a:latin typeface="標楷體" panose="03000509000000000000" pitchFamily="65" charset="-120"/>
                <a:ea typeface="標楷體" panose="03000509000000000000" pitchFamily="65" charset="-120"/>
              </a:rPr>
              <a:t>電腦更新及</a:t>
            </a:r>
            <a:r>
              <a:rPr lang="en-US" altLang="zh-TW" sz="2400" b="1" dirty="0">
                <a:solidFill>
                  <a:srgbClr val="0000FF"/>
                </a:solidFill>
                <a:latin typeface="標楷體" panose="03000509000000000000" pitchFamily="65" charset="-120"/>
                <a:ea typeface="標楷體" panose="03000509000000000000" pitchFamily="65" charset="-120"/>
              </a:rPr>
              <a:t>110</a:t>
            </a:r>
            <a:r>
              <a:rPr lang="zh-TW" altLang="en-US" sz="2400" b="1" dirty="0">
                <a:solidFill>
                  <a:srgbClr val="0000FF"/>
                </a:solidFill>
                <a:latin typeface="標楷體" panose="03000509000000000000" pitchFamily="65" charset="-120"/>
                <a:ea typeface="標楷體" panose="03000509000000000000" pitchFamily="65" charset="-120"/>
              </a:rPr>
              <a:t>學年網路電話設定，於教務處教室位置確定後進行，以免八月趕不出來。</a:t>
            </a:r>
          </a:p>
          <a:p>
            <a:pPr marL="600075" indent="-457200">
              <a:buSzPct val="100000"/>
              <a:buFont typeface="+mj-lt"/>
              <a:buAutoNum type="arabicParenR" startAt="10"/>
            </a:pPr>
            <a:r>
              <a:rPr lang="zh-TW" altLang="en-US" sz="2400" b="1" dirty="0" smtClean="0">
                <a:solidFill>
                  <a:srgbClr val="0000FF"/>
                </a:solidFill>
                <a:latin typeface="標楷體" panose="03000509000000000000" pitchFamily="65" charset="-120"/>
                <a:ea typeface="標楷體" panose="03000509000000000000" pitchFamily="65" charset="-120"/>
              </a:rPr>
              <a:t>校</a:t>
            </a:r>
            <a:r>
              <a:rPr lang="zh-TW" altLang="en-US" sz="2400" b="1" dirty="0">
                <a:solidFill>
                  <a:srgbClr val="0000FF"/>
                </a:solidFill>
                <a:latin typeface="標楷體" panose="03000509000000000000" pitchFamily="65" charset="-120"/>
                <a:ea typeface="標楷體" panose="03000509000000000000" pitchFamily="65" charset="-120"/>
              </a:rPr>
              <a:t>內自主學習認知測驗比賽、閱讀心得比賽、電子書創作比賽徵件，持續依計畫進行。</a:t>
            </a:r>
          </a:p>
          <a:p>
            <a:pPr marL="600075" indent="-457200">
              <a:buSzPct val="100000"/>
              <a:buFont typeface="+mj-lt"/>
              <a:buAutoNum type="arabicParenR" startAt="10"/>
            </a:pPr>
            <a:r>
              <a:rPr lang="zh-TW" altLang="en-US" sz="2400" b="1" dirty="0" smtClean="0">
                <a:solidFill>
                  <a:srgbClr val="0000FF"/>
                </a:solidFill>
                <a:latin typeface="標楷體" panose="03000509000000000000" pitchFamily="65" charset="-120"/>
                <a:ea typeface="標楷體" panose="03000509000000000000" pitchFamily="65" charset="-120"/>
              </a:rPr>
              <a:t>去年</a:t>
            </a:r>
            <a:r>
              <a:rPr lang="zh-TW" altLang="en-US" sz="2400" b="1" dirty="0">
                <a:solidFill>
                  <a:srgbClr val="0000FF"/>
                </a:solidFill>
                <a:latin typeface="標楷體" panose="03000509000000000000" pitchFamily="65" charset="-120"/>
                <a:ea typeface="標楷體" panose="03000509000000000000" pitchFamily="65" charset="-120"/>
              </a:rPr>
              <a:t>教育局來文要求改校務系統為北科大設計的系統，經反應無行動版及配合課綱跨班群選課等功能，學校難配合，目前已經教育局來文，可延用原欣河系統，但須於限期內完成移機至局端作業，屆時校務系統停機，敬請配合</a:t>
            </a:r>
            <a:r>
              <a:rPr lang="zh-TW" altLang="en-US" sz="2400" b="1" dirty="0" smtClean="0">
                <a:solidFill>
                  <a:srgbClr val="0000FF"/>
                </a:solidFill>
                <a:latin typeface="標楷體" panose="03000509000000000000" pitchFamily="65" charset="-120"/>
                <a:ea typeface="標楷體" panose="03000509000000000000" pitchFamily="65" charset="-120"/>
              </a:rPr>
              <a:t>。</a:t>
            </a:r>
            <a:endParaRPr lang="zh-TW" altLang="en-US"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681648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fb87a6d53_0_0"/>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期末校務會議</a:t>
            </a:r>
            <a:endParaRPr dirty="0"/>
          </a:p>
        </p:txBody>
      </p:sp>
      <p:sp>
        <p:nvSpPr>
          <p:cNvPr id="150" name="Google Shape;150;g5fb87a6d53_0_0"/>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en-US" sz="10000" b="1" dirty="0" err="1"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進修部</a:t>
            </a:r>
            <a:endParaRPr sz="10000" b="1"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51" name="Google Shape;151;g5fb87a6d53_0_0" descr="C:\Documents and Settings\user\桌面\新學校校名及校徽\校徽原檔.jpg"/>
          <p:cNvPicPr preferRelativeResize="0"/>
          <p:nvPr/>
        </p:nvPicPr>
        <p:blipFill rotWithShape="1">
          <a:blip r:embed="rId3">
            <a:alphaModFix/>
          </a:blip>
          <a:srcRect/>
          <a:stretch/>
        </p:blipFill>
        <p:spPr>
          <a:xfrm>
            <a:off x="305521" y="188912"/>
            <a:ext cx="1943100" cy="1944687"/>
          </a:xfrm>
          <a:prstGeom prst="rect">
            <a:avLst/>
          </a:prstGeom>
          <a:noFill/>
          <a:ln>
            <a:noFill/>
          </a:ln>
        </p:spPr>
      </p:pic>
    </p:spTree>
    <p:extLst>
      <p:ext uri="{BB962C8B-B14F-4D97-AF65-F5344CB8AC3E}">
        <p14:creationId xmlns:p14="http://schemas.microsoft.com/office/powerpoint/2010/main" val="32032097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anose="03000509000000000000" pitchFamily="65" charset="-120"/>
                <a:ea typeface="標楷體" panose="03000509000000000000" pitchFamily="65" charset="-120"/>
              </a:rPr>
              <a:t>進修部    </a:t>
            </a:r>
            <a:endParaRPr lang="zh-TW" altLang="en-US" b="1" dirty="0">
              <a:latin typeface="標楷體" panose="03000509000000000000" pitchFamily="65" charset="-120"/>
              <a:ea typeface="標楷體" panose="03000509000000000000" pitchFamily="65" charset="-120"/>
            </a:endParaRPr>
          </a:p>
        </p:txBody>
      </p:sp>
      <p:grpSp>
        <p:nvGrpSpPr>
          <p:cNvPr id="4" name="群組 3"/>
          <p:cNvGrpSpPr/>
          <p:nvPr/>
        </p:nvGrpSpPr>
        <p:grpSpPr>
          <a:xfrm>
            <a:off x="457200" y="1527494"/>
            <a:ext cx="9182588" cy="5190561"/>
            <a:chOff x="457200" y="1712133"/>
            <a:chExt cx="9182588" cy="5190561"/>
          </a:xfrm>
        </p:grpSpPr>
        <p:sp>
          <p:nvSpPr>
            <p:cNvPr id="5" name="文字方塊 4"/>
            <p:cNvSpPr txBox="1"/>
            <p:nvPr/>
          </p:nvSpPr>
          <p:spPr>
            <a:xfrm>
              <a:off x="457200" y="1712133"/>
              <a:ext cx="6239119" cy="2246769"/>
            </a:xfrm>
            <a:prstGeom prst="rect">
              <a:avLst/>
            </a:prstGeom>
            <a:noFill/>
            <a:ln w="38100">
              <a:solidFill>
                <a:srgbClr val="0070C0"/>
              </a:solidFill>
            </a:ln>
          </p:spPr>
          <p:txBody>
            <a:bodyPr wrap="square" rtlCol="0">
              <a:spAutoFit/>
            </a:bodyPr>
            <a:lstStyle/>
            <a:p>
              <a:r>
                <a:rPr lang="zh-TW" altLang="en-US" sz="2800" dirty="0" smtClean="0"/>
                <a:t>關於升學部分</a:t>
              </a:r>
              <a:r>
                <a:rPr lang="en-US" altLang="zh-TW" sz="2800" dirty="0" smtClean="0"/>
                <a:t>~</a:t>
              </a:r>
            </a:p>
            <a:p>
              <a:r>
                <a:rPr lang="zh-TW" altLang="en-US" sz="2800" dirty="0" smtClean="0"/>
                <a:t>繁星</a:t>
              </a:r>
              <a:r>
                <a:rPr lang="en-US" altLang="zh-TW" sz="2800" dirty="0"/>
                <a:t>4</a:t>
              </a:r>
              <a:r>
                <a:rPr lang="zh-TW" altLang="en-US" sz="2800" dirty="0" smtClean="0"/>
                <a:t>人： 勤益科大   毛心慈</a:t>
              </a:r>
              <a:endParaRPr lang="en-US" altLang="zh-TW" sz="2800" dirty="0" smtClean="0"/>
            </a:p>
            <a:p>
              <a:r>
                <a:rPr lang="en-US" altLang="zh-TW" sz="2800" dirty="0"/>
                <a:t> </a:t>
              </a:r>
              <a:r>
                <a:rPr lang="en-US" altLang="zh-TW" sz="2800" dirty="0" smtClean="0"/>
                <a:t>                </a:t>
              </a:r>
              <a:r>
                <a:rPr lang="zh-TW" altLang="en-US" sz="2800" dirty="0" smtClean="0"/>
                <a:t>致理科大   陳靜瑤、張智鈞</a:t>
              </a:r>
              <a:endParaRPr lang="en-US" altLang="zh-TW" sz="2800" dirty="0" smtClean="0"/>
            </a:p>
            <a:p>
              <a:r>
                <a:rPr lang="en-US" altLang="zh-TW" sz="2800" dirty="0"/>
                <a:t> </a:t>
              </a:r>
              <a:r>
                <a:rPr lang="en-US" altLang="zh-TW" sz="2800" dirty="0" smtClean="0"/>
                <a:t>                </a:t>
              </a:r>
              <a:r>
                <a:rPr lang="zh-TW" altLang="en-US" sz="2800" dirty="0" smtClean="0"/>
                <a:t>健行科大   彭仕興</a:t>
              </a:r>
              <a:r>
                <a:rPr lang="en-US" altLang="zh-TW" sz="2800" dirty="0" smtClean="0"/>
                <a:t/>
              </a:r>
              <a:br>
                <a:rPr lang="en-US" altLang="zh-TW" sz="2800" dirty="0" smtClean="0"/>
              </a:br>
              <a:r>
                <a:rPr lang="zh-TW" altLang="en-US" sz="2800" dirty="0" smtClean="0"/>
                <a:t>青年領航計劃：</a:t>
              </a:r>
              <a:r>
                <a:rPr lang="en-US" altLang="zh-TW" sz="2800" dirty="0"/>
                <a:t>4</a:t>
              </a:r>
              <a:r>
                <a:rPr lang="zh-TW" altLang="en-US" sz="2800" dirty="0" smtClean="0"/>
                <a:t>人</a:t>
              </a:r>
              <a:endParaRPr lang="zh-TW" altLang="en-US" sz="2800" dirty="0"/>
            </a:p>
          </p:txBody>
        </p:sp>
        <p:sp>
          <p:nvSpPr>
            <p:cNvPr id="6" name="文字方塊 5"/>
            <p:cNvSpPr txBox="1"/>
            <p:nvPr/>
          </p:nvSpPr>
          <p:spPr>
            <a:xfrm>
              <a:off x="3819279" y="4225038"/>
              <a:ext cx="5175251" cy="2677656"/>
            </a:xfrm>
            <a:prstGeom prst="rect">
              <a:avLst/>
            </a:prstGeom>
            <a:noFill/>
            <a:ln w="38100">
              <a:solidFill>
                <a:srgbClr val="0070C0"/>
              </a:solidFill>
            </a:ln>
          </p:spPr>
          <p:txBody>
            <a:bodyPr wrap="square" rtlCol="0">
              <a:spAutoFit/>
            </a:bodyPr>
            <a:lstStyle/>
            <a:p>
              <a:endParaRPr lang="en-US" altLang="zh-TW" sz="2800" dirty="0" smtClean="0"/>
            </a:p>
            <a:p>
              <a:r>
                <a:rPr lang="zh-TW" altLang="en-US" sz="2800" dirty="0" smtClean="0"/>
                <a:t>關於技能部分</a:t>
              </a:r>
              <a:r>
                <a:rPr lang="en-US" altLang="zh-TW" sz="2800" dirty="0" smtClean="0"/>
                <a:t>~</a:t>
              </a:r>
            </a:p>
            <a:p>
              <a:r>
                <a:rPr lang="zh-TW" altLang="en-US" sz="2800" dirty="0" smtClean="0"/>
                <a:t>會計事務</a:t>
              </a:r>
              <a:r>
                <a:rPr lang="en-US" altLang="zh-TW" sz="2800" dirty="0" smtClean="0"/>
                <a:t>(</a:t>
              </a:r>
              <a:r>
                <a:rPr lang="zh-TW" altLang="en-US" sz="2800" dirty="0" smtClean="0"/>
                <a:t>資訊</a:t>
              </a:r>
              <a:r>
                <a:rPr lang="en-US" altLang="zh-TW" sz="2800" dirty="0" smtClean="0"/>
                <a:t>)</a:t>
              </a:r>
              <a:r>
                <a:rPr lang="zh-TW" altLang="en-US" sz="2800" dirty="0" smtClean="0"/>
                <a:t>乙級：</a:t>
              </a:r>
              <a:r>
                <a:rPr lang="en-US" altLang="zh-TW" sz="2800" dirty="0"/>
                <a:t>1</a:t>
              </a:r>
              <a:r>
                <a:rPr lang="zh-TW" altLang="en-US" sz="2800" dirty="0" smtClean="0"/>
                <a:t>人</a:t>
              </a:r>
              <a:r>
                <a:rPr lang="en-US" altLang="zh-TW" sz="2800" dirty="0" smtClean="0"/>
                <a:t/>
              </a:r>
              <a:br>
                <a:rPr lang="en-US" altLang="zh-TW" sz="2800" dirty="0" smtClean="0"/>
              </a:br>
              <a:r>
                <a:rPr lang="zh-TW" altLang="en-US" sz="2800" dirty="0" smtClean="0"/>
                <a:t>電腦軟體應用乙級：</a:t>
              </a:r>
              <a:r>
                <a:rPr lang="en-US" altLang="zh-TW" sz="2800" dirty="0"/>
                <a:t>8</a:t>
              </a:r>
              <a:r>
                <a:rPr lang="zh-TW" altLang="en-US" sz="2800" dirty="0" smtClean="0"/>
                <a:t>人</a:t>
              </a:r>
              <a:r>
                <a:rPr lang="en-US" altLang="zh-TW" sz="2800" dirty="0" smtClean="0"/>
                <a:t/>
              </a:r>
              <a:br>
                <a:rPr lang="en-US" altLang="zh-TW" sz="2800" dirty="0" smtClean="0"/>
              </a:br>
              <a:r>
                <a:rPr lang="zh-TW" altLang="en-US" sz="2800" dirty="0" smtClean="0"/>
                <a:t>門市丙級、會計丙級、電腦軟體丙級均輔導考照中</a:t>
              </a:r>
              <a:r>
                <a:rPr lang="en-US" altLang="zh-TW" sz="2800" dirty="0" smtClean="0"/>
                <a:t>~</a:t>
              </a:r>
              <a:endParaRPr lang="zh-TW" altLang="en-US" sz="2800" dirty="0"/>
            </a:p>
          </p:txBody>
        </p:sp>
        <p:sp>
          <p:nvSpPr>
            <p:cNvPr id="7" name="橢圓形圖說文字 6"/>
            <p:cNvSpPr/>
            <p:nvPr/>
          </p:nvSpPr>
          <p:spPr>
            <a:xfrm>
              <a:off x="6831623" y="3235903"/>
              <a:ext cx="2505808" cy="888023"/>
            </a:xfrm>
            <a:prstGeom prst="wedgeEllipseCallout">
              <a:avLst>
                <a:gd name="adj1" fmla="val -49605"/>
                <a:gd name="adj2" fmla="val 5556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 name="文字方塊 7"/>
            <p:cNvSpPr txBox="1"/>
            <p:nvPr/>
          </p:nvSpPr>
          <p:spPr>
            <a:xfrm>
              <a:off x="6928338" y="3449081"/>
              <a:ext cx="2711450" cy="461665"/>
            </a:xfrm>
            <a:prstGeom prst="rect">
              <a:avLst/>
            </a:prstGeom>
            <a:noFill/>
          </p:spPr>
          <p:txBody>
            <a:bodyPr wrap="square" rtlCol="0">
              <a:spAutoFit/>
            </a:bodyPr>
            <a:lstStyle/>
            <a:p>
              <a:r>
                <a:rPr lang="zh-TW" altLang="en-US" sz="2400" dirty="0" smtClean="0"/>
                <a:t>謝謝大家的協助</a:t>
              </a:r>
              <a:r>
                <a:rPr lang="en-US" altLang="zh-TW" sz="2400" dirty="0" smtClean="0"/>
                <a:t>~</a:t>
              </a:r>
              <a:endParaRPr lang="zh-TW" altLang="en-US" sz="2400" dirty="0"/>
            </a:p>
          </p:txBody>
        </p:sp>
      </p:grpSp>
      <p:sp>
        <p:nvSpPr>
          <p:cNvPr id="9" name="文字方塊 8"/>
          <p:cNvSpPr txBox="1"/>
          <p:nvPr/>
        </p:nvSpPr>
        <p:spPr>
          <a:xfrm>
            <a:off x="794725" y="4562452"/>
            <a:ext cx="3024554" cy="1815882"/>
          </a:xfrm>
          <a:prstGeom prst="rect">
            <a:avLst/>
          </a:prstGeom>
          <a:noFill/>
          <a:ln w="57150">
            <a:solidFill>
              <a:srgbClr val="FF0000"/>
            </a:solidFill>
          </a:ln>
        </p:spPr>
        <p:txBody>
          <a:bodyPr wrap="square" rtlCol="0">
            <a:spAutoFit/>
          </a:bodyPr>
          <a:lstStyle/>
          <a:p>
            <a:r>
              <a:rPr lang="en-US" altLang="zh-TW" sz="2800" dirty="0" smtClean="0"/>
              <a:t>110</a:t>
            </a:r>
            <a:r>
              <a:rPr lang="zh-TW" altLang="en-US" sz="2800" dirty="0" smtClean="0"/>
              <a:t>年新生</a:t>
            </a:r>
            <a:r>
              <a:rPr lang="en-US" altLang="zh-TW" sz="2800" dirty="0" smtClean="0"/>
              <a:t/>
            </a:r>
            <a:br>
              <a:rPr lang="en-US" altLang="zh-TW" sz="2800" dirty="0" smtClean="0"/>
            </a:br>
            <a:r>
              <a:rPr lang="zh-TW" altLang="en-US" sz="2800" dirty="0" smtClean="0"/>
              <a:t>商經科 </a:t>
            </a:r>
            <a:r>
              <a:rPr lang="en-US" altLang="zh-TW" sz="2800" dirty="0" smtClean="0"/>
              <a:t>6 </a:t>
            </a:r>
            <a:r>
              <a:rPr lang="zh-TW" altLang="en-US" sz="2800" dirty="0" smtClean="0"/>
              <a:t>人</a:t>
            </a:r>
            <a:r>
              <a:rPr lang="en-US" altLang="zh-TW" sz="2800" dirty="0" smtClean="0"/>
              <a:t/>
            </a:r>
            <a:br>
              <a:rPr lang="en-US" altLang="zh-TW" sz="2800" dirty="0" smtClean="0"/>
            </a:br>
            <a:r>
              <a:rPr lang="zh-TW" altLang="en-US" sz="2800" dirty="0" smtClean="0"/>
              <a:t>資處科 </a:t>
            </a:r>
            <a:r>
              <a:rPr lang="en-US" altLang="zh-TW" sz="2800" dirty="0" smtClean="0"/>
              <a:t>4 </a:t>
            </a:r>
            <a:r>
              <a:rPr lang="zh-TW" altLang="en-US" sz="2800" dirty="0" smtClean="0"/>
              <a:t>人</a:t>
            </a:r>
            <a:r>
              <a:rPr lang="en-US" altLang="zh-TW" sz="2800" dirty="0" smtClean="0"/>
              <a:t>~</a:t>
            </a:r>
            <a:br>
              <a:rPr lang="en-US" altLang="zh-TW" sz="2800" dirty="0" smtClean="0"/>
            </a:br>
            <a:r>
              <a:rPr lang="zh-TW" altLang="en-US" sz="2800" dirty="0" smtClean="0"/>
              <a:t>獨招持續招生中</a:t>
            </a:r>
            <a:r>
              <a:rPr lang="en-US" altLang="zh-TW" sz="2800" dirty="0" smtClean="0"/>
              <a:t>!!</a:t>
            </a:r>
            <a:endParaRPr lang="zh-TW" altLang="en-US" sz="2800" dirty="0"/>
          </a:p>
        </p:txBody>
      </p:sp>
    </p:spTree>
    <p:extLst>
      <p:ext uri="{BB962C8B-B14F-4D97-AF65-F5344CB8AC3E}">
        <p14:creationId xmlns:p14="http://schemas.microsoft.com/office/powerpoint/2010/main" val="30207662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anose="03000509000000000000" pitchFamily="65" charset="-120"/>
                <a:ea typeface="標楷體" panose="03000509000000000000" pitchFamily="65" charset="-120"/>
              </a:rPr>
              <a:t>進修部</a:t>
            </a:r>
            <a:endParaRPr lang="zh-TW" altLang="en-US" b="1"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55" y="3560984"/>
            <a:ext cx="4550214" cy="3034624"/>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2033" y="847724"/>
            <a:ext cx="5334575" cy="3557729"/>
          </a:xfrm>
          <a:prstGeom prst="rect">
            <a:avLst/>
          </a:prstGeom>
        </p:spPr>
      </p:pic>
      <p:sp>
        <p:nvSpPr>
          <p:cNvPr id="7" name="文字方塊 6"/>
          <p:cNvSpPr txBox="1"/>
          <p:nvPr/>
        </p:nvSpPr>
        <p:spPr>
          <a:xfrm>
            <a:off x="514155" y="2449879"/>
            <a:ext cx="3314700" cy="461665"/>
          </a:xfrm>
          <a:prstGeom prst="rect">
            <a:avLst/>
          </a:prstGeom>
          <a:noFill/>
        </p:spPr>
        <p:txBody>
          <a:bodyPr wrap="square" rtlCol="0">
            <a:spAutoFit/>
          </a:bodyPr>
          <a:lstStyle/>
          <a:p>
            <a:r>
              <a:rPr lang="zh-TW" altLang="en-US" sz="2400" dirty="0" smtClean="0"/>
              <a:t>優質化藝文講座系列</a:t>
            </a:r>
            <a:endParaRPr lang="zh-TW" altLang="en-US" sz="2400" dirty="0"/>
          </a:p>
        </p:txBody>
      </p:sp>
    </p:spTree>
    <p:extLst>
      <p:ext uri="{BB962C8B-B14F-4D97-AF65-F5344CB8AC3E}">
        <p14:creationId xmlns:p14="http://schemas.microsoft.com/office/powerpoint/2010/main" val="19840755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t="16890" b="5279"/>
          <a:stretch/>
        </p:blipFill>
        <p:spPr>
          <a:xfrm>
            <a:off x="348059" y="3042139"/>
            <a:ext cx="6589072" cy="3420207"/>
          </a:xfrm>
          <a:prstGeom prst="rect">
            <a:avLst/>
          </a:prstGeom>
        </p:spPr>
      </p:pic>
      <p:sp>
        <p:nvSpPr>
          <p:cNvPr id="2" name="標題 1"/>
          <p:cNvSpPr>
            <a:spLocks noGrp="1"/>
          </p:cNvSpPr>
          <p:nvPr>
            <p:ph type="title"/>
          </p:nvPr>
        </p:nvSpPr>
        <p:spPr/>
        <p:txBody>
          <a:bodyPr/>
          <a:lstStyle/>
          <a:p>
            <a:r>
              <a:rPr lang="zh-TW" altLang="en-US" dirty="0" smtClean="0"/>
              <a:t>進修部</a:t>
            </a:r>
            <a:endParaRPr lang="zh-TW" altLang="en-US" dirty="0"/>
          </a:p>
        </p:txBody>
      </p:sp>
      <p:sp>
        <p:nvSpPr>
          <p:cNvPr id="3" name="文字版面配置區 2"/>
          <p:cNvSpPr>
            <a:spLocks noGrp="1"/>
          </p:cNvSpPr>
          <p:nvPr>
            <p:ph type="body" idx="1"/>
          </p:nvPr>
        </p:nvSpPr>
        <p:spPr/>
        <p:txBody>
          <a:bodyPr/>
          <a:lstStyle/>
          <a:p>
            <a:r>
              <a:rPr lang="zh-TW" altLang="en-US" dirty="0" smtClean="0"/>
              <a:t>運動會及籃球比賽</a:t>
            </a:r>
            <a:endParaRPr lang="zh-TW"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422" y="638310"/>
            <a:ext cx="4598377" cy="3066675"/>
          </a:xfrm>
          <a:prstGeom prst="rect">
            <a:avLst/>
          </a:prstGeom>
        </p:spPr>
      </p:pic>
    </p:spTree>
    <p:extLst>
      <p:ext uri="{BB962C8B-B14F-4D97-AF65-F5344CB8AC3E}">
        <p14:creationId xmlns:p14="http://schemas.microsoft.com/office/powerpoint/2010/main" val="23434385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fb87a6d53_0_0"/>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a:t>
            </a:r>
            <a:r>
              <a:rPr lang="zh-TW" altLang="en-US" sz="5400" b="1" dirty="0" smtClean="0">
                <a:solidFill>
                  <a:srgbClr val="0000FF"/>
                </a:solidFill>
                <a:latin typeface="標楷體" panose="03000509000000000000" pitchFamily="65" charset="-120"/>
                <a:ea typeface="標楷體" panose="03000509000000000000" pitchFamily="65" charset="-120"/>
              </a:rPr>
              <a:t>會議</a:t>
            </a:r>
            <a:endParaRPr dirty="0"/>
          </a:p>
        </p:txBody>
      </p:sp>
      <p:sp>
        <p:nvSpPr>
          <p:cNvPr id="150" name="Google Shape;150;g5fb87a6d53_0_0"/>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zh-TW" altLang="en-US" sz="100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人事室</a:t>
            </a:r>
            <a:endParaRPr sz="10000" b="1"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51" name="Google Shape;151;g5fb87a6d53_0_0" descr="C:\Documents and Settings\user\桌面\新學校校名及校徽\校徽原檔.jpg"/>
          <p:cNvPicPr preferRelativeResize="0"/>
          <p:nvPr/>
        </p:nvPicPr>
        <p:blipFill rotWithShape="1">
          <a:blip r:embed="rId3">
            <a:alphaModFix/>
          </a:blip>
          <a:srcRect/>
          <a:stretch/>
        </p:blipFill>
        <p:spPr>
          <a:xfrm>
            <a:off x="379412" y="67894"/>
            <a:ext cx="1943100" cy="1944687"/>
          </a:xfrm>
          <a:prstGeom prst="rect">
            <a:avLst/>
          </a:prstGeom>
          <a:noFill/>
          <a:ln>
            <a:noFill/>
          </a:ln>
        </p:spPr>
      </p:pic>
    </p:spTree>
    <p:extLst>
      <p:ext uri="{BB962C8B-B14F-4D97-AF65-F5344CB8AC3E}">
        <p14:creationId xmlns:p14="http://schemas.microsoft.com/office/powerpoint/2010/main" val="33178124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dirty="0" err="1">
                <a:solidFill>
                  <a:srgbClr val="0033CC"/>
                </a:solidFill>
                <a:latin typeface="標楷體" panose="03000509000000000000" pitchFamily="65" charset="-120"/>
                <a:ea typeface="標楷體" panose="03000509000000000000" pitchFamily="65" charset="-120"/>
              </a:rPr>
              <a:t>人事室</a:t>
            </a:r>
            <a:r>
              <a:rPr lang="en-US" sz="6000" b="1" u="none" dirty="0" smtClean="0">
                <a:solidFill>
                  <a:srgbClr val="0033CC"/>
                </a:solidFill>
                <a:latin typeface="標楷體" panose="03000509000000000000" pitchFamily="65" charset="-120"/>
                <a:ea typeface="標楷體" panose="03000509000000000000" pitchFamily="65" charset="-120"/>
                <a:sym typeface="Garamond"/>
              </a:rPr>
              <a:t>        </a:t>
            </a:r>
            <a:r>
              <a:rPr lang="en-US" sz="6000" b="1" dirty="0">
                <a:solidFill>
                  <a:srgbClr val="0033CC"/>
                </a:solidFill>
                <a:latin typeface="標楷體" panose="03000509000000000000" pitchFamily="65" charset="-120"/>
                <a:ea typeface="標楷體" panose="03000509000000000000" pitchFamily="65" charset="-120"/>
              </a:rPr>
              <a:t>7-1</a:t>
            </a:r>
            <a:endParaRPr sz="6000" b="1" dirty="0">
              <a:solidFill>
                <a:srgbClr val="0033CC"/>
              </a:solidFill>
              <a:latin typeface="標楷體" panose="03000509000000000000" pitchFamily="65" charset="-120"/>
              <a:ea typeface="標楷體" panose="03000509000000000000" pitchFamily="65" charset="-120"/>
            </a:endParaRPr>
          </a:p>
        </p:txBody>
      </p:sp>
      <p:sp>
        <p:nvSpPr>
          <p:cNvPr id="283" name="Google Shape;283;p38"/>
          <p:cNvSpPr txBox="1">
            <a:spLocks noGrp="1"/>
          </p:cNvSpPr>
          <p:nvPr>
            <p:ph type="body" idx="1"/>
          </p:nvPr>
        </p:nvSpPr>
        <p:spPr>
          <a:xfrm>
            <a:off x="457200" y="1473079"/>
            <a:ext cx="8229600" cy="4530600"/>
          </a:xfrm>
          <a:prstGeom prst="rect">
            <a:avLst/>
          </a:prstGeom>
          <a:noFill/>
          <a:ln>
            <a:noFill/>
          </a:ln>
        </p:spPr>
        <p:txBody>
          <a:bodyPr spcFirstLastPara="1" wrap="square" lIns="91425" tIns="45700" rIns="91425" bIns="45700" anchor="t" anchorCtr="0">
            <a:noAutofit/>
          </a:bodyPr>
          <a:lstStyle/>
          <a:p>
            <a:pPr marL="811212" lvl="0" indent="-754062" algn="just">
              <a:buNone/>
            </a:pPr>
            <a:r>
              <a:rPr lang="en-US" b="1" dirty="0">
                <a:latin typeface="+mj-lt"/>
              </a:rPr>
              <a:t>一</a:t>
            </a:r>
            <a:r>
              <a:rPr lang="en-US" b="1" dirty="0" smtClean="0">
                <a:latin typeface="+mj-lt"/>
              </a:rPr>
              <a:t>、</a:t>
            </a:r>
            <a:r>
              <a:rPr lang="en-US" altLang="zh-TW" b="1" dirty="0">
                <a:latin typeface="+mj-lt"/>
              </a:rPr>
              <a:t>110</a:t>
            </a:r>
            <a:r>
              <a:rPr lang="zh-TW" altLang="en-US" b="1" dirty="0">
                <a:latin typeface="+mj-lt"/>
              </a:rPr>
              <a:t>學年度第</a:t>
            </a:r>
            <a:r>
              <a:rPr lang="en-US" altLang="zh-TW" b="1" dirty="0">
                <a:latin typeface="+mj-lt"/>
              </a:rPr>
              <a:t>1</a:t>
            </a:r>
            <a:r>
              <a:rPr lang="zh-TW" altLang="en-US" b="1" dirty="0">
                <a:latin typeface="+mj-lt"/>
              </a:rPr>
              <a:t>學期教職員工子女教育</a:t>
            </a:r>
            <a:r>
              <a:rPr lang="zh-TW" altLang="en-US" b="1" dirty="0" smtClean="0">
                <a:latin typeface="+mj-lt"/>
              </a:rPr>
              <a:t>補助費，</a:t>
            </a:r>
            <a:r>
              <a:rPr lang="zh-TW" altLang="en-US" b="1" dirty="0">
                <a:latin typeface="+mj-lt"/>
              </a:rPr>
              <a:t>暫定於</a:t>
            </a:r>
            <a:r>
              <a:rPr lang="en-US" altLang="zh-TW" b="1" dirty="0">
                <a:latin typeface="+mj-lt"/>
              </a:rPr>
              <a:t>9</a:t>
            </a:r>
            <a:r>
              <a:rPr lang="zh-TW" altLang="en-US" b="1" dirty="0">
                <a:latin typeface="+mj-lt"/>
              </a:rPr>
              <a:t>月</a:t>
            </a:r>
            <a:r>
              <a:rPr lang="en-US" altLang="zh-TW" b="1" dirty="0">
                <a:latin typeface="+mj-lt"/>
              </a:rPr>
              <a:t>10</a:t>
            </a:r>
            <a:r>
              <a:rPr lang="zh-TW" altLang="en-US" b="1" dirty="0">
                <a:latin typeface="+mj-lt"/>
              </a:rPr>
              <a:t>日前檢附收費單據（國中以下免附收據，高中職以上請附收費單據）至人事室申請。相關規定如下</a:t>
            </a:r>
            <a:r>
              <a:rPr lang="zh-TW" altLang="en-US" b="1" dirty="0" smtClean="0">
                <a:latin typeface="+mj-lt"/>
              </a:rPr>
              <a:t>：</a:t>
            </a:r>
            <a:endParaRPr lang="en-US" altLang="zh-TW" b="1" dirty="0" smtClean="0">
              <a:latin typeface="+mj-lt"/>
            </a:endParaRPr>
          </a:p>
          <a:p>
            <a:pPr marL="811212" lvl="0" indent="-754062" algn="just">
              <a:buNone/>
            </a:pPr>
            <a:r>
              <a:rPr lang="zh-TW" altLang="zh-TW" sz="2400" dirty="0">
                <a:latin typeface="+mj-lt"/>
              </a:rPr>
              <a:t>（一</a:t>
            </a:r>
            <a:r>
              <a:rPr lang="zh-TW" altLang="zh-TW" sz="2400" dirty="0" smtClean="0">
                <a:latin typeface="+mj-lt"/>
              </a:rPr>
              <a:t>）</a:t>
            </a:r>
            <a:r>
              <a:rPr lang="en-US" sz="2400" dirty="0" err="1" smtClean="0">
                <a:latin typeface="+mj-lt"/>
              </a:rPr>
              <a:t>初次申請者需檢附戶口名簿影本</a:t>
            </a:r>
            <a:r>
              <a:rPr lang="en-US" sz="2400" dirty="0">
                <a:latin typeface="+mj-lt"/>
              </a:rPr>
              <a:t>。</a:t>
            </a:r>
            <a:endParaRPr sz="2400" dirty="0">
              <a:latin typeface="+mj-lt"/>
            </a:endParaRPr>
          </a:p>
          <a:p>
            <a:pPr marL="152400" lvl="0" indent="-95250" algn="just">
              <a:lnSpc>
                <a:spcPct val="115000"/>
              </a:lnSpc>
              <a:spcBef>
                <a:spcPts val="400"/>
              </a:spcBef>
              <a:buSzPts val="1100"/>
              <a:buNone/>
            </a:pPr>
            <a:r>
              <a:rPr lang="zh-TW" altLang="zh-TW" sz="2400" dirty="0" smtClean="0">
                <a:latin typeface="+mj-lt"/>
              </a:rPr>
              <a:t>（</a:t>
            </a:r>
            <a:r>
              <a:rPr lang="zh-TW" altLang="en-US" sz="2400" dirty="0" smtClean="0">
                <a:latin typeface="+mj-lt"/>
              </a:rPr>
              <a:t>二</a:t>
            </a:r>
            <a:r>
              <a:rPr lang="zh-TW" altLang="zh-TW" sz="2400" dirty="0" smtClean="0">
                <a:latin typeface="+mj-lt"/>
              </a:rPr>
              <a:t>）</a:t>
            </a:r>
            <a:r>
              <a:rPr lang="en-US" sz="2400" dirty="0" err="1">
                <a:latin typeface="+mj-lt"/>
                <a:sym typeface="Garamond"/>
              </a:rPr>
              <a:t>夫妻雙方均是軍公教人員者</a:t>
            </a:r>
            <a:r>
              <a:rPr lang="en-US" sz="2400" dirty="0" err="1">
                <a:latin typeface="+mj-lt"/>
              </a:rPr>
              <a:t>，僅限一方提出申請</a:t>
            </a:r>
            <a:r>
              <a:rPr lang="en-US" sz="2400" dirty="0" smtClean="0">
                <a:latin typeface="+mj-lt"/>
              </a:rPr>
              <a:t>。</a:t>
            </a:r>
          </a:p>
          <a:p>
            <a:pPr marL="901700" indent="-844550" algn="just">
              <a:lnSpc>
                <a:spcPct val="115000"/>
              </a:lnSpc>
              <a:spcBef>
                <a:spcPts val="400"/>
              </a:spcBef>
              <a:buSzPts val="1100"/>
              <a:buNone/>
            </a:pPr>
            <a:r>
              <a:rPr lang="zh-TW" altLang="zh-TW" sz="2400" dirty="0" smtClean="0">
                <a:latin typeface="+mj-lt"/>
              </a:rPr>
              <a:t>（</a:t>
            </a:r>
            <a:r>
              <a:rPr lang="zh-TW" altLang="en-US" sz="2400" dirty="0" smtClean="0">
                <a:latin typeface="+mj-lt"/>
              </a:rPr>
              <a:t>三</a:t>
            </a:r>
            <a:r>
              <a:rPr lang="zh-TW" altLang="zh-TW" sz="2400" dirty="0" smtClean="0">
                <a:latin typeface="+mj-lt"/>
              </a:rPr>
              <a:t>）</a:t>
            </a:r>
            <a:r>
              <a:rPr lang="zh-TW" altLang="en-US" sz="2400" dirty="0">
                <a:latin typeface="+mj-lt"/>
                <a:ea typeface="Arial"/>
                <a:cs typeface="Arial"/>
                <a:sym typeface="Arial"/>
              </a:rPr>
              <a:t>子女讀公私立高中</a:t>
            </a:r>
            <a:r>
              <a:rPr lang="en-US" altLang="zh-TW" sz="2400" dirty="0">
                <a:latin typeface="+mj-lt"/>
                <a:ea typeface="Arial"/>
                <a:cs typeface="Arial"/>
                <a:sym typeface="Arial"/>
              </a:rPr>
              <a:t>(</a:t>
            </a:r>
            <a:r>
              <a:rPr lang="zh-TW" altLang="en-US" sz="2400" dirty="0">
                <a:latin typeface="+mj-lt"/>
                <a:ea typeface="Arial"/>
                <a:cs typeface="Arial"/>
                <a:sym typeface="Arial"/>
              </a:rPr>
              <a:t>職</a:t>
            </a:r>
            <a:r>
              <a:rPr lang="en-US" altLang="zh-TW" sz="2400" dirty="0">
                <a:latin typeface="+mj-lt"/>
                <a:ea typeface="Arial"/>
                <a:cs typeface="Arial"/>
                <a:sym typeface="Arial"/>
              </a:rPr>
              <a:t>)</a:t>
            </a:r>
            <a:r>
              <a:rPr lang="zh-TW" altLang="en-US" sz="2400" dirty="0">
                <a:latin typeface="+mj-lt"/>
                <a:ea typeface="Arial"/>
                <a:cs typeface="Arial"/>
                <a:sym typeface="Arial"/>
              </a:rPr>
              <a:t>以上者，繳驗收費單據，如係繳交影本應由申請人書明</a:t>
            </a:r>
            <a:r>
              <a:rPr lang="en-US" altLang="zh-TW" sz="2400" dirty="0">
                <a:latin typeface="+mj-lt"/>
                <a:ea typeface="Arial"/>
                <a:cs typeface="Arial"/>
                <a:sym typeface="Arial"/>
              </a:rPr>
              <a:t>『</a:t>
            </a:r>
            <a:r>
              <a:rPr lang="zh-TW" altLang="en-US" sz="2400" dirty="0">
                <a:latin typeface="+mj-lt"/>
                <a:ea typeface="Arial"/>
                <a:cs typeface="Arial"/>
                <a:sym typeface="Arial"/>
              </a:rPr>
              <a:t>與正本相符</a:t>
            </a:r>
            <a:r>
              <a:rPr lang="en-US" altLang="zh-TW" sz="2400" dirty="0">
                <a:latin typeface="+mj-lt"/>
                <a:ea typeface="Arial"/>
                <a:cs typeface="Arial"/>
                <a:sym typeface="Arial"/>
              </a:rPr>
              <a:t>』</a:t>
            </a:r>
            <a:r>
              <a:rPr lang="zh-TW" altLang="en-US" sz="2400" dirty="0">
                <a:latin typeface="+mj-lt"/>
                <a:ea typeface="Arial"/>
                <a:cs typeface="Arial"/>
                <a:sym typeface="Arial"/>
              </a:rPr>
              <a:t>並簽名，以示負責。又轉帳繳費者，應併附原繳費</a:t>
            </a:r>
            <a:r>
              <a:rPr lang="zh-TW" altLang="en-US" sz="2400" dirty="0" smtClean="0">
                <a:latin typeface="+mj-lt"/>
                <a:ea typeface="Arial"/>
                <a:cs typeface="Arial"/>
                <a:sym typeface="Arial"/>
              </a:rPr>
              <a:t>通知單。</a:t>
            </a:r>
          </a:p>
        </p:txBody>
      </p:sp>
    </p:spTree>
    <p:extLst>
      <p:ext uri="{BB962C8B-B14F-4D97-AF65-F5344CB8AC3E}">
        <p14:creationId xmlns:p14="http://schemas.microsoft.com/office/powerpoint/2010/main" val="697293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63688" y="2684512"/>
            <a:ext cx="48245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109-2</a:t>
            </a: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校務會議</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sp>
        <p:nvSpPr>
          <p:cNvPr id="5" name="矩形 4"/>
          <p:cNvSpPr/>
          <p:nvPr/>
        </p:nvSpPr>
        <p:spPr>
          <a:xfrm>
            <a:off x="6588224" y="2913310"/>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897780" y="3057326"/>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4986" y="3203713"/>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9" name="文字方塊 8"/>
          <p:cNvSpPr txBox="1"/>
          <p:nvPr/>
        </p:nvSpPr>
        <p:spPr>
          <a:xfrm>
            <a:off x="5220072" y="5949280"/>
            <a:ext cx="26251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4E67C8">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報告人</a:t>
            </a:r>
            <a:r>
              <a:rPr kumimoji="0" lang="en-US" altLang="zh-TW" sz="2800" b="1" i="0" u="none" strike="noStrike" kern="1200" cap="none" spc="0" normalizeH="0" baseline="0" noProof="0" dirty="0" smtClean="0">
                <a:ln>
                  <a:noFill/>
                </a:ln>
                <a:solidFill>
                  <a:srgbClr val="4E67C8">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800" b="1" i="0" u="none" strike="noStrike" kern="1200" cap="none" spc="0" normalizeH="0" baseline="0" noProof="0" dirty="0" smtClean="0">
                <a:ln>
                  <a:noFill/>
                </a:ln>
                <a:solidFill>
                  <a:srgbClr val="4E67C8">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蘇鴻銘</a:t>
            </a:r>
            <a:endParaRPr kumimoji="0" lang="zh-TW" altLang="en-US" sz="2800" b="1" i="0" u="none" strike="noStrike" kern="1200" cap="none" spc="0" normalizeH="0" baseline="0" noProof="0" dirty="0">
              <a:ln>
                <a:noFill/>
              </a:ln>
              <a:solidFill>
                <a:srgbClr val="4E67C8">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
        <p:nvSpPr>
          <p:cNvPr id="10" name="日期版面配置區 9"/>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11" name="投影片編號版面配置區 10"/>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12" name="文字方塊 11"/>
          <p:cNvSpPr txBox="1"/>
          <p:nvPr/>
        </p:nvSpPr>
        <p:spPr>
          <a:xfrm>
            <a:off x="755576" y="1628800"/>
            <a:ext cx="29523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0" i="0" u="none" strike="noStrike" kern="1200" cap="none" spc="0" normalizeH="0" baseline="0" noProof="0" dirty="0" smtClean="0">
                <a:ln>
                  <a:noFill/>
                </a:ln>
                <a:solidFill>
                  <a:srgbClr val="B4DCFA">
                    <a:lumMod val="25000"/>
                  </a:srgbClr>
                </a:solidFill>
                <a:effectLst/>
                <a:uLnTx/>
                <a:uFillTx/>
                <a:latin typeface="Trebuchet MS"/>
                <a:ea typeface="微軟正黑體" panose="020B0604030504040204" pitchFamily="34" charset="-120"/>
                <a:cs typeface="+mn-cs"/>
              </a:rPr>
              <a:t>中壢高商</a:t>
            </a:r>
            <a:endParaRPr kumimoji="0" lang="zh-TW" altLang="en-US" sz="5400" b="0" i="0" u="none" strike="noStrike" kern="1200" cap="none" spc="0" normalizeH="0" baseline="0" noProof="0" dirty="0">
              <a:ln>
                <a:noFill/>
              </a:ln>
              <a:solidFill>
                <a:srgbClr val="B4DCFA">
                  <a:lumMod val="25000"/>
                </a:srgbClr>
              </a:solidFill>
              <a:effectLst/>
              <a:uLnTx/>
              <a:uFillTx/>
              <a:latin typeface="Trebuchet MS"/>
              <a:ea typeface="微軟正黑體" panose="020B0604030504040204" pitchFamily="34" charset="-120"/>
              <a:cs typeface="+mn-cs"/>
            </a:endParaRPr>
          </a:p>
        </p:txBody>
      </p:sp>
    </p:spTree>
    <p:extLst>
      <p:ext uri="{BB962C8B-B14F-4D97-AF65-F5344CB8AC3E}">
        <p14:creationId xmlns:p14="http://schemas.microsoft.com/office/powerpoint/2010/main" val="2307300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dirty="0" err="1">
                <a:solidFill>
                  <a:srgbClr val="0033CC"/>
                </a:solidFill>
                <a:latin typeface="標楷體" panose="03000509000000000000" pitchFamily="65" charset="-120"/>
                <a:ea typeface="標楷體" panose="03000509000000000000" pitchFamily="65" charset="-120"/>
              </a:rPr>
              <a:t>人事室</a:t>
            </a:r>
            <a:r>
              <a:rPr lang="en-US" sz="6000" b="1" i="1" u="none" dirty="0">
                <a:solidFill>
                  <a:srgbClr val="0033CC"/>
                </a:solidFill>
                <a:latin typeface="Garamond"/>
                <a:ea typeface="Garamond"/>
                <a:cs typeface="Garamond"/>
                <a:sym typeface="Garamond"/>
              </a:rPr>
              <a:t>            </a:t>
            </a:r>
            <a:r>
              <a:rPr lang="en-US" sz="6000" b="1" dirty="0">
                <a:solidFill>
                  <a:srgbClr val="0033CC"/>
                </a:solidFill>
                <a:latin typeface="標楷體" panose="03000509000000000000" pitchFamily="65" charset="-120"/>
                <a:ea typeface="標楷體" panose="03000509000000000000" pitchFamily="65" charset="-120"/>
              </a:rPr>
              <a:t>7-</a:t>
            </a:r>
            <a:r>
              <a:rPr lang="en-US" altLang="zh-TW" sz="6000" b="1" dirty="0">
                <a:solidFill>
                  <a:srgbClr val="0033CC"/>
                </a:solidFill>
                <a:latin typeface="標楷體" panose="03000509000000000000" pitchFamily="65" charset="-120"/>
                <a:ea typeface="標楷體" panose="03000509000000000000" pitchFamily="65" charset="-120"/>
              </a:rPr>
              <a:t>2</a:t>
            </a:r>
            <a:endParaRPr sz="6000" b="1" dirty="0">
              <a:solidFill>
                <a:srgbClr val="0033CC"/>
              </a:solidFill>
              <a:latin typeface="標楷體" panose="03000509000000000000" pitchFamily="65" charset="-120"/>
              <a:ea typeface="標楷體" panose="03000509000000000000" pitchFamily="65" charset="-120"/>
            </a:endParaRPr>
          </a:p>
        </p:txBody>
      </p:sp>
      <p:sp>
        <p:nvSpPr>
          <p:cNvPr id="283" name="Google Shape;283;p38"/>
          <p:cNvSpPr txBox="1">
            <a:spLocks noGrp="1"/>
          </p:cNvSpPr>
          <p:nvPr>
            <p:ph type="body" idx="1"/>
          </p:nvPr>
        </p:nvSpPr>
        <p:spPr>
          <a:xfrm>
            <a:off x="457200" y="1473079"/>
            <a:ext cx="8229600" cy="4530600"/>
          </a:xfrm>
          <a:prstGeom prst="rect">
            <a:avLst/>
          </a:prstGeom>
          <a:noFill/>
          <a:ln>
            <a:noFill/>
          </a:ln>
        </p:spPr>
        <p:txBody>
          <a:bodyPr spcFirstLastPara="1" wrap="square" lIns="91425" tIns="45700" rIns="91425" bIns="45700" anchor="t" anchorCtr="0">
            <a:noAutofit/>
          </a:bodyPr>
          <a:lstStyle/>
          <a:p>
            <a:pPr marL="990600" lvl="0" indent="-933450" algn="just">
              <a:lnSpc>
                <a:spcPct val="115000"/>
              </a:lnSpc>
              <a:spcBef>
                <a:spcPts val="400"/>
              </a:spcBef>
              <a:buSzPts val="1100"/>
              <a:buNone/>
            </a:pPr>
            <a:r>
              <a:rPr lang="zh-TW" altLang="zh-TW" sz="2400" dirty="0"/>
              <a:t>（四）</a:t>
            </a:r>
            <a:r>
              <a:rPr lang="zh-TW" altLang="en-US" sz="2400" dirty="0" smtClean="0">
                <a:latin typeface="+mj-lt"/>
                <a:ea typeface="Arial"/>
                <a:cs typeface="Arial"/>
                <a:sym typeface="Arial"/>
              </a:rPr>
              <a:t>已</a:t>
            </a:r>
            <a:r>
              <a:rPr lang="zh-TW" altLang="en-US" sz="2400" dirty="0">
                <a:latin typeface="+mj-lt"/>
                <a:ea typeface="Arial"/>
                <a:cs typeface="Arial"/>
                <a:sym typeface="Arial"/>
              </a:rPr>
              <a:t>獲有軍公教遺族就學費用優待條例享有公費、減免學雜費之優待，或已領取其他政府提供之獎助，或全免或減免學雜費者，均不得申請子女教育補助。（請各項補助申領身份者，自行斟酌各項補助額度，擇一申領）但領取優秀學生獎學金、清寒獎學金及民間團體所舉辦之獎學金，不在此限。又未具上開不得申請情形，惟其實際繳納之學雜費低於子女教育補助標準者，僅得補助其實際繳納數額。</a:t>
            </a:r>
            <a:endParaRPr lang="zh-TW" altLang="en-US" sz="2400" dirty="0">
              <a:latin typeface="+mj-lt"/>
            </a:endParaRPr>
          </a:p>
        </p:txBody>
      </p:sp>
    </p:spTree>
    <p:extLst>
      <p:ext uri="{BB962C8B-B14F-4D97-AF65-F5344CB8AC3E}">
        <p14:creationId xmlns:p14="http://schemas.microsoft.com/office/powerpoint/2010/main" val="7368799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dirty="0" err="1">
                <a:solidFill>
                  <a:srgbClr val="0033CC"/>
                </a:solidFill>
                <a:latin typeface="標楷體" panose="03000509000000000000" pitchFamily="65" charset="-120"/>
                <a:ea typeface="標楷體" panose="03000509000000000000" pitchFamily="65" charset="-120"/>
              </a:rPr>
              <a:t>人事室</a:t>
            </a:r>
            <a:r>
              <a:rPr lang="en-US" sz="6000" b="1" dirty="0">
                <a:solidFill>
                  <a:srgbClr val="0033CC"/>
                </a:solidFill>
                <a:latin typeface="標楷體" panose="03000509000000000000" pitchFamily="65" charset="-120"/>
                <a:ea typeface="標楷體" panose="03000509000000000000" pitchFamily="65" charset="-120"/>
              </a:rPr>
              <a:t> </a:t>
            </a:r>
            <a:r>
              <a:rPr lang="en-US" sz="6000" b="1" i="1" u="none" dirty="0">
                <a:solidFill>
                  <a:srgbClr val="0033CC"/>
                </a:solidFill>
                <a:latin typeface="Garamond"/>
                <a:ea typeface="Garamond"/>
                <a:cs typeface="Garamond"/>
                <a:sym typeface="Garamond"/>
              </a:rPr>
              <a:t>           </a:t>
            </a:r>
            <a:r>
              <a:rPr lang="en-US" sz="6000" b="1" dirty="0">
                <a:solidFill>
                  <a:srgbClr val="0033CC"/>
                </a:solidFill>
                <a:latin typeface="標楷體" panose="03000509000000000000" pitchFamily="65" charset="-120"/>
                <a:ea typeface="標楷體" panose="03000509000000000000" pitchFamily="65" charset="-120"/>
              </a:rPr>
              <a:t>7-3</a:t>
            </a:r>
            <a:endParaRPr sz="6000" b="1" dirty="0">
              <a:solidFill>
                <a:srgbClr val="0033CC"/>
              </a:solidFill>
              <a:latin typeface="標楷體" panose="03000509000000000000" pitchFamily="65" charset="-120"/>
              <a:ea typeface="標楷體" panose="03000509000000000000" pitchFamily="65" charset="-120"/>
            </a:endParaRPr>
          </a:p>
        </p:txBody>
      </p:sp>
      <p:sp>
        <p:nvSpPr>
          <p:cNvPr id="295" name="Google Shape;295;p39"/>
          <p:cNvSpPr txBox="1">
            <a:spLocks noGrp="1"/>
          </p:cNvSpPr>
          <p:nvPr>
            <p:ph type="body" idx="1"/>
          </p:nvPr>
        </p:nvSpPr>
        <p:spPr>
          <a:xfrm>
            <a:off x="504203" y="1466405"/>
            <a:ext cx="8229600" cy="4530600"/>
          </a:xfrm>
          <a:prstGeom prst="rect">
            <a:avLst/>
          </a:prstGeom>
          <a:noFill/>
          <a:ln>
            <a:noFill/>
          </a:ln>
        </p:spPr>
        <p:txBody>
          <a:bodyPr spcFirstLastPara="1" wrap="square" lIns="91425" tIns="45700" rIns="91425" bIns="45700" anchor="t" anchorCtr="0">
            <a:noAutofit/>
          </a:bodyPr>
          <a:lstStyle/>
          <a:p>
            <a:pPr marL="628650" lvl="0" indent="-628650" algn="just">
              <a:lnSpc>
                <a:spcPct val="115000"/>
              </a:lnSpc>
              <a:spcBef>
                <a:spcPts val="0"/>
              </a:spcBef>
              <a:buClr>
                <a:schemeClr val="dk1"/>
              </a:buClr>
              <a:buSzPts val="1100"/>
              <a:buNone/>
            </a:pPr>
            <a:r>
              <a:rPr lang="en-US" b="1" dirty="0">
                <a:latin typeface="Arial"/>
                <a:ea typeface="Arial"/>
                <a:cs typeface="Arial"/>
                <a:sym typeface="Arial"/>
              </a:rPr>
              <a:t>二</a:t>
            </a:r>
            <a:r>
              <a:rPr lang="en-US" b="1" dirty="0" smtClean="0">
                <a:latin typeface="Arial"/>
                <a:ea typeface="Arial"/>
                <a:cs typeface="Arial"/>
                <a:sym typeface="Arial"/>
              </a:rPr>
              <a:t>、</a:t>
            </a:r>
            <a:r>
              <a:rPr lang="zh-TW" altLang="en-US" b="1" dirty="0">
                <a:latin typeface="Arial"/>
                <a:ea typeface="Arial"/>
                <a:cs typeface="Arial"/>
                <a:sym typeface="Arial"/>
              </a:rPr>
              <a:t>教師欲進修學位請依規定向學校提出申請</a:t>
            </a:r>
            <a:r>
              <a:rPr lang="en-US" altLang="zh-TW" b="1" dirty="0">
                <a:latin typeface="Arial"/>
                <a:ea typeface="Arial"/>
                <a:cs typeface="Arial"/>
                <a:sym typeface="Arial"/>
              </a:rPr>
              <a:t>(</a:t>
            </a:r>
            <a:r>
              <a:rPr lang="zh-TW" altLang="en-US" b="1" dirty="0">
                <a:latin typeface="Arial"/>
                <a:ea typeface="Arial"/>
                <a:cs typeface="Arial"/>
                <a:sym typeface="Arial"/>
              </a:rPr>
              <a:t>申請書請至人事室網頁下載</a:t>
            </a:r>
            <a:r>
              <a:rPr lang="en-US" altLang="zh-TW" b="1" dirty="0">
                <a:latin typeface="Arial"/>
                <a:ea typeface="Arial"/>
                <a:cs typeface="Arial"/>
                <a:sym typeface="Arial"/>
              </a:rPr>
              <a:t>)</a:t>
            </a:r>
            <a:r>
              <a:rPr lang="zh-TW" altLang="en-US" b="1" dirty="0">
                <a:latin typeface="Arial"/>
                <a:ea typeface="Arial"/>
                <a:cs typeface="Arial"/>
                <a:sym typeface="Arial"/>
              </a:rPr>
              <a:t>，屆時如獲錄取請檢附錄取</a:t>
            </a:r>
            <a:r>
              <a:rPr lang="en-US" altLang="zh-TW" b="1" dirty="0">
                <a:latin typeface="Arial"/>
                <a:ea typeface="Arial"/>
                <a:cs typeface="Arial"/>
                <a:sym typeface="Arial"/>
              </a:rPr>
              <a:t>(</a:t>
            </a:r>
            <a:r>
              <a:rPr lang="zh-TW" altLang="en-US" b="1" dirty="0">
                <a:latin typeface="Arial"/>
                <a:ea typeface="Arial"/>
                <a:cs typeface="Arial"/>
                <a:sym typeface="Arial"/>
              </a:rPr>
              <a:t>成績</a:t>
            </a:r>
            <a:r>
              <a:rPr lang="en-US" altLang="zh-TW" b="1" dirty="0">
                <a:latin typeface="Arial"/>
                <a:ea typeface="Arial"/>
                <a:cs typeface="Arial"/>
                <a:sym typeface="Arial"/>
              </a:rPr>
              <a:t>)</a:t>
            </a:r>
            <a:r>
              <a:rPr lang="zh-TW" altLang="en-US" b="1" dirty="0">
                <a:latin typeface="Arial"/>
                <a:ea typeface="Arial"/>
                <a:cs typeface="Arial"/>
                <a:sym typeface="Arial"/>
              </a:rPr>
              <a:t>通知書送人事室，以符合畢業後提敘薪級的完整程序。教師如已在研究所進修者</a:t>
            </a:r>
            <a:r>
              <a:rPr lang="en-US" altLang="zh-TW" b="1" dirty="0">
                <a:latin typeface="Arial"/>
                <a:ea typeface="Arial"/>
                <a:cs typeface="Arial"/>
                <a:sym typeface="Arial"/>
              </a:rPr>
              <a:t>(</a:t>
            </a:r>
            <a:r>
              <a:rPr lang="zh-TW" altLang="en-US" b="1" dirty="0">
                <a:latin typeface="Arial"/>
                <a:ea typeface="Arial"/>
                <a:cs typeface="Arial"/>
                <a:sym typeface="Arial"/>
              </a:rPr>
              <a:t>申請部分辦公時間進修者</a:t>
            </a:r>
            <a:r>
              <a:rPr lang="en-US" altLang="zh-TW" b="1" dirty="0">
                <a:latin typeface="Arial"/>
                <a:ea typeface="Arial"/>
                <a:cs typeface="Arial"/>
                <a:sym typeface="Arial"/>
              </a:rPr>
              <a:t>)</a:t>
            </a:r>
            <a:r>
              <a:rPr lang="zh-TW" altLang="en-US" b="1" dirty="0">
                <a:latin typeface="Arial"/>
                <a:ea typeface="Arial"/>
                <a:cs typeface="Arial"/>
                <a:sym typeface="Arial"/>
              </a:rPr>
              <a:t>，開學請影印課表（</a:t>
            </a:r>
            <a:r>
              <a:rPr lang="en-US" altLang="zh-TW" b="1" dirty="0">
                <a:latin typeface="Arial"/>
                <a:ea typeface="Arial"/>
                <a:cs typeface="Arial"/>
                <a:sym typeface="Arial"/>
              </a:rPr>
              <a:t>110</a:t>
            </a:r>
            <a:r>
              <a:rPr lang="zh-TW" altLang="en-US" b="1" dirty="0">
                <a:latin typeface="Arial"/>
                <a:ea typeface="Arial"/>
                <a:cs typeface="Arial"/>
                <a:sym typeface="Arial"/>
              </a:rPr>
              <a:t>學年考取者請加附錄取通知）擲交</a:t>
            </a:r>
            <a:r>
              <a:rPr lang="zh-TW" altLang="en-US" b="1" dirty="0" smtClean="0">
                <a:latin typeface="Arial"/>
                <a:ea typeface="Arial"/>
                <a:cs typeface="Arial"/>
                <a:sym typeface="Arial"/>
              </a:rPr>
              <a:t>人事室</a:t>
            </a:r>
            <a:r>
              <a:rPr lang="en-US" b="1" dirty="0" smtClean="0">
                <a:latin typeface="Arial"/>
                <a:ea typeface="Arial"/>
                <a:cs typeface="Arial"/>
                <a:sym typeface="Arial"/>
              </a:rPr>
              <a:t>。</a:t>
            </a:r>
            <a:endParaRPr b="1" dirty="0">
              <a:latin typeface="Arial"/>
              <a:ea typeface="Arial"/>
              <a:cs typeface="Arial"/>
              <a:sym typeface="Arial"/>
            </a:endParaRPr>
          </a:p>
        </p:txBody>
      </p:sp>
    </p:spTree>
    <p:extLst>
      <p:ext uri="{BB962C8B-B14F-4D97-AF65-F5344CB8AC3E}">
        <p14:creationId xmlns:p14="http://schemas.microsoft.com/office/powerpoint/2010/main" val="21057168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a:buClr>
                <a:srgbClr val="0033CC"/>
              </a:buClr>
              <a:buSzPts val="6000"/>
            </a:pPr>
            <a:r>
              <a:rPr lang="en-US" sz="6000" b="1" i="1" u="none" dirty="0">
                <a:solidFill>
                  <a:srgbClr val="0033CC"/>
                </a:solidFill>
                <a:latin typeface="Garamond"/>
                <a:ea typeface="Garamond"/>
                <a:cs typeface="Garamond"/>
                <a:sym typeface="Garamond"/>
              </a:rPr>
              <a:t> </a:t>
            </a:r>
            <a:r>
              <a:rPr lang="en-US" sz="6000" b="1" i="1" u="none" dirty="0" smtClean="0">
                <a:solidFill>
                  <a:srgbClr val="0033CC"/>
                </a:solidFill>
                <a:latin typeface="Garamond"/>
                <a:ea typeface="Garamond"/>
                <a:cs typeface="Garamond"/>
                <a:sym typeface="Garamond"/>
              </a:rPr>
              <a:t>  </a:t>
            </a:r>
            <a:r>
              <a:rPr lang="en-US" sz="6000" b="1" dirty="0" err="1">
                <a:solidFill>
                  <a:srgbClr val="0033CC"/>
                </a:solidFill>
                <a:latin typeface="標楷體" panose="03000509000000000000" pitchFamily="65" charset="-120"/>
                <a:ea typeface="標楷體" panose="03000509000000000000" pitchFamily="65" charset="-120"/>
              </a:rPr>
              <a:t>人事室</a:t>
            </a:r>
            <a:r>
              <a:rPr lang="en-US" sz="6000" b="1" i="1" u="none" dirty="0" smtClean="0">
                <a:solidFill>
                  <a:srgbClr val="0033CC"/>
                </a:solidFill>
                <a:latin typeface="Garamond"/>
                <a:ea typeface="Garamond"/>
                <a:cs typeface="Garamond"/>
                <a:sym typeface="Garamond"/>
              </a:rPr>
              <a:t>            </a:t>
            </a:r>
            <a:r>
              <a:rPr lang="en-US" sz="6000" b="1" dirty="0">
                <a:solidFill>
                  <a:srgbClr val="0033CC"/>
                </a:solidFill>
                <a:latin typeface="標楷體" panose="03000509000000000000" pitchFamily="65" charset="-120"/>
                <a:ea typeface="標楷體" panose="03000509000000000000" pitchFamily="65" charset="-120"/>
              </a:rPr>
              <a:t>7-</a:t>
            </a:r>
            <a:r>
              <a:rPr lang="en-US" altLang="zh-TW" sz="6000" b="1" dirty="0">
                <a:solidFill>
                  <a:srgbClr val="0033CC"/>
                </a:solidFill>
                <a:latin typeface="標楷體" panose="03000509000000000000" pitchFamily="65" charset="-120"/>
                <a:ea typeface="標楷體" panose="03000509000000000000" pitchFamily="65" charset="-120"/>
              </a:rPr>
              <a:t>4</a:t>
            </a:r>
            <a:endParaRPr sz="6000" b="1" dirty="0">
              <a:solidFill>
                <a:srgbClr val="0033CC"/>
              </a:solidFill>
              <a:latin typeface="標楷體" panose="03000509000000000000" pitchFamily="65" charset="-120"/>
              <a:ea typeface="標楷體" panose="03000509000000000000" pitchFamily="65" charset="-120"/>
            </a:endParaRPr>
          </a:p>
        </p:txBody>
      </p:sp>
      <p:sp>
        <p:nvSpPr>
          <p:cNvPr id="295" name="Google Shape;295;p39"/>
          <p:cNvSpPr txBox="1">
            <a:spLocks noGrp="1"/>
          </p:cNvSpPr>
          <p:nvPr>
            <p:ph type="body" idx="1"/>
          </p:nvPr>
        </p:nvSpPr>
        <p:spPr>
          <a:xfrm>
            <a:off x="504203" y="1466405"/>
            <a:ext cx="8229600" cy="4530600"/>
          </a:xfrm>
          <a:prstGeom prst="rect">
            <a:avLst/>
          </a:prstGeom>
          <a:noFill/>
          <a:ln>
            <a:noFill/>
          </a:ln>
        </p:spPr>
        <p:txBody>
          <a:bodyPr spcFirstLastPara="1" wrap="square" lIns="91425" tIns="45700" rIns="91425" bIns="45700" anchor="t" anchorCtr="0">
            <a:noAutofit/>
          </a:bodyPr>
          <a:lstStyle/>
          <a:p>
            <a:pPr marL="628650" lvl="0" indent="-628650" algn="just">
              <a:lnSpc>
                <a:spcPct val="115000"/>
              </a:lnSpc>
              <a:spcBef>
                <a:spcPts val="0"/>
              </a:spcBef>
              <a:buClr>
                <a:schemeClr val="dk1"/>
              </a:buClr>
              <a:buSzPts val="1100"/>
              <a:buNone/>
            </a:pPr>
            <a:r>
              <a:rPr lang="en-US" b="1" dirty="0" smtClean="0">
                <a:latin typeface="Arial"/>
                <a:ea typeface="Arial"/>
                <a:cs typeface="Arial"/>
                <a:sym typeface="Arial"/>
              </a:rPr>
              <a:t>三、</a:t>
            </a:r>
            <a:r>
              <a:rPr lang="zh-TW" altLang="en-US" b="1" dirty="0">
                <a:latin typeface="Arial"/>
                <a:ea typeface="Arial"/>
                <a:cs typeface="Arial"/>
                <a:sym typeface="Arial"/>
              </a:rPr>
              <a:t>教師在職進修取得較高學歷，其休學不計入進修期間，故無論以何種形式進修，休學時均須以書面向學校報備；教師部分辦公時間以公假方式參加進修，其進修期間若辦理休學，休學期間進修人員應立即上班銷假，自不得繼續請</a:t>
            </a:r>
            <a:r>
              <a:rPr lang="zh-TW" altLang="en-US" b="1" dirty="0" smtClean="0">
                <a:latin typeface="Arial"/>
                <a:ea typeface="Arial"/>
                <a:cs typeface="Arial"/>
                <a:sym typeface="Arial"/>
              </a:rPr>
              <a:t>公假</a:t>
            </a:r>
            <a:r>
              <a:rPr lang="en-US" b="1" dirty="0" smtClean="0">
                <a:latin typeface="Arial"/>
                <a:ea typeface="Arial"/>
                <a:cs typeface="Arial"/>
                <a:sym typeface="Arial"/>
              </a:rPr>
              <a:t>。</a:t>
            </a:r>
            <a:endParaRPr b="1" dirty="0">
              <a:latin typeface="Arial"/>
              <a:ea typeface="Arial"/>
              <a:cs typeface="Arial"/>
              <a:sym typeface="Arial"/>
            </a:endParaRPr>
          </a:p>
          <a:p>
            <a:pPr marL="342900" marR="0" lvl="0" indent="-209550" algn="l" rtl="0">
              <a:lnSpc>
                <a:spcPct val="100000"/>
              </a:lnSpc>
              <a:spcBef>
                <a:spcPts val="0"/>
              </a:spcBef>
              <a:spcAft>
                <a:spcPts val="0"/>
              </a:spcAft>
              <a:buClr>
                <a:schemeClr val="lt2"/>
              </a:buClr>
              <a:buSzPts val="2100"/>
              <a:buFont typeface="Noto Sans Symbols"/>
              <a:buNone/>
            </a:pPr>
            <a:endParaRPr dirty="0"/>
          </a:p>
        </p:txBody>
      </p:sp>
    </p:spTree>
    <p:extLst>
      <p:ext uri="{BB962C8B-B14F-4D97-AF65-F5344CB8AC3E}">
        <p14:creationId xmlns:p14="http://schemas.microsoft.com/office/powerpoint/2010/main" val="10205085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a:buClr>
                <a:srgbClr val="0033CC"/>
              </a:buClr>
              <a:buSzPts val="6000"/>
            </a:pPr>
            <a:r>
              <a:rPr lang="en-US" sz="6000" b="1" i="1" u="none" dirty="0">
                <a:solidFill>
                  <a:srgbClr val="0033CC"/>
                </a:solidFill>
                <a:latin typeface="Garamond"/>
                <a:ea typeface="Garamond"/>
                <a:cs typeface="Garamond"/>
                <a:sym typeface="Garamond"/>
              </a:rPr>
              <a:t> </a:t>
            </a:r>
            <a:r>
              <a:rPr lang="en-US" sz="6000" b="1" i="1" u="none" dirty="0" smtClean="0">
                <a:solidFill>
                  <a:srgbClr val="0033CC"/>
                </a:solidFill>
                <a:latin typeface="Garamond"/>
                <a:ea typeface="Garamond"/>
                <a:cs typeface="Garamond"/>
                <a:sym typeface="Garamond"/>
              </a:rPr>
              <a:t>  </a:t>
            </a:r>
            <a:r>
              <a:rPr lang="en-US" sz="6000" b="1" dirty="0" err="1">
                <a:solidFill>
                  <a:srgbClr val="0033CC"/>
                </a:solidFill>
                <a:latin typeface="標楷體" panose="03000509000000000000" pitchFamily="65" charset="-120"/>
                <a:ea typeface="標楷體" panose="03000509000000000000" pitchFamily="65" charset="-120"/>
              </a:rPr>
              <a:t>人事室</a:t>
            </a:r>
            <a:r>
              <a:rPr lang="en-US" sz="6000" b="1" dirty="0">
                <a:solidFill>
                  <a:srgbClr val="0033CC"/>
                </a:solidFill>
                <a:latin typeface="標楷體" panose="03000509000000000000" pitchFamily="65" charset="-120"/>
                <a:ea typeface="標楷體" panose="03000509000000000000" pitchFamily="65" charset="-120"/>
              </a:rPr>
              <a:t> </a:t>
            </a:r>
            <a:r>
              <a:rPr lang="en-US" sz="6000" b="1" i="1" u="none" dirty="0" smtClean="0">
                <a:solidFill>
                  <a:srgbClr val="0033CC"/>
                </a:solidFill>
                <a:latin typeface="Garamond"/>
                <a:ea typeface="Garamond"/>
                <a:cs typeface="Garamond"/>
                <a:sym typeface="Garamond"/>
              </a:rPr>
              <a:t>           </a:t>
            </a:r>
            <a:r>
              <a:rPr lang="en-US" sz="6000" b="1" dirty="0">
                <a:solidFill>
                  <a:srgbClr val="0033CC"/>
                </a:solidFill>
                <a:latin typeface="標楷體" panose="03000509000000000000" pitchFamily="65" charset="-120"/>
                <a:ea typeface="標楷體" panose="03000509000000000000" pitchFamily="65" charset="-120"/>
              </a:rPr>
              <a:t>7-</a:t>
            </a:r>
            <a:r>
              <a:rPr lang="en-US" altLang="zh-TW" sz="6000" b="1" dirty="0">
                <a:solidFill>
                  <a:srgbClr val="0033CC"/>
                </a:solidFill>
                <a:latin typeface="標楷體" panose="03000509000000000000" pitchFamily="65" charset="-120"/>
                <a:ea typeface="標楷體" panose="03000509000000000000" pitchFamily="65" charset="-120"/>
              </a:rPr>
              <a:t>5</a:t>
            </a:r>
            <a:endParaRPr sz="6000" b="1" dirty="0">
              <a:solidFill>
                <a:srgbClr val="0033CC"/>
              </a:solidFill>
              <a:latin typeface="標楷體" panose="03000509000000000000" pitchFamily="65" charset="-120"/>
              <a:ea typeface="標楷體" panose="03000509000000000000" pitchFamily="65" charset="-120"/>
            </a:endParaRPr>
          </a:p>
        </p:txBody>
      </p:sp>
      <p:sp>
        <p:nvSpPr>
          <p:cNvPr id="295" name="Google Shape;295;p39"/>
          <p:cNvSpPr txBox="1">
            <a:spLocks noGrp="1"/>
          </p:cNvSpPr>
          <p:nvPr>
            <p:ph type="body" idx="1"/>
          </p:nvPr>
        </p:nvSpPr>
        <p:spPr>
          <a:xfrm>
            <a:off x="504203" y="1466405"/>
            <a:ext cx="8229600" cy="4530600"/>
          </a:xfrm>
          <a:prstGeom prst="rect">
            <a:avLst/>
          </a:prstGeom>
          <a:noFill/>
          <a:ln>
            <a:noFill/>
          </a:ln>
        </p:spPr>
        <p:txBody>
          <a:bodyPr spcFirstLastPara="1" wrap="square" lIns="91425" tIns="45700" rIns="91425" bIns="45700" anchor="t" anchorCtr="0">
            <a:noAutofit/>
          </a:bodyPr>
          <a:lstStyle/>
          <a:p>
            <a:pPr marL="628650" lvl="0" indent="-628650" algn="just">
              <a:lnSpc>
                <a:spcPct val="115000"/>
              </a:lnSpc>
              <a:spcBef>
                <a:spcPts val="0"/>
              </a:spcBef>
              <a:buClr>
                <a:schemeClr val="dk1"/>
              </a:buClr>
              <a:buSzPts val="1100"/>
              <a:buNone/>
            </a:pPr>
            <a:r>
              <a:rPr lang="zh-TW" altLang="en-US" b="1" dirty="0">
                <a:latin typeface="Arial"/>
                <a:ea typeface="Arial"/>
                <a:cs typeface="Arial"/>
                <a:sym typeface="Arial"/>
              </a:rPr>
              <a:t>四、取得較高學歷之教師，請儘速檢附相關證明文件送人事室辦理改敘。</a:t>
            </a:r>
          </a:p>
          <a:p>
            <a:pPr marL="628650" lvl="0" indent="-628650" algn="just">
              <a:lnSpc>
                <a:spcPct val="115000"/>
              </a:lnSpc>
              <a:spcBef>
                <a:spcPts val="0"/>
              </a:spcBef>
              <a:buClr>
                <a:schemeClr val="dk1"/>
              </a:buClr>
              <a:buSzPts val="1100"/>
              <a:buNone/>
            </a:pPr>
            <a:r>
              <a:rPr lang="zh-TW" altLang="en-US" b="1" dirty="0">
                <a:latin typeface="Arial"/>
                <a:ea typeface="Arial"/>
                <a:cs typeface="Arial"/>
                <a:sym typeface="Arial"/>
              </a:rPr>
              <a:t>五、有關本校教職員例假日擔任試務、監試人員及經本府指派擔任裁判等，如已支領工作酬勞費、工作報酬及裁判費，依規定不得申請加班費及補休。</a:t>
            </a:r>
          </a:p>
          <a:p>
            <a:pPr marL="342900" marR="0" lvl="0" indent="-209550" algn="l" rtl="0">
              <a:lnSpc>
                <a:spcPct val="100000"/>
              </a:lnSpc>
              <a:spcBef>
                <a:spcPts val="0"/>
              </a:spcBef>
              <a:spcAft>
                <a:spcPts val="0"/>
              </a:spcAft>
              <a:buClr>
                <a:schemeClr val="lt2"/>
              </a:buClr>
              <a:buSzPts val="2100"/>
              <a:buFont typeface="Noto Sans Symbols"/>
              <a:buNone/>
            </a:pPr>
            <a:endParaRPr dirty="0"/>
          </a:p>
        </p:txBody>
      </p:sp>
    </p:spTree>
    <p:extLst>
      <p:ext uri="{BB962C8B-B14F-4D97-AF65-F5344CB8AC3E}">
        <p14:creationId xmlns:p14="http://schemas.microsoft.com/office/powerpoint/2010/main" val="522627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a:buClr>
                <a:srgbClr val="0033CC"/>
              </a:buClr>
              <a:buSzPts val="6000"/>
            </a:pPr>
            <a:r>
              <a:rPr lang="en-US" sz="6000" b="1" i="1" u="none" dirty="0">
                <a:solidFill>
                  <a:srgbClr val="0033CC"/>
                </a:solidFill>
                <a:latin typeface="Garamond"/>
                <a:ea typeface="Garamond"/>
                <a:cs typeface="Garamond"/>
                <a:sym typeface="Garamond"/>
              </a:rPr>
              <a:t>   </a:t>
            </a:r>
            <a:r>
              <a:rPr lang="en-US" sz="6000" b="1" dirty="0" err="1">
                <a:solidFill>
                  <a:srgbClr val="0033CC"/>
                </a:solidFill>
                <a:latin typeface="標楷體" panose="03000509000000000000" pitchFamily="65" charset="-120"/>
                <a:ea typeface="標楷體" panose="03000509000000000000" pitchFamily="65" charset="-120"/>
              </a:rPr>
              <a:t>人事室</a:t>
            </a:r>
            <a:r>
              <a:rPr lang="en-US" sz="6000" b="1" dirty="0">
                <a:solidFill>
                  <a:srgbClr val="0033CC"/>
                </a:solidFill>
                <a:latin typeface="標楷體" panose="03000509000000000000" pitchFamily="65" charset="-120"/>
                <a:ea typeface="標楷體" panose="03000509000000000000" pitchFamily="65" charset="-120"/>
              </a:rPr>
              <a:t> </a:t>
            </a:r>
            <a:r>
              <a:rPr lang="en-US" sz="6000" b="1" i="1" u="none" dirty="0">
                <a:solidFill>
                  <a:srgbClr val="0033CC"/>
                </a:solidFill>
                <a:latin typeface="Garamond"/>
                <a:ea typeface="Garamond"/>
                <a:cs typeface="Garamond"/>
                <a:sym typeface="Garamond"/>
              </a:rPr>
              <a:t>           </a:t>
            </a:r>
            <a:r>
              <a:rPr lang="en-US" sz="6000" b="1" dirty="0">
                <a:solidFill>
                  <a:srgbClr val="0033CC"/>
                </a:solidFill>
                <a:latin typeface="標楷體" panose="03000509000000000000" pitchFamily="65" charset="-120"/>
                <a:ea typeface="標楷體" panose="03000509000000000000" pitchFamily="65" charset="-120"/>
              </a:rPr>
              <a:t>7-6</a:t>
            </a:r>
            <a:endParaRPr sz="6000" b="1" dirty="0">
              <a:solidFill>
                <a:srgbClr val="0033CC"/>
              </a:solidFill>
              <a:latin typeface="標楷體" panose="03000509000000000000" pitchFamily="65" charset="-120"/>
              <a:ea typeface="標楷體" panose="03000509000000000000" pitchFamily="65" charset="-120"/>
            </a:endParaRPr>
          </a:p>
        </p:txBody>
      </p:sp>
      <p:sp>
        <p:nvSpPr>
          <p:cNvPr id="314" name="Google Shape;314;p43"/>
          <p:cNvSpPr txBox="1">
            <a:spLocks noGrp="1"/>
          </p:cNvSpPr>
          <p:nvPr>
            <p:ph type="body" idx="1"/>
          </p:nvPr>
        </p:nvSpPr>
        <p:spPr>
          <a:xfrm>
            <a:off x="420880" y="1473075"/>
            <a:ext cx="8229600" cy="453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700"/>
              </a:spcBef>
              <a:spcAft>
                <a:spcPts val="0"/>
              </a:spcAft>
              <a:buClr>
                <a:schemeClr val="dk1"/>
              </a:buClr>
              <a:buSzPts val="1100"/>
              <a:buFont typeface="Arial"/>
              <a:buNone/>
            </a:pPr>
            <a:endParaRPr dirty="0">
              <a:latin typeface="Arial"/>
              <a:ea typeface="Arial"/>
              <a:cs typeface="Arial"/>
              <a:sym typeface="Arial"/>
            </a:endParaRPr>
          </a:p>
          <a:p>
            <a:pPr marL="457200" lvl="0" indent="0" algn="l" rtl="0">
              <a:lnSpc>
                <a:spcPct val="115000"/>
              </a:lnSpc>
              <a:spcBef>
                <a:spcPts val="700"/>
              </a:spcBef>
              <a:spcAft>
                <a:spcPts val="0"/>
              </a:spcAft>
              <a:buSzPts val="1350"/>
              <a:buNone/>
            </a:pPr>
            <a:endParaRPr dirty="0">
              <a:latin typeface="Arial"/>
              <a:ea typeface="Arial"/>
              <a:cs typeface="Arial"/>
              <a:sym typeface="Arial"/>
            </a:endParaRPr>
          </a:p>
          <a:p>
            <a:pPr marL="342900" marR="0" lvl="0" indent="-209550" algn="l" rtl="0">
              <a:lnSpc>
                <a:spcPct val="100000"/>
              </a:lnSpc>
              <a:spcBef>
                <a:spcPts val="0"/>
              </a:spcBef>
              <a:spcAft>
                <a:spcPts val="0"/>
              </a:spcAft>
              <a:buClr>
                <a:schemeClr val="lt2"/>
              </a:buClr>
              <a:buSzPts val="2100"/>
              <a:buFont typeface="Noto Sans Symbols"/>
              <a:buNone/>
            </a:pPr>
            <a:endParaRPr dirty="0"/>
          </a:p>
        </p:txBody>
      </p:sp>
      <p:sp>
        <p:nvSpPr>
          <p:cNvPr id="315" name="Google Shape;315;p43"/>
          <p:cNvSpPr/>
          <p:nvPr/>
        </p:nvSpPr>
        <p:spPr>
          <a:xfrm>
            <a:off x="539750" y="1473075"/>
            <a:ext cx="7695488" cy="3908722"/>
          </a:xfrm>
          <a:prstGeom prst="rect">
            <a:avLst/>
          </a:prstGeom>
          <a:noFill/>
          <a:ln>
            <a:noFill/>
          </a:ln>
        </p:spPr>
        <p:txBody>
          <a:bodyPr spcFirstLastPara="1" wrap="square" lIns="91425" tIns="45700" rIns="91425" bIns="45700" anchor="t" anchorCtr="0">
            <a:spAutoFit/>
          </a:bodyPr>
          <a:lstStyle/>
          <a:p>
            <a:pPr marL="633412" marR="0" lvl="0" indent="-633412" algn="just" rtl="0">
              <a:lnSpc>
                <a:spcPct val="100000"/>
              </a:lnSpc>
              <a:spcBef>
                <a:spcPts val="0"/>
              </a:spcBef>
              <a:spcAft>
                <a:spcPts val="0"/>
              </a:spcAft>
              <a:buNone/>
            </a:pPr>
            <a:r>
              <a:rPr lang="zh-TW" altLang="en-US" sz="2800" b="1" dirty="0" err="1"/>
              <a:t>六</a:t>
            </a:r>
            <a:r>
              <a:rPr lang="en-US" sz="2800" b="1" i="0" u="none" strike="noStrike" cap="none" dirty="0" smtClean="0">
                <a:solidFill>
                  <a:srgbClr val="000000"/>
                </a:solidFill>
                <a:sym typeface="Arial"/>
              </a:rPr>
              <a:t>、</a:t>
            </a:r>
            <a:r>
              <a:rPr lang="en-US" sz="2800" b="1" dirty="0" err="1">
                <a:solidFill>
                  <a:schemeClr val="dk1"/>
                </a:solidFill>
              </a:rPr>
              <a:t>為關心同仁身體健康，特提醒本校符合資格同仁踴躍參與健康檢查，說明如下</a:t>
            </a:r>
            <a:r>
              <a:rPr lang="en-US" sz="2800" b="1" dirty="0">
                <a:solidFill>
                  <a:schemeClr val="dk1"/>
                </a:solidFill>
              </a:rPr>
              <a:t>：</a:t>
            </a:r>
            <a:endParaRPr sz="2800" b="1" dirty="0">
              <a:solidFill>
                <a:schemeClr val="dk1"/>
              </a:solidFill>
            </a:endParaRPr>
          </a:p>
          <a:p>
            <a:pPr algn="just"/>
            <a:r>
              <a:rPr lang="zh-TW" altLang="zh-TW" sz="2400" dirty="0"/>
              <a:t>（一）補助對象及額度：</a:t>
            </a:r>
          </a:p>
          <a:p>
            <a:pPr indent="177800" algn="just"/>
            <a:r>
              <a:rPr lang="en-US" altLang="zh-TW" sz="2400" dirty="0"/>
              <a:t>  </a:t>
            </a:r>
            <a:r>
              <a:rPr lang="zh-TW" altLang="en-US" sz="2400" dirty="0" smtClean="0"/>
              <a:t> </a:t>
            </a:r>
            <a:r>
              <a:rPr lang="en-US" altLang="zh-TW" sz="2400" dirty="0" smtClean="0"/>
              <a:t>1</a:t>
            </a:r>
            <a:r>
              <a:rPr lang="zh-TW" altLang="zh-TW" sz="2400" dirty="0"/>
              <a:t>、校長每年</a:t>
            </a:r>
            <a:r>
              <a:rPr lang="en-US" altLang="zh-TW" sz="2400" dirty="0"/>
              <a:t>1</a:t>
            </a:r>
            <a:r>
              <a:rPr lang="zh-TW" altLang="zh-TW" sz="2400" dirty="0"/>
              <a:t>萬</a:t>
            </a:r>
            <a:r>
              <a:rPr lang="en-US" altLang="zh-TW" sz="2400" dirty="0"/>
              <a:t>6,000</a:t>
            </a:r>
            <a:r>
              <a:rPr lang="zh-TW" altLang="zh-TW" sz="2400" dirty="0"/>
              <a:t>元。</a:t>
            </a:r>
          </a:p>
          <a:p>
            <a:pPr indent="177800" algn="just"/>
            <a:r>
              <a:rPr lang="en-US" altLang="zh-TW" sz="2400" dirty="0"/>
              <a:t>   2</a:t>
            </a:r>
            <a:r>
              <a:rPr lang="zh-TW" altLang="zh-TW" sz="2400" dirty="0"/>
              <a:t>、滿</a:t>
            </a:r>
            <a:r>
              <a:rPr lang="en-US" altLang="zh-TW" sz="2400" dirty="0"/>
              <a:t>50</a:t>
            </a:r>
            <a:r>
              <a:rPr lang="zh-TW" altLang="zh-TW" sz="2400" dirty="0"/>
              <a:t>歲之公教人員每年</a:t>
            </a:r>
            <a:r>
              <a:rPr lang="en-US" altLang="zh-TW" sz="2400" dirty="0"/>
              <a:t>3,500</a:t>
            </a:r>
            <a:r>
              <a:rPr lang="zh-TW" altLang="zh-TW" sz="2400" dirty="0"/>
              <a:t>元或每</a:t>
            </a:r>
            <a:r>
              <a:rPr lang="en-US" altLang="zh-TW" sz="2400" dirty="0"/>
              <a:t>2</a:t>
            </a:r>
            <a:r>
              <a:rPr lang="zh-TW" altLang="zh-TW" sz="2400" dirty="0"/>
              <a:t>年</a:t>
            </a:r>
            <a:r>
              <a:rPr lang="en-US" altLang="zh-TW" sz="2400" dirty="0"/>
              <a:t>7,000</a:t>
            </a:r>
            <a:r>
              <a:rPr lang="zh-TW" altLang="zh-TW" sz="2400" dirty="0"/>
              <a:t>元。</a:t>
            </a:r>
          </a:p>
          <a:p>
            <a:pPr indent="177800" algn="just"/>
            <a:r>
              <a:rPr lang="en-US" altLang="zh-TW" sz="2400" dirty="0"/>
              <a:t>   3</a:t>
            </a:r>
            <a:r>
              <a:rPr lang="zh-TW" altLang="zh-TW" sz="2400" dirty="0"/>
              <a:t>、滿</a:t>
            </a:r>
            <a:r>
              <a:rPr lang="en-US" altLang="zh-TW" sz="2400" dirty="0"/>
              <a:t>40</a:t>
            </a:r>
            <a:r>
              <a:rPr lang="zh-TW" altLang="zh-TW" sz="2400" dirty="0"/>
              <a:t>歲至</a:t>
            </a:r>
            <a:r>
              <a:rPr lang="en-US" altLang="zh-TW" sz="2400" dirty="0"/>
              <a:t>49</a:t>
            </a:r>
            <a:r>
              <a:rPr lang="zh-TW" altLang="zh-TW" sz="2400" dirty="0"/>
              <a:t>歲之公教人員每</a:t>
            </a:r>
            <a:r>
              <a:rPr lang="en-US" altLang="zh-TW" sz="2400" dirty="0"/>
              <a:t>2</a:t>
            </a:r>
            <a:r>
              <a:rPr lang="zh-TW" altLang="zh-TW" sz="2400" dirty="0"/>
              <a:t>年</a:t>
            </a:r>
            <a:r>
              <a:rPr lang="en-US" altLang="zh-TW" sz="2400" dirty="0"/>
              <a:t>3,500</a:t>
            </a:r>
            <a:r>
              <a:rPr lang="zh-TW" altLang="zh-TW" sz="2400" dirty="0"/>
              <a:t>元。</a:t>
            </a:r>
          </a:p>
          <a:p>
            <a:pPr marL="901700" indent="-901700" algn="just"/>
            <a:r>
              <a:rPr lang="zh-TW" altLang="zh-TW" sz="2400" dirty="0"/>
              <a:t>（二）檢查醫療機構：中央衛生主管機關評鑑合格地區醫院以上之醫院、經財團法人醫院評鑑暨品質策進會健康檢查品質認證之診所實施或經勞動部認可辦理勞工一般體格與健康檢查之醫療機構實施</a:t>
            </a:r>
            <a:r>
              <a:rPr lang="zh-TW" altLang="zh-TW" sz="2400" dirty="0" smtClean="0"/>
              <a:t>。</a:t>
            </a:r>
            <a:endParaRPr lang="zh-TW" altLang="zh-TW" sz="2400" dirty="0"/>
          </a:p>
        </p:txBody>
      </p:sp>
    </p:spTree>
    <p:extLst>
      <p:ext uri="{BB962C8B-B14F-4D97-AF65-F5344CB8AC3E}">
        <p14:creationId xmlns:p14="http://schemas.microsoft.com/office/powerpoint/2010/main" val="14771487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539750" y="333375"/>
            <a:ext cx="8229600" cy="1139700"/>
          </a:xfrm>
          <a:prstGeom prst="rect">
            <a:avLst/>
          </a:prstGeom>
          <a:noFill/>
          <a:ln>
            <a:noFill/>
          </a:ln>
        </p:spPr>
        <p:txBody>
          <a:bodyPr spcFirstLastPara="1" wrap="square" lIns="91425" tIns="45700" rIns="91425" bIns="45700" anchor="b" anchorCtr="0">
            <a:noAutofit/>
          </a:bodyPr>
          <a:lstStyle/>
          <a:p>
            <a:pPr>
              <a:buClr>
                <a:srgbClr val="0033CC"/>
              </a:buClr>
              <a:buSzPts val="6000"/>
            </a:pPr>
            <a:r>
              <a:rPr lang="en-US" sz="6000" b="1" i="1" u="none" dirty="0">
                <a:solidFill>
                  <a:srgbClr val="0033CC"/>
                </a:solidFill>
                <a:latin typeface="Garamond"/>
                <a:ea typeface="Garamond"/>
                <a:cs typeface="Garamond"/>
                <a:sym typeface="Garamond"/>
              </a:rPr>
              <a:t>   </a:t>
            </a:r>
            <a:r>
              <a:rPr lang="en-US" sz="6000" b="1" dirty="0" err="1">
                <a:solidFill>
                  <a:srgbClr val="0033CC"/>
                </a:solidFill>
                <a:latin typeface="標楷體" panose="03000509000000000000" pitchFamily="65" charset="-120"/>
                <a:ea typeface="標楷體" panose="03000509000000000000" pitchFamily="65" charset="-120"/>
              </a:rPr>
              <a:t>人事室</a:t>
            </a:r>
            <a:r>
              <a:rPr lang="en-US" sz="6000" b="1" i="1" u="none" dirty="0">
                <a:solidFill>
                  <a:srgbClr val="0033CC"/>
                </a:solidFill>
                <a:latin typeface="Garamond"/>
                <a:ea typeface="Garamond"/>
                <a:cs typeface="Garamond"/>
                <a:sym typeface="Garamond"/>
              </a:rPr>
              <a:t>            </a:t>
            </a:r>
            <a:r>
              <a:rPr lang="en-US" sz="6000" b="1" dirty="0">
                <a:solidFill>
                  <a:srgbClr val="0033CC"/>
                </a:solidFill>
                <a:latin typeface="標楷體" panose="03000509000000000000" pitchFamily="65" charset="-120"/>
                <a:ea typeface="標楷體" panose="03000509000000000000" pitchFamily="65" charset="-120"/>
              </a:rPr>
              <a:t>7-</a:t>
            </a:r>
            <a:r>
              <a:rPr lang="en-US" altLang="zh-TW" sz="6000" b="1" dirty="0">
                <a:solidFill>
                  <a:srgbClr val="0033CC"/>
                </a:solidFill>
                <a:latin typeface="標楷體" panose="03000509000000000000" pitchFamily="65" charset="-120"/>
                <a:ea typeface="標楷體" panose="03000509000000000000" pitchFamily="65" charset="-120"/>
              </a:rPr>
              <a:t>7</a:t>
            </a:r>
            <a:endParaRPr sz="6000" b="1" dirty="0">
              <a:solidFill>
                <a:srgbClr val="0033CC"/>
              </a:solidFill>
              <a:latin typeface="標楷體" panose="03000509000000000000" pitchFamily="65" charset="-120"/>
              <a:ea typeface="標楷體" panose="03000509000000000000" pitchFamily="65" charset="-120"/>
            </a:endParaRPr>
          </a:p>
        </p:txBody>
      </p:sp>
      <p:sp>
        <p:nvSpPr>
          <p:cNvPr id="314" name="Google Shape;314;p43"/>
          <p:cNvSpPr txBox="1">
            <a:spLocks noGrp="1"/>
          </p:cNvSpPr>
          <p:nvPr>
            <p:ph type="body" idx="1"/>
          </p:nvPr>
        </p:nvSpPr>
        <p:spPr>
          <a:xfrm>
            <a:off x="420880" y="1473075"/>
            <a:ext cx="8229600" cy="453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700"/>
              </a:spcBef>
              <a:spcAft>
                <a:spcPts val="0"/>
              </a:spcAft>
              <a:buClr>
                <a:schemeClr val="dk1"/>
              </a:buClr>
              <a:buSzPts val="1100"/>
              <a:buFont typeface="Arial"/>
              <a:buNone/>
            </a:pPr>
            <a:endParaRPr dirty="0">
              <a:latin typeface="Arial"/>
              <a:ea typeface="Arial"/>
              <a:cs typeface="Arial"/>
              <a:sym typeface="Arial"/>
            </a:endParaRPr>
          </a:p>
          <a:p>
            <a:pPr marL="457200" lvl="0" indent="0" algn="l" rtl="0">
              <a:lnSpc>
                <a:spcPct val="115000"/>
              </a:lnSpc>
              <a:spcBef>
                <a:spcPts val="700"/>
              </a:spcBef>
              <a:spcAft>
                <a:spcPts val="0"/>
              </a:spcAft>
              <a:buSzPts val="1350"/>
              <a:buNone/>
            </a:pPr>
            <a:endParaRPr dirty="0">
              <a:latin typeface="Arial"/>
              <a:ea typeface="Arial"/>
              <a:cs typeface="Arial"/>
              <a:sym typeface="Arial"/>
            </a:endParaRPr>
          </a:p>
          <a:p>
            <a:pPr marL="342900" marR="0" lvl="0" indent="-209550" algn="l" rtl="0">
              <a:lnSpc>
                <a:spcPct val="100000"/>
              </a:lnSpc>
              <a:spcBef>
                <a:spcPts val="0"/>
              </a:spcBef>
              <a:spcAft>
                <a:spcPts val="0"/>
              </a:spcAft>
              <a:buClr>
                <a:schemeClr val="lt2"/>
              </a:buClr>
              <a:buSzPts val="2100"/>
              <a:buFont typeface="Noto Sans Symbols"/>
              <a:buNone/>
            </a:pPr>
            <a:endParaRPr dirty="0"/>
          </a:p>
        </p:txBody>
      </p:sp>
      <p:sp>
        <p:nvSpPr>
          <p:cNvPr id="315" name="Google Shape;315;p43"/>
          <p:cNvSpPr/>
          <p:nvPr/>
        </p:nvSpPr>
        <p:spPr>
          <a:xfrm>
            <a:off x="539750" y="1473075"/>
            <a:ext cx="7695488" cy="3785611"/>
          </a:xfrm>
          <a:prstGeom prst="rect">
            <a:avLst/>
          </a:prstGeom>
          <a:noFill/>
          <a:ln>
            <a:noFill/>
          </a:ln>
        </p:spPr>
        <p:txBody>
          <a:bodyPr spcFirstLastPara="1" wrap="square" lIns="91425" tIns="45700" rIns="91425" bIns="45700" anchor="t" anchorCtr="0">
            <a:spAutoFit/>
          </a:bodyPr>
          <a:lstStyle/>
          <a:p>
            <a:pPr algn="just"/>
            <a:r>
              <a:rPr lang="zh-TW" altLang="zh-TW" sz="2400" dirty="0" smtClean="0"/>
              <a:t>（</a:t>
            </a:r>
            <a:r>
              <a:rPr lang="zh-TW" altLang="zh-TW" sz="2400" dirty="0"/>
              <a:t>三）參加健康檢查人員得以公假登記，並以二天為限。</a:t>
            </a:r>
          </a:p>
          <a:p>
            <a:pPr marL="901700" indent="-901700" algn="just"/>
            <a:r>
              <a:rPr lang="zh-TW" altLang="zh-TW" sz="2400" dirty="0"/>
              <a:t>（四）申領補助費方式：請有意願申請健檢之同仁事先至人事室網頁下載填寫「健康檢查申請表」送人事室，並於健檢完成後檢附核章完成之健康檢查申請表及收據正本逕送人事室辦理。</a:t>
            </a:r>
          </a:p>
          <a:p>
            <a:pPr marL="901700" indent="-901700" algn="just"/>
            <a:r>
              <a:rPr lang="zh-TW" altLang="zh-TW" sz="2400" dirty="0"/>
              <a:t>（五）另非屬從事危害安全及衛生顧慮工作之未滿</a:t>
            </a:r>
            <a:r>
              <a:rPr lang="en-US" altLang="zh-TW" sz="2400" dirty="0"/>
              <a:t>40</a:t>
            </a:r>
            <a:r>
              <a:rPr lang="zh-TW" altLang="zh-TW" sz="2400" dirty="0"/>
              <a:t>歲公教人員、工友</a:t>
            </a:r>
            <a:r>
              <a:rPr lang="en-US" altLang="zh-TW" sz="2400" dirty="0"/>
              <a:t>(</a:t>
            </a:r>
            <a:r>
              <a:rPr lang="zh-TW" altLang="zh-TW" sz="2400" dirty="0"/>
              <a:t>含技工、駕駛</a:t>
            </a:r>
            <a:r>
              <a:rPr lang="en-US" altLang="zh-TW" sz="2400" dirty="0"/>
              <a:t>)</a:t>
            </a:r>
            <a:r>
              <a:rPr lang="zh-TW" altLang="zh-TW" sz="2400" dirty="0"/>
              <a:t>及約聘僱人員，自費參加健康檢查者，得以每</a:t>
            </a:r>
            <a:r>
              <a:rPr lang="en-US" altLang="zh-TW" sz="2400" dirty="0"/>
              <a:t>2</a:t>
            </a:r>
            <a:r>
              <a:rPr lang="zh-TW" altLang="zh-TW" sz="2400" dirty="0"/>
              <a:t>年</a:t>
            </a:r>
            <a:r>
              <a:rPr lang="en-US" altLang="zh-TW" sz="2400" dirty="0"/>
              <a:t>1</a:t>
            </a:r>
            <a:r>
              <a:rPr lang="zh-TW" altLang="zh-TW" sz="2400" dirty="0"/>
              <a:t>次給予公假</a:t>
            </a:r>
            <a:r>
              <a:rPr lang="en-US" altLang="zh-TW" sz="2400" dirty="0"/>
              <a:t>1</a:t>
            </a:r>
            <a:r>
              <a:rPr lang="zh-TW" altLang="zh-TW" sz="2400" dirty="0"/>
              <a:t>天前往受檢，惟受檢人須檢附相關證明文件供本室據以審核。</a:t>
            </a:r>
          </a:p>
        </p:txBody>
      </p:sp>
    </p:spTree>
    <p:extLst>
      <p:ext uri="{BB962C8B-B14F-4D97-AF65-F5344CB8AC3E}">
        <p14:creationId xmlns:p14="http://schemas.microsoft.com/office/powerpoint/2010/main" val="31468202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fb87a6d53_0_0"/>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a:t>
            </a:r>
            <a:r>
              <a:rPr lang="zh-TW" altLang="en-US" sz="5400" b="1" dirty="0" smtClean="0">
                <a:solidFill>
                  <a:srgbClr val="0000FF"/>
                </a:solidFill>
                <a:latin typeface="標楷體" panose="03000509000000000000" pitchFamily="65" charset="-120"/>
                <a:ea typeface="標楷體" panose="03000509000000000000" pitchFamily="65" charset="-120"/>
              </a:rPr>
              <a:t>會議</a:t>
            </a:r>
            <a:endParaRPr dirty="0"/>
          </a:p>
        </p:txBody>
      </p:sp>
      <p:sp>
        <p:nvSpPr>
          <p:cNvPr id="150" name="Google Shape;150;g5fb87a6d53_0_0"/>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zh-TW" altLang="en-US" sz="100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會計室</a:t>
            </a:r>
            <a:endParaRPr sz="10000" b="1"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51" name="Google Shape;151;g5fb87a6d53_0_0" descr="C:\Documents and Settings\user\桌面\新學校校名及校徽\校徽原檔.jpg"/>
          <p:cNvPicPr preferRelativeResize="0"/>
          <p:nvPr/>
        </p:nvPicPr>
        <p:blipFill rotWithShape="1">
          <a:blip r:embed="rId3">
            <a:alphaModFix/>
          </a:blip>
          <a:srcRect/>
          <a:stretch/>
        </p:blipFill>
        <p:spPr>
          <a:xfrm>
            <a:off x="305521" y="0"/>
            <a:ext cx="1943100" cy="1944687"/>
          </a:xfrm>
          <a:prstGeom prst="rect">
            <a:avLst/>
          </a:prstGeom>
          <a:noFill/>
          <a:ln>
            <a:noFill/>
          </a:ln>
        </p:spPr>
      </p:pic>
    </p:spTree>
    <p:extLst>
      <p:ext uri="{BB962C8B-B14F-4D97-AF65-F5344CB8AC3E}">
        <p14:creationId xmlns:p14="http://schemas.microsoft.com/office/powerpoint/2010/main" val="25989620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333375"/>
            <a:ext cx="8229600" cy="1139825"/>
          </a:xfrm>
        </p:spPr>
        <p:txBody>
          <a:bodyPr/>
          <a:lstStyle/>
          <a:p>
            <a:pPr>
              <a:defRPr/>
            </a:pPr>
            <a:r>
              <a:rPr lang="zh-TW" altLang="en-US" sz="6000" b="1" dirty="0" smtClean="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rPr>
              <a:t>會計室</a:t>
            </a:r>
            <a:r>
              <a:rPr lang="zh-TW" altLang="en-US" sz="6000" b="1" i="1" dirty="0" smtClean="0">
                <a:solidFill>
                  <a:srgbClr val="0033CC"/>
                </a:solidFill>
                <a:effectLst>
                  <a:outerShdw blurRad="38100" dist="38100" dir="2700000" algn="tl">
                    <a:srgbClr val="C0C0C0"/>
                  </a:outerShdw>
                </a:effectLst>
              </a:rPr>
              <a:t>                </a:t>
            </a:r>
            <a:r>
              <a:rPr lang="en-US" altLang="zh-TW" sz="6000" b="1" dirty="0" smtClean="0">
                <a:solidFill>
                  <a:srgbClr val="0033CC"/>
                </a:solidFill>
                <a:effectLst>
                  <a:outerShdw blurRad="38100" dist="38100" dir="2700000" algn="tl">
                    <a:srgbClr val="C0C0C0"/>
                  </a:outerShdw>
                </a:effectLst>
                <a:latin typeface="標楷體" panose="03000509000000000000" pitchFamily="65" charset="-120"/>
                <a:ea typeface="標楷體" panose="03000509000000000000" pitchFamily="65" charset="-120"/>
              </a:rPr>
              <a:t>1-1</a:t>
            </a:r>
            <a:endParaRPr lang="zh-TW" altLang="en-US" sz="6000" dirty="0">
              <a:solidFill>
                <a:srgbClr val="0033CC"/>
              </a:solidFill>
              <a:latin typeface="標楷體" panose="03000509000000000000" pitchFamily="65" charset="-120"/>
              <a:ea typeface="標楷體" panose="03000509000000000000" pitchFamily="65" charset="-120"/>
            </a:endParaRPr>
          </a:p>
        </p:txBody>
      </p:sp>
      <p:sp>
        <p:nvSpPr>
          <p:cNvPr id="7171" name="內容版面配置區 2"/>
          <p:cNvSpPr>
            <a:spLocks noGrp="1"/>
          </p:cNvSpPr>
          <p:nvPr>
            <p:ph idx="1"/>
          </p:nvPr>
        </p:nvSpPr>
        <p:spPr/>
        <p:txBody>
          <a:bodyPr/>
          <a:lstStyle/>
          <a:p>
            <a:pPr marL="142875" lvl="1" indent="0">
              <a:buClr>
                <a:schemeClr val="lt2"/>
              </a:buClr>
              <a:buNone/>
              <a:defRPr/>
            </a:pPr>
            <a:r>
              <a:rPr lang="en-US" altLang="zh-TW"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en-US" altLang="zh-TW"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依據國內出差旅費報支要點報支出差旅費時</a:t>
            </a:r>
            <a:r>
              <a:rPr lang="zh-TW" altLang="en-US" sz="28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sz="28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142875" lvl="1" indent="0">
              <a:buClr>
                <a:schemeClr val="lt2"/>
              </a:buClr>
              <a:buNone/>
              <a:defRPr/>
            </a:pP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8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務必</a:t>
            </a: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誠實並覈實報支。</a:t>
            </a:r>
          </a:p>
          <a:p>
            <a:pPr marL="142875" lvl="1" indent="0">
              <a:buClr>
                <a:schemeClr val="lt2"/>
              </a:buClr>
              <a:buNone/>
              <a:defRPr/>
            </a:pPr>
            <a:r>
              <a:rPr lang="en-US" altLang="zh-TW"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a:t>
            </a:r>
            <a:r>
              <a:rPr lang="en-US" altLang="zh-TW"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因</a:t>
            </a:r>
            <a:r>
              <a:rPr lang="en-US" altLang="zh-TW"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111</a:t>
            </a: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年度原國高有編列的遞延費用已不再</a:t>
            </a:r>
            <a:r>
              <a:rPr lang="zh-TW" altLang="en-US" sz="28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編</a:t>
            </a:r>
            <a:endParaRPr lang="en-US" altLang="zh-TW" sz="28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142875" lvl="1" indent="0">
              <a:buClr>
                <a:schemeClr val="lt2"/>
              </a:buClr>
              <a:buNone/>
              <a:defRPr/>
            </a:pP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8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列</a:t>
            </a: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，故本校原開資本門預算會議所匡列的</a:t>
            </a:r>
            <a:r>
              <a:rPr lang="zh-TW" altLang="en-US" sz="28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遞延</a:t>
            </a:r>
            <a:endParaRPr lang="en-US" altLang="zh-TW" sz="28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142875" lvl="1" indent="0">
              <a:buClr>
                <a:schemeClr val="lt2"/>
              </a:buClr>
              <a:buNone/>
              <a:defRPr/>
            </a:pP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8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費用</a:t>
            </a: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項目及金額改為經常門、修護費並分散</a:t>
            </a:r>
            <a:r>
              <a:rPr lang="zh-TW" altLang="en-US" sz="28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編</a:t>
            </a:r>
            <a:endParaRPr lang="en-US" altLang="zh-TW" sz="28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142875" lvl="1" indent="0">
              <a:buClr>
                <a:schemeClr val="lt2"/>
              </a:buClr>
              <a:buNone/>
              <a:defRPr/>
            </a:pP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8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列</a:t>
            </a: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2839086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標題 1"/>
          <p:cNvSpPr>
            <a:spLocks noGrp="1"/>
          </p:cNvSpPr>
          <p:nvPr>
            <p:ph type="ctrTitle" idx="4294967295"/>
          </p:nvPr>
        </p:nvSpPr>
        <p:spPr>
          <a:xfrm>
            <a:off x="1908175" y="692150"/>
            <a:ext cx="6840538" cy="777875"/>
          </a:xfrm>
        </p:spPr>
        <p:txBody>
          <a:bodyPr anchor="ctr"/>
          <a:lstStyle/>
          <a:p>
            <a:pPr algn="ctr" eaLnBrk="1" hangingPunct="1"/>
            <a:r>
              <a:rPr lang="zh-TW" altLang="en-US" sz="6000" b="1" smtClean="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壢商校務會議</a:t>
            </a:r>
            <a:endParaRPr lang="en-US" altLang="zh-TW" sz="6000" b="1" smtClean="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5123" name="副標題 2"/>
          <p:cNvSpPr>
            <a:spLocks noGrp="1"/>
          </p:cNvSpPr>
          <p:nvPr>
            <p:ph type="subTitle" idx="4294967295"/>
          </p:nvPr>
        </p:nvSpPr>
        <p:spPr>
          <a:xfrm>
            <a:off x="900113" y="3284538"/>
            <a:ext cx="7850187" cy="1747837"/>
          </a:xfrm>
        </p:spPr>
        <p:txBody>
          <a:bodyPr/>
          <a:lstStyle/>
          <a:p>
            <a:pPr marL="0" indent="0" algn="ctr" eaLnBrk="1" hangingPunct="1">
              <a:lnSpc>
                <a:spcPct val="80000"/>
              </a:lnSpc>
              <a:buFont typeface="Wingdings" panose="05000000000000000000" pitchFamily="2" charset="2"/>
              <a:buNone/>
              <a:defRPr/>
            </a:pPr>
            <a:r>
              <a:rPr lang="zh-TW" altLang="en-US" sz="10000" b="1" dirty="0">
                <a:solidFill>
                  <a:srgbClr val="0033CC"/>
                </a:solidFill>
                <a:effectLst>
                  <a:outerShdw blurRad="38100" dist="38100" dir="2700000" algn="tl">
                    <a:srgbClr val="000000">
                      <a:alpha val="43137"/>
                    </a:srgbClr>
                  </a:outerShdw>
                </a:effectLst>
                <a:latin typeface="華康龍門石碑(P)" pitchFamily="66" charset="-120"/>
                <a:ea typeface="華康龍門石碑(P)" pitchFamily="66" charset="-120"/>
              </a:rPr>
              <a:t>教　師　會</a:t>
            </a:r>
          </a:p>
        </p:txBody>
      </p:sp>
      <p:pic>
        <p:nvPicPr>
          <p:cNvPr id="39939" name="Picture 5" descr="C:\Documents and Settings\user\桌面\新學校校名及校徽\校徽原檔.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913"/>
            <a:ext cx="19431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9547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副標題 2"/>
          <p:cNvSpPr>
            <a:spLocks noGrp="1"/>
          </p:cNvSpPr>
          <p:nvPr>
            <p:ph type="subTitle" idx="4294967295"/>
          </p:nvPr>
        </p:nvSpPr>
        <p:spPr>
          <a:xfrm>
            <a:off x="900113" y="2276475"/>
            <a:ext cx="7850187" cy="4581525"/>
          </a:xfrm>
        </p:spPr>
        <p:txBody>
          <a:bodyPr/>
          <a:lstStyle/>
          <a:p>
            <a:pPr marL="0" indent="0" algn="ctr" eaLnBrk="1" hangingPunct="1">
              <a:lnSpc>
                <a:spcPct val="80000"/>
              </a:lnSpc>
              <a:buFont typeface="Wingdings" panose="05000000000000000000" pitchFamily="2" charset="2"/>
              <a:buNone/>
            </a:pPr>
            <a:r>
              <a:rPr lang="zh-TW" altLang="en-US" sz="6000" b="1" smtClean="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桃園市立中壢商業</a:t>
            </a:r>
            <a:endParaRPr lang="en-US" altLang="zh-TW" sz="6000" b="1" smtClean="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marL="0" indent="0" algn="ctr" eaLnBrk="1" hangingPunct="1">
              <a:lnSpc>
                <a:spcPct val="80000"/>
              </a:lnSpc>
              <a:buFont typeface="Wingdings" panose="05000000000000000000" pitchFamily="2" charset="2"/>
              <a:buNone/>
            </a:pPr>
            <a:r>
              <a:rPr lang="zh-TW" altLang="en-US" sz="6000" b="1" smtClean="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高級中等學校教師會</a:t>
            </a:r>
            <a:endParaRPr lang="en-US" altLang="zh-TW" sz="6000" b="1" smtClean="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marL="0" indent="0" algn="ctr" eaLnBrk="1" hangingPunct="1">
              <a:lnSpc>
                <a:spcPct val="80000"/>
              </a:lnSpc>
              <a:buFont typeface="Wingdings" panose="05000000000000000000" pitchFamily="2" charset="2"/>
              <a:buNone/>
            </a:pPr>
            <a:endParaRPr lang="en-US" altLang="zh-TW" sz="6000" b="1" smtClean="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marL="0" indent="0" algn="ctr" eaLnBrk="1" hangingPunct="1">
              <a:lnSpc>
                <a:spcPct val="80000"/>
              </a:lnSpc>
              <a:buFont typeface="Wingdings" panose="05000000000000000000" pitchFamily="2" charset="2"/>
              <a:buNone/>
            </a:pPr>
            <a:r>
              <a:rPr lang="en-US" altLang="zh-TW" sz="4800" b="1" smtClean="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110</a:t>
            </a:r>
            <a:r>
              <a:rPr lang="zh-TW" altLang="en-US" sz="4800" b="1" smtClean="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年度第一次會員大會</a:t>
            </a:r>
          </a:p>
        </p:txBody>
      </p:sp>
      <p:pic>
        <p:nvPicPr>
          <p:cNvPr id="41986" name="Picture 5" descr="C:\Documents and Settings\user\桌面\新學校校名及校徽\校徽原檔.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913"/>
            <a:ext cx="19431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196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4458" y="404664"/>
            <a:ext cx="38884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簡報內容</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grpSp>
        <p:nvGrpSpPr>
          <p:cNvPr id="2" name="群組 1"/>
          <p:cNvGrpSpPr/>
          <p:nvPr/>
        </p:nvGrpSpPr>
        <p:grpSpPr>
          <a:xfrm>
            <a:off x="3635896" y="620688"/>
            <a:ext cx="720079" cy="504056"/>
            <a:chOff x="6588224" y="1916832"/>
            <a:chExt cx="720079" cy="504056"/>
          </a:xfrm>
        </p:grpSpPr>
        <p:sp>
          <p:nvSpPr>
            <p:cNvPr id="5" name="矩形 4"/>
            <p:cNvSpPr/>
            <p:nvPr/>
          </p:nvSpPr>
          <p:spPr>
            <a:xfrm>
              <a:off x="6588224" y="1916832"/>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912260" y="2060848"/>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8086" y="2213248"/>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7" name="群組 16"/>
          <p:cNvGrpSpPr/>
          <p:nvPr/>
        </p:nvGrpSpPr>
        <p:grpSpPr>
          <a:xfrm>
            <a:off x="1854334" y="2153486"/>
            <a:ext cx="413410" cy="411418"/>
            <a:chOff x="918230" y="2153486"/>
            <a:chExt cx="413410" cy="411418"/>
          </a:xfrm>
        </p:grpSpPr>
        <p:sp>
          <p:nvSpPr>
            <p:cNvPr id="15" name="流程圖: 接點 14"/>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6" name="流程圖: 接點 15"/>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19" name="文字方塊 18"/>
          <p:cNvSpPr txBox="1"/>
          <p:nvPr/>
        </p:nvSpPr>
        <p:spPr>
          <a:xfrm>
            <a:off x="2339752" y="2132856"/>
            <a:ext cx="5904656"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少</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子化</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衝擊</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技</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高一二輔導</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課</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雙</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語教育</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政策</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國際教育</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產</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學攜手</a:t>
            </a: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計畫</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校園</a:t>
            </a:r>
            <a:r>
              <a:rPr kumimoji="0" lang="zh-TW" altLang="en-US" sz="24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改造</a:t>
            </a:r>
            <a:endParaRPr kumimoji="0" lang="en-US" altLang="zh-TW" sz="24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p:txBody>
      </p:sp>
      <p:sp>
        <p:nvSpPr>
          <p:cNvPr id="27" name="日期版面配置區 2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8" name="投影片編號版面配置區 2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pic>
        <p:nvPicPr>
          <p:cNvPr id="10" name="圖片 9"/>
          <p:cNvPicPr>
            <a:picLocks noChangeAspect="1"/>
          </p:cNvPicPr>
          <p:nvPr/>
        </p:nvPicPr>
        <p:blipFill>
          <a:blip r:embed="rId2"/>
          <a:stretch>
            <a:fillRect/>
          </a:stretch>
        </p:blipFill>
        <p:spPr>
          <a:xfrm>
            <a:off x="1870237" y="5051588"/>
            <a:ext cx="432854" cy="432854"/>
          </a:xfrm>
          <a:prstGeom prst="rect">
            <a:avLst/>
          </a:prstGeom>
        </p:spPr>
      </p:pic>
      <p:pic>
        <p:nvPicPr>
          <p:cNvPr id="11" name="圖片 10"/>
          <p:cNvPicPr>
            <a:picLocks noChangeAspect="1"/>
          </p:cNvPicPr>
          <p:nvPr/>
        </p:nvPicPr>
        <p:blipFill>
          <a:blip r:embed="rId2"/>
          <a:stretch>
            <a:fillRect/>
          </a:stretch>
        </p:blipFill>
        <p:spPr>
          <a:xfrm>
            <a:off x="1862738" y="4500986"/>
            <a:ext cx="432854" cy="432854"/>
          </a:xfrm>
          <a:prstGeom prst="rect">
            <a:avLst/>
          </a:prstGeom>
        </p:spPr>
      </p:pic>
      <p:pic>
        <p:nvPicPr>
          <p:cNvPr id="12" name="圖片 11"/>
          <p:cNvPicPr>
            <a:picLocks noChangeAspect="1"/>
          </p:cNvPicPr>
          <p:nvPr/>
        </p:nvPicPr>
        <p:blipFill>
          <a:blip r:embed="rId2"/>
          <a:stretch>
            <a:fillRect/>
          </a:stretch>
        </p:blipFill>
        <p:spPr>
          <a:xfrm>
            <a:off x="1851239" y="3884465"/>
            <a:ext cx="432854" cy="432854"/>
          </a:xfrm>
          <a:prstGeom prst="rect">
            <a:avLst/>
          </a:prstGeom>
        </p:spPr>
      </p:pic>
      <p:pic>
        <p:nvPicPr>
          <p:cNvPr id="13" name="圖片 12"/>
          <p:cNvPicPr>
            <a:picLocks noChangeAspect="1"/>
          </p:cNvPicPr>
          <p:nvPr/>
        </p:nvPicPr>
        <p:blipFill>
          <a:blip r:embed="rId2"/>
          <a:stretch>
            <a:fillRect/>
          </a:stretch>
        </p:blipFill>
        <p:spPr>
          <a:xfrm>
            <a:off x="1851239" y="3323027"/>
            <a:ext cx="432854" cy="432854"/>
          </a:xfrm>
          <a:prstGeom prst="rect">
            <a:avLst/>
          </a:prstGeom>
        </p:spPr>
      </p:pic>
      <p:pic>
        <p:nvPicPr>
          <p:cNvPr id="14" name="圖片 13"/>
          <p:cNvPicPr>
            <a:picLocks noChangeAspect="1"/>
          </p:cNvPicPr>
          <p:nvPr/>
        </p:nvPicPr>
        <p:blipFill>
          <a:blip r:embed="rId2"/>
          <a:stretch>
            <a:fillRect/>
          </a:stretch>
        </p:blipFill>
        <p:spPr>
          <a:xfrm>
            <a:off x="1854334" y="2779719"/>
            <a:ext cx="432854" cy="432854"/>
          </a:xfrm>
          <a:prstGeom prst="rect">
            <a:avLst/>
          </a:prstGeom>
        </p:spPr>
      </p:pic>
    </p:spTree>
    <p:extLst>
      <p:ext uri="{BB962C8B-B14F-4D97-AF65-F5344CB8AC3E}">
        <p14:creationId xmlns:p14="http://schemas.microsoft.com/office/powerpoint/2010/main" val="41877104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539750" y="333375"/>
            <a:ext cx="8229600" cy="1139825"/>
          </a:xfrm>
        </p:spPr>
        <p:txBody>
          <a:bodyPr/>
          <a:lstStyle/>
          <a:p>
            <a:pPr>
              <a:defRPr/>
            </a:pPr>
            <a:r>
              <a:rPr lang="zh-TW" altLang="en-US" sz="6000" b="1" dirty="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教師會</a:t>
            </a:r>
            <a:endParaRPr lang="zh-TW" altLang="en-US" sz="6000" dirty="0">
              <a:solidFill>
                <a:srgbClr val="0033CC"/>
              </a:solidFill>
              <a:latin typeface="微軟正黑體" panose="020B0604030504040204" pitchFamily="34" charset="-120"/>
              <a:ea typeface="微軟正黑體" panose="020B0604030504040204" pitchFamily="34" charset="-120"/>
            </a:endParaRPr>
          </a:p>
        </p:txBody>
      </p:sp>
      <p:sp>
        <p:nvSpPr>
          <p:cNvPr id="44034" name="內容版面配置區 1"/>
          <p:cNvSpPr>
            <a:spLocks noGrp="1" noChangeArrowheads="1"/>
          </p:cNvSpPr>
          <p:nvPr>
            <p:ph idx="1"/>
          </p:nvPr>
        </p:nvSpPr>
        <p:spPr/>
        <p:txBody>
          <a:bodyPr/>
          <a:lstStyle/>
          <a:p>
            <a:pPr marL="0" indent="0">
              <a:buFont typeface="Wingdings" panose="05000000000000000000" pitchFamily="2" charset="2"/>
              <a:buNone/>
            </a:pPr>
            <a:r>
              <a:rPr lang="zh-TW" altLang="en-US" sz="3200" smtClean="0"/>
              <a:t>第一案</a:t>
            </a:r>
            <a:endParaRPr lang="en-US" altLang="zh-TW" sz="3200" smtClean="0"/>
          </a:p>
          <a:p>
            <a:pPr marL="0" indent="0"/>
            <a:r>
              <a:rPr lang="zh-TW" altLang="en-US" sz="3200" smtClean="0"/>
              <a:t>案由：本會</a:t>
            </a:r>
            <a:r>
              <a:rPr lang="en-US" altLang="zh-TW" sz="3200" smtClean="0"/>
              <a:t>110</a:t>
            </a:r>
            <a:r>
              <a:rPr lang="zh-TW" altLang="en-US" sz="3200" smtClean="0"/>
              <a:t>年度經費收支決算表，提請審議</a:t>
            </a:r>
          </a:p>
          <a:p>
            <a:pPr marL="0" indent="0"/>
            <a:r>
              <a:rPr lang="zh-TW" altLang="en-US" sz="3200" smtClean="0"/>
              <a:t>說明：本案經本會第</a:t>
            </a:r>
            <a:r>
              <a:rPr lang="en-US" altLang="zh-TW" sz="3200" smtClean="0"/>
              <a:t>22</a:t>
            </a:r>
            <a:r>
              <a:rPr lang="zh-TW" altLang="en-US" sz="3200" smtClean="0"/>
              <a:t>屆第三次理監事聯席會議審查通過，提請大會討論</a:t>
            </a:r>
          </a:p>
        </p:txBody>
      </p:sp>
    </p:spTree>
    <p:extLst>
      <p:ext uri="{BB962C8B-B14F-4D97-AF65-F5344CB8AC3E}">
        <p14:creationId xmlns:p14="http://schemas.microsoft.com/office/powerpoint/2010/main" val="9364131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93688" y="115888"/>
          <a:ext cx="8850311" cy="6742109"/>
        </p:xfrm>
        <a:graphic>
          <a:graphicData uri="http://schemas.openxmlformats.org/drawingml/2006/table">
            <a:tbl>
              <a:tblPr/>
              <a:tblGrid>
                <a:gridCol w="572535">
                  <a:extLst>
                    <a:ext uri="{9D8B030D-6E8A-4147-A177-3AD203B41FA5}">
                      <a16:colId xmlns:a16="http://schemas.microsoft.com/office/drawing/2014/main" val="20000"/>
                    </a:ext>
                  </a:extLst>
                </a:gridCol>
                <a:gridCol w="479778">
                  <a:extLst>
                    <a:ext uri="{9D8B030D-6E8A-4147-A177-3AD203B41FA5}">
                      <a16:colId xmlns:a16="http://schemas.microsoft.com/office/drawing/2014/main" val="20001"/>
                    </a:ext>
                  </a:extLst>
                </a:gridCol>
                <a:gridCol w="478178">
                  <a:extLst>
                    <a:ext uri="{9D8B030D-6E8A-4147-A177-3AD203B41FA5}">
                      <a16:colId xmlns:a16="http://schemas.microsoft.com/office/drawing/2014/main" val="20002"/>
                    </a:ext>
                  </a:extLst>
                </a:gridCol>
                <a:gridCol w="4334000">
                  <a:extLst>
                    <a:ext uri="{9D8B030D-6E8A-4147-A177-3AD203B41FA5}">
                      <a16:colId xmlns:a16="http://schemas.microsoft.com/office/drawing/2014/main" val="20003"/>
                    </a:ext>
                  </a:extLst>
                </a:gridCol>
                <a:gridCol w="994740">
                  <a:extLst>
                    <a:ext uri="{9D8B030D-6E8A-4147-A177-3AD203B41FA5}">
                      <a16:colId xmlns:a16="http://schemas.microsoft.com/office/drawing/2014/main" val="20004"/>
                    </a:ext>
                  </a:extLst>
                </a:gridCol>
                <a:gridCol w="996340">
                  <a:extLst>
                    <a:ext uri="{9D8B030D-6E8A-4147-A177-3AD203B41FA5}">
                      <a16:colId xmlns:a16="http://schemas.microsoft.com/office/drawing/2014/main" val="20005"/>
                    </a:ext>
                  </a:extLst>
                </a:gridCol>
                <a:gridCol w="994740">
                  <a:extLst>
                    <a:ext uri="{9D8B030D-6E8A-4147-A177-3AD203B41FA5}">
                      <a16:colId xmlns:a16="http://schemas.microsoft.com/office/drawing/2014/main" val="20006"/>
                    </a:ext>
                  </a:extLst>
                </a:gridCol>
              </a:tblGrid>
              <a:tr h="521805">
                <a:tc gridSpan="4">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3200" b="1"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 </a:t>
                      </a:r>
                      <a:r>
                        <a:rPr kumimoji="0" lang="zh-TW" altLang="en-US" sz="3200" b="1"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年度教師會收支明細</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出納：林月霞</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90256">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年</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月</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日</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摘要</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收入</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支出</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餘額</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2876">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48,710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9738">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12</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慰問會員</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1,200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47,510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256">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3</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cs-CZ"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23</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例行會議便當</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980</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46,530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4362">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年度教師會會費</a:t>
                      </a:r>
                      <a:endPar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2,</a:t>
                      </a: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7</a:t>
                      </a: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00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49,230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0256">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　</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退費</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300</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48,930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0256">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　</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6</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cs-CZ"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2</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交接領現金</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48,930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0256">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6</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3</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畢業典禮獎品</a:t>
                      </a:r>
                      <a:endPar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4,200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44,730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0256">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7</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6</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例行會議便當</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960</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43,770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0256">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7</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14</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退休禮品</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6,430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37,340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0256">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　</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7</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rPr>
                        <a:t>例行會議便當</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945</a:t>
                      </a:r>
                      <a:endParaRPr kumimoji="0" lang="ru-RU"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36,395</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0256">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28</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家長會捐款</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5,000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ru-RU"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41,395</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0256">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12</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例行會議便當</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880</a:t>
                      </a:r>
                      <a:endParaRPr kumimoji="0" lang="ru-RU"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40,515</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90256">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cs-CZ"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11</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cs-CZ"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13</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慰問會員</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1,200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39,315</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90256">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12</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26</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立會證書遺失廣告費</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160</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39,155</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90256">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109</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12</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31</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110</a:t>
                      </a:r>
                      <a:r>
                        <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年度教師會會費</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i-FI"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27,900</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endParaRP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s-IS"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Verdana" panose="020B060403050404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fi-FI" altLang="zh-TW" sz="2000" b="0" i="0" u="none" strike="noStrike" cap="none" normalizeH="0" baseline="0" dirty="0">
                          <a:ln>
                            <a:noFill/>
                          </a:ln>
                          <a:solidFill>
                            <a:srgbClr val="FF0000"/>
                          </a:solidFill>
                          <a:effectLst/>
                          <a:latin typeface="Times New Roman" panose="02020603050405020304" pitchFamily="18" charset="0"/>
                          <a:ea typeface="華康布丁體W7(P)" panose="040B0700000000000000" pitchFamily="82" charset="-120"/>
                          <a:cs typeface="Times New Roman" panose="02020603050405020304" pitchFamily="18" charset="0"/>
                        </a:rPr>
                        <a:t>67,055</a:t>
                      </a:r>
                      <a:r>
                        <a:rPr kumimoji="0" lang="ru-RU" altLang="zh-TW" sz="2000" b="0" i="0" u="none" strike="noStrike" cap="none" normalizeH="0" baseline="0" dirty="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 </a:t>
                      </a:r>
                    </a:p>
                  </a:txBody>
                  <a:tcPr marL="12699" marR="12699" marT="1270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7730223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539750" y="333375"/>
            <a:ext cx="8229600" cy="1139825"/>
          </a:xfrm>
        </p:spPr>
        <p:txBody>
          <a:bodyPr/>
          <a:lstStyle/>
          <a:p>
            <a:pPr>
              <a:defRPr/>
            </a:pPr>
            <a:r>
              <a:rPr lang="zh-TW" altLang="en-US" sz="6000" b="1" dirty="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教師會</a:t>
            </a:r>
            <a:endParaRPr lang="zh-TW" altLang="en-US" sz="6000" dirty="0">
              <a:solidFill>
                <a:srgbClr val="0033CC"/>
              </a:solidFill>
              <a:latin typeface="微軟正黑體" panose="020B0604030504040204" pitchFamily="34" charset="-120"/>
              <a:ea typeface="微軟正黑體" panose="020B0604030504040204" pitchFamily="34" charset="-120"/>
            </a:endParaRPr>
          </a:p>
        </p:txBody>
      </p:sp>
      <p:sp>
        <p:nvSpPr>
          <p:cNvPr id="46082" name="內容版面配置區 1"/>
          <p:cNvSpPr>
            <a:spLocks noGrp="1" noChangeArrowheads="1"/>
          </p:cNvSpPr>
          <p:nvPr>
            <p:ph idx="1"/>
          </p:nvPr>
        </p:nvSpPr>
        <p:spPr/>
        <p:txBody>
          <a:bodyPr/>
          <a:lstStyle/>
          <a:p>
            <a:pPr marL="0" indent="0">
              <a:buFont typeface="Wingdings" panose="05000000000000000000" pitchFamily="2" charset="2"/>
              <a:buNone/>
            </a:pPr>
            <a:r>
              <a:rPr lang="zh-TW" altLang="en-US" sz="3200" smtClean="0"/>
              <a:t>第二案</a:t>
            </a:r>
            <a:endParaRPr lang="en-US" altLang="zh-TW" sz="3200" smtClean="0"/>
          </a:p>
          <a:p>
            <a:pPr marL="0" indent="0"/>
            <a:r>
              <a:rPr lang="zh-TW" altLang="en-US" sz="3200" smtClean="0"/>
              <a:t>案由：本會</a:t>
            </a:r>
            <a:r>
              <a:rPr lang="en-US" altLang="zh-TW" sz="3200" smtClean="0"/>
              <a:t>110</a:t>
            </a:r>
            <a:r>
              <a:rPr lang="zh-TW" altLang="en-US" sz="3200" smtClean="0"/>
              <a:t>年度經費收支概算表，提請審議</a:t>
            </a:r>
          </a:p>
          <a:p>
            <a:pPr marL="0" indent="0"/>
            <a:r>
              <a:rPr lang="zh-TW" altLang="en-US" sz="3200" smtClean="0"/>
              <a:t>說明：本案經本會第</a:t>
            </a:r>
            <a:r>
              <a:rPr lang="en-US" altLang="zh-TW" sz="3200" smtClean="0"/>
              <a:t>22</a:t>
            </a:r>
            <a:r>
              <a:rPr lang="zh-TW" altLang="en-US" sz="3200" smtClean="0"/>
              <a:t>屆第三次理監事聯席會議審查通過，提請大會討論</a:t>
            </a:r>
          </a:p>
        </p:txBody>
      </p:sp>
    </p:spTree>
    <p:extLst>
      <p:ext uri="{BB962C8B-B14F-4D97-AF65-F5344CB8AC3E}">
        <p14:creationId xmlns:p14="http://schemas.microsoft.com/office/powerpoint/2010/main" val="14894154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nvGraphicFramePr>
        <p:xfrm>
          <a:off x="250825" y="0"/>
          <a:ext cx="8893175" cy="7048184"/>
        </p:xfrm>
        <a:graphic>
          <a:graphicData uri="http://schemas.openxmlformats.org/drawingml/2006/table">
            <a:tbl>
              <a:tblPr/>
              <a:tblGrid>
                <a:gridCol w="1778000">
                  <a:extLst>
                    <a:ext uri="{9D8B030D-6E8A-4147-A177-3AD203B41FA5}">
                      <a16:colId xmlns:a16="http://schemas.microsoft.com/office/drawing/2014/main" val="2691281911"/>
                    </a:ext>
                  </a:extLst>
                </a:gridCol>
                <a:gridCol w="1779588">
                  <a:extLst>
                    <a:ext uri="{9D8B030D-6E8A-4147-A177-3AD203B41FA5}">
                      <a16:colId xmlns:a16="http://schemas.microsoft.com/office/drawing/2014/main" val="2235799679"/>
                    </a:ext>
                  </a:extLst>
                </a:gridCol>
                <a:gridCol w="1778000">
                  <a:extLst>
                    <a:ext uri="{9D8B030D-6E8A-4147-A177-3AD203B41FA5}">
                      <a16:colId xmlns:a16="http://schemas.microsoft.com/office/drawing/2014/main" val="1239529284"/>
                    </a:ext>
                  </a:extLst>
                </a:gridCol>
                <a:gridCol w="1779587">
                  <a:extLst>
                    <a:ext uri="{9D8B030D-6E8A-4147-A177-3AD203B41FA5}">
                      <a16:colId xmlns:a16="http://schemas.microsoft.com/office/drawing/2014/main" val="2439781912"/>
                    </a:ext>
                  </a:extLst>
                </a:gridCol>
                <a:gridCol w="1778000">
                  <a:extLst>
                    <a:ext uri="{9D8B030D-6E8A-4147-A177-3AD203B41FA5}">
                      <a16:colId xmlns:a16="http://schemas.microsoft.com/office/drawing/2014/main" val="1626073202"/>
                    </a:ext>
                  </a:extLst>
                </a:gridCol>
              </a:tblGrid>
              <a:tr h="692150">
                <a:tc gridSpan="5">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FFFFFF"/>
                          </a:solidFill>
                          <a:effectLst/>
                          <a:latin typeface="Kaiti TC" pitchFamily="2" charset="-120"/>
                          <a:ea typeface="Kaiti TC" pitchFamily="2" charset="-120"/>
                        </a:rPr>
                        <a:t>桃園市立中壢高商教師會</a:t>
                      </a:r>
                      <a:r>
                        <a:rPr kumimoji="0" lang="en-US" altLang="zh-TW" sz="2400" b="0" i="0" u="none" strike="noStrike" cap="none" normalizeH="0" baseline="0" smtClean="0">
                          <a:ln>
                            <a:noFill/>
                          </a:ln>
                          <a:solidFill>
                            <a:srgbClr val="FFFFFF"/>
                          </a:solidFill>
                          <a:effectLst/>
                          <a:latin typeface="Kaiti TC" pitchFamily="2" charset="-120"/>
                          <a:ea typeface="Kaiti TC" pitchFamily="2" charset="-120"/>
                        </a:rPr>
                        <a:t>110</a:t>
                      </a:r>
                      <a:r>
                        <a:rPr kumimoji="0" lang="zh-TW" altLang="en-US" sz="2400" b="0" i="0" u="none" strike="noStrike" cap="none" normalizeH="0" baseline="0" smtClean="0">
                          <a:ln>
                            <a:noFill/>
                          </a:ln>
                          <a:solidFill>
                            <a:srgbClr val="FFFFFF"/>
                          </a:solidFill>
                          <a:effectLst/>
                          <a:latin typeface="Kaiti TC" pitchFamily="2" charset="-120"/>
                          <a:ea typeface="Kaiti TC" pitchFamily="2" charset="-120"/>
                        </a:rPr>
                        <a:t>年度經費概算表</a:t>
                      </a:r>
                      <a:endParaRPr kumimoji="0" lang="en-US" altLang="zh-TW" sz="2400" b="0" i="0" u="none" strike="noStrike" cap="none" normalizeH="0" baseline="0" smtClean="0">
                        <a:ln>
                          <a:noFill/>
                        </a:ln>
                        <a:solidFill>
                          <a:srgbClr val="FFFFFF"/>
                        </a:solidFill>
                        <a:effectLst/>
                        <a:latin typeface="Kaiti TC" pitchFamily="2" charset="-120"/>
                        <a:ea typeface="Kaiti TC"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Kaiti TC" pitchFamily="2" charset="-120"/>
                          <a:ea typeface="Kaiti TC" pitchFamily="2" charset="-120"/>
                        </a:rPr>
                        <a:t>                                                                                                    </a:t>
                      </a:r>
                      <a:r>
                        <a:rPr kumimoji="0" lang="zh-TW" altLang="en-US" sz="1400" b="0" i="0" u="none" strike="noStrike" cap="none" normalizeH="0" baseline="0" smtClean="0">
                          <a:ln>
                            <a:noFill/>
                          </a:ln>
                          <a:solidFill>
                            <a:srgbClr val="FFFFFF"/>
                          </a:solidFill>
                          <a:effectLst/>
                          <a:latin typeface="Kaiti TC" pitchFamily="2" charset="-120"/>
                          <a:ea typeface="Kaiti TC" pitchFamily="2" charset="-120"/>
                        </a:rPr>
                        <a:t>                                                                   </a:t>
                      </a:r>
                      <a:r>
                        <a:rPr kumimoji="0" lang="en-US" altLang="zh-TW" sz="1400" b="0" i="0" u="none" strike="noStrike" cap="none" normalizeH="0" baseline="0" smtClean="0">
                          <a:ln>
                            <a:noFill/>
                          </a:ln>
                          <a:solidFill>
                            <a:srgbClr val="FFFFFF"/>
                          </a:solidFill>
                          <a:effectLst/>
                          <a:latin typeface="Kaiti TC" pitchFamily="2" charset="-120"/>
                          <a:ea typeface="Kaiti TC" pitchFamily="2" charset="-120"/>
                        </a:rPr>
                        <a:t> 110.3.8</a:t>
                      </a:r>
                      <a:r>
                        <a:rPr kumimoji="0" lang="zh-TW" altLang="en-US" sz="1400" b="0" i="0" u="none" strike="noStrike" cap="none" normalizeH="0" baseline="0" smtClean="0">
                          <a:ln>
                            <a:noFill/>
                          </a:ln>
                          <a:solidFill>
                            <a:srgbClr val="FFFFFF"/>
                          </a:solidFill>
                          <a:effectLst/>
                          <a:latin typeface="Kaiti TC" pitchFamily="2" charset="-120"/>
                          <a:ea typeface="Kaiti TC" pitchFamily="2" charset="-120"/>
                        </a:rPr>
                        <a:t>教師會製</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66396152"/>
                  </a:ext>
                </a:extLst>
              </a:tr>
              <a:tr h="531813">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項目</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科目</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摘要</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小計</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合計</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extLst>
                  <a:ext uri="{0D108BD9-81ED-4DB2-BD59-A6C34878D82A}">
                    <a16:rowId xmlns:a16="http://schemas.microsoft.com/office/drawing/2014/main" val="2279195666"/>
                  </a:ext>
                </a:extLst>
              </a:tr>
              <a:tr h="660400">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收入</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上期結餘</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Kaiti TC" pitchFamily="2" charset="-120"/>
                          <a:ea typeface="Kaiti TC" pitchFamily="2" charset="-120"/>
                        </a:rPr>
                        <a:t>109</a:t>
                      </a: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年度結餘</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39</a:t>
                      </a: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a:t>
                      </a:r>
                      <a:r>
                        <a:rPr kumimoji="0" lang="en-US"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155</a:t>
                      </a:r>
                      <a:endParaRPr kumimoji="0" lang="zh-TW" altLang="en-US"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977648682"/>
                  </a:ext>
                </a:extLst>
              </a:tr>
              <a:tr h="660400">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會費</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Kaiti TC" pitchFamily="2" charset="-120"/>
                          <a:ea typeface="Kaiti TC" pitchFamily="2" charset="-120"/>
                        </a:rPr>
                        <a:t>110</a:t>
                      </a: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年度會費</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27,</a:t>
                      </a:r>
                      <a:r>
                        <a:rPr kumimoji="0" lang="en-US"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90</a:t>
                      </a: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0</a:t>
                      </a:r>
                      <a:endParaRPr kumimoji="0" lang="zh-TW" altLang="en-US"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extLst>
                  <a:ext uri="{0D108BD9-81ED-4DB2-BD59-A6C34878D82A}">
                    <a16:rowId xmlns:a16="http://schemas.microsoft.com/office/drawing/2014/main" val="1483164684"/>
                  </a:ext>
                </a:extLst>
              </a:tr>
              <a:tr h="377825">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67,</a:t>
                      </a:r>
                      <a:r>
                        <a:rPr kumimoji="0" lang="en-US"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055</a:t>
                      </a:r>
                      <a:endParaRPr kumimoji="0" lang="zh-TW" altLang="en-US"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2933562944"/>
                  </a:ext>
                </a:extLst>
              </a:tr>
              <a:tr h="660400">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支出</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獎勵（學）金</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畢業生獎勵金</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4,</a:t>
                      </a:r>
                      <a:r>
                        <a:rPr kumimoji="0" lang="en-US"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2</a:t>
                      </a: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00</a:t>
                      </a:r>
                      <a:endParaRPr kumimoji="0" lang="zh-TW" altLang="en-US"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extLst>
                  <a:ext uri="{0D108BD9-81ED-4DB2-BD59-A6C34878D82A}">
                    <a16:rowId xmlns:a16="http://schemas.microsoft.com/office/drawing/2014/main" val="731746236"/>
                  </a:ext>
                </a:extLst>
              </a:tr>
              <a:tr h="646113">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會議活動費</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理監事聯席會</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5,</a:t>
                      </a:r>
                      <a:r>
                        <a:rPr kumimoji="0" lang="en-US"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0</a:t>
                      </a: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00</a:t>
                      </a:r>
                      <a:endParaRPr kumimoji="0" lang="zh-TW" altLang="en-US"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2877134531"/>
                  </a:ext>
                </a:extLst>
              </a:tr>
              <a:tr h="660400">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教師節迎新活動</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37,</a:t>
                      </a:r>
                      <a:r>
                        <a:rPr kumimoji="0" lang="en-US"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855</a:t>
                      </a:r>
                      <a:endParaRPr kumimoji="0" lang="zh-TW" altLang="en-US"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extLst>
                  <a:ext uri="{0D108BD9-81ED-4DB2-BD59-A6C34878D82A}">
                    <a16:rowId xmlns:a16="http://schemas.microsoft.com/office/drawing/2014/main" val="1682455639"/>
                  </a:ext>
                </a:extLst>
              </a:tr>
              <a:tr h="660400">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師生慰問及賀禮</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退休老師紀念品</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a:t>
                      </a:r>
                      <a:r>
                        <a:rPr kumimoji="0" lang="en-US"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0</a:t>
                      </a: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00</a:t>
                      </a:r>
                      <a:endParaRPr kumimoji="0" lang="zh-TW" altLang="en-US"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503671983"/>
                  </a:ext>
                </a:extLst>
              </a:tr>
              <a:tr h="646113">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會員慰問金</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10,</a:t>
                      </a:r>
                      <a:r>
                        <a:rPr kumimoji="0" lang="en-US"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0</a:t>
                      </a: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00</a:t>
                      </a:r>
                      <a:endParaRPr kumimoji="0" lang="zh-TW" altLang="en-US"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extLst>
                  <a:ext uri="{0D108BD9-81ED-4DB2-BD59-A6C34878D82A}">
                    <a16:rowId xmlns:a16="http://schemas.microsoft.com/office/drawing/2014/main" val="475742377"/>
                  </a:ext>
                </a:extLst>
              </a:tr>
              <a:tr h="660400">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Kaiti TC" pitchFamily="2" charset="-120"/>
                          <a:ea typeface="Kaiti TC" pitchFamily="2" charset="-120"/>
                        </a:rPr>
                        <a:t>結餘</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kumimoji="1" sz="2400">
                          <a:solidFill>
                            <a:schemeClr val="tx1"/>
                          </a:solidFill>
                          <a:latin typeface="標楷體" panose="03000509000000000000" pitchFamily="65" charset="-120"/>
                          <a:ea typeface="標楷體" panose="03000509000000000000" pitchFamily="65" charset="-120"/>
                        </a:defRPr>
                      </a:lvl1pPr>
                      <a:lvl2pPr marL="742950" indent="-285750">
                        <a:spcBef>
                          <a:spcPct val="20000"/>
                        </a:spcBef>
                        <a:buClr>
                          <a:schemeClr val="tx2"/>
                        </a:buClr>
                        <a:buSzPct val="75000"/>
                        <a:buFont typeface="Wingdings" panose="05000000000000000000" pitchFamily="2" charset="2"/>
                        <a:defRPr kumimoji="1" sz="20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defRPr kumimoji="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chemeClr val="bg2"/>
                        </a:buClr>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kumimoji="1" sz="1600">
                          <a:solidFill>
                            <a:schemeClr val="tx1"/>
                          </a:solidFill>
                          <a:latin typeface="標楷體" panose="03000509000000000000" pitchFamily="65" charset="-12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zh-TW" sz="1800" b="0" i="0" u="none" strike="noStrike" cap="none" normalizeH="0" baseline="0" smtClean="0">
                          <a:ln>
                            <a:noFill/>
                          </a:ln>
                          <a:solidFill>
                            <a:schemeClr val="tx1"/>
                          </a:solidFill>
                          <a:effectLst/>
                          <a:latin typeface="Times New Roman" panose="02020603050405020304" pitchFamily="18" charset="0"/>
                          <a:ea typeface="華康布丁體W7(P)" panose="040B0700000000000000" pitchFamily="82" charset="-120"/>
                          <a:cs typeface="Times New Roman" panose="02020603050405020304" pitchFamily="18" charset="0"/>
                        </a:rPr>
                        <a:t>0</a:t>
                      </a:r>
                      <a:endParaRPr kumimoji="0" lang="zh-TW" altLang="en-US"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Kaiti TC" pitchFamily="2" charset="-120"/>
                        <a:ea typeface="Kaiti TC" pitchFamily="2" charset="-12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811014693"/>
                  </a:ext>
                </a:extLst>
              </a:tr>
            </a:tbl>
          </a:graphicData>
        </a:graphic>
      </p:graphicFrame>
    </p:spTree>
    <p:extLst>
      <p:ext uri="{BB962C8B-B14F-4D97-AF65-F5344CB8AC3E}">
        <p14:creationId xmlns:p14="http://schemas.microsoft.com/office/powerpoint/2010/main" val="12231297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539750" y="333375"/>
            <a:ext cx="8229600" cy="1139825"/>
          </a:xfrm>
        </p:spPr>
        <p:txBody>
          <a:bodyPr/>
          <a:lstStyle/>
          <a:p>
            <a:pPr>
              <a:defRPr/>
            </a:pPr>
            <a:r>
              <a:rPr lang="zh-TW" altLang="en-US" sz="6000" b="1" dirty="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教師會</a:t>
            </a:r>
            <a:endParaRPr lang="zh-TW" altLang="en-US" sz="6000" dirty="0">
              <a:solidFill>
                <a:srgbClr val="0033CC"/>
              </a:solidFill>
              <a:latin typeface="微軟正黑體" panose="020B0604030504040204" pitchFamily="34" charset="-120"/>
              <a:ea typeface="微軟正黑體" panose="020B0604030504040204" pitchFamily="34" charset="-120"/>
            </a:endParaRPr>
          </a:p>
        </p:txBody>
      </p:sp>
      <p:sp>
        <p:nvSpPr>
          <p:cNvPr id="48130" name="內容版面配置區 1"/>
          <p:cNvSpPr>
            <a:spLocks noGrp="1" noChangeArrowheads="1"/>
          </p:cNvSpPr>
          <p:nvPr>
            <p:ph idx="1"/>
          </p:nvPr>
        </p:nvSpPr>
        <p:spPr/>
        <p:txBody>
          <a:bodyPr/>
          <a:lstStyle/>
          <a:p>
            <a:pPr marL="0" indent="0">
              <a:buFont typeface="Wingdings" panose="05000000000000000000" pitchFamily="2" charset="2"/>
              <a:buNone/>
            </a:pPr>
            <a:r>
              <a:rPr lang="zh-TW" altLang="en-US" sz="3200" smtClean="0"/>
              <a:t>第三案</a:t>
            </a:r>
            <a:endParaRPr lang="en-US" altLang="zh-TW" sz="3200" smtClean="0"/>
          </a:p>
          <a:p>
            <a:pPr marL="0" indent="0"/>
            <a:r>
              <a:rPr lang="zh-TW" altLang="en-US" sz="3200" smtClean="0"/>
              <a:t>案由：本會</a:t>
            </a:r>
            <a:r>
              <a:rPr lang="en-US" altLang="zh-TW" sz="3200" smtClean="0"/>
              <a:t>110</a:t>
            </a:r>
            <a:r>
              <a:rPr lang="zh-TW" altLang="en-US" sz="3200" smtClean="0"/>
              <a:t>年度工作計畫，提請審議</a:t>
            </a:r>
          </a:p>
          <a:p>
            <a:pPr marL="0" indent="0"/>
            <a:r>
              <a:rPr lang="zh-TW" altLang="en-US" sz="3200" smtClean="0"/>
              <a:t>說明：本案經本會第</a:t>
            </a:r>
            <a:r>
              <a:rPr lang="en-US" altLang="zh-TW" sz="3200" smtClean="0"/>
              <a:t>22</a:t>
            </a:r>
            <a:r>
              <a:rPr lang="zh-TW" altLang="en-US" sz="3200" smtClean="0"/>
              <a:t>屆第三次理監事聯席會議審查通過，提請大會討論</a:t>
            </a:r>
          </a:p>
        </p:txBody>
      </p:sp>
    </p:spTree>
    <p:extLst>
      <p:ext uri="{BB962C8B-B14F-4D97-AF65-F5344CB8AC3E}">
        <p14:creationId xmlns:p14="http://schemas.microsoft.com/office/powerpoint/2010/main" val="38622773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33375"/>
            <a:ext cx="9144000"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4" name="筆跡 3"/>
              <p14:cNvContentPartPr/>
              <p14:nvPr/>
            </p14:nvContentPartPr>
            <p14:xfrm>
              <a:off x="1647171" y="-23040"/>
              <a:ext cx="2880" cy="360"/>
            </p14:xfrm>
          </p:contentPart>
        </mc:Choice>
        <mc:Fallback>
          <p:pic>
            <p:nvPicPr>
              <p:cNvPr id="4" name="筆跡 3"/>
              <p:cNvPicPr/>
              <p:nvPr/>
            </p:nvPicPr>
            <p:blipFill>
              <a:blip r:embed="rId4"/>
              <a:stretch>
                <a:fillRect/>
              </a:stretch>
            </p:blipFill>
            <p:spPr>
              <a:xfrm>
                <a:off x="1634931" y="-35280"/>
                <a:ext cx="27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筆跡 6"/>
              <p14:cNvContentPartPr/>
              <p14:nvPr/>
            </p14:nvContentPartPr>
            <p14:xfrm>
              <a:off x="2742651" y="1369440"/>
              <a:ext cx="257760" cy="201240"/>
            </p14:xfrm>
          </p:contentPart>
        </mc:Choice>
        <mc:Fallback>
          <p:pic>
            <p:nvPicPr>
              <p:cNvPr id="7" name="筆跡 6"/>
              <p:cNvPicPr/>
              <p:nvPr/>
            </p:nvPicPr>
            <p:blipFill>
              <a:blip r:embed="rId6"/>
              <a:stretch>
                <a:fillRect/>
              </a:stretch>
            </p:blipFill>
            <p:spPr>
              <a:xfrm>
                <a:off x="2730411" y="1357200"/>
                <a:ext cx="2822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筆跡 7"/>
              <p14:cNvContentPartPr/>
              <p14:nvPr/>
            </p14:nvContentPartPr>
            <p14:xfrm>
              <a:off x="2794131" y="1372680"/>
              <a:ext cx="133920" cy="5400"/>
            </p14:xfrm>
          </p:contentPart>
        </mc:Choice>
        <mc:Fallback>
          <p:pic>
            <p:nvPicPr>
              <p:cNvPr id="8" name="筆跡 7"/>
              <p:cNvPicPr/>
              <p:nvPr/>
            </p:nvPicPr>
            <p:blipFill>
              <a:blip r:embed="rId8"/>
              <a:stretch>
                <a:fillRect/>
              </a:stretch>
            </p:blipFill>
            <p:spPr>
              <a:xfrm>
                <a:off x="2781891" y="1360440"/>
                <a:ext cx="158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筆跡 9"/>
              <p14:cNvContentPartPr/>
              <p14:nvPr/>
            </p14:nvContentPartPr>
            <p14:xfrm>
              <a:off x="2798451" y="1497960"/>
              <a:ext cx="176040" cy="5760"/>
            </p14:xfrm>
          </p:contentPart>
        </mc:Choice>
        <mc:Fallback>
          <p:pic>
            <p:nvPicPr>
              <p:cNvPr id="10" name="筆跡 9"/>
              <p:cNvPicPr/>
              <p:nvPr/>
            </p:nvPicPr>
            <p:blipFill>
              <a:blip r:embed="rId10"/>
              <a:stretch>
                <a:fillRect/>
              </a:stretch>
            </p:blipFill>
            <p:spPr>
              <a:xfrm>
                <a:off x="2786211" y="1485720"/>
                <a:ext cx="200520" cy="30240"/>
              </a:xfrm>
              <a:prstGeom prst="rect">
                <a:avLst/>
              </a:prstGeom>
            </p:spPr>
          </p:pic>
        </mc:Fallback>
      </mc:AlternateContent>
    </p:spTree>
    <p:extLst>
      <p:ext uri="{BB962C8B-B14F-4D97-AF65-F5344CB8AC3E}">
        <p14:creationId xmlns:p14="http://schemas.microsoft.com/office/powerpoint/2010/main" val="12228691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1341438"/>
            <a:ext cx="91440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0061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內容版面配置區 2"/>
          <p:cNvSpPr>
            <a:spLocks noGrp="1" noChangeArrowheads="1"/>
          </p:cNvSpPr>
          <p:nvPr>
            <p:ph idx="1"/>
          </p:nvPr>
        </p:nvSpPr>
        <p:spPr>
          <a:xfrm>
            <a:off x="457200" y="1600200"/>
            <a:ext cx="8686800" cy="4530725"/>
          </a:xfrm>
        </p:spPr>
        <p:txBody>
          <a:bodyPr/>
          <a:lstStyle/>
          <a:p>
            <a:r>
              <a:rPr lang="zh-TW" altLang="en-US" sz="3000" smtClean="0"/>
              <a:t>第</a:t>
            </a:r>
            <a:r>
              <a:rPr lang="en-US" altLang="zh-TW" sz="3000" smtClean="0"/>
              <a:t>22</a:t>
            </a:r>
            <a:r>
              <a:rPr lang="zh-TW" altLang="en-US" sz="3000" smtClean="0"/>
              <a:t>屆理監事名單</a:t>
            </a:r>
            <a:endParaRPr lang="en-US" altLang="zh-TW" sz="3000" smtClean="0"/>
          </a:p>
          <a:p>
            <a:r>
              <a:rPr lang="zh-TW" altLang="en-US" sz="3000" smtClean="0"/>
              <a:t>監事：陳鴻金老師（監事會主席）</a:t>
            </a:r>
            <a:r>
              <a:rPr lang="en-US" altLang="zh-TW" sz="3000" smtClean="0"/>
              <a:t/>
            </a:r>
            <a:br>
              <a:rPr lang="en-US" altLang="zh-TW" sz="3000" smtClean="0"/>
            </a:br>
            <a:r>
              <a:rPr lang="zh-TW" altLang="en-US" sz="3000" smtClean="0"/>
              <a:t>　　　王建岳老師、古慧敏老師</a:t>
            </a:r>
          </a:p>
          <a:p>
            <a:r>
              <a:rPr lang="zh-TW" altLang="en-US" sz="3000" smtClean="0"/>
              <a:t>理事：黃聖琪組長、洪炘燕老師、張順興組長、</a:t>
            </a:r>
            <a:r>
              <a:rPr lang="en-US" altLang="zh-TW" sz="3000" smtClean="0"/>
              <a:t/>
            </a:r>
            <a:br>
              <a:rPr lang="en-US" altLang="zh-TW" sz="3000" smtClean="0"/>
            </a:br>
            <a:r>
              <a:rPr lang="zh-TW" altLang="en-US" sz="3000" smtClean="0"/>
              <a:t>　　　林月霞老師、梁家玉主任、賴悅珊老師、</a:t>
            </a:r>
            <a:r>
              <a:rPr lang="en-US" altLang="zh-TW" sz="3000" smtClean="0"/>
              <a:t/>
            </a:r>
            <a:br>
              <a:rPr lang="en-US" altLang="zh-TW" sz="3000" smtClean="0"/>
            </a:br>
            <a:r>
              <a:rPr lang="zh-TW" altLang="en-US" sz="3000" smtClean="0"/>
              <a:t>　　　鄭雁云老師、羅慧如主任、</a:t>
            </a:r>
            <a:r>
              <a:rPr lang="en-US" altLang="zh-TW" sz="3000" smtClean="0"/>
              <a:t/>
            </a:r>
            <a:br>
              <a:rPr lang="en-US" altLang="zh-TW" sz="3000" smtClean="0"/>
            </a:br>
            <a:r>
              <a:rPr lang="zh-TW" altLang="en-US" sz="3000" smtClean="0"/>
              <a:t>　　　常婷婷老師（常務理事）、</a:t>
            </a:r>
            <a:r>
              <a:rPr lang="en-US" altLang="zh-TW" sz="3000" smtClean="0"/>
              <a:t/>
            </a:r>
            <a:br>
              <a:rPr lang="en-US" altLang="zh-TW" sz="3000" smtClean="0"/>
            </a:br>
            <a:r>
              <a:rPr lang="zh-TW" altLang="en-US" sz="3000" smtClean="0"/>
              <a:t>　　　周秀英老師（常務理事）、</a:t>
            </a:r>
            <a:r>
              <a:rPr lang="en-US" altLang="zh-TW" sz="3000" smtClean="0"/>
              <a:t/>
            </a:r>
            <a:br>
              <a:rPr lang="en-US" altLang="zh-TW" sz="3000" smtClean="0"/>
            </a:br>
            <a:r>
              <a:rPr lang="zh-TW" altLang="en-US" sz="3000" smtClean="0"/>
              <a:t>　　　陳建翰老師（理事會主席）</a:t>
            </a:r>
          </a:p>
        </p:txBody>
      </p:sp>
      <p:sp>
        <p:nvSpPr>
          <p:cNvPr id="4" name="標題 1"/>
          <p:cNvSpPr>
            <a:spLocks noGrp="1"/>
          </p:cNvSpPr>
          <p:nvPr>
            <p:ph type="title"/>
          </p:nvPr>
        </p:nvSpPr>
        <p:spPr>
          <a:xfrm>
            <a:off x="539750" y="333375"/>
            <a:ext cx="8229600" cy="1139825"/>
          </a:xfrm>
        </p:spPr>
        <p:txBody>
          <a:bodyPr/>
          <a:lstStyle/>
          <a:p>
            <a:pPr>
              <a:defRPr/>
            </a:pPr>
            <a:r>
              <a:rPr lang="zh-TW" altLang="en-US" sz="6000" b="1" dirty="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教師會</a:t>
            </a:r>
            <a:endParaRPr lang="zh-TW" altLang="en-US" sz="6000" dirty="0">
              <a:solidFill>
                <a:srgbClr val="0033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602278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內容版面配置區 2"/>
          <p:cNvSpPr>
            <a:spLocks noGrp="1" noChangeArrowheads="1"/>
          </p:cNvSpPr>
          <p:nvPr>
            <p:ph idx="1"/>
          </p:nvPr>
        </p:nvSpPr>
        <p:spPr>
          <a:xfrm>
            <a:off x="457200" y="1600200"/>
            <a:ext cx="8686800" cy="5257800"/>
          </a:xfrm>
        </p:spPr>
        <p:txBody>
          <a:bodyPr/>
          <a:lstStyle/>
          <a:p>
            <a:r>
              <a:rPr lang="en-US" altLang="zh-TW" sz="3200" smtClean="0"/>
              <a:t>110</a:t>
            </a:r>
            <a:r>
              <a:rPr lang="zh-TW" altLang="en-US" sz="3200" smtClean="0"/>
              <a:t>年度參加各級教師會人數</a:t>
            </a:r>
            <a:endParaRPr lang="en-US" altLang="zh-TW" sz="3200" smtClean="0"/>
          </a:p>
          <a:p>
            <a:pPr lvl="1"/>
            <a:r>
              <a:rPr lang="zh-TW" altLang="en-US" sz="3200" smtClean="0"/>
              <a:t>中壢高商教師會：</a:t>
            </a:r>
            <a:r>
              <a:rPr lang="en-US" altLang="zh-TW" sz="3200" smtClean="0"/>
              <a:t>93</a:t>
            </a:r>
            <a:r>
              <a:rPr lang="zh-TW" altLang="en-US" sz="3200" smtClean="0"/>
              <a:t>人</a:t>
            </a:r>
            <a:r>
              <a:rPr lang="en-US" altLang="zh-TW" sz="3200" smtClean="0"/>
              <a:t/>
            </a:r>
            <a:br>
              <a:rPr lang="en-US" altLang="zh-TW" sz="3200" smtClean="0"/>
            </a:br>
            <a:endParaRPr lang="zh-TW" altLang="en-US" sz="3200" smtClean="0"/>
          </a:p>
          <a:p>
            <a:pPr lvl="1"/>
            <a:r>
              <a:rPr lang="zh-TW" altLang="en-US" sz="3200" b="1" u="sng" smtClean="0">
                <a:solidFill>
                  <a:srgbClr val="FF0000"/>
                </a:solidFill>
              </a:rPr>
              <a:t>桃</a:t>
            </a:r>
            <a:r>
              <a:rPr lang="zh-TW" altLang="en-US" sz="3200" smtClean="0"/>
              <a:t>園市</a:t>
            </a:r>
            <a:r>
              <a:rPr lang="zh-TW" altLang="en-US" sz="3200" b="1" u="sng" smtClean="0">
                <a:solidFill>
                  <a:srgbClr val="FF0000"/>
                </a:solidFill>
              </a:rPr>
              <a:t>教</a:t>
            </a:r>
            <a:r>
              <a:rPr lang="zh-TW" altLang="en-US" sz="3200" smtClean="0"/>
              <a:t>育</a:t>
            </a:r>
            <a:r>
              <a:rPr lang="zh-TW" altLang="en-US" sz="3200" b="1" u="sng" smtClean="0">
                <a:solidFill>
                  <a:srgbClr val="FF0000"/>
                </a:solidFill>
              </a:rPr>
              <a:t>產</a:t>
            </a:r>
            <a:r>
              <a:rPr lang="zh-TW" altLang="en-US" sz="3200" smtClean="0"/>
              <a:t>業工會：</a:t>
            </a:r>
            <a:r>
              <a:rPr lang="en-US" altLang="zh-TW" sz="3200" smtClean="0"/>
              <a:t>6</a:t>
            </a:r>
            <a:r>
              <a:rPr lang="zh-TW" altLang="en-US" sz="3200" smtClean="0"/>
              <a:t>人</a:t>
            </a:r>
          </a:p>
          <a:p>
            <a:pPr lvl="1"/>
            <a:r>
              <a:rPr lang="zh-TW" altLang="en-US" sz="3200" b="1" u="sng" smtClean="0">
                <a:solidFill>
                  <a:srgbClr val="FF0000"/>
                </a:solidFill>
              </a:rPr>
              <a:t>桃</a:t>
            </a:r>
            <a:r>
              <a:rPr lang="zh-TW" altLang="en-US" sz="3200" smtClean="0"/>
              <a:t>園市各級</a:t>
            </a:r>
            <a:r>
              <a:rPr lang="zh-TW" altLang="en-US" sz="3200" b="1" u="sng" smtClean="0">
                <a:solidFill>
                  <a:srgbClr val="FF0000"/>
                </a:solidFill>
              </a:rPr>
              <a:t>學</a:t>
            </a:r>
            <a:r>
              <a:rPr lang="zh-TW" altLang="en-US" sz="3200" smtClean="0"/>
              <a:t>校</a:t>
            </a:r>
            <a:r>
              <a:rPr lang="zh-TW" altLang="en-US" sz="3200" b="1" u="sng" smtClean="0">
                <a:solidFill>
                  <a:srgbClr val="FF0000"/>
                </a:solidFill>
              </a:rPr>
              <a:t>產</a:t>
            </a:r>
            <a:r>
              <a:rPr lang="zh-TW" altLang="en-US" sz="3200" smtClean="0"/>
              <a:t>業工會：</a:t>
            </a:r>
            <a:r>
              <a:rPr lang="en-US" altLang="zh-TW" sz="3200" smtClean="0"/>
              <a:t>22</a:t>
            </a:r>
            <a:r>
              <a:rPr lang="zh-TW" altLang="en-US" sz="3200" smtClean="0"/>
              <a:t>人</a:t>
            </a:r>
            <a:r>
              <a:rPr lang="en-US" altLang="zh-TW" sz="3200" smtClean="0"/>
              <a:t/>
            </a:r>
            <a:br>
              <a:rPr lang="en-US" altLang="zh-TW" sz="3200" smtClean="0"/>
            </a:br>
            <a:r>
              <a:rPr lang="zh-TW" altLang="en-US" sz="3200" smtClean="0"/>
              <a:t>（桃園市教師會）</a:t>
            </a:r>
            <a:endParaRPr lang="en-US" altLang="zh-TW" sz="3200" smtClean="0"/>
          </a:p>
          <a:p>
            <a:pPr lvl="1"/>
            <a:endParaRPr lang="en-US" altLang="zh-TW" sz="3200" smtClean="0"/>
          </a:p>
          <a:p>
            <a:pPr lvl="1"/>
            <a:r>
              <a:rPr lang="zh-TW" altLang="en-US" sz="3200" smtClean="0"/>
              <a:t>全國高級中等學校教育產業工會：</a:t>
            </a:r>
            <a:r>
              <a:rPr lang="en-US" altLang="zh-TW" sz="3200" smtClean="0"/>
              <a:t>59</a:t>
            </a:r>
            <a:r>
              <a:rPr lang="zh-TW" altLang="en-US" sz="3200" smtClean="0"/>
              <a:t>人</a:t>
            </a:r>
          </a:p>
        </p:txBody>
      </p:sp>
      <p:sp>
        <p:nvSpPr>
          <p:cNvPr id="4" name="標題 1"/>
          <p:cNvSpPr>
            <a:spLocks noGrp="1"/>
          </p:cNvSpPr>
          <p:nvPr>
            <p:ph type="title"/>
          </p:nvPr>
        </p:nvSpPr>
        <p:spPr>
          <a:xfrm>
            <a:off x="539750" y="333375"/>
            <a:ext cx="8229600" cy="1139825"/>
          </a:xfrm>
        </p:spPr>
        <p:txBody>
          <a:bodyPr/>
          <a:lstStyle/>
          <a:p>
            <a:pPr>
              <a:defRPr/>
            </a:pPr>
            <a:r>
              <a:rPr lang="zh-TW" altLang="en-US" sz="6000" b="1" dirty="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教師會</a:t>
            </a:r>
            <a:endParaRPr lang="zh-TW" altLang="en-US" sz="6000" dirty="0">
              <a:solidFill>
                <a:srgbClr val="0033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094009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內容版面配置區 2"/>
          <p:cNvSpPr>
            <a:spLocks noGrp="1" noChangeArrowheads="1"/>
          </p:cNvSpPr>
          <p:nvPr>
            <p:ph idx="1"/>
          </p:nvPr>
        </p:nvSpPr>
        <p:spPr>
          <a:xfrm>
            <a:off x="457200" y="1600200"/>
            <a:ext cx="8686800" cy="5257800"/>
          </a:xfrm>
        </p:spPr>
        <p:txBody>
          <a:bodyPr/>
          <a:lstStyle/>
          <a:p>
            <a:r>
              <a:rPr lang="en-US" altLang="zh-TW" sz="3200" smtClean="0"/>
              <a:t>110</a:t>
            </a:r>
            <a:r>
              <a:rPr lang="zh-TW" altLang="en-US" sz="3200" smtClean="0"/>
              <a:t>年度計畫及業務報告</a:t>
            </a:r>
            <a:endParaRPr lang="en-US" altLang="zh-TW" sz="3200" smtClean="0"/>
          </a:p>
          <a:p>
            <a:pPr lvl="1"/>
            <a:r>
              <a:rPr lang="zh-TW" altLang="en-US" sz="3200" smtClean="0"/>
              <a:t>召開會員大會</a:t>
            </a:r>
          </a:p>
          <a:p>
            <a:pPr lvl="1"/>
            <a:r>
              <a:rPr lang="zh-TW" altLang="en-US" sz="3200" smtClean="0"/>
              <a:t>贈送退休會員禮品</a:t>
            </a:r>
          </a:p>
          <a:p>
            <a:pPr lvl="1"/>
            <a:r>
              <a:rPr lang="zh-TW" altLang="en-US" sz="3200" smtClean="0"/>
              <a:t>提供畢業典禮教師會獎，鼓勵同學</a:t>
            </a:r>
          </a:p>
          <a:p>
            <a:pPr lvl="1"/>
            <a:r>
              <a:rPr lang="zh-TW" altLang="en-US" sz="3200" smtClean="0"/>
              <a:t>舉辦慶祝教師節暨迎新活動，歡迎教師參加</a:t>
            </a:r>
          </a:p>
          <a:p>
            <a:pPr lvl="1"/>
            <a:r>
              <a:rPr lang="zh-TW" altLang="en-US" sz="3200" smtClean="0"/>
              <a:t>招募</a:t>
            </a:r>
            <a:r>
              <a:rPr lang="en-US" altLang="zh-TW" sz="3200" smtClean="0"/>
              <a:t>111</a:t>
            </a:r>
            <a:r>
              <a:rPr lang="zh-TW" altLang="en-US" sz="3200" smtClean="0"/>
              <a:t>年度會員，歡迎教師加入</a:t>
            </a:r>
            <a:endParaRPr lang="en-US" altLang="zh-TW" sz="3200" smtClean="0"/>
          </a:p>
          <a:p>
            <a:pPr lvl="1"/>
            <a:r>
              <a:rPr lang="zh-TW" altLang="en-US" sz="3200" smtClean="0"/>
              <a:t>校長遴選校內投票結果轉知校內教師代表赴局投票（教師代表人事室已收集投票結果）</a:t>
            </a:r>
            <a:endParaRPr lang="en-US" altLang="zh-TW" sz="3200" smtClean="0"/>
          </a:p>
          <a:p>
            <a:pPr lvl="1"/>
            <a:r>
              <a:rPr lang="zh-TW" altLang="en-US" sz="3200" smtClean="0"/>
              <a:t>財務狀況：目前本會會費結餘為</a:t>
            </a:r>
            <a:r>
              <a:rPr lang="en-US" altLang="zh-TW" sz="3200" smtClean="0"/>
              <a:t>61,070</a:t>
            </a:r>
            <a:r>
              <a:rPr lang="zh-TW" altLang="en-US" sz="3200" smtClean="0"/>
              <a:t>元</a:t>
            </a:r>
          </a:p>
        </p:txBody>
      </p:sp>
      <p:sp>
        <p:nvSpPr>
          <p:cNvPr id="4" name="標題 1"/>
          <p:cNvSpPr>
            <a:spLocks noGrp="1"/>
          </p:cNvSpPr>
          <p:nvPr>
            <p:ph type="title"/>
          </p:nvPr>
        </p:nvSpPr>
        <p:spPr>
          <a:xfrm>
            <a:off x="539750" y="333375"/>
            <a:ext cx="8229600" cy="1139825"/>
          </a:xfrm>
        </p:spPr>
        <p:txBody>
          <a:bodyPr/>
          <a:lstStyle/>
          <a:p>
            <a:pPr>
              <a:defRPr/>
            </a:pPr>
            <a:r>
              <a:rPr lang="zh-TW" altLang="en-US" sz="6000" b="1" dirty="0">
                <a:solidFill>
                  <a:srgbClr val="0033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教師會</a:t>
            </a:r>
            <a:endParaRPr lang="zh-TW" altLang="en-US" sz="6000" dirty="0">
              <a:solidFill>
                <a:srgbClr val="0033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26170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4458" y="404664"/>
            <a:ext cx="5101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少</a:t>
            </a:r>
            <a:r>
              <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子化</a:t>
            </a: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衝擊</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grpSp>
        <p:nvGrpSpPr>
          <p:cNvPr id="2" name="群組 1"/>
          <p:cNvGrpSpPr/>
          <p:nvPr/>
        </p:nvGrpSpPr>
        <p:grpSpPr>
          <a:xfrm>
            <a:off x="4446567" y="614301"/>
            <a:ext cx="720079" cy="504056"/>
            <a:chOff x="6588224" y="1916832"/>
            <a:chExt cx="720079" cy="504056"/>
          </a:xfrm>
        </p:grpSpPr>
        <p:sp>
          <p:nvSpPr>
            <p:cNvPr id="5" name="矩形 4"/>
            <p:cNvSpPr/>
            <p:nvPr/>
          </p:nvSpPr>
          <p:spPr>
            <a:xfrm>
              <a:off x="6588224" y="1916832"/>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912260" y="2060848"/>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8086" y="2213248"/>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7" name="群組 16"/>
          <p:cNvGrpSpPr/>
          <p:nvPr/>
        </p:nvGrpSpPr>
        <p:grpSpPr>
          <a:xfrm>
            <a:off x="611560" y="1844824"/>
            <a:ext cx="413410" cy="411418"/>
            <a:chOff x="918230" y="2153486"/>
            <a:chExt cx="413410" cy="411418"/>
          </a:xfrm>
        </p:grpSpPr>
        <p:sp>
          <p:nvSpPr>
            <p:cNvPr id="15" name="流程圖: 接點 14"/>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6" name="流程圖: 接點 15"/>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27" name="日期版面配置區 2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8" name="投影片編號版面配置區 2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pic>
        <p:nvPicPr>
          <p:cNvPr id="3" name="圖片 2"/>
          <p:cNvPicPr>
            <a:picLocks noChangeAspect="1"/>
          </p:cNvPicPr>
          <p:nvPr/>
        </p:nvPicPr>
        <p:blipFill>
          <a:blip r:embed="rId2"/>
          <a:stretch>
            <a:fillRect/>
          </a:stretch>
        </p:blipFill>
        <p:spPr>
          <a:xfrm>
            <a:off x="1259632" y="1908448"/>
            <a:ext cx="7865669" cy="2600672"/>
          </a:xfrm>
          <a:prstGeom prst="rect">
            <a:avLst/>
          </a:prstGeom>
        </p:spPr>
      </p:pic>
      <p:graphicFrame>
        <p:nvGraphicFramePr>
          <p:cNvPr id="9" name="表格 8"/>
          <p:cNvGraphicFramePr>
            <a:graphicFrameLocks noGrp="1"/>
          </p:cNvGraphicFramePr>
          <p:nvPr>
            <p:extLst/>
          </p:nvPr>
        </p:nvGraphicFramePr>
        <p:xfrm>
          <a:off x="1331640" y="4933696"/>
          <a:ext cx="6851105" cy="1087593"/>
        </p:xfrm>
        <a:graphic>
          <a:graphicData uri="http://schemas.openxmlformats.org/drawingml/2006/table">
            <a:tbl>
              <a:tblPr firstRow="1" firstCol="1" bandRow="1">
                <a:tableStyleId>{5C22544A-7EE6-4342-B048-85BDC9FD1C3A}</a:tableStyleId>
              </a:tblPr>
              <a:tblGrid>
                <a:gridCol w="1370221">
                  <a:extLst>
                    <a:ext uri="{9D8B030D-6E8A-4147-A177-3AD203B41FA5}">
                      <a16:colId xmlns:a16="http://schemas.microsoft.com/office/drawing/2014/main" val="20000"/>
                    </a:ext>
                  </a:extLst>
                </a:gridCol>
                <a:gridCol w="1370221">
                  <a:extLst>
                    <a:ext uri="{9D8B030D-6E8A-4147-A177-3AD203B41FA5}">
                      <a16:colId xmlns:a16="http://schemas.microsoft.com/office/drawing/2014/main" val="20001"/>
                    </a:ext>
                  </a:extLst>
                </a:gridCol>
                <a:gridCol w="1370221">
                  <a:extLst>
                    <a:ext uri="{9D8B030D-6E8A-4147-A177-3AD203B41FA5}">
                      <a16:colId xmlns:a16="http://schemas.microsoft.com/office/drawing/2014/main" val="20002"/>
                    </a:ext>
                  </a:extLst>
                </a:gridCol>
                <a:gridCol w="1370221">
                  <a:extLst>
                    <a:ext uri="{9D8B030D-6E8A-4147-A177-3AD203B41FA5}">
                      <a16:colId xmlns:a16="http://schemas.microsoft.com/office/drawing/2014/main" val="20003"/>
                    </a:ext>
                  </a:extLst>
                </a:gridCol>
                <a:gridCol w="1370221">
                  <a:extLst>
                    <a:ext uri="{9D8B030D-6E8A-4147-A177-3AD203B41FA5}">
                      <a16:colId xmlns:a16="http://schemas.microsoft.com/office/drawing/2014/main" val="20004"/>
                    </a:ext>
                  </a:extLst>
                </a:gridCol>
              </a:tblGrid>
              <a:tr h="362531">
                <a:tc>
                  <a:txBody>
                    <a:bodyPr/>
                    <a:lstStyle/>
                    <a:p>
                      <a:pPr>
                        <a:lnSpc>
                          <a:spcPts val="2200"/>
                        </a:lnSpc>
                        <a:spcAft>
                          <a:spcPts val="0"/>
                        </a:spcAft>
                      </a:pPr>
                      <a:r>
                        <a:rPr lang="en-US" sz="2000" kern="100" dirty="0">
                          <a:effectLst/>
                        </a:rPr>
                        <a:t>2006</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2200"/>
                        </a:lnSpc>
                        <a:spcAft>
                          <a:spcPts val="0"/>
                        </a:spcAft>
                      </a:pPr>
                      <a:r>
                        <a:rPr lang="en-US" sz="2000" kern="100">
                          <a:effectLst/>
                        </a:rPr>
                        <a:t>2007</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2200"/>
                        </a:lnSpc>
                        <a:spcAft>
                          <a:spcPts val="0"/>
                        </a:spcAft>
                      </a:pPr>
                      <a:r>
                        <a:rPr lang="en-US" sz="2000" kern="100">
                          <a:effectLst/>
                        </a:rPr>
                        <a:t>2008</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2200"/>
                        </a:lnSpc>
                        <a:spcAft>
                          <a:spcPts val="0"/>
                        </a:spcAft>
                      </a:pPr>
                      <a:r>
                        <a:rPr lang="en-US" sz="2000" kern="100">
                          <a:effectLst/>
                        </a:rPr>
                        <a:t>2009</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2200"/>
                        </a:lnSpc>
                        <a:spcAft>
                          <a:spcPts val="0"/>
                        </a:spcAft>
                      </a:pPr>
                      <a:r>
                        <a:rPr lang="en-US" sz="2000" kern="100">
                          <a:effectLst/>
                        </a:rPr>
                        <a:t>2010</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62531">
                <a:tc>
                  <a:txBody>
                    <a:bodyPr/>
                    <a:lstStyle/>
                    <a:p>
                      <a:pPr marL="0" algn="l" defTabSz="914400" rtl="0" eaLnBrk="1" latinLnBrk="0" hangingPunct="1">
                        <a:lnSpc>
                          <a:spcPts val="2200"/>
                        </a:lnSpc>
                        <a:spcAft>
                          <a:spcPts val="0"/>
                        </a:spcAft>
                      </a:pPr>
                      <a:r>
                        <a:rPr lang="en-US" sz="2000" kern="100" dirty="0">
                          <a:solidFill>
                            <a:schemeClr val="dk1"/>
                          </a:solidFill>
                          <a:effectLst/>
                          <a:latin typeface="+mn-lt"/>
                          <a:ea typeface="+mn-ea"/>
                          <a:cs typeface="+mn-cs"/>
                        </a:rPr>
                        <a:t>204459</a:t>
                      </a:r>
                      <a:endParaRPr lang="zh-TW" sz="2000" kern="100" dirty="0">
                        <a:solidFill>
                          <a:schemeClr val="dk1"/>
                        </a:solidFill>
                        <a:effectLst/>
                        <a:latin typeface="+mn-lt"/>
                        <a:ea typeface="+mn-ea"/>
                        <a:cs typeface="+mn-cs"/>
                      </a:endParaRPr>
                    </a:p>
                  </a:txBody>
                  <a:tcPr marL="68580" marR="68580" marT="0" marB="0">
                    <a:solidFill>
                      <a:schemeClr val="tx2">
                        <a:lumMod val="20000"/>
                        <a:lumOff val="80000"/>
                      </a:schemeClr>
                    </a:solidFill>
                  </a:tcPr>
                </a:tc>
                <a:tc>
                  <a:txBody>
                    <a:bodyPr/>
                    <a:lstStyle/>
                    <a:p>
                      <a:pPr>
                        <a:lnSpc>
                          <a:spcPts val="2200"/>
                        </a:lnSpc>
                        <a:spcAft>
                          <a:spcPts val="0"/>
                        </a:spcAft>
                      </a:pPr>
                      <a:r>
                        <a:rPr lang="en-US" sz="2000" kern="100" dirty="0">
                          <a:effectLst/>
                        </a:rPr>
                        <a:t>204414</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2200"/>
                        </a:lnSpc>
                        <a:spcAft>
                          <a:spcPts val="0"/>
                        </a:spcAft>
                      </a:pPr>
                      <a:r>
                        <a:rPr lang="en-US" sz="2000" kern="100">
                          <a:effectLst/>
                        </a:rPr>
                        <a:t>198733</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2200"/>
                        </a:lnSpc>
                        <a:spcAft>
                          <a:spcPts val="0"/>
                        </a:spcAft>
                      </a:pPr>
                      <a:r>
                        <a:rPr lang="en-US" sz="2000" kern="100">
                          <a:effectLst/>
                        </a:rPr>
                        <a:t>191310</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2200"/>
                        </a:lnSpc>
                        <a:spcAft>
                          <a:spcPts val="0"/>
                        </a:spcAft>
                      </a:pPr>
                      <a:r>
                        <a:rPr lang="en-US" sz="2000" kern="100">
                          <a:effectLst/>
                        </a:rPr>
                        <a:t>166886</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62531">
                <a:tc>
                  <a:txBody>
                    <a:bodyPr/>
                    <a:lstStyle/>
                    <a:p>
                      <a:pPr marL="0" algn="l" defTabSz="914400" rtl="0" eaLnBrk="1" latinLnBrk="0" hangingPunct="1">
                        <a:lnSpc>
                          <a:spcPts val="2200"/>
                        </a:lnSpc>
                        <a:spcAft>
                          <a:spcPts val="0"/>
                        </a:spcAft>
                      </a:pPr>
                      <a:r>
                        <a:rPr lang="zh-TW" sz="2000" kern="100" dirty="0">
                          <a:solidFill>
                            <a:schemeClr val="dk1"/>
                          </a:solidFill>
                          <a:effectLst/>
                          <a:latin typeface="+mn-lt"/>
                          <a:ea typeface="+mn-ea"/>
                          <a:cs typeface="+mn-cs"/>
                        </a:rPr>
                        <a:t>國三</a:t>
                      </a:r>
                    </a:p>
                  </a:txBody>
                  <a:tcPr marL="68580" marR="68580" marT="0" marB="0">
                    <a:solidFill>
                      <a:schemeClr val="accent1">
                        <a:lumMod val="20000"/>
                        <a:lumOff val="80000"/>
                      </a:schemeClr>
                    </a:solidFill>
                  </a:tcPr>
                </a:tc>
                <a:tc>
                  <a:txBody>
                    <a:bodyPr/>
                    <a:lstStyle/>
                    <a:p>
                      <a:pPr>
                        <a:lnSpc>
                          <a:spcPts val="2200"/>
                        </a:lnSpc>
                        <a:spcAft>
                          <a:spcPts val="0"/>
                        </a:spcAft>
                      </a:pPr>
                      <a:r>
                        <a:rPr lang="zh-TW" sz="2000" kern="100">
                          <a:effectLst/>
                        </a:rPr>
                        <a:t>國二</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2200"/>
                        </a:lnSpc>
                        <a:spcAft>
                          <a:spcPts val="0"/>
                        </a:spcAft>
                      </a:pPr>
                      <a:r>
                        <a:rPr lang="zh-TW" sz="2000" kern="100">
                          <a:effectLst/>
                        </a:rPr>
                        <a:t>國一</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2200"/>
                        </a:lnSpc>
                        <a:spcAft>
                          <a:spcPts val="0"/>
                        </a:spcAft>
                      </a:pPr>
                      <a:r>
                        <a:rPr lang="zh-TW" sz="2000" kern="100">
                          <a:effectLst/>
                        </a:rPr>
                        <a:t>小六</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ts val="2200"/>
                        </a:lnSpc>
                        <a:spcAft>
                          <a:spcPts val="0"/>
                        </a:spcAft>
                      </a:pPr>
                      <a:r>
                        <a:rPr lang="zh-TW" sz="2000" kern="100" dirty="0">
                          <a:effectLst/>
                        </a:rPr>
                        <a:t>小五</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487662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95513" y="2565400"/>
            <a:ext cx="4968875" cy="1200150"/>
          </a:xfrm>
          <a:prstGeom prst="rect">
            <a:avLst/>
          </a:prstGeom>
          <a:noFill/>
        </p:spPr>
        <p:txBody>
          <a:bodyPr>
            <a:spAutoFit/>
          </a:bodyPr>
          <a:lstStyle/>
          <a:p>
            <a:pPr algn="ctr">
              <a:defRPr/>
            </a:pPr>
            <a:r>
              <a:rPr lang="zh-TW" altLang="en-US" sz="7200" dirty="0">
                <a:ln w="0"/>
                <a:effectLst>
                  <a:outerShdw blurRad="38100" dist="19050" dir="2700000" algn="tl" rotWithShape="0">
                    <a:schemeClr val="dk1">
                      <a:alpha val="40000"/>
                    </a:schemeClr>
                  </a:outerShdw>
                </a:effectLst>
                <a:latin typeface="Kaiti TC" panose="02010600040101010101" pitchFamily="2" charset="-120"/>
                <a:ea typeface="Kaiti TC" panose="02010600040101010101" pitchFamily="2" charset="-120"/>
              </a:rPr>
              <a:t>謝謝大家</a:t>
            </a:r>
          </a:p>
        </p:txBody>
      </p:sp>
    </p:spTree>
    <p:extLst>
      <p:ext uri="{BB962C8B-B14F-4D97-AF65-F5344CB8AC3E}">
        <p14:creationId xmlns:p14="http://schemas.microsoft.com/office/powerpoint/2010/main" val="33386301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fb87a6d53_0_0"/>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a:t>
            </a:r>
            <a:r>
              <a:rPr lang="zh-TW" altLang="en-US" sz="5400" b="1" dirty="0" smtClean="0">
                <a:solidFill>
                  <a:srgbClr val="0000FF"/>
                </a:solidFill>
                <a:latin typeface="標楷體" panose="03000509000000000000" pitchFamily="65" charset="-120"/>
                <a:ea typeface="標楷體" panose="03000509000000000000" pitchFamily="65" charset="-120"/>
              </a:rPr>
              <a:t>會議</a:t>
            </a:r>
            <a:endParaRPr dirty="0"/>
          </a:p>
        </p:txBody>
      </p:sp>
      <p:sp>
        <p:nvSpPr>
          <p:cNvPr id="150" name="Google Shape;150;g5fb87a6d53_0_0"/>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zh-TW" altLang="en-US" sz="10000" b="1" dirty="0" smtClean="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提案討論</a:t>
            </a:r>
            <a:endParaRPr sz="10000" b="1" dirty="0">
              <a:solidFill>
                <a:srgbClr val="00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51" name="Google Shape;151;g5fb87a6d53_0_0" descr="C:\Documents and Settings\user\桌面\新學校校名及校徽\校徽原檔.jpg"/>
          <p:cNvPicPr preferRelativeResize="0"/>
          <p:nvPr/>
        </p:nvPicPr>
        <p:blipFill rotWithShape="1">
          <a:blip r:embed="rId3">
            <a:alphaModFix/>
          </a:blip>
          <a:srcRect/>
          <a:stretch/>
        </p:blipFill>
        <p:spPr>
          <a:xfrm>
            <a:off x="296285" y="0"/>
            <a:ext cx="1943100" cy="1944687"/>
          </a:xfrm>
          <a:prstGeom prst="rect">
            <a:avLst/>
          </a:prstGeom>
          <a:noFill/>
          <a:ln>
            <a:noFill/>
          </a:ln>
        </p:spPr>
      </p:pic>
    </p:spTree>
    <p:extLst>
      <p:ext uri="{BB962C8B-B14F-4D97-AF65-F5344CB8AC3E}">
        <p14:creationId xmlns:p14="http://schemas.microsoft.com/office/powerpoint/2010/main" val="39456732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a:solidFill>
                  <a:srgbClr val="0033CC"/>
                </a:solidFill>
                <a:latin typeface="標楷體" panose="03000509000000000000" pitchFamily="65" charset="-120"/>
                <a:ea typeface="標楷體" panose="03000509000000000000" pitchFamily="65" charset="-120"/>
                <a:sym typeface="Garamond"/>
              </a:rPr>
              <a:t>提案討論</a:t>
            </a:r>
            <a:r>
              <a:rPr lang="en-US" sz="6000" b="1" i="1" u="none" dirty="0">
                <a:solidFill>
                  <a:srgbClr val="0033CC"/>
                </a:solidFill>
                <a:latin typeface="Garamond"/>
                <a:ea typeface="Garamond"/>
                <a:cs typeface="Garamond"/>
                <a:sym typeface="Garamond"/>
              </a:rPr>
              <a:t>           </a:t>
            </a:r>
            <a:endParaRPr dirty="0"/>
          </a:p>
        </p:txBody>
      </p:sp>
      <p:sp>
        <p:nvSpPr>
          <p:cNvPr id="169" name="Google Shape;169;p5"/>
          <p:cNvSpPr txBox="1">
            <a:spLocks noGrp="1"/>
          </p:cNvSpPr>
          <p:nvPr>
            <p:ph type="body" idx="1"/>
          </p:nvPr>
        </p:nvSpPr>
        <p:spPr>
          <a:xfrm>
            <a:off x="499929" y="1454922"/>
            <a:ext cx="8229600" cy="4530725"/>
          </a:xfrm>
          <a:prstGeom prst="rect">
            <a:avLst/>
          </a:prstGeom>
          <a:noFill/>
          <a:ln>
            <a:noFill/>
          </a:ln>
        </p:spPr>
        <p:txBody>
          <a:bodyPr spcFirstLastPara="1" wrap="square" lIns="91425" tIns="45700" rIns="91425" bIns="45700" anchor="t" anchorCtr="0">
            <a:noAutofit/>
          </a:bodyPr>
          <a:lstStyle/>
          <a:p>
            <a:pPr marL="142875" indent="0" algn="just">
              <a:buNone/>
            </a:pPr>
            <a:r>
              <a:rPr lang="zh-TW" altLang="en-US" b="1" dirty="0">
                <a:latin typeface="標楷體" panose="03000509000000000000" pitchFamily="65" charset="-120"/>
                <a:ea typeface="標楷體" panose="03000509000000000000" pitchFamily="65" charset="-120"/>
              </a:rPr>
              <a:t>案由一：修訂本校學生獎懲規定</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草案</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，提請討論</a:t>
            </a:r>
            <a:r>
              <a:rPr lang="zh-TW" altLang="en-US"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marL="142875" indent="0" algn="just">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提案單位：學務處</a:t>
            </a:r>
            <a:r>
              <a:rPr lang="en-US" altLang="zh-TW" b="1" dirty="0">
                <a:latin typeface="標楷體" panose="03000509000000000000" pitchFamily="65" charset="-120"/>
                <a:ea typeface="標楷體" panose="03000509000000000000" pitchFamily="65" charset="-120"/>
              </a:rPr>
              <a:t>) </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smtClean="0">
                <a:latin typeface="標楷體" panose="03000509000000000000" pitchFamily="65" charset="-120"/>
                <a:ea typeface="標楷體" panose="03000509000000000000" pitchFamily="65" charset="-120"/>
              </a:rPr>
              <a:t>說</a:t>
            </a:r>
            <a:r>
              <a:rPr lang="zh-TW" altLang="en-US" b="1" dirty="0">
                <a:latin typeface="標楷體" panose="03000509000000000000" pitchFamily="65" charset="-120"/>
                <a:ea typeface="標楷體" panose="03000509000000000000" pitchFamily="65" charset="-120"/>
              </a:rPr>
              <a:t>	明：</a:t>
            </a:r>
          </a:p>
          <a:p>
            <a:pPr marL="142875" indent="0">
              <a:buNone/>
            </a:pPr>
            <a:r>
              <a:rPr lang="zh-TW" altLang="en-US" b="1" dirty="0">
                <a:latin typeface="標楷體" panose="03000509000000000000" pitchFamily="65" charset="-120"/>
                <a:ea typeface="標楷體" panose="03000509000000000000" pitchFamily="65" charset="-120"/>
              </a:rPr>
              <a:t>一</a:t>
            </a:r>
            <a:r>
              <a:rPr lang="zh-TW" altLang="en-US" b="1" dirty="0" smtClean="0">
                <a:latin typeface="標楷體" panose="03000509000000000000" pitchFamily="65" charset="-120"/>
                <a:ea typeface="標楷體" panose="03000509000000000000" pitchFamily="65" charset="-120"/>
              </a:rPr>
              <a:t>、依據</a:t>
            </a:r>
            <a:r>
              <a:rPr lang="zh-TW" altLang="en-US" b="1" dirty="0">
                <a:latin typeface="標楷體" panose="03000509000000000000" pitchFamily="65" charset="-120"/>
                <a:ea typeface="標楷體" panose="03000509000000000000" pitchFamily="65" charset="-120"/>
              </a:rPr>
              <a:t>桃園市政府教育局</a:t>
            </a:r>
            <a:r>
              <a:rPr lang="en-US" altLang="zh-TW" b="1" dirty="0">
                <a:latin typeface="標楷體" panose="03000509000000000000" pitchFamily="65" charset="-120"/>
                <a:ea typeface="標楷體" panose="03000509000000000000" pitchFamily="65" charset="-120"/>
              </a:rPr>
              <a:t>110</a:t>
            </a:r>
            <a:r>
              <a:rPr lang="zh-TW" altLang="en-US" b="1" dirty="0">
                <a:latin typeface="標楷體" panose="03000509000000000000" pitchFamily="65" charset="-120"/>
                <a:ea typeface="標楷體" panose="03000509000000000000" pitchFamily="65" charset="-120"/>
              </a:rPr>
              <a:t>年</a:t>
            </a:r>
            <a:r>
              <a:rPr lang="en-US" altLang="zh-TW" b="1" dirty="0">
                <a:latin typeface="標楷體" panose="03000509000000000000" pitchFamily="65" charset="-120"/>
                <a:ea typeface="標楷體" panose="03000509000000000000" pitchFamily="65" charset="-120"/>
              </a:rPr>
              <a:t>4</a:t>
            </a:r>
            <a:r>
              <a:rPr lang="zh-TW" altLang="en-US" b="1" dirty="0">
                <a:latin typeface="標楷體" panose="03000509000000000000" pitchFamily="65" charset="-120"/>
                <a:ea typeface="標楷體" panose="03000509000000000000" pitchFamily="65" charset="-120"/>
              </a:rPr>
              <a:t>月</a:t>
            </a:r>
            <a:r>
              <a:rPr lang="en-US" altLang="zh-TW" b="1" dirty="0">
                <a:latin typeface="標楷體" panose="03000509000000000000" pitchFamily="65" charset="-120"/>
                <a:ea typeface="標楷體" panose="03000509000000000000" pitchFamily="65" charset="-120"/>
              </a:rPr>
              <a:t>26</a:t>
            </a:r>
            <a:r>
              <a:rPr lang="zh-TW" altLang="en-US" b="1" dirty="0">
                <a:latin typeface="標楷體" panose="03000509000000000000" pitchFamily="65" charset="-120"/>
                <a:ea typeface="標楷體" panose="03000509000000000000" pitchFamily="65" charset="-120"/>
              </a:rPr>
              <a:t>日桃教學</a:t>
            </a:r>
            <a:r>
              <a:rPr lang="zh-TW" altLang="en-US" b="1" dirty="0" smtClean="0">
                <a:latin typeface="標楷體" panose="03000509000000000000" pitchFamily="65" charset="-120"/>
                <a:ea typeface="標楷體" panose="03000509000000000000" pitchFamily="65" charset="-120"/>
              </a:rPr>
              <a:t>字</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第</a:t>
            </a:r>
            <a:r>
              <a:rPr lang="en-US" altLang="zh-TW" b="1" dirty="0" smtClean="0">
                <a:latin typeface="標楷體" panose="03000509000000000000" pitchFamily="65" charset="-120"/>
                <a:ea typeface="標楷體" panose="03000509000000000000" pitchFamily="65" charset="-120"/>
              </a:rPr>
              <a:t>11000354455</a:t>
            </a:r>
            <a:r>
              <a:rPr lang="zh-TW" altLang="en-US" b="1" dirty="0">
                <a:latin typeface="標楷體" panose="03000509000000000000" pitchFamily="65" charset="-120"/>
                <a:ea typeface="標楷體" panose="03000509000000000000" pitchFamily="65" charset="-120"/>
              </a:rPr>
              <a:t>號函辦理。</a:t>
            </a:r>
          </a:p>
          <a:p>
            <a:pPr marL="142875" indent="0">
              <a:buNone/>
            </a:pPr>
            <a:r>
              <a:rPr lang="zh-TW" altLang="en-US" b="1" dirty="0">
                <a:latin typeface="標楷體" panose="03000509000000000000" pitchFamily="65" charset="-120"/>
                <a:ea typeface="標楷體" panose="03000509000000000000" pitchFamily="65" charset="-120"/>
              </a:rPr>
              <a:t>二</a:t>
            </a:r>
            <a:r>
              <a:rPr lang="zh-TW" altLang="en-US" b="1" dirty="0" smtClean="0">
                <a:latin typeface="標楷體" panose="03000509000000000000" pitchFamily="65" charset="-120"/>
                <a:ea typeface="標楷體" panose="03000509000000000000" pitchFamily="65" charset="-120"/>
              </a:rPr>
              <a:t>、案</a:t>
            </a:r>
            <a:r>
              <a:rPr lang="zh-TW" altLang="en-US" b="1" dirty="0">
                <a:latin typeface="標楷體" panose="03000509000000000000" pitchFamily="65" charset="-120"/>
                <a:ea typeface="標楷體" panose="03000509000000000000" pitchFamily="65" charset="-120"/>
              </a:rPr>
              <a:t>內要求各校依初審意見修正學生獎懲規定</a:t>
            </a:r>
            <a:r>
              <a:rPr lang="zh-TW" altLang="en-US"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服</a:t>
            </a:r>
            <a:r>
              <a:rPr lang="zh-TW" altLang="en-US" b="1" dirty="0">
                <a:latin typeface="標楷體" panose="03000509000000000000" pitchFamily="65" charset="-120"/>
                <a:ea typeface="標楷體" panose="03000509000000000000" pitchFamily="65" charset="-120"/>
              </a:rPr>
              <a:t>儀</a:t>
            </a:r>
            <a:r>
              <a:rPr lang="zh-TW" altLang="en-US" b="1" dirty="0" smtClean="0">
                <a:latin typeface="標楷體" panose="03000509000000000000" pitchFamily="65" charset="-120"/>
                <a:ea typeface="標楷體" panose="03000509000000000000" pitchFamily="65" charset="-120"/>
              </a:rPr>
              <a:t>規定</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初審意見如附件</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，並於</a:t>
            </a:r>
            <a:r>
              <a:rPr lang="en-US" altLang="zh-TW" b="1" dirty="0">
                <a:latin typeface="標楷體" panose="03000509000000000000" pitchFamily="65" charset="-120"/>
                <a:ea typeface="標楷體" panose="03000509000000000000" pitchFamily="65" charset="-120"/>
              </a:rPr>
              <a:t>7</a:t>
            </a:r>
            <a:r>
              <a:rPr lang="zh-TW" altLang="en-US" b="1" dirty="0">
                <a:latin typeface="標楷體" panose="03000509000000000000" pitchFamily="65" charset="-120"/>
                <a:ea typeface="標楷體" panose="03000509000000000000" pitchFamily="65" charset="-120"/>
              </a:rPr>
              <a:t>月</a:t>
            </a:r>
            <a:r>
              <a:rPr lang="en-US" altLang="zh-TW" b="1" dirty="0">
                <a:latin typeface="標楷體" panose="03000509000000000000" pitchFamily="65" charset="-120"/>
                <a:ea typeface="標楷體" panose="03000509000000000000" pitchFamily="65" charset="-120"/>
              </a:rPr>
              <a:t>9</a:t>
            </a:r>
            <a:r>
              <a:rPr lang="zh-TW" altLang="en-US" b="1" dirty="0">
                <a:latin typeface="標楷體" panose="03000509000000000000" pitchFamily="65" charset="-120"/>
                <a:ea typeface="標楷體" panose="03000509000000000000" pitchFamily="65" charset="-120"/>
              </a:rPr>
              <a:t>前報</a:t>
            </a:r>
            <a:r>
              <a:rPr lang="zh-TW" altLang="en-US" b="1" dirty="0" smtClean="0">
                <a:latin typeface="標楷體" panose="03000509000000000000" pitchFamily="65" charset="-120"/>
                <a:ea typeface="標楷體" panose="03000509000000000000" pitchFamily="65" charset="-120"/>
              </a:rPr>
              <a:t>局</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憑</a:t>
            </a:r>
            <a:r>
              <a:rPr lang="zh-TW" altLang="en-US" b="1" dirty="0">
                <a:latin typeface="標楷體" panose="03000509000000000000" pitchFamily="65" charset="-120"/>
                <a:ea typeface="標楷體" panose="03000509000000000000" pitchFamily="65" charset="-120"/>
              </a:rPr>
              <a:t>辦，俾利</a:t>
            </a:r>
            <a:r>
              <a:rPr lang="zh-TW" altLang="en-US" b="1" dirty="0" smtClean="0">
                <a:latin typeface="標楷體" panose="03000509000000000000" pitchFamily="65" charset="-120"/>
                <a:ea typeface="標楷體" panose="03000509000000000000" pitchFamily="65" charset="-120"/>
              </a:rPr>
              <a:t>後續</a:t>
            </a:r>
            <a:r>
              <a:rPr lang="zh-TW" altLang="en-US" b="1" dirty="0">
                <a:latin typeface="標楷體" panose="03000509000000000000" pitchFamily="65" charset="-120"/>
                <a:ea typeface="標楷體" panose="03000509000000000000" pitchFamily="65" charset="-120"/>
              </a:rPr>
              <a:t>審查，相關內容詳如案由一</a:t>
            </a:r>
            <a:r>
              <a:rPr lang="zh-TW" altLang="en-US" b="1" dirty="0" smtClean="0">
                <a:latin typeface="標楷體" panose="03000509000000000000" pitchFamily="65" charset="-120"/>
                <a:ea typeface="標楷體" panose="03000509000000000000" pitchFamily="65" charset="-120"/>
              </a:rPr>
              <a:t>附</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件</a:t>
            </a:r>
            <a:r>
              <a:rPr lang="zh-TW" altLang="en-US" b="1" dirty="0">
                <a:latin typeface="標楷體" panose="03000509000000000000" pitchFamily="65" charset="-120"/>
                <a:ea typeface="標楷體" panose="03000509000000000000" pitchFamily="65" charset="-120"/>
              </a:rPr>
              <a:t>。</a:t>
            </a:r>
          </a:p>
          <a:p>
            <a:pPr marL="142875" indent="0">
              <a:buNone/>
            </a:pPr>
            <a:r>
              <a:rPr lang="zh-TW" altLang="en-US" b="1" dirty="0">
                <a:latin typeface="標楷體" panose="03000509000000000000" pitchFamily="65" charset="-120"/>
                <a:ea typeface="標楷體" panose="03000509000000000000" pitchFamily="65" charset="-120"/>
              </a:rPr>
              <a:t>三</a:t>
            </a:r>
            <a:r>
              <a:rPr lang="zh-TW" altLang="en-US" b="1" dirty="0" smtClean="0">
                <a:latin typeface="標楷體" panose="03000509000000000000" pitchFamily="65" charset="-120"/>
                <a:ea typeface="標楷體" panose="03000509000000000000" pitchFamily="65" charset="-120"/>
              </a:rPr>
              <a:t>、本</a:t>
            </a:r>
            <a:r>
              <a:rPr lang="zh-TW" altLang="en-US" b="1" dirty="0">
                <a:latin typeface="標楷體" panose="03000509000000000000" pitchFamily="65" charset="-120"/>
                <a:ea typeface="標楷體" panose="03000509000000000000" pitchFamily="65" charset="-120"/>
              </a:rPr>
              <a:t>案已於 </a:t>
            </a:r>
            <a:r>
              <a:rPr lang="en-US" altLang="zh-TW" b="1" dirty="0">
                <a:latin typeface="標楷體" panose="03000509000000000000" pitchFamily="65" charset="-120"/>
                <a:ea typeface="標楷體" panose="03000509000000000000" pitchFamily="65" charset="-120"/>
              </a:rPr>
              <a:t>109 </a:t>
            </a:r>
            <a:r>
              <a:rPr lang="zh-TW" altLang="en-US" b="1" dirty="0">
                <a:latin typeface="標楷體" panose="03000509000000000000" pitchFamily="65" charset="-120"/>
                <a:ea typeface="標楷體" panose="03000509000000000000" pitchFamily="65" charset="-120"/>
              </a:rPr>
              <a:t>學年度第 </a:t>
            </a:r>
            <a:r>
              <a:rPr lang="en-US" altLang="zh-TW" b="1" dirty="0">
                <a:latin typeface="標楷體" panose="03000509000000000000" pitchFamily="65" charset="-120"/>
                <a:ea typeface="標楷體" panose="03000509000000000000" pitchFamily="65" charset="-120"/>
              </a:rPr>
              <a:t>2 </a:t>
            </a:r>
            <a:r>
              <a:rPr lang="zh-TW" altLang="en-US" b="1" dirty="0">
                <a:latin typeface="標楷體" panose="03000509000000000000" pitchFamily="65" charset="-120"/>
                <a:ea typeface="標楷體" panose="03000509000000000000" pitchFamily="65" charset="-120"/>
              </a:rPr>
              <a:t>學期第</a:t>
            </a:r>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次擴大</a:t>
            </a:r>
            <a:r>
              <a:rPr lang="zh-TW" altLang="en-US" b="1" dirty="0" smtClean="0">
                <a:latin typeface="標楷體" panose="03000509000000000000" pitchFamily="65" charset="-120"/>
                <a:ea typeface="標楷體" panose="03000509000000000000" pitchFamily="65" charset="-120"/>
              </a:rPr>
              <a:t>行</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政</a:t>
            </a:r>
            <a:r>
              <a:rPr lang="zh-TW" altLang="en-US" b="1" dirty="0">
                <a:latin typeface="標楷體" panose="03000509000000000000" pitchFamily="65" charset="-120"/>
                <a:ea typeface="標楷體" panose="03000509000000000000" pitchFamily="65" charset="-120"/>
              </a:rPr>
              <a:t>會報</a:t>
            </a:r>
            <a:r>
              <a:rPr lang="zh-TW" altLang="en-US" b="1" dirty="0" smtClean="0">
                <a:latin typeface="標楷體" panose="03000509000000000000" pitchFamily="65" charset="-120"/>
                <a:ea typeface="標楷體" panose="03000509000000000000" pitchFamily="65" charset="-120"/>
              </a:rPr>
              <a:t>討論</a:t>
            </a:r>
            <a:r>
              <a:rPr lang="zh-TW" altLang="en-US" b="1" dirty="0">
                <a:latin typeface="標楷體" panose="03000509000000000000" pitchFamily="65" charset="-120"/>
                <a:ea typeface="標楷體" panose="03000509000000000000" pitchFamily="65" charset="-120"/>
              </a:rPr>
              <a:t>通過。</a:t>
            </a:r>
          </a:p>
          <a:p>
            <a:pPr marL="342900" marR="0" lvl="0" indent="-171450" algn="l" rtl="0">
              <a:lnSpc>
                <a:spcPct val="100000"/>
              </a:lnSpc>
              <a:spcBef>
                <a:spcPts val="720"/>
              </a:spcBef>
              <a:spcAft>
                <a:spcPts val="0"/>
              </a:spcAft>
              <a:buClr>
                <a:schemeClr val="lt2"/>
              </a:buClr>
              <a:buSzPts val="2700"/>
              <a:buFont typeface="Noto Sans Symbols"/>
              <a:buNone/>
            </a:pPr>
            <a:endParaRPr sz="3600" b="1" i="0" u="none" dirty="0">
              <a:solidFill>
                <a:schemeClr val="dk1"/>
              </a:solidFill>
              <a:latin typeface="PMingLiu"/>
              <a:ea typeface="PMingLiu"/>
              <a:cs typeface="PMingLiu"/>
              <a:sym typeface="PMingLiu"/>
            </a:endParaRPr>
          </a:p>
          <a:p>
            <a:pPr marL="342900" marR="0" lvl="0" indent="-171450" algn="l" rtl="0">
              <a:lnSpc>
                <a:spcPct val="100000"/>
              </a:lnSpc>
              <a:spcBef>
                <a:spcPts val="720"/>
              </a:spcBef>
              <a:spcAft>
                <a:spcPts val="0"/>
              </a:spcAft>
              <a:buClr>
                <a:schemeClr val="lt2"/>
              </a:buClr>
              <a:buSzPts val="2700"/>
              <a:buFont typeface="Noto Sans Symbols"/>
              <a:buNone/>
            </a:pPr>
            <a:endParaRPr sz="3600" b="1" i="0" u="none" dirty="0">
              <a:solidFill>
                <a:schemeClr val="dk1"/>
              </a:solidFill>
              <a:latin typeface="PMingLiu"/>
              <a:ea typeface="PMingLiu"/>
              <a:cs typeface="PMingLiu"/>
              <a:sym typeface="PMingLiu"/>
            </a:endParaRPr>
          </a:p>
        </p:txBody>
      </p:sp>
    </p:spTree>
    <p:extLst>
      <p:ext uri="{BB962C8B-B14F-4D97-AF65-F5344CB8AC3E}">
        <p14:creationId xmlns:p14="http://schemas.microsoft.com/office/powerpoint/2010/main" val="41300048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dirty="0" err="1">
                <a:solidFill>
                  <a:srgbClr val="0033CC"/>
                </a:solidFill>
                <a:latin typeface="標楷體" panose="03000509000000000000" pitchFamily="65" charset="-120"/>
                <a:ea typeface="標楷體" panose="03000509000000000000" pitchFamily="65" charset="-120"/>
              </a:rPr>
              <a:t>提案討論</a:t>
            </a:r>
            <a:r>
              <a:rPr lang="en-US" sz="6000" b="1" i="1" u="none" dirty="0">
                <a:solidFill>
                  <a:srgbClr val="0033CC"/>
                </a:solidFill>
                <a:latin typeface="Garamond"/>
                <a:ea typeface="Garamond"/>
                <a:cs typeface="Garamond"/>
                <a:sym typeface="Garamond"/>
              </a:rPr>
              <a:t>           </a:t>
            </a:r>
            <a:endParaRPr dirty="0"/>
          </a:p>
        </p:txBody>
      </p:sp>
      <p:sp>
        <p:nvSpPr>
          <p:cNvPr id="169" name="Google Shape;169;p5"/>
          <p:cNvSpPr txBox="1">
            <a:spLocks noGrp="1"/>
          </p:cNvSpPr>
          <p:nvPr>
            <p:ph type="body" idx="1"/>
          </p:nvPr>
        </p:nvSpPr>
        <p:spPr>
          <a:xfrm>
            <a:off x="465746" y="1446376"/>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b="1" dirty="0">
                <a:latin typeface="標楷體" panose="03000509000000000000" pitchFamily="65" charset="-120"/>
                <a:ea typeface="標楷體" panose="03000509000000000000" pitchFamily="65" charset="-120"/>
              </a:rPr>
              <a:t>案由二：修訂本校學生服裝儀容委員會設置</a:t>
            </a:r>
            <a:r>
              <a:rPr lang="zh-TW" altLang="en-US" b="1" dirty="0" smtClean="0">
                <a:latin typeface="標楷體" panose="03000509000000000000" pitchFamily="65" charset="-120"/>
                <a:ea typeface="標楷體" panose="03000509000000000000" pitchFamily="65" charset="-120"/>
              </a:rPr>
              <a:t>要點</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草案</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，提請討論。</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提案單位： 學務處</a:t>
            </a:r>
            <a:r>
              <a:rPr lang="en-US" altLang="zh-TW" b="1" dirty="0">
                <a:latin typeface="標楷體" panose="03000509000000000000" pitchFamily="65" charset="-120"/>
                <a:ea typeface="標楷體" panose="03000509000000000000" pitchFamily="65" charset="-120"/>
              </a:rPr>
              <a:t>)</a:t>
            </a:r>
          </a:p>
          <a:p>
            <a:pPr marL="142875" indent="0">
              <a:buNone/>
            </a:pPr>
            <a:r>
              <a:rPr lang="zh-TW" altLang="en-US" b="1" dirty="0">
                <a:latin typeface="標楷體" panose="03000509000000000000" pitchFamily="65" charset="-120"/>
                <a:ea typeface="標楷體" panose="03000509000000000000" pitchFamily="65" charset="-120"/>
              </a:rPr>
              <a:t>說	明：</a:t>
            </a:r>
          </a:p>
          <a:p>
            <a:pPr marL="142875" indent="0">
              <a:buNone/>
            </a:pPr>
            <a:r>
              <a:rPr lang="zh-TW" altLang="en-US" b="1" dirty="0">
                <a:latin typeface="標楷體" panose="03000509000000000000" pitchFamily="65" charset="-120"/>
                <a:ea typeface="標楷體" panose="03000509000000000000" pitchFamily="65" charset="-120"/>
              </a:rPr>
              <a:t>一</a:t>
            </a:r>
            <a:r>
              <a:rPr lang="zh-TW" altLang="en-US" b="1" dirty="0" smtClean="0">
                <a:latin typeface="標楷體" panose="03000509000000000000" pitchFamily="65" charset="-120"/>
                <a:ea typeface="標楷體" panose="03000509000000000000" pitchFamily="65" charset="-120"/>
              </a:rPr>
              <a:t>、依據教育部</a:t>
            </a:r>
            <a:r>
              <a:rPr lang="en-US" altLang="zh-TW" b="1" dirty="0" smtClean="0">
                <a:latin typeface="標楷體" panose="03000509000000000000" pitchFamily="65" charset="-120"/>
                <a:ea typeface="標楷體" panose="03000509000000000000" pitchFamily="65" charset="-120"/>
              </a:rPr>
              <a:t>109</a:t>
            </a:r>
            <a:r>
              <a:rPr lang="zh-TW" altLang="en-US" b="1" dirty="0" smtClean="0">
                <a:latin typeface="標楷體" panose="03000509000000000000" pitchFamily="65" charset="-120"/>
                <a:ea typeface="標楷體" panose="03000509000000000000" pitchFamily="65" charset="-120"/>
              </a:rPr>
              <a:t>年</a:t>
            </a:r>
            <a:r>
              <a:rPr lang="en-US" altLang="zh-TW" b="1" dirty="0" smtClean="0">
                <a:latin typeface="標楷體" panose="03000509000000000000" pitchFamily="65" charset="-120"/>
                <a:ea typeface="標楷體" panose="03000509000000000000" pitchFamily="65" charset="-120"/>
              </a:rPr>
              <a:t>8</a:t>
            </a:r>
            <a:r>
              <a:rPr lang="zh-TW" altLang="en-US" b="1" dirty="0" smtClean="0">
                <a:latin typeface="標楷體" panose="03000509000000000000" pitchFamily="65" charset="-120"/>
                <a:ea typeface="標楷體" panose="03000509000000000000" pitchFamily="65" charset="-120"/>
              </a:rPr>
              <a:t>月</a:t>
            </a:r>
            <a:r>
              <a:rPr lang="en-US" altLang="zh-TW" b="1" dirty="0" smtClean="0">
                <a:latin typeface="標楷體" panose="03000509000000000000" pitchFamily="65" charset="-120"/>
                <a:ea typeface="標楷體" panose="03000509000000000000" pitchFamily="65" charset="-120"/>
              </a:rPr>
              <a:t>3</a:t>
            </a:r>
            <a:r>
              <a:rPr lang="zh-TW" altLang="en-US" b="1" dirty="0" smtClean="0">
                <a:latin typeface="標楷體" panose="03000509000000000000" pitchFamily="65" charset="-120"/>
                <a:ea typeface="標楷體" panose="03000509000000000000" pitchFamily="65" charset="-120"/>
              </a:rPr>
              <a:t>日</a:t>
            </a:r>
            <a:r>
              <a:rPr lang="zh-TW" altLang="en-US" b="1" dirty="0">
                <a:latin typeface="標楷體" panose="03000509000000000000" pitchFamily="65" charset="-120"/>
                <a:ea typeface="標楷體" panose="03000509000000000000" pitchFamily="65" charset="-120"/>
              </a:rPr>
              <a:t>臺教授國部</a:t>
            </a:r>
            <a:r>
              <a:rPr lang="zh-TW" altLang="en-US" b="1" dirty="0" smtClean="0">
                <a:latin typeface="標楷體" panose="03000509000000000000" pitchFamily="65" charset="-120"/>
                <a:ea typeface="標楷體" panose="03000509000000000000" pitchFamily="65" charset="-120"/>
              </a:rPr>
              <a:t>字第</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1090072127</a:t>
            </a:r>
            <a:r>
              <a:rPr lang="zh-TW" altLang="en-US" b="1" dirty="0" smtClean="0">
                <a:latin typeface="標楷體" panose="03000509000000000000" pitchFamily="65" charset="-120"/>
                <a:ea typeface="標楷體" panose="03000509000000000000" pitchFamily="65" charset="-120"/>
              </a:rPr>
              <a:t>號修正「高級</a:t>
            </a:r>
            <a:r>
              <a:rPr lang="zh-TW" altLang="en-US" b="1" dirty="0">
                <a:latin typeface="標楷體" panose="03000509000000000000" pitchFamily="65" charset="-120"/>
                <a:ea typeface="標楷體" panose="03000509000000000000" pitchFamily="65" charset="-120"/>
              </a:rPr>
              <a:t>中等學校訂定學生</a:t>
            </a:r>
            <a:r>
              <a:rPr lang="zh-TW" altLang="en-US" b="1" dirty="0" smtClean="0">
                <a:latin typeface="標楷體" panose="03000509000000000000" pitchFamily="65" charset="-120"/>
                <a:ea typeface="標楷體" panose="03000509000000000000" pitchFamily="65" charset="-120"/>
              </a:rPr>
              <a:t>服</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裝</a:t>
            </a:r>
            <a:r>
              <a:rPr lang="zh-TW" altLang="en-US" b="1" dirty="0">
                <a:latin typeface="標楷體" panose="03000509000000000000" pitchFamily="65" charset="-120"/>
                <a:ea typeface="標楷體" panose="03000509000000000000" pitchFamily="65" charset="-120"/>
              </a:rPr>
              <a:t>儀容規定之原則」辦理。</a:t>
            </a:r>
          </a:p>
          <a:p>
            <a:pPr marL="142875" indent="0">
              <a:buNone/>
            </a:pPr>
            <a:r>
              <a:rPr lang="zh-TW" altLang="en-US" b="1" dirty="0">
                <a:latin typeface="標楷體" panose="03000509000000000000" pitchFamily="65" charset="-120"/>
                <a:ea typeface="標楷體" panose="03000509000000000000" pitchFamily="65" charset="-120"/>
              </a:rPr>
              <a:t>二</a:t>
            </a:r>
            <a:r>
              <a:rPr lang="zh-TW" altLang="en-US" b="1" dirty="0" smtClean="0">
                <a:latin typeface="標楷體" panose="03000509000000000000" pitchFamily="65" charset="-120"/>
                <a:ea typeface="標楷體" panose="03000509000000000000" pitchFamily="65" charset="-120"/>
              </a:rPr>
              <a:t>、本要點自</a:t>
            </a:r>
            <a:r>
              <a:rPr lang="en-US" altLang="zh-TW" b="1" dirty="0" smtClean="0">
                <a:latin typeface="標楷體" panose="03000509000000000000" pitchFamily="65" charset="-120"/>
                <a:ea typeface="標楷體" panose="03000509000000000000" pitchFamily="65" charset="-120"/>
              </a:rPr>
              <a:t>100 </a:t>
            </a:r>
            <a:r>
              <a:rPr lang="zh-TW" altLang="en-US" b="1" dirty="0">
                <a:latin typeface="標楷體" panose="03000509000000000000" pitchFamily="65" charset="-120"/>
                <a:ea typeface="標楷體" panose="03000509000000000000" pitchFamily="65" charset="-120"/>
              </a:rPr>
              <a:t>年訂定後即未修訂，建議修正</a:t>
            </a:r>
            <a:r>
              <a:rPr lang="zh-TW" altLang="en-US" b="1" dirty="0" smtClean="0">
                <a:latin typeface="標楷體" panose="03000509000000000000" pitchFamily="65" charset="-120"/>
                <a:ea typeface="標楷體" panose="03000509000000000000" pitchFamily="65" charset="-120"/>
              </a:rPr>
              <a:t>以</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符合</a:t>
            </a:r>
            <a:r>
              <a:rPr lang="zh-TW" altLang="en-US" b="1" dirty="0">
                <a:latin typeface="標楷體" panose="03000509000000000000" pitchFamily="65" charset="-120"/>
                <a:ea typeface="標楷體" panose="03000509000000000000" pitchFamily="65" charset="-120"/>
              </a:rPr>
              <a:t>現行規定，相關內容詳如案由二附件。</a:t>
            </a:r>
          </a:p>
          <a:p>
            <a:pPr marL="142875" indent="0">
              <a:buNone/>
            </a:pPr>
            <a:r>
              <a:rPr lang="zh-TW" altLang="en-US" b="1" dirty="0">
                <a:latin typeface="標楷體" panose="03000509000000000000" pitchFamily="65" charset="-120"/>
                <a:ea typeface="標楷體" panose="03000509000000000000" pitchFamily="65" charset="-120"/>
              </a:rPr>
              <a:t>三</a:t>
            </a:r>
            <a:r>
              <a:rPr lang="zh-TW" altLang="en-US" b="1" dirty="0" smtClean="0">
                <a:latin typeface="標楷體" panose="03000509000000000000" pitchFamily="65" charset="-120"/>
                <a:ea typeface="標楷體" panose="03000509000000000000" pitchFamily="65" charset="-120"/>
              </a:rPr>
              <a:t>、本</a:t>
            </a:r>
            <a:r>
              <a:rPr lang="zh-TW" altLang="en-US" b="1" dirty="0">
                <a:latin typeface="標楷體" panose="03000509000000000000" pitchFamily="65" charset="-120"/>
                <a:ea typeface="標楷體" panose="03000509000000000000" pitchFamily="65" charset="-120"/>
              </a:rPr>
              <a:t>案已於 </a:t>
            </a:r>
            <a:r>
              <a:rPr lang="en-US" altLang="zh-TW" b="1" dirty="0">
                <a:latin typeface="標楷體" panose="03000509000000000000" pitchFamily="65" charset="-120"/>
                <a:ea typeface="標楷體" panose="03000509000000000000" pitchFamily="65" charset="-120"/>
              </a:rPr>
              <a:t>109 </a:t>
            </a:r>
            <a:r>
              <a:rPr lang="zh-TW" altLang="en-US" b="1" dirty="0">
                <a:latin typeface="標楷體" panose="03000509000000000000" pitchFamily="65" charset="-120"/>
                <a:ea typeface="標楷體" panose="03000509000000000000" pitchFamily="65" charset="-120"/>
              </a:rPr>
              <a:t>學年度第 </a:t>
            </a:r>
            <a:r>
              <a:rPr lang="en-US" altLang="zh-TW" b="1" dirty="0">
                <a:latin typeface="標楷體" panose="03000509000000000000" pitchFamily="65" charset="-120"/>
                <a:ea typeface="標楷體" panose="03000509000000000000" pitchFamily="65" charset="-120"/>
              </a:rPr>
              <a:t>2 </a:t>
            </a:r>
            <a:r>
              <a:rPr lang="zh-TW" altLang="en-US" b="1" dirty="0">
                <a:latin typeface="標楷體" panose="03000509000000000000" pitchFamily="65" charset="-120"/>
                <a:ea typeface="標楷體" panose="03000509000000000000" pitchFamily="65" charset="-120"/>
              </a:rPr>
              <a:t>學期第 </a:t>
            </a:r>
            <a:r>
              <a:rPr lang="en-US" altLang="zh-TW" b="1" dirty="0">
                <a:latin typeface="標楷體" panose="03000509000000000000" pitchFamily="65" charset="-120"/>
                <a:ea typeface="標楷體" panose="03000509000000000000" pitchFamily="65" charset="-120"/>
              </a:rPr>
              <a:t>3 </a:t>
            </a:r>
            <a:r>
              <a:rPr lang="zh-TW" altLang="en-US" b="1" dirty="0">
                <a:latin typeface="標楷體" panose="03000509000000000000" pitchFamily="65" charset="-120"/>
                <a:ea typeface="標楷體" panose="03000509000000000000" pitchFamily="65" charset="-120"/>
              </a:rPr>
              <a:t>次</a:t>
            </a:r>
            <a:r>
              <a:rPr lang="zh-TW" altLang="en-US" b="1" dirty="0" smtClean="0">
                <a:latin typeface="標楷體" panose="03000509000000000000" pitchFamily="65" charset="-120"/>
                <a:ea typeface="標楷體" panose="03000509000000000000" pitchFamily="65" charset="-120"/>
              </a:rPr>
              <a:t>擴大</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行政</a:t>
            </a:r>
            <a:r>
              <a:rPr lang="zh-TW" altLang="en-US" b="1" dirty="0">
                <a:latin typeface="標楷體" panose="03000509000000000000" pitchFamily="65" charset="-120"/>
                <a:ea typeface="標楷體" panose="03000509000000000000" pitchFamily="65" charset="-120"/>
              </a:rPr>
              <a:t>會報討論通過。</a:t>
            </a:r>
          </a:p>
          <a:p>
            <a:pPr marL="342900" marR="0" lvl="0" indent="-171450" algn="l" rtl="0">
              <a:lnSpc>
                <a:spcPct val="100000"/>
              </a:lnSpc>
              <a:spcBef>
                <a:spcPts val="720"/>
              </a:spcBef>
              <a:spcAft>
                <a:spcPts val="0"/>
              </a:spcAft>
              <a:buClr>
                <a:schemeClr val="lt2"/>
              </a:buClr>
              <a:buSzPts val="2700"/>
              <a:buFont typeface="Noto Sans Symbols"/>
              <a:buNone/>
            </a:pPr>
            <a:endParaRPr sz="3600" b="1" i="0" u="none" dirty="0">
              <a:solidFill>
                <a:schemeClr val="dk1"/>
              </a:solidFill>
              <a:latin typeface="PMingLiu"/>
              <a:ea typeface="PMingLiu"/>
              <a:cs typeface="PMingLiu"/>
              <a:sym typeface="PMingLiu"/>
            </a:endParaRPr>
          </a:p>
          <a:p>
            <a:pPr marL="342900" marR="0" lvl="0" indent="-171450" algn="l" rtl="0">
              <a:lnSpc>
                <a:spcPct val="100000"/>
              </a:lnSpc>
              <a:spcBef>
                <a:spcPts val="720"/>
              </a:spcBef>
              <a:spcAft>
                <a:spcPts val="0"/>
              </a:spcAft>
              <a:buClr>
                <a:schemeClr val="lt2"/>
              </a:buClr>
              <a:buSzPts val="2700"/>
              <a:buFont typeface="Noto Sans Symbols"/>
              <a:buNone/>
            </a:pPr>
            <a:endParaRPr sz="3600" b="1" i="0" u="none" dirty="0">
              <a:solidFill>
                <a:schemeClr val="dk1"/>
              </a:solidFill>
              <a:latin typeface="PMingLiu"/>
              <a:ea typeface="PMingLiu"/>
              <a:cs typeface="PMingLiu"/>
              <a:sym typeface="PMingLiu"/>
            </a:endParaRPr>
          </a:p>
        </p:txBody>
      </p:sp>
    </p:spTree>
    <p:extLst>
      <p:ext uri="{BB962C8B-B14F-4D97-AF65-F5344CB8AC3E}">
        <p14:creationId xmlns:p14="http://schemas.microsoft.com/office/powerpoint/2010/main" val="13348584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a:solidFill>
                  <a:srgbClr val="0033CC"/>
                </a:solidFill>
                <a:latin typeface="標楷體" panose="03000509000000000000" pitchFamily="65" charset="-120"/>
                <a:ea typeface="標楷體" panose="03000509000000000000" pitchFamily="65" charset="-120"/>
                <a:sym typeface="Garamond"/>
              </a:rPr>
              <a:t>提案討論</a:t>
            </a:r>
            <a:r>
              <a:rPr lang="en-US" sz="6000" b="1" i="1" u="none" dirty="0">
                <a:solidFill>
                  <a:srgbClr val="0033CC"/>
                </a:solidFill>
                <a:latin typeface="Garamond"/>
                <a:ea typeface="Garamond"/>
                <a:cs typeface="Garamond"/>
                <a:sym typeface="Garamond"/>
              </a:rPr>
              <a:t>           </a:t>
            </a:r>
            <a:endParaRPr dirty="0"/>
          </a:p>
        </p:txBody>
      </p:sp>
      <p:sp>
        <p:nvSpPr>
          <p:cNvPr id="169" name="Google Shape;169;p5"/>
          <p:cNvSpPr txBox="1">
            <a:spLocks noGrp="1"/>
          </p:cNvSpPr>
          <p:nvPr>
            <p:ph type="body" idx="1"/>
          </p:nvPr>
        </p:nvSpPr>
        <p:spPr>
          <a:xfrm>
            <a:off x="354651" y="1566017"/>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b="1" dirty="0">
                <a:latin typeface="標楷體" panose="03000509000000000000" pitchFamily="65" charset="-120"/>
                <a:ea typeface="標楷體" panose="03000509000000000000" pitchFamily="65" charset="-120"/>
              </a:rPr>
              <a:t>案由三：修訂本校學生服儀規定暨檢查實施</a:t>
            </a:r>
            <a:r>
              <a:rPr lang="zh-TW" altLang="en-US" b="1" dirty="0" smtClean="0">
                <a:latin typeface="標楷體" panose="03000509000000000000" pitchFamily="65" charset="-120"/>
                <a:ea typeface="標楷體" panose="03000509000000000000" pitchFamily="65" charset="-120"/>
              </a:rPr>
              <a:t>規定</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草案</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，提請討論。</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提案單位</a:t>
            </a:r>
            <a:r>
              <a:rPr lang="zh-TW" altLang="en-US" b="1" dirty="0" smtClean="0">
                <a:latin typeface="標楷體" panose="03000509000000000000" pitchFamily="65" charset="-120"/>
                <a:ea typeface="標楷體" panose="03000509000000000000" pitchFamily="65" charset="-120"/>
              </a:rPr>
              <a:t>：學</a:t>
            </a:r>
            <a:r>
              <a:rPr lang="zh-TW" altLang="en-US" b="1" dirty="0">
                <a:latin typeface="標楷體" panose="03000509000000000000" pitchFamily="65" charset="-120"/>
                <a:ea typeface="標楷體" panose="03000509000000000000" pitchFamily="65" charset="-120"/>
              </a:rPr>
              <a:t>務處</a:t>
            </a:r>
            <a:r>
              <a:rPr lang="en-US" altLang="zh-TW" b="1" dirty="0">
                <a:latin typeface="標楷體" panose="03000509000000000000" pitchFamily="65" charset="-120"/>
                <a:ea typeface="標楷體" panose="03000509000000000000" pitchFamily="65" charset="-120"/>
              </a:rPr>
              <a:t>)</a:t>
            </a:r>
          </a:p>
          <a:p>
            <a:pPr marL="142875" indent="0">
              <a:buNone/>
            </a:pPr>
            <a:r>
              <a:rPr lang="zh-TW" altLang="en-US" b="1" dirty="0">
                <a:latin typeface="標楷體" panose="03000509000000000000" pitchFamily="65" charset="-120"/>
                <a:ea typeface="標楷體" panose="03000509000000000000" pitchFamily="65" charset="-120"/>
              </a:rPr>
              <a:t>說	明：</a:t>
            </a:r>
          </a:p>
          <a:p>
            <a:pPr marL="142875" indent="0">
              <a:buNone/>
            </a:pPr>
            <a:r>
              <a:rPr lang="zh-TW" altLang="en-US" b="1" dirty="0">
                <a:latin typeface="標楷體" panose="03000509000000000000" pitchFamily="65" charset="-120"/>
                <a:ea typeface="標楷體" panose="03000509000000000000" pitchFamily="65" charset="-120"/>
              </a:rPr>
              <a:t>一</a:t>
            </a:r>
            <a:r>
              <a:rPr lang="zh-TW" altLang="en-US" b="1" dirty="0" smtClean="0">
                <a:latin typeface="標楷體" panose="03000509000000000000" pitchFamily="65" charset="-120"/>
                <a:ea typeface="標楷體" panose="03000509000000000000" pitchFamily="65" charset="-120"/>
              </a:rPr>
              <a:t>、依據</a:t>
            </a:r>
            <a:r>
              <a:rPr lang="zh-TW" altLang="en-US" b="1" dirty="0">
                <a:latin typeface="標楷體" panose="03000509000000000000" pitchFamily="65" charset="-120"/>
                <a:ea typeface="標楷體" panose="03000509000000000000" pitchFamily="65" charset="-120"/>
              </a:rPr>
              <a:t>桃園市政府</a:t>
            </a:r>
            <a:r>
              <a:rPr lang="zh-TW" altLang="en-US" b="1" dirty="0" smtClean="0">
                <a:latin typeface="標楷體" panose="03000509000000000000" pitchFamily="65" charset="-120"/>
                <a:ea typeface="標楷體" panose="03000509000000000000" pitchFamily="65" charset="-120"/>
              </a:rPr>
              <a:t>教育局</a:t>
            </a:r>
            <a:r>
              <a:rPr lang="en-US" altLang="zh-TW" b="1" dirty="0" smtClean="0">
                <a:latin typeface="標楷體" panose="03000509000000000000" pitchFamily="65" charset="-120"/>
                <a:ea typeface="標楷體" panose="03000509000000000000" pitchFamily="65" charset="-120"/>
              </a:rPr>
              <a:t>110</a:t>
            </a:r>
            <a:r>
              <a:rPr lang="zh-TW" altLang="en-US" b="1" dirty="0" smtClean="0">
                <a:latin typeface="標楷體" panose="03000509000000000000" pitchFamily="65" charset="-120"/>
                <a:ea typeface="標楷體" panose="03000509000000000000" pitchFamily="65" charset="-120"/>
              </a:rPr>
              <a:t>年</a:t>
            </a:r>
            <a:r>
              <a:rPr lang="en-US" altLang="zh-TW" b="1" dirty="0" smtClean="0">
                <a:latin typeface="標楷體" panose="03000509000000000000" pitchFamily="65" charset="-120"/>
                <a:ea typeface="標楷體" panose="03000509000000000000" pitchFamily="65" charset="-120"/>
              </a:rPr>
              <a:t>4</a:t>
            </a:r>
            <a:r>
              <a:rPr lang="zh-TW" altLang="en-US" b="1" dirty="0" smtClean="0">
                <a:latin typeface="標楷體" panose="03000509000000000000" pitchFamily="65" charset="-120"/>
                <a:ea typeface="標楷體" panose="03000509000000000000" pitchFamily="65" charset="-120"/>
              </a:rPr>
              <a:t>月</a:t>
            </a:r>
            <a:r>
              <a:rPr lang="en-US" altLang="zh-TW" b="1" dirty="0" smtClean="0">
                <a:latin typeface="標楷體" panose="03000509000000000000" pitchFamily="65" charset="-120"/>
                <a:ea typeface="標楷體" panose="03000509000000000000" pitchFamily="65" charset="-120"/>
              </a:rPr>
              <a:t>26</a:t>
            </a:r>
            <a:r>
              <a:rPr lang="zh-TW" altLang="en-US" b="1" dirty="0" smtClean="0">
                <a:latin typeface="標楷體" panose="03000509000000000000" pitchFamily="65" charset="-120"/>
                <a:ea typeface="標楷體" panose="03000509000000000000" pitchFamily="65" charset="-120"/>
              </a:rPr>
              <a:t>日</a:t>
            </a:r>
            <a:r>
              <a:rPr lang="zh-TW" altLang="en-US" b="1" dirty="0">
                <a:latin typeface="標楷體" panose="03000509000000000000" pitchFamily="65" charset="-120"/>
                <a:ea typeface="標楷體" panose="03000509000000000000" pitchFamily="65" charset="-120"/>
              </a:rPr>
              <a:t>桃教學</a:t>
            </a:r>
            <a:r>
              <a:rPr lang="zh-TW" altLang="en-US" b="1" dirty="0" smtClean="0">
                <a:latin typeface="標楷體" panose="03000509000000000000" pitchFamily="65" charset="-120"/>
                <a:ea typeface="標楷體" panose="03000509000000000000" pitchFamily="65" charset="-120"/>
              </a:rPr>
              <a:t>字</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第 </a:t>
            </a:r>
            <a:r>
              <a:rPr lang="en-US" altLang="zh-TW" b="1" dirty="0">
                <a:latin typeface="標楷體" panose="03000509000000000000" pitchFamily="65" charset="-120"/>
                <a:ea typeface="標楷體" panose="03000509000000000000" pitchFamily="65" charset="-120"/>
              </a:rPr>
              <a:t>11000354455 </a:t>
            </a:r>
            <a:r>
              <a:rPr lang="zh-TW" altLang="en-US" b="1" dirty="0">
                <a:latin typeface="標楷體" panose="03000509000000000000" pitchFamily="65" charset="-120"/>
                <a:ea typeface="標楷體" panose="03000509000000000000" pitchFamily="65" charset="-120"/>
              </a:rPr>
              <a:t>號函辦理。</a:t>
            </a:r>
          </a:p>
          <a:p>
            <a:pPr marL="142875" indent="0">
              <a:buNone/>
            </a:pPr>
            <a:r>
              <a:rPr lang="zh-TW" altLang="en-US" b="1" dirty="0">
                <a:latin typeface="標楷體" panose="03000509000000000000" pitchFamily="65" charset="-120"/>
                <a:ea typeface="標楷體" panose="03000509000000000000" pitchFamily="65" charset="-120"/>
              </a:rPr>
              <a:t>二</a:t>
            </a:r>
            <a:r>
              <a:rPr lang="zh-TW" altLang="en-US" b="1" dirty="0" smtClean="0">
                <a:latin typeface="標楷體" panose="03000509000000000000" pitchFamily="65" charset="-120"/>
                <a:ea typeface="標楷體" panose="03000509000000000000" pitchFamily="65" charset="-120"/>
              </a:rPr>
              <a:t>、案</a:t>
            </a:r>
            <a:r>
              <a:rPr lang="zh-TW" altLang="en-US" b="1" dirty="0">
                <a:latin typeface="標楷體" panose="03000509000000000000" pitchFamily="65" charset="-120"/>
                <a:ea typeface="標楷體" panose="03000509000000000000" pitchFamily="65" charset="-120"/>
              </a:rPr>
              <a:t>內要求各校依初審意見修正學生獎懲規定</a:t>
            </a:r>
            <a:r>
              <a:rPr lang="zh-TW" altLang="en-US"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服</a:t>
            </a:r>
            <a:r>
              <a:rPr lang="zh-TW" altLang="en-US" b="1" dirty="0">
                <a:latin typeface="標楷體" panose="03000509000000000000" pitchFamily="65" charset="-120"/>
                <a:ea typeface="標楷體" panose="03000509000000000000" pitchFamily="65" charset="-120"/>
              </a:rPr>
              <a:t>儀規定，並</a:t>
            </a:r>
            <a:r>
              <a:rPr lang="zh-TW" altLang="en-US" b="1" dirty="0" smtClean="0">
                <a:latin typeface="標楷體" panose="03000509000000000000" pitchFamily="65" charset="-120"/>
                <a:ea typeface="標楷體" panose="03000509000000000000" pitchFamily="65" charset="-120"/>
              </a:rPr>
              <a:t>於</a:t>
            </a:r>
            <a:r>
              <a:rPr lang="en-US" altLang="zh-TW" b="1" dirty="0" smtClean="0">
                <a:latin typeface="標楷體" panose="03000509000000000000" pitchFamily="65" charset="-120"/>
                <a:ea typeface="標楷體" panose="03000509000000000000" pitchFamily="65" charset="-120"/>
              </a:rPr>
              <a:t>7</a:t>
            </a:r>
            <a:r>
              <a:rPr lang="zh-TW" altLang="en-US" b="1" dirty="0" smtClean="0">
                <a:latin typeface="標楷體" panose="03000509000000000000" pitchFamily="65" charset="-120"/>
                <a:ea typeface="標楷體" panose="03000509000000000000" pitchFamily="65" charset="-120"/>
              </a:rPr>
              <a:t>月</a:t>
            </a:r>
            <a:r>
              <a:rPr lang="en-US" altLang="zh-TW" b="1" dirty="0" smtClean="0">
                <a:latin typeface="標楷體" panose="03000509000000000000" pitchFamily="65" charset="-120"/>
                <a:ea typeface="標楷體" panose="03000509000000000000" pitchFamily="65" charset="-120"/>
              </a:rPr>
              <a:t>9</a:t>
            </a:r>
            <a:r>
              <a:rPr lang="zh-TW" altLang="en-US" b="1" dirty="0" smtClean="0">
                <a:latin typeface="標楷體" panose="03000509000000000000" pitchFamily="65" charset="-120"/>
                <a:ea typeface="標楷體" panose="03000509000000000000" pitchFamily="65" charset="-120"/>
              </a:rPr>
              <a:t>日前</a:t>
            </a:r>
            <a:r>
              <a:rPr lang="zh-TW" altLang="en-US" b="1" dirty="0">
                <a:latin typeface="標楷體" panose="03000509000000000000" pitchFamily="65" charset="-120"/>
                <a:ea typeface="標楷體" panose="03000509000000000000" pitchFamily="65" charset="-120"/>
              </a:rPr>
              <a:t>報局憑辦，俾利</a:t>
            </a:r>
            <a:r>
              <a:rPr lang="zh-TW" altLang="en-US" b="1" dirty="0" smtClean="0">
                <a:latin typeface="標楷體" panose="03000509000000000000" pitchFamily="65" charset="-120"/>
                <a:ea typeface="標楷體" panose="03000509000000000000" pitchFamily="65" charset="-120"/>
              </a:rPr>
              <a:t>後續</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審查</a:t>
            </a:r>
            <a:r>
              <a:rPr lang="zh-TW" altLang="en-US" b="1" dirty="0">
                <a:latin typeface="標楷體" panose="03000509000000000000" pitchFamily="65" charset="-120"/>
                <a:ea typeface="標楷體" panose="03000509000000000000" pitchFamily="65" charset="-120"/>
              </a:rPr>
              <a:t>，相關內容詳如案由三附件。</a:t>
            </a:r>
          </a:p>
          <a:p>
            <a:pPr marL="142875" indent="0">
              <a:buNone/>
            </a:pPr>
            <a:r>
              <a:rPr lang="zh-TW" altLang="en-US" b="1" dirty="0">
                <a:latin typeface="標楷體" panose="03000509000000000000" pitchFamily="65" charset="-120"/>
                <a:ea typeface="標楷體" panose="03000509000000000000" pitchFamily="65" charset="-120"/>
              </a:rPr>
              <a:t>三</a:t>
            </a:r>
            <a:r>
              <a:rPr lang="zh-TW" altLang="en-US" b="1" dirty="0" smtClean="0">
                <a:latin typeface="標楷體" panose="03000509000000000000" pitchFamily="65" charset="-120"/>
                <a:ea typeface="標楷體" panose="03000509000000000000" pitchFamily="65" charset="-120"/>
              </a:rPr>
              <a:t>、本</a:t>
            </a:r>
            <a:r>
              <a:rPr lang="zh-TW" altLang="en-US" b="1" dirty="0">
                <a:latin typeface="標楷體" panose="03000509000000000000" pitchFamily="65" charset="-120"/>
                <a:ea typeface="標楷體" panose="03000509000000000000" pitchFamily="65" charset="-120"/>
              </a:rPr>
              <a:t>案已</a:t>
            </a:r>
            <a:r>
              <a:rPr lang="zh-TW" altLang="en-US" b="1" dirty="0" smtClean="0">
                <a:latin typeface="標楷體" panose="03000509000000000000" pitchFamily="65" charset="-120"/>
                <a:ea typeface="標楷體" panose="03000509000000000000" pitchFamily="65" charset="-120"/>
              </a:rPr>
              <a:t>於</a:t>
            </a:r>
            <a:r>
              <a:rPr lang="en-US" altLang="zh-TW" b="1" dirty="0" smtClean="0">
                <a:latin typeface="標楷體" panose="03000509000000000000" pitchFamily="65" charset="-120"/>
                <a:ea typeface="標楷體" panose="03000509000000000000" pitchFamily="65" charset="-120"/>
              </a:rPr>
              <a:t>109</a:t>
            </a:r>
            <a:r>
              <a:rPr lang="zh-TW" altLang="en-US" b="1" dirty="0" smtClean="0">
                <a:latin typeface="標楷體" panose="03000509000000000000" pitchFamily="65" charset="-120"/>
                <a:ea typeface="標楷體" panose="03000509000000000000" pitchFamily="65" charset="-120"/>
              </a:rPr>
              <a:t>學年</a:t>
            </a:r>
            <a:r>
              <a:rPr lang="zh-TW" altLang="en-US" b="1" dirty="0">
                <a:latin typeface="標楷體" panose="03000509000000000000" pitchFamily="65" charset="-120"/>
                <a:ea typeface="標楷體" panose="03000509000000000000" pitchFamily="65" charset="-120"/>
              </a:rPr>
              <a:t>度</a:t>
            </a:r>
            <a:r>
              <a:rPr lang="zh-TW" altLang="en-US" b="1" dirty="0" smtClean="0">
                <a:latin typeface="標楷體" panose="03000509000000000000" pitchFamily="65" charset="-120"/>
                <a:ea typeface="標楷體" panose="03000509000000000000" pitchFamily="65" charset="-120"/>
              </a:rPr>
              <a:t>第</a:t>
            </a:r>
            <a:r>
              <a:rPr lang="en-US" altLang="zh-TW" b="1" dirty="0" smtClean="0">
                <a:latin typeface="標楷體" panose="03000509000000000000" pitchFamily="65" charset="-120"/>
                <a:ea typeface="標楷體" panose="03000509000000000000" pitchFamily="65" charset="-120"/>
              </a:rPr>
              <a:t>2</a:t>
            </a:r>
            <a:r>
              <a:rPr lang="zh-TW" altLang="en-US" b="1" dirty="0" smtClean="0">
                <a:latin typeface="標楷體" panose="03000509000000000000" pitchFamily="65" charset="-120"/>
                <a:ea typeface="標楷體" panose="03000509000000000000" pitchFamily="65" charset="-120"/>
              </a:rPr>
              <a:t>學期第</a:t>
            </a:r>
            <a:r>
              <a:rPr lang="en-US" altLang="zh-TW" b="1" dirty="0" smtClean="0">
                <a:latin typeface="標楷體" panose="03000509000000000000" pitchFamily="65" charset="-120"/>
                <a:ea typeface="標楷體" panose="03000509000000000000" pitchFamily="65" charset="-120"/>
              </a:rPr>
              <a:t>3</a:t>
            </a:r>
            <a:r>
              <a:rPr lang="zh-TW" altLang="en-US" b="1" dirty="0" smtClean="0">
                <a:latin typeface="標楷體" panose="03000509000000000000" pitchFamily="65" charset="-120"/>
                <a:ea typeface="標楷體" panose="03000509000000000000" pitchFamily="65" charset="-120"/>
              </a:rPr>
              <a:t>次擴大</a:t>
            </a:r>
            <a:r>
              <a:rPr lang="zh-TW" altLang="en-US" b="1" dirty="0">
                <a:latin typeface="標楷體" panose="03000509000000000000" pitchFamily="65" charset="-120"/>
                <a:ea typeface="標楷體" panose="03000509000000000000" pitchFamily="65" charset="-120"/>
              </a:rPr>
              <a:t>行政</a:t>
            </a:r>
            <a:r>
              <a:rPr lang="zh-TW" altLang="en-US" b="1" dirty="0" smtClean="0">
                <a:latin typeface="標楷體" panose="03000509000000000000" pitchFamily="65" charset="-120"/>
                <a:ea typeface="標楷體" panose="03000509000000000000" pitchFamily="65" charset="-120"/>
              </a:rPr>
              <a:t>會</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報</a:t>
            </a:r>
            <a:r>
              <a:rPr lang="zh-TW" altLang="en-US" b="1" dirty="0">
                <a:latin typeface="標楷體" panose="03000509000000000000" pitchFamily="65" charset="-120"/>
                <a:ea typeface="標楷體" panose="03000509000000000000" pitchFamily="65" charset="-120"/>
              </a:rPr>
              <a:t>討論通過。</a:t>
            </a:r>
          </a:p>
          <a:p>
            <a:pPr marL="342900" marR="0" lvl="0" indent="-171450" algn="l" rtl="0">
              <a:lnSpc>
                <a:spcPct val="100000"/>
              </a:lnSpc>
              <a:spcBef>
                <a:spcPts val="720"/>
              </a:spcBef>
              <a:spcAft>
                <a:spcPts val="0"/>
              </a:spcAft>
              <a:buClr>
                <a:schemeClr val="lt2"/>
              </a:buClr>
              <a:buSzPts val="2700"/>
              <a:buFont typeface="Noto Sans Symbols"/>
              <a:buNone/>
            </a:pPr>
            <a:endParaRPr sz="3600" b="1" i="0" u="none" dirty="0">
              <a:solidFill>
                <a:schemeClr val="dk1"/>
              </a:solidFill>
              <a:latin typeface="PMingLiu"/>
              <a:ea typeface="PMingLiu"/>
              <a:cs typeface="PMingLiu"/>
              <a:sym typeface="PMingLiu"/>
            </a:endParaRPr>
          </a:p>
          <a:p>
            <a:pPr marL="342900" marR="0" lvl="0" indent="-171450" algn="l" rtl="0">
              <a:lnSpc>
                <a:spcPct val="100000"/>
              </a:lnSpc>
              <a:spcBef>
                <a:spcPts val="720"/>
              </a:spcBef>
              <a:spcAft>
                <a:spcPts val="0"/>
              </a:spcAft>
              <a:buClr>
                <a:schemeClr val="lt2"/>
              </a:buClr>
              <a:buSzPts val="2700"/>
              <a:buFont typeface="Noto Sans Symbols"/>
              <a:buNone/>
            </a:pPr>
            <a:endParaRPr sz="3600" b="1" i="0" u="none" dirty="0">
              <a:solidFill>
                <a:schemeClr val="dk1"/>
              </a:solidFill>
              <a:latin typeface="PMingLiu"/>
              <a:ea typeface="PMingLiu"/>
              <a:cs typeface="PMingLiu"/>
              <a:sym typeface="PMingLiu"/>
            </a:endParaRPr>
          </a:p>
        </p:txBody>
      </p:sp>
    </p:spTree>
    <p:extLst>
      <p:ext uri="{BB962C8B-B14F-4D97-AF65-F5344CB8AC3E}">
        <p14:creationId xmlns:p14="http://schemas.microsoft.com/office/powerpoint/2010/main" val="16655796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dirty="0" err="1">
                <a:solidFill>
                  <a:srgbClr val="0033CC"/>
                </a:solidFill>
                <a:latin typeface="標楷體" panose="03000509000000000000" pitchFamily="65" charset="-120"/>
                <a:ea typeface="標楷體" panose="03000509000000000000" pitchFamily="65" charset="-120"/>
              </a:rPr>
              <a:t>提案討論</a:t>
            </a:r>
            <a:r>
              <a:rPr lang="en-US" sz="6000" b="1" i="1" u="none" dirty="0">
                <a:solidFill>
                  <a:srgbClr val="0033CC"/>
                </a:solidFill>
                <a:latin typeface="Garamond"/>
                <a:ea typeface="Garamond"/>
                <a:cs typeface="Garamond"/>
                <a:sym typeface="Garamond"/>
              </a:rPr>
              <a:t>           </a:t>
            </a:r>
            <a:endParaRPr dirty="0"/>
          </a:p>
        </p:txBody>
      </p:sp>
      <p:sp>
        <p:nvSpPr>
          <p:cNvPr id="169" name="Google Shape;169;p5"/>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b="1" dirty="0">
                <a:latin typeface="標楷體" panose="03000509000000000000" pitchFamily="65" charset="-120"/>
                <a:ea typeface="標楷體" panose="03000509000000000000" pitchFamily="65" charset="-120"/>
              </a:rPr>
              <a:t>案由四：修訂本校學生請假及外出規定</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草案</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提</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請</a:t>
            </a:r>
            <a:r>
              <a:rPr lang="zh-TW" altLang="en-US" b="1" dirty="0">
                <a:latin typeface="標楷體" panose="03000509000000000000" pitchFamily="65" charset="-120"/>
                <a:ea typeface="標楷體" panose="03000509000000000000" pitchFamily="65" charset="-120"/>
              </a:rPr>
              <a:t>討論。</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提案單位：學務處</a:t>
            </a:r>
            <a:r>
              <a:rPr lang="en-US" altLang="zh-TW" b="1" dirty="0">
                <a:latin typeface="標楷體" panose="03000509000000000000" pitchFamily="65" charset="-120"/>
                <a:ea typeface="標楷體" panose="03000509000000000000" pitchFamily="65" charset="-120"/>
              </a:rPr>
              <a:t>) </a:t>
            </a:r>
          </a:p>
          <a:p>
            <a:pPr marL="142875" indent="0">
              <a:buNone/>
            </a:pPr>
            <a:r>
              <a:rPr lang="zh-TW" altLang="en-US" b="1" dirty="0">
                <a:latin typeface="標楷體" panose="03000509000000000000" pitchFamily="65" charset="-120"/>
                <a:ea typeface="標楷體" panose="03000509000000000000" pitchFamily="65" charset="-120"/>
              </a:rPr>
              <a:t>說	明：</a:t>
            </a:r>
          </a:p>
          <a:p>
            <a:pPr marL="142875" indent="0">
              <a:buNone/>
            </a:pPr>
            <a:r>
              <a:rPr lang="zh-TW" altLang="en-US" b="1" dirty="0">
                <a:latin typeface="標楷體" panose="03000509000000000000" pitchFamily="65" charset="-120"/>
                <a:ea typeface="標楷體" panose="03000509000000000000" pitchFamily="65" charset="-120"/>
              </a:rPr>
              <a:t>一、依導師建議事項辦理，相關內容詳如案由四</a:t>
            </a:r>
            <a:r>
              <a:rPr lang="zh-TW" altLang="en-US" b="1" dirty="0" smtClean="0">
                <a:latin typeface="標楷體" panose="03000509000000000000" pitchFamily="65" charset="-120"/>
                <a:ea typeface="標楷體" panose="03000509000000000000" pitchFamily="65" charset="-120"/>
              </a:rPr>
              <a:t>附</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件</a:t>
            </a:r>
            <a:r>
              <a:rPr lang="zh-TW" altLang="en-US" b="1" dirty="0">
                <a:latin typeface="標楷體" panose="03000509000000000000" pitchFamily="65" charset="-120"/>
                <a:ea typeface="標楷體" panose="03000509000000000000" pitchFamily="65" charset="-120"/>
              </a:rPr>
              <a:t>。</a:t>
            </a:r>
          </a:p>
          <a:p>
            <a:pPr marL="142875" indent="0">
              <a:buNone/>
            </a:pPr>
            <a:r>
              <a:rPr lang="zh-TW" altLang="en-US" b="1" dirty="0">
                <a:latin typeface="標楷體" panose="03000509000000000000" pitchFamily="65" charset="-120"/>
                <a:ea typeface="標楷體" panose="03000509000000000000" pitchFamily="65" charset="-120"/>
              </a:rPr>
              <a:t>二、本案已</a:t>
            </a:r>
            <a:r>
              <a:rPr lang="zh-TW" altLang="en-US" b="1" dirty="0" smtClean="0">
                <a:latin typeface="標楷體" panose="03000509000000000000" pitchFamily="65" charset="-120"/>
                <a:ea typeface="標楷體" panose="03000509000000000000" pitchFamily="65" charset="-120"/>
              </a:rPr>
              <a:t>於</a:t>
            </a:r>
            <a:r>
              <a:rPr lang="en-US" altLang="zh-TW" b="1" dirty="0" smtClean="0">
                <a:latin typeface="標楷體" panose="03000509000000000000" pitchFamily="65" charset="-120"/>
                <a:ea typeface="標楷體" panose="03000509000000000000" pitchFamily="65" charset="-120"/>
              </a:rPr>
              <a:t>109</a:t>
            </a:r>
            <a:r>
              <a:rPr lang="zh-TW" altLang="en-US" b="1" dirty="0" smtClean="0">
                <a:latin typeface="標楷體" panose="03000509000000000000" pitchFamily="65" charset="-120"/>
                <a:ea typeface="標楷體" panose="03000509000000000000" pitchFamily="65" charset="-120"/>
              </a:rPr>
              <a:t>學年</a:t>
            </a:r>
            <a:r>
              <a:rPr lang="zh-TW" altLang="en-US" b="1" dirty="0">
                <a:latin typeface="標楷體" panose="03000509000000000000" pitchFamily="65" charset="-120"/>
                <a:ea typeface="標楷體" panose="03000509000000000000" pitchFamily="65" charset="-120"/>
              </a:rPr>
              <a:t>度</a:t>
            </a:r>
            <a:r>
              <a:rPr lang="zh-TW" altLang="en-US" b="1" dirty="0" smtClean="0">
                <a:latin typeface="標楷體" panose="03000509000000000000" pitchFamily="65" charset="-120"/>
                <a:ea typeface="標楷體" panose="03000509000000000000" pitchFamily="65" charset="-120"/>
              </a:rPr>
              <a:t>第</a:t>
            </a:r>
            <a:r>
              <a:rPr lang="en-US" altLang="zh-TW" b="1" dirty="0" smtClean="0">
                <a:latin typeface="標楷體" panose="03000509000000000000" pitchFamily="65" charset="-120"/>
                <a:ea typeface="標楷體" panose="03000509000000000000" pitchFamily="65" charset="-120"/>
              </a:rPr>
              <a:t>2</a:t>
            </a:r>
            <a:r>
              <a:rPr lang="zh-TW" altLang="en-US" b="1" dirty="0" smtClean="0">
                <a:latin typeface="標楷體" panose="03000509000000000000" pitchFamily="65" charset="-120"/>
                <a:ea typeface="標楷體" panose="03000509000000000000" pitchFamily="65" charset="-120"/>
              </a:rPr>
              <a:t>學期第</a:t>
            </a:r>
            <a:r>
              <a:rPr lang="en-US" altLang="zh-TW" b="1" dirty="0" smtClean="0">
                <a:latin typeface="標楷體" panose="03000509000000000000" pitchFamily="65" charset="-120"/>
                <a:ea typeface="標楷體" panose="03000509000000000000" pitchFamily="65" charset="-120"/>
              </a:rPr>
              <a:t>3</a:t>
            </a:r>
            <a:r>
              <a:rPr lang="zh-TW" altLang="en-US" b="1" dirty="0" smtClean="0">
                <a:latin typeface="標楷體" panose="03000509000000000000" pitchFamily="65" charset="-120"/>
                <a:ea typeface="標楷體" panose="03000509000000000000" pitchFamily="65" charset="-120"/>
              </a:rPr>
              <a:t>次</a:t>
            </a:r>
            <a:r>
              <a:rPr lang="zh-TW" altLang="en-US" b="1" dirty="0">
                <a:latin typeface="標楷體" panose="03000509000000000000" pitchFamily="65" charset="-120"/>
                <a:ea typeface="標楷體" panose="03000509000000000000" pitchFamily="65" charset="-120"/>
              </a:rPr>
              <a:t>擴大行政</a:t>
            </a:r>
            <a:r>
              <a:rPr lang="zh-TW" altLang="en-US" b="1" dirty="0" smtClean="0">
                <a:latin typeface="標楷體" panose="03000509000000000000" pitchFamily="65" charset="-120"/>
                <a:ea typeface="標楷體" panose="03000509000000000000" pitchFamily="65" charset="-120"/>
              </a:rPr>
              <a:t>會</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報</a:t>
            </a:r>
            <a:r>
              <a:rPr lang="zh-TW" altLang="en-US" b="1" dirty="0">
                <a:latin typeface="標楷體" panose="03000509000000000000" pitchFamily="65" charset="-120"/>
                <a:ea typeface="標楷體" panose="03000509000000000000" pitchFamily="65" charset="-120"/>
              </a:rPr>
              <a:t>討論通過。</a:t>
            </a:r>
            <a:endParaRPr lang="en-US" altLang="zh-TW" sz="2000" b="1" i="0" u="none" dirty="0" smtClean="0">
              <a:solidFill>
                <a:schemeClr val="dk1"/>
              </a:solidFill>
              <a:latin typeface="標楷體" panose="03000509000000000000" pitchFamily="65" charset="-120"/>
              <a:ea typeface="標楷體" panose="03000509000000000000" pitchFamily="65" charset="-120"/>
              <a:cs typeface="PMingLiu"/>
              <a:sym typeface="PMingLiu"/>
              <a:hlinkClick r:id="rId3" action="ppaction://hlinkfile"/>
            </a:endParaRPr>
          </a:p>
        </p:txBody>
      </p:sp>
    </p:spTree>
    <p:extLst>
      <p:ext uri="{BB962C8B-B14F-4D97-AF65-F5344CB8AC3E}">
        <p14:creationId xmlns:p14="http://schemas.microsoft.com/office/powerpoint/2010/main" val="3314723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539750" y="333375"/>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a:solidFill>
                  <a:srgbClr val="0033CC"/>
                </a:solidFill>
                <a:latin typeface="標楷體" panose="03000509000000000000" pitchFamily="65" charset="-120"/>
                <a:ea typeface="標楷體" panose="03000509000000000000" pitchFamily="65" charset="-120"/>
                <a:sym typeface="Garamond"/>
              </a:rPr>
              <a:t>提案討論</a:t>
            </a:r>
            <a:r>
              <a:rPr lang="en-US" sz="6000" b="1" i="1" u="none" dirty="0">
                <a:solidFill>
                  <a:srgbClr val="0033CC"/>
                </a:solidFill>
                <a:latin typeface="Garamond"/>
                <a:ea typeface="Garamond"/>
                <a:cs typeface="Garamond"/>
                <a:sym typeface="Garamond"/>
              </a:rPr>
              <a:t>           </a:t>
            </a:r>
            <a:endParaRPr dirty="0"/>
          </a:p>
        </p:txBody>
      </p:sp>
      <p:sp>
        <p:nvSpPr>
          <p:cNvPr id="169" name="Google Shape;169;p5"/>
          <p:cNvSpPr txBox="1">
            <a:spLocks noGrp="1"/>
          </p:cNvSpPr>
          <p:nvPr>
            <p:ph type="body" idx="1"/>
          </p:nvPr>
        </p:nvSpPr>
        <p:spPr>
          <a:xfrm>
            <a:off x="397380" y="1378009"/>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b="1" dirty="0">
                <a:latin typeface="標楷體" panose="03000509000000000000" pitchFamily="65" charset="-120"/>
                <a:ea typeface="標楷體" panose="03000509000000000000" pitchFamily="65" charset="-120"/>
              </a:rPr>
              <a:t>案由五：訂</a:t>
            </a:r>
            <a:r>
              <a:rPr lang="zh-TW" altLang="en-US" b="1" dirty="0" smtClean="0">
                <a:latin typeface="標楷體" panose="03000509000000000000" pitchFamily="65" charset="-120"/>
                <a:ea typeface="標楷體" panose="03000509000000000000" pitchFamily="65" charset="-120"/>
              </a:rPr>
              <a:t>定</a:t>
            </a:r>
            <a:r>
              <a:rPr lang="en-US" altLang="zh-TW" b="1" dirty="0" smtClean="0">
                <a:latin typeface="標楷體" panose="03000509000000000000" pitchFamily="65" charset="-120"/>
                <a:ea typeface="標楷體" panose="03000509000000000000" pitchFamily="65" charset="-120"/>
              </a:rPr>
              <a:t>109</a:t>
            </a:r>
            <a:r>
              <a:rPr lang="zh-TW" altLang="en-US" b="1" dirty="0" smtClean="0">
                <a:latin typeface="標楷體" panose="03000509000000000000" pitchFamily="65" charset="-120"/>
                <a:ea typeface="標楷體" panose="03000509000000000000" pitchFamily="65" charset="-120"/>
              </a:rPr>
              <a:t>學年</a:t>
            </a:r>
            <a:r>
              <a:rPr lang="zh-TW" altLang="en-US" b="1" dirty="0">
                <a:latin typeface="標楷體" panose="03000509000000000000" pitchFamily="65" charset="-120"/>
                <a:ea typeface="標楷體" panose="03000509000000000000" pitchFamily="65" charset="-120"/>
              </a:rPr>
              <a:t>度</a:t>
            </a:r>
            <a:r>
              <a:rPr lang="zh-TW" altLang="en-US" b="1" dirty="0" smtClean="0">
                <a:latin typeface="標楷體" panose="03000509000000000000" pitchFamily="65" charset="-120"/>
                <a:ea typeface="標楷體" panose="03000509000000000000" pitchFamily="65" charset="-120"/>
              </a:rPr>
              <a:t>第</a:t>
            </a:r>
            <a:r>
              <a:rPr lang="en-US" altLang="zh-TW" b="1" dirty="0" smtClean="0">
                <a:latin typeface="標楷體" panose="03000509000000000000" pitchFamily="65" charset="-120"/>
                <a:ea typeface="標楷體" panose="03000509000000000000" pitchFamily="65" charset="-120"/>
              </a:rPr>
              <a:t>2</a:t>
            </a:r>
            <a:r>
              <a:rPr lang="zh-TW" altLang="en-US" b="1" dirty="0" smtClean="0">
                <a:latin typeface="標楷體" panose="03000509000000000000" pitchFamily="65" charset="-120"/>
                <a:ea typeface="標楷體" panose="03000509000000000000" pitchFamily="65" charset="-120"/>
              </a:rPr>
              <a:t>學期</a:t>
            </a:r>
            <a:r>
              <a:rPr lang="zh-TW" altLang="en-US" b="1" dirty="0">
                <a:latin typeface="標楷體" panose="03000509000000000000" pitchFamily="65" charset="-120"/>
                <a:ea typeface="標楷體" panose="03000509000000000000" pitchFamily="65" charset="-120"/>
              </a:rPr>
              <a:t>暑期行事曆</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草案</a:t>
            </a:r>
            <a:r>
              <a:rPr lang="en-US" altLang="zh-TW" b="1" dirty="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提請</a:t>
            </a:r>
            <a:r>
              <a:rPr lang="zh-TW" altLang="en-US" b="1" dirty="0">
                <a:latin typeface="標楷體" panose="03000509000000000000" pitchFamily="65" charset="-120"/>
                <a:ea typeface="標楷體" panose="03000509000000000000" pitchFamily="65" charset="-120"/>
              </a:rPr>
              <a:t>討論。</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提案單位</a:t>
            </a:r>
            <a:r>
              <a:rPr lang="zh-TW" altLang="en-US" b="1" dirty="0" smtClean="0">
                <a:latin typeface="標楷體" panose="03000509000000000000" pitchFamily="65" charset="-120"/>
                <a:ea typeface="標楷體" panose="03000509000000000000" pitchFamily="65" charset="-120"/>
              </a:rPr>
              <a:t>：總務處</a:t>
            </a:r>
            <a:r>
              <a:rPr lang="en-US" altLang="zh-TW" b="1" dirty="0">
                <a:latin typeface="標楷體" panose="03000509000000000000" pitchFamily="65" charset="-120"/>
                <a:ea typeface="標楷體" panose="03000509000000000000" pitchFamily="65" charset="-120"/>
              </a:rPr>
              <a:t>)</a:t>
            </a:r>
          </a:p>
          <a:p>
            <a:pPr marL="142875" indent="0">
              <a:buNone/>
            </a:pPr>
            <a:r>
              <a:rPr lang="zh-TW" altLang="en-US" b="1" dirty="0">
                <a:latin typeface="標楷體" panose="03000509000000000000" pitchFamily="65" charset="-120"/>
                <a:ea typeface="標楷體" panose="03000509000000000000" pitchFamily="65" charset="-120"/>
              </a:rPr>
              <a:t>說	明：</a:t>
            </a:r>
          </a:p>
          <a:p>
            <a:pPr marL="142875" indent="0">
              <a:buNone/>
            </a:pPr>
            <a:r>
              <a:rPr lang="zh-TW" altLang="en-US" b="1" dirty="0">
                <a:latin typeface="標楷體" panose="03000509000000000000" pitchFamily="65" charset="-120"/>
                <a:ea typeface="標楷體" panose="03000509000000000000" pitchFamily="65" charset="-120"/>
              </a:rPr>
              <a:t>一、為利 </a:t>
            </a:r>
            <a:r>
              <a:rPr lang="en-US" altLang="zh-TW" b="1" dirty="0">
                <a:latin typeface="標楷體" panose="03000509000000000000" pitchFamily="65" charset="-120"/>
                <a:ea typeface="標楷體" panose="03000509000000000000" pitchFamily="65" charset="-120"/>
              </a:rPr>
              <a:t>109-2 </a:t>
            </a:r>
            <a:r>
              <a:rPr lang="zh-TW" altLang="en-US" b="1" dirty="0">
                <a:latin typeface="標楷體" panose="03000509000000000000" pitchFamily="65" charset="-120"/>
                <a:ea typeface="標楷體" panose="03000509000000000000" pitchFamily="65" charset="-120"/>
              </a:rPr>
              <a:t>暑期各項業務順利推行，文書</a:t>
            </a:r>
            <a:r>
              <a:rPr lang="zh-TW" altLang="en-US" b="1" dirty="0" smtClean="0">
                <a:latin typeface="標楷體" panose="03000509000000000000" pitchFamily="65" charset="-120"/>
                <a:ea typeface="標楷體" panose="03000509000000000000" pitchFamily="65" charset="-120"/>
              </a:rPr>
              <a:t>組</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已</a:t>
            </a:r>
            <a:r>
              <a:rPr lang="zh-TW" altLang="en-US" b="1" dirty="0">
                <a:latin typeface="標楷體" panose="03000509000000000000" pitchFamily="65" charset="-120"/>
                <a:ea typeface="標楷體" panose="03000509000000000000" pitchFamily="65" charset="-120"/>
              </a:rPr>
              <a:t>於 </a:t>
            </a:r>
            <a:r>
              <a:rPr lang="en-US" altLang="zh-TW" b="1" dirty="0">
                <a:latin typeface="標楷體" panose="03000509000000000000" pitchFamily="65" charset="-120"/>
                <a:ea typeface="標楷體" panose="03000509000000000000" pitchFamily="65" charset="-120"/>
              </a:rPr>
              <a:t>5/28 </a:t>
            </a:r>
            <a:r>
              <a:rPr lang="zh-TW" altLang="en-US" b="1" dirty="0">
                <a:latin typeface="標楷體" panose="03000509000000000000" pitchFamily="65" charset="-120"/>
                <a:ea typeface="標楷體" panose="03000509000000000000" pitchFamily="65" charset="-120"/>
              </a:rPr>
              <a:t>將行事曆檔案傳送雲端硬碟共同</a:t>
            </a:r>
            <a:r>
              <a:rPr lang="zh-TW" altLang="en-US" b="1" dirty="0" smtClean="0">
                <a:latin typeface="標楷體" panose="03000509000000000000" pitchFamily="65" charset="-120"/>
                <a:ea typeface="標楷體" panose="03000509000000000000" pitchFamily="65" charset="-120"/>
              </a:rPr>
              <a:t>編</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輯</a:t>
            </a:r>
            <a:r>
              <a:rPr lang="zh-TW" altLang="en-US" b="1" dirty="0">
                <a:latin typeface="標楷體" panose="03000509000000000000" pitchFamily="65" charset="-120"/>
                <a:ea typeface="標楷體" panose="03000509000000000000" pitchFamily="65" charset="-120"/>
              </a:rPr>
              <a:t>，相關內容詳如案由五附件。</a:t>
            </a:r>
          </a:p>
          <a:p>
            <a:pPr marL="142875" indent="0">
              <a:buNone/>
            </a:pPr>
            <a:r>
              <a:rPr lang="zh-TW" altLang="en-US" b="1" dirty="0">
                <a:latin typeface="標楷體" panose="03000509000000000000" pitchFamily="65" charset="-120"/>
                <a:ea typeface="標楷體" panose="03000509000000000000" pitchFamily="65" charset="-120"/>
              </a:rPr>
              <a:t>二、本案已於 </a:t>
            </a:r>
            <a:r>
              <a:rPr lang="en-US" altLang="zh-TW" b="1" dirty="0">
                <a:latin typeface="標楷體" panose="03000509000000000000" pitchFamily="65" charset="-120"/>
                <a:ea typeface="標楷體" panose="03000509000000000000" pitchFamily="65" charset="-120"/>
              </a:rPr>
              <a:t>109 </a:t>
            </a:r>
            <a:r>
              <a:rPr lang="zh-TW" altLang="en-US" b="1" dirty="0">
                <a:latin typeface="標楷體" panose="03000509000000000000" pitchFamily="65" charset="-120"/>
                <a:ea typeface="標楷體" panose="03000509000000000000" pitchFamily="65" charset="-120"/>
              </a:rPr>
              <a:t>學年度第 </a:t>
            </a:r>
            <a:r>
              <a:rPr lang="en-US" altLang="zh-TW" b="1" dirty="0">
                <a:latin typeface="標楷體" panose="03000509000000000000" pitchFamily="65" charset="-120"/>
                <a:ea typeface="標楷體" panose="03000509000000000000" pitchFamily="65" charset="-120"/>
              </a:rPr>
              <a:t>2 </a:t>
            </a:r>
            <a:r>
              <a:rPr lang="zh-TW" altLang="en-US" b="1" dirty="0">
                <a:latin typeface="標楷體" panose="03000509000000000000" pitchFamily="65" charset="-120"/>
                <a:ea typeface="標楷體" panose="03000509000000000000" pitchFamily="65" charset="-120"/>
              </a:rPr>
              <a:t>學期第</a:t>
            </a:r>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次擴大</a:t>
            </a:r>
            <a:r>
              <a:rPr lang="zh-TW" altLang="en-US" b="1" dirty="0" smtClean="0">
                <a:latin typeface="標楷體" panose="03000509000000000000" pitchFamily="65" charset="-120"/>
                <a:ea typeface="標楷體" panose="03000509000000000000" pitchFamily="65" charset="-120"/>
              </a:rPr>
              <a:t>行</a:t>
            </a:r>
            <a:endParaRPr lang="en-US" altLang="zh-TW" b="1" dirty="0" smtClean="0">
              <a:latin typeface="標楷體" panose="03000509000000000000" pitchFamily="65" charset="-120"/>
              <a:ea typeface="標楷體" panose="03000509000000000000" pitchFamily="65" charset="-120"/>
            </a:endParaRPr>
          </a:p>
          <a:p>
            <a:pPr marL="142875" indent="0">
              <a:buNone/>
            </a:pPr>
            <a:r>
              <a:rPr lang="zh-TW" altLang="en-US" b="1" dirty="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   政</a:t>
            </a:r>
            <a:r>
              <a:rPr lang="zh-TW" altLang="en-US" b="1" dirty="0">
                <a:latin typeface="標楷體" panose="03000509000000000000" pitchFamily="65" charset="-120"/>
                <a:ea typeface="標楷體" panose="03000509000000000000" pitchFamily="65" charset="-120"/>
              </a:rPr>
              <a:t>會報討論通過。</a:t>
            </a:r>
          </a:p>
          <a:p>
            <a:pPr marL="342900" marR="0" lvl="0" indent="-171450" algn="l" rtl="0">
              <a:lnSpc>
                <a:spcPct val="100000"/>
              </a:lnSpc>
              <a:spcBef>
                <a:spcPts val="720"/>
              </a:spcBef>
              <a:spcAft>
                <a:spcPts val="0"/>
              </a:spcAft>
              <a:buClr>
                <a:schemeClr val="lt2"/>
              </a:buClr>
              <a:buSzPts val="2700"/>
              <a:buFont typeface="Noto Sans Symbols"/>
              <a:buNone/>
            </a:pPr>
            <a:endParaRPr b="1" i="0" u="none" dirty="0">
              <a:solidFill>
                <a:schemeClr val="dk1"/>
              </a:solidFill>
              <a:latin typeface="標楷體" panose="03000509000000000000" pitchFamily="65" charset="-120"/>
              <a:ea typeface="標楷體" panose="03000509000000000000" pitchFamily="65" charset="-120"/>
              <a:cs typeface="PMingLiu"/>
              <a:sym typeface="PMingLiu"/>
            </a:endParaRPr>
          </a:p>
          <a:p>
            <a:pPr marL="342900" marR="0" lvl="0" indent="-171450" algn="l" rtl="0">
              <a:lnSpc>
                <a:spcPct val="100000"/>
              </a:lnSpc>
              <a:spcBef>
                <a:spcPts val="720"/>
              </a:spcBef>
              <a:spcAft>
                <a:spcPts val="0"/>
              </a:spcAft>
              <a:buClr>
                <a:schemeClr val="lt2"/>
              </a:buClr>
              <a:buSzPts val="2700"/>
              <a:buFont typeface="Noto Sans Symbols"/>
              <a:buNone/>
            </a:pPr>
            <a:endParaRPr sz="3600" b="1" i="0" u="none" dirty="0">
              <a:solidFill>
                <a:schemeClr val="dk1"/>
              </a:solidFill>
              <a:latin typeface="標楷體" panose="03000509000000000000" pitchFamily="65" charset="-120"/>
              <a:ea typeface="標楷體" panose="03000509000000000000" pitchFamily="65" charset="-120"/>
              <a:cs typeface="PMingLiu"/>
              <a:sym typeface="PMingLiu"/>
            </a:endParaRPr>
          </a:p>
          <a:p>
            <a:pPr marL="342900" marR="0" lvl="0" indent="-171450" algn="l" rtl="0">
              <a:lnSpc>
                <a:spcPct val="100000"/>
              </a:lnSpc>
              <a:spcBef>
                <a:spcPts val="720"/>
              </a:spcBef>
              <a:spcAft>
                <a:spcPts val="0"/>
              </a:spcAft>
              <a:buClr>
                <a:schemeClr val="lt2"/>
              </a:buClr>
              <a:buSzPts val="2700"/>
              <a:buFont typeface="Noto Sans Symbols"/>
              <a:buNone/>
            </a:pPr>
            <a:endParaRPr sz="3600" b="1" i="0" u="none" dirty="0">
              <a:solidFill>
                <a:schemeClr val="dk1"/>
              </a:solidFill>
              <a:latin typeface="PMingLiu"/>
              <a:ea typeface="PMingLiu"/>
              <a:cs typeface="PMingLiu"/>
              <a:sym typeface="PMingLiu"/>
            </a:endParaRPr>
          </a:p>
        </p:txBody>
      </p:sp>
    </p:spTree>
    <p:extLst>
      <p:ext uri="{BB962C8B-B14F-4D97-AF65-F5344CB8AC3E}">
        <p14:creationId xmlns:p14="http://schemas.microsoft.com/office/powerpoint/2010/main" val="1923700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274889" y="345988"/>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33CC"/>
              </a:buClr>
              <a:buSzPts val="6000"/>
              <a:buFont typeface="Garamond"/>
              <a:buNone/>
            </a:pPr>
            <a:r>
              <a:rPr lang="en-US" sz="6000" b="1" i="1" u="none" dirty="0">
                <a:solidFill>
                  <a:srgbClr val="0033CC"/>
                </a:solidFill>
                <a:latin typeface="Garamond"/>
                <a:ea typeface="Garamond"/>
                <a:cs typeface="Garamond"/>
                <a:sym typeface="Garamond"/>
              </a:rPr>
              <a:t>   </a:t>
            </a:r>
            <a:r>
              <a:rPr lang="en-US" sz="6000" b="1" u="none" dirty="0" err="1">
                <a:solidFill>
                  <a:srgbClr val="0033CC"/>
                </a:solidFill>
                <a:latin typeface="標楷體" panose="03000509000000000000" pitchFamily="65" charset="-120"/>
                <a:ea typeface="標楷體" panose="03000509000000000000" pitchFamily="65" charset="-120"/>
                <a:sym typeface="Garamond"/>
              </a:rPr>
              <a:t>提案討論</a:t>
            </a:r>
            <a:r>
              <a:rPr lang="en-US" sz="6000" b="1" u="none" dirty="0">
                <a:solidFill>
                  <a:srgbClr val="0033CC"/>
                </a:solidFill>
                <a:latin typeface="標楷體" panose="03000509000000000000" pitchFamily="65" charset="-120"/>
                <a:ea typeface="標楷體" panose="03000509000000000000" pitchFamily="65" charset="-120"/>
                <a:sym typeface="Garamond"/>
              </a:rPr>
              <a:t> </a:t>
            </a:r>
            <a:r>
              <a:rPr lang="en-US" sz="6000" b="1" i="1" u="none" dirty="0">
                <a:solidFill>
                  <a:srgbClr val="0033CC"/>
                </a:solidFill>
                <a:latin typeface="Garamond"/>
                <a:ea typeface="Garamond"/>
                <a:cs typeface="Garamond"/>
                <a:sym typeface="Garamond"/>
              </a:rPr>
              <a:t>          </a:t>
            </a:r>
            <a:endParaRPr dirty="0"/>
          </a:p>
        </p:txBody>
      </p:sp>
      <p:sp>
        <p:nvSpPr>
          <p:cNvPr id="169" name="Google Shape;169;p5"/>
          <p:cNvSpPr txBox="1">
            <a:spLocks noGrp="1"/>
          </p:cNvSpPr>
          <p:nvPr>
            <p:ph type="body" idx="1"/>
          </p:nvPr>
        </p:nvSpPr>
        <p:spPr>
          <a:xfrm>
            <a:off x="397380" y="1378009"/>
            <a:ext cx="8229600" cy="4530725"/>
          </a:xfrm>
          <a:prstGeom prst="rect">
            <a:avLst/>
          </a:prstGeom>
          <a:noFill/>
          <a:ln>
            <a:noFill/>
          </a:ln>
        </p:spPr>
        <p:txBody>
          <a:bodyPr spcFirstLastPara="1" wrap="square" lIns="91425" tIns="45700" rIns="91425" bIns="45700" anchor="t" anchorCtr="0">
            <a:noAutofit/>
          </a:bodyPr>
          <a:lstStyle/>
          <a:p>
            <a:pPr marL="142875" indent="0">
              <a:buNone/>
            </a:pPr>
            <a:r>
              <a:rPr lang="zh-TW" altLang="en-US" sz="1800" b="1" dirty="0">
                <a:latin typeface="標楷體" panose="03000509000000000000" pitchFamily="65" charset="-120"/>
                <a:ea typeface="標楷體" panose="03000509000000000000" pitchFamily="65" charset="-120"/>
              </a:rPr>
              <a:t>案由六：有關教師於留職停薪（含兵役、侍親、育嬰、進修及借調等）、</a:t>
            </a:r>
            <a:r>
              <a:rPr lang="zh-TW" altLang="en-US" sz="1800" b="1" dirty="0" smtClean="0">
                <a:latin typeface="標楷體" panose="03000509000000000000" pitchFamily="65" charset="-120"/>
                <a:ea typeface="標楷體" panose="03000509000000000000" pitchFamily="65" charset="-120"/>
              </a:rPr>
              <a:t>延長</a:t>
            </a:r>
            <a:endParaRPr lang="en-US" altLang="zh-TW" sz="1800" b="1" dirty="0" smtClean="0">
              <a:latin typeface="標楷體" panose="03000509000000000000" pitchFamily="65" charset="-120"/>
              <a:ea typeface="標楷體" panose="03000509000000000000" pitchFamily="65" charset="-120"/>
            </a:endParaRPr>
          </a:p>
          <a:p>
            <a:pPr marL="142875" indent="0">
              <a:buNone/>
            </a:pPr>
            <a:r>
              <a:rPr lang="zh-TW" altLang="en-US" sz="1800" b="1" dirty="0">
                <a:latin typeface="標楷體" panose="03000509000000000000" pitchFamily="65" charset="-120"/>
                <a:ea typeface="標楷體" panose="03000509000000000000" pitchFamily="65" charset="-120"/>
              </a:rPr>
              <a:t> </a:t>
            </a:r>
            <a:r>
              <a:rPr lang="zh-TW" altLang="en-US" sz="1800" b="1" dirty="0" smtClean="0">
                <a:latin typeface="標楷體" panose="03000509000000000000" pitchFamily="65" charset="-120"/>
                <a:ea typeface="標楷體" panose="03000509000000000000" pitchFamily="65" charset="-120"/>
              </a:rPr>
              <a:t>       病假</a:t>
            </a:r>
            <a:r>
              <a:rPr lang="zh-TW" altLang="en-US" sz="1800" b="1" dirty="0">
                <a:latin typeface="標楷體" panose="03000509000000000000" pitchFamily="65" charset="-120"/>
                <a:ea typeface="標楷體" panose="03000509000000000000" pitchFamily="65" charset="-120"/>
              </a:rPr>
              <a:t>及公務借調等期間，未實際在校任教、服務，其於教師成績</a:t>
            </a:r>
            <a:r>
              <a:rPr lang="zh-TW" altLang="en-US" sz="1800" b="1" dirty="0" smtClean="0">
                <a:latin typeface="標楷體" panose="03000509000000000000" pitchFamily="65" charset="-120"/>
                <a:ea typeface="標楷體" panose="03000509000000000000" pitchFamily="65" charset="-120"/>
              </a:rPr>
              <a:t>考核</a:t>
            </a:r>
            <a:endParaRPr lang="en-US" altLang="zh-TW" sz="1800" b="1" dirty="0" smtClean="0">
              <a:latin typeface="標楷體" panose="03000509000000000000" pitchFamily="65" charset="-120"/>
              <a:ea typeface="標楷體" panose="03000509000000000000" pitchFamily="65" charset="-120"/>
            </a:endParaRPr>
          </a:p>
          <a:p>
            <a:pPr marL="142875" indent="0">
              <a:buNone/>
            </a:pPr>
            <a:r>
              <a:rPr lang="zh-TW" altLang="en-US" sz="1800" b="1" dirty="0">
                <a:latin typeface="標楷體" panose="03000509000000000000" pitchFamily="65" charset="-120"/>
                <a:ea typeface="標楷體" panose="03000509000000000000" pitchFamily="65" charset="-120"/>
              </a:rPr>
              <a:t> </a:t>
            </a:r>
            <a:r>
              <a:rPr lang="zh-TW" altLang="en-US" sz="1800" b="1" dirty="0" smtClean="0">
                <a:latin typeface="標楷體" panose="03000509000000000000" pitchFamily="65" charset="-120"/>
                <a:ea typeface="標楷體" panose="03000509000000000000" pitchFamily="65" charset="-120"/>
              </a:rPr>
              <a:t>       會</a:t>
            </a:r>
            <a:r>
              <a:rPr lang="zh-TW" altLang="en-US" sz="1800" b="1" dirty="0">
                <a:latin typeface="標楷體" panose="03000509000000000000" pitchFamily="65" charset="-120"/>
                <a:ea typeface="標楷體" panose="03000509000000000000" pitchFamily="65" charset="-120"/>
              </a:rPr>
              <a:t>有無選舉權與被選舉權及選任後是否喪失委員資格，提請討論。</a:t>
            </a:r>
            <a:r>
              <a:rPr lang="en-US" altLang="zh-TW" sz="1800" b="1" dirty="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提</a:t>
            </a:r>
            <a:endParaRPr lang="en-US" altLang="zh-TW" sz="1800" b="1" dirty="0" smtClean="0">
              <a:latin typeface="標楷體" panose="03000509000000000000" pitchFamily="65" charset="-120"/>
              <a:ea typeface="標楷體" panose="03000509000000000000" pitchFamily="65" charset="-120"/>
            </a:endParaRPr>
          </a:p>
          <a:p>
            <a:pPr marL="142875" indent="0">
              <a:buNone/>
            </a:pPr>
            <a:r>
              <a:rPr lang="zh-TW" altLang="en-US" sz="1800" b="1" dirty="0">
                <a:latin typeface="標楷體" panose="03000509000000000000" pitchFamily="65" charset="-120"/>
                <a:ea typeface="標楷體" panose="03000509000000000000" pitchFamily="65" charset="-120"/>
              </a:rPr>
              <a:t> </a:t>
            </a:r>
            <a:r>
              <a:rPr lang="zh-TW" altLang="en-US" sz="1800" b="1" dirty="0" smtClean="0">
                <a:latin typeface="標楷體" panose="03000509000000000000" pitchFamily="65" charset="-120"/>
                <a:ea typeface="標楷體" panose="03000509000000000000" pitchFamily="65" charset="-120"/>
              </a:rPr>
              <a:t>       案</a:t>
            </a:r>
            <a:r>
              <a:rPr lang="zh-TW" altLang="en-US" sz="1800" b="1" dirty="0">
                <a:latin typeface="標楷體" panose="03000509000000000000" pitchFamily="65" charset="-120"/>
                <a:ea typeface="標楷體" panose="03000509000000000000" pitchFamily="65" charset="-120"/>
              </a:rPr>
              <a:t>單位</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人事室</a:t>
            </a:r>
            <a:r>
              <a:rPr lang="en-US" altLang="zh-TW" sz="1800" b="1" dirty="0">
                <a:latin typeface="標楷體" panose="03000509000000000000" pitchFamily="65" charset="-120"/>
                <a:ea typeface="標楷體" panose="03000509000000000000" pitchFamily="65" charset="-120"/>
              </a:rPr>
              <a:t>)</a:t>
            </a:r>
          </a:p>
          <a:p>
            <a:pPr marL="142875" indent="0">
              <a:buNone/>
            </a:pPr>
            <a:r>
              <a:rPr lang="zh-TW" altLang="en-US" sz="1800" b="1" dirty="0">
                <a:latin typeface="標楷體" panose="03000509000000000000" pitchFamily="65" charset="-120"/>
                <a:ea typeface="標楷體" panose="03000509000000000000" pitchFamily="65" charset="-120"/>
              </a:rPr>
              <a:t>說  明：</a:t>
            </a:r>
          </a:p>
          <a:p>
            <a:pPr marL="142875" indent="0">
              <a:buNone/>
            </a:pPr>
            <a:r>
              <a:rPr lang="zh-TW" altLang="en-US" sz="1800" b="1" dirty="0">
                <a:latin typeface="標楷體" panose="03000509000000000000" pitchFamily="65" charset="-120"/>
                <a:ea typeface="標楷體" panose="03000509000000000000" pitchFamily="65" charset="-120"/>
              </a:rPr>
              <a:t>一、依據教育部</a:t>
            </a:r>
            <a:r>
              <a:rPr lang="en-US" altLang="zh-TW" sz="1800" b="1" dirty="0">
                <a:latin typeface="標楷體" panose="03000509000000000000" pitchFamily="65" charset="-120"/>
                <a:ea typeface="標楷體" panose="03000509000000000000" pitchFamily="65" charset="-120"/>
              </a:rPr>
              <a:t>110</a:t>
            </a:r>
            <a:r>
              <a:rPr lang="zh-TW" altLang="en-US" sz="1800" b="1" dirty="0">
                <a:latin typeface="標楷體" panose="03000509000000000000" pitchFamily="65" charset="-120"/>
                <a:ea typeface="標楷體" panose="03000509000000000000" pitchFamily="65" charset="-120"/>
              </a:rPr>
              <a:t>年</a:t>
            </a:r>
            <a:r>
              <a:rPr lang="en-US" altLang="zh-TW" sz="1800" b="1" dirty="0">
                <a:latin typeface="標楷體" panose="03000509000000000000" pitchFamily="65" charset="-120"/>
                <a:ea typeface="標楷體" panose="03000509000000000000" pitchFamily="65" charset="-120"/>
              </a:rPr>
              <a:t>1</a:t>
            </a:r>
            <a:r>
              <a:rPr lang="zh-TW" altLang="en-US" sz="1800" b="1" dirty="0">
                <a:latin typeface="標楷體" panose="03000509000000000000" pitchFamily="65" charset="-120"/>
                <a:ea typeface="標楷體" panose="03000509000000000000" pitchFamily="65" charset="-120"/>
              </a:rPr>
              <a:t>月</a:t>
            </a:r>
            <a:r>
              <a:rPr lang="en-US" altLang="zh-TW" sz="1800" b="1" dirty="0">
                <a:latin typeface="標楷體" panose="03000509000000000000" pitchFamily="65" charset="-120"/>
                <a:ea typeface="標楷體" panose="03000509000000000000" pitchFamily="65" charset="-120"/>
              </a:rPr>
              <a:t>13</a:t>
            </a:r>
            <a:r>
              <a:rPr lang="zh-TW" altLang="en-US" sz="1800" b="1" dirty="0">
                <a:latin typeface="標楷體" panose="03000509000000000000" pitchFamily="65" charset="-120"/>
                <a:ea typeface="標楷體" panose="03000509000000000000" pitchFamily="65" charset="-120"/>
              </a:rPr>
              <a:t>日臺教授國字第</a:t>
            </a:r>
            <a:r>
              <a:rPr lang="en-US" altLang="zh-TW" sz="1800" b="1" dirty="0">
                <a:latin typeface="標楷體" panose="03000509000000000000" pitchFamily="65" charset="-120"/>
                <a:ea typeface="標楷體" panose="03000509000000000000" pitchFamily="65" charset="-120"/>
              </a:rPr>
              <a:t>1090159341</a:t>
            </a:r>
            <a:r>
              <a:rPr lang="zh-TW" altLang="en-US" sz="1800" b="1" dirty="0">
                <a:latin typeface="標楷體" panose="03000509000000000000" pitchFamily="65" charset="-120"/>
                <a:ea typeface="標楷體" panose="03000509000000000000" pitchFamily="65" charset="-120"/>
              </a:rPr>
              <a:t>函辦理。</a:t>
            </a:r>
          </a:p>
          <a:p>
            <a:pPr marL="142875" indent="0">
              <a:buNone/>
            </a:pPr>
            <a:r>
              <a:rPr lang="zh-TW" altLang="en-US" sz="1800" b="1" dirty="0">
                <a:latin typeface="標楷體" panose="03000509000000000000" pitchFamily="65" charset="-120"/>
                <a:ea typeface="標楷體" panose="03000509000000000000" pitchFamily="65" charset="-120"/>
              </a:rPr>
              <a:t>二、查公立高級中等以下學校教師成績考核辦法第</a:t>
            </a:r>
            <a:r>
              <a:rPr lang="en-US" altLang="zh-TW" sz="1800" b="1" dirty="0">
                <a:latin typeface="標楷體" panose="03000509000000000000" pitchFamily="65" charset="-120"/>
                <a:ea typeface="標楷體" panose="03000509000000000000" pitchFamily="65" charset="-120"/>
              </a:rPr>
              <a:t>9</a:t>
            </a:r>
            <a:r>
              <a:rPr lang="zh-TW" altLang="en-US" sz="1800" b="1" dirty="0">
                <a:latin typeface="標楷體" panose="03000509000000000000" pitchFamily="65" charset="-120"/>
                <a:ea typeface="標楷體" panose="03000509000000000000" pitchFamily="65" charset="-120"/>
              </a:rPr>
              <a:t>條規定略以，考核會由</a:t>
            </a:r>
            <a:r>
              <a:rPr lang="zh-TW" altLang="en-US" sz="1800" b="1" dirty="0" smtClean="0">
                <a:latin typeface="標楷體" panose="03000509000000000000" pitchFamily="65" charset="-120"/>
                <a:ea typeface="標楷體" panose="03000509000000000000" pitchFamily="65" charset="-120"/>
              </a:rPr>
              <a:t>委員</a:t>
            </a:r>
            <a:endParaRPr lang="en-US" altLang="zh-TW" sz="1800" b="1" dirty="0" smtClean="0">
              <a:latin typeface="標楷體" panose="03000509000000000000" pitchFamily="65" charset="-120"/>
              <a:ea typeface="標楷體" panose="03000509000000000000" pitchFamily="65" charset="-120"/>
            </a:endParaRPr>
          </a:p>
          <a:p>
            <a:pPr marL="142875" indent="0">
              <a:buNone/>
            </a:pPr>
            <a:r>
              <a:rPr lang="zh-TW" altLang="en-US" sz="1800" b="1" dirty="0">
                <a:latin typeface="標楷體" panose="03000509000000000000" pitchFamily="65" charset="-120"/>
                <a:ea typeface="標楷體" panose="03000509000000000000" pitchFamily="65" charset="-120"/>
              </a:rPr>
              <a:t> </a:t>
            </a:r>
            <a:r>
              <a:rPr lang="zh-TW" altLang="en-US" sz="1800" b="1" dirty="0" smtClean="0">
                <a:latin typeface="標楷體" panose="03000509000000000000" pitchFamily="65" charset="-120"/>
                <a:ea typeface="標楷體" panose="03000509000000000000" pitchFamily="65" charset="-120"/>
              </a:rPr>
              <a:t>   九</a:t>
            </a:r>
            <a:r>
              <a:rPr lang="zh-TW" altLang="en-US" sz="1800" b="1" dirty="0">
                <a:latin typeface="標楷體" panose="03000509000000000000" pitchFamily="65" charset="-120"/>
                <a:ea typeface="標楷體" panose="03000509000000000000" pitchFamily="65" charset="-120"/>
              </a:rPr>
              <a:t>人至十七人組成，除掌理教務、學生事務、輔導、人事業務之單位</a:t>
            </a:r>
            <a:r>
              <a:rPr lang="zh-TW" altLang="en-US" sz="1800" b="1" dirty="0" smtClean="0">
                <a:latin typeface="標楷體" panose="03000509000000000000" pitchFamily="65" charset="-120"/>
                <a:ea typeface="標楷體" panose="03000509000000000000" pitchFamily="65" charset="-120"/>
              </a:rPr>
              <a:t>主管</a:t>
            </a:r>
            <a:endParaRPr lang="en-US" altLang="zh-TW" sz="1800" b="1" dirty="0" smtClean="0">
              <a:latin typeface="標楷體" panose="03000509000000000000" pitchFamily="65" charset="-120"/>
              <a:ea typeface="標楷體" panose="03000509000000000000" pitchFamily="65" charset="-120"/>
            </a:endParaRPr>
          </a:p>
          <a:p>
            <a:pPr marL="142875" indent="0">
              <a:buNone/>
            </a:pPr>
            <a:r>
              <a:rPr lang="zh-TW" altLang="en-US" sz="1800" b="1" dirty="0">
                <a:latin typeface="標楷體" panose="03000509000000000000" pitchFamily="65" charset="-120"/>
                <a:ea typeface="標楷體" panose="03000509000000000000" pitchFamily="65" charset="-120"/>
              </a:rPr>
              <a:t> </a:t>
            </a:r>
            <a:r>
              <a:rPr lang="zh-TW" altLang="en-US" sz="1800" b="1" dirty="0" smtClean="0">
                <a:latin typeface="標楷體" panose="03000509000000000000" pitchFamily="65" charset="-120"/>
                <a:ea typeface="標楷體" panose="03000509000000000000" pitchFamily="65" charset="-120"/>
              </a:rPr>
              <a:t>   及</a:t>
            </a:r>
            <a:r>
              <a:rPr lang="zh-TW" altLang="en-US" sz="1800" b="1" dirty="0">
                <a:latin typeface="標楷體" panose="03000509000000000000" pitchFamily="65" charset="-120"/>
                <a:ea typeface="標楷體" panose="03000509000000000000" pitchFamily="65" charset="-120"/>
              </a:rPr>
              <a:t>教師會代表一人為當然委員外，其餘由本校教師票選產生，並由委員</a:t>
            </a:r>
            <a:r>
              <a:rPr lang="zh-TW" altLang="en-US" sz="1800" b="1" dirty="0" smtClean="0">
                <a:latin typeface="標楷體" panose="03000509000000000000" pitchFamily="65" charset="-120"/>
                <a:ea typeface="標楷體" panose="03000509000000000000" pitchFamily="65" charset="-120"/>
              </a:rPr>
              <a:t>互</a:t>
            </a:r>
            <a:endParaRPr lang="en-US" altLang="zh-TW" sz="1800" b="1" dirty="0" smtClean="0">
              <a:latin typeface="標楷體" panose="03000509000000000000" pitchFamily="65" charset="-120"/>
              <a:ea typeface="標楷體" panose="03000509000000000000" pitchFamily="65" charset="-120"/>
            </a:endParaRPr>
          </a:p>
          <a:p>
            <a:pPr marL="142875" indent="0">
              <a:buNone/>
            </a:pPr>
            <a:r>
              <a:rPr lang="zh-TW" altLang="en-US" sz="1800" b="1" dirty="0">
                <a:latin typeface="標楷體" panose="03000509000000000000" pitchFamily="65" charset="-120"/>
                <a:ea typeface="標楷體" panose="03000509000000000000" pitchFamily="65" charset="-120"/>
              </a:rPr>
              <a:t> </a:t>
            </a:r>
            <a:r>
              <a:rPr lang="zh-TW" altLang="en-US" sz="1800" b="1" dirty="0" smtClean="0">
                <a:latin typeface="標楷體" panose="03000509000000000000" pitchFamily="65" charset="-120"/>
                <a:ea typeface="標楷體" panose="03000509000000000000" pitchFamily="65" charset="-120"/>
              </a:rPr>
              <a:t>   推</a:t>
            </a:r>
            <a:r>
              <a:rPr lang="zh-TW" altLang="en-US" sz="1800" b="1" dirty="0">
                <a:latin typeface="標楷體" panose="03000509000000000000" pitchFamily="65" charset="-120"/>
                <a:ea typeface="標楷體" panose="03000509000000000000" pitchFamily="65" charset="-120"/>
              </a:rPr>
              <a:t>一人為主席，任期一年。</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（第</a:t>
            </a:r>
            <a:r>
              <a:rPr lang="en-US" altLang="zh-TW" sz="1800" b="1" dirty="0">
                <a:latin typeface="標楷體" panose="03000509000000000000" pitchFamily="65" charset="-120"/>
                <a:ea typeface="標楷體" panose="03000509000000000000" pitchFamily="65" charset="-120"/>
              </a:rPr>
              <a:t>5</a:t>
            </a:r>
            <a:r>
              <a:rPr lang="zh-TW" altLang="en-US" sz="1800" b="1" dirty="0">
                <a:latin typeface="標楷體" panose="03000509000000000000" pitchFamily="65" charset="-120"/>
                <a:ea typeface="標楷體" panose="03000509000000000000" pitchFamily="65" charset="-120"/>
              </a:rPr>
              <a:t>項）委員之總數，由校務會議議決</a:t>
            </a:r>
            <a:r>
              <a:rPr lang="zh-TW" altLang="en-US" sz="1800" b="1" dirty="0" smtClean="0">
                <a:latin typeface="標楷體" panose="03000509000000000000" pitchFamily="65" charset="-120"/>
                <a:ea typeface="標楷體" panose="03000509000000000000" pitchFamily="65" charset="-120"/>
              </a:rPr>
              <a:t>。」</a:t>
            </a:r>
          </a:p>
          <a:p>
            <a:pPr marL="142875" indent="0">
              <a:buNone/>
            </a:pPr>
            <a:r>
              <a:rPr lang="zh-TW" altLang="en-US" sz="1800" b="1" dirty="0" smtClean="0">
                <a:latin typeface="標楷體" panose="03000509000000000000" pitchFamily="65" charset="-120"/>
                <a:ea typeface="標楷體" panose="03000509000000000000" pitchFamily="65" charset="-120"/>
              </a:rPr>
              <a:t>三、次查高級中等以下學校教師評審委員會設置辦法第</a:t>
            </a:r>
            <a:r>
              <a:rPr lang="en-US" altLang="zh-TW" sz="1800" b="1" dirty="0" smtClean="0">
                <a:latin typeface="標楷體" panose="03000509000000000000" pitchFamily="65" charset="-120"/>
                <a:ea typeface="標楷體" panose="03000509000000000000" pitchFamily="65" charset="-120"/>
              </a:rPr>
              <a:t>3</a:t>
            </a:r>
            <a:r>
              <a:rPr lang="zh-TW" altLang="en-US" sz="1800" b="1" dirty="0" smtClean="0">
                <a:latin typeface="標楷體" panose="03000509000000000000" pitchFamily="65" charset="-120"/>
                <a:ea typeface="標楷體" panose="03000509000000000000" pitchFamily="65" charset="-120"/>
              </a:rPr>
              <a:t>條第</a:t>
            </a:r>
            <a:r>
              <a:rPr lang="en-US" altLang="zh-TW" sz="1800" b="1" dirty="0" smtClean="0">
                <a:latin typeface="標楷體" panose="03000509000000000000" pitchFamily="65" charset="-120"/>
                <a:ea typeface="標楷體" panose="03000509000000000000" pitchFamily="65" charset="-120"/>
              </a:rPr>
              <a:t>5</a:t>
            </a:r>
            <a:r>
              <a:rPr lang="zh-TW" altLang="en-US" sz="1800" b="1" dirty="0" smtClean="0">
                <a:latin typeface="標楷體" panose="03000509000000000000" pitchFamily="65" charset="-120"/>
                <a:ea typeface="標楷體" panose="03000509000000000000" pitchFamily="65" charset="-120"/>
              </a:rPr>
              <a:t>項規定：「本會</a:t>
            </a:r>
            <a:endParaRPr lang="en-US" altLang="zh-TW" sz="1800" b="1" dirty="0" smtClean="0">
              <a:latin typeface="標楷體" panose="03000509000000000000" pitchFamily="65" charset="-120"/>
              <a:ea typeface="標楷體" panose="03000509000000000000" pitchFamily="65" charset="-120"/>
            </a:endParaRPr>
          </a:p>
          <a:p>
            <a:pPr marL="142875" indent="0">
              <a:buNone/>
            </a:pPr>
            <a:r>
              <a:rPr lang="zh-TW" altLang="en-US" sz="1800" b="1" dirty="0">
                <a:latin typeface="標楷體" panose="03000509000000000000" pitchFamily="65" charset="-120"/>
                <a:ea typeface="標楷體" panose="03000509000000000000" pitchFamily="65" charset="-120"/>
              </a:rPr>
              <a:t> </a:t>
            </a:r>
            <a:r>
              <a:rPr lang="zh-TW" altLang="en-US" sz="1800" b="1" dirty="0" smtClean="0">
                <a:latin typeface="標楷體" panose="03000509000000000000" pitchFamily="65" charset="-120"/>
                <a:ea typeface="標楷體" panose="03000509000000000000" pitchFamily="65" charset="-120"/>
              </a:rPr>
              <a:t>   應</a:t>
            </a:r>
            <a:r>
              <a:rPr lang="zh-TW" altLang="en-US" sz="1800" b="1" dirty="0">
                <a:latin typeface="標楷體" panose="03000509000000000000" pitchFamily="65" charset="-120"/>
                <a:ea typeface="標楷體" panose="03000509000000000000" pitchFamily="65" charset="-120"/>
              </a:rPr>
              <a:t>由學校訂定，經校務會議通過後實施。」</a:t>
            </a:r>
          </a:p>
          <a:p>
            <a:pPr marL="142875" indent="0">
              <a:buNone/>
            </a:pPr>
            <a:r>
              <a:rPr lang="zh-TW" altLang="en-US" sz="1800" b="1" dirty="0">
                <a:latin typeface="標楷體" panose="03000509000000000000" pitchFamily="65" charset="-120"/>
                <a:ea typeface="標楷體" panose="03000509000000000000" pitchFamily="65" charset="-120"/>
              </a:rPr>
              <a:t>四、為避免相同議題於校內考核會與教評會作法不一，是以，教師於留職停薪</a:t>
            </a:r>
            <a:r>
              <a:rPr lang="zh-TW" altLang="en-US"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marL="142875" indent="0">
              <a:buNone/>
            </a:pPr>
            <a:r>
              <a:rPr lang="zh-TW" altLang="en-US" sz="1800" b="1" dirty="0">
                <a:latin typeface="標楷體" panose="03000509000000000000" pitchFamily="65" charset="-120"/>
                <a:ea typeface="標楷體" panose="03000509000000000000" pitchFamily="65" charset="-120"/>
              </a:rPr>
              <a:t> </a:t>
            </a:r>
            <a:r>
              <a:rPr lang="zh-TW" altLang="en-US" sz="1800" b="1" dirty="0" smtClean="0">
                <a:latin typeface="標楷體" panose="03000509000000000000" pitchFamily="65" charset="-120"/>
                <a:ea typeface="標楷體" panose="03000509000000000000" pitchFamily="65" charset="-120"/>
              </a:rPr>
              <a:t>   延長</a:t>
            </a:r>
            <a:r>
              <a:rPr lang="zh-TW" altLang="en-US" sz="1800" b="1" dirty="0">
                <a:latin typeface="標楷體" panose="03000509000000000000" pitchFamily="65" charset="-120"/>
                <a:ea typeface="標楷體" panose="03000509000000000000" pitchFamily="65" charset="-120"/>
              </a:rPr>
              <a:t>病假及公務借調等期間，未實際在校任教、服務，其於考核會有無</a:t>
            </a:r>
            <a:r>
              <a:rPr lang="zh-TW" altLang="en-US" sz="1800" b="1" dirty="0" smtClean="0">
                <a:latin typeface="標楷體" panose="03000509000000000000" pitchFamily="65" charset="-120"/>
                <a:ea typeface="標楷體" panose="03000509000000000000" pitchFamily="65" charset="-120"/>
              </a:rPr>
              <a:t>選</a:t>
            </a:r>
            <a:endParaRPr lang="en-US" altLang="zh-TW" sz="1800" b="1" dirty="0" smtClean="0">
              <a:latin typeface="標楷體" panose="03000509000000000000" pitchFamily="65" charset="-120"/>
              <a:ea typeface="標楷體" panose="03000509000000000000" pitchFamily="65" charset="-120"/>
            </a:endParaRPr>
          </a:p>
          <a:p>
            <a:pPr marL="142875" indent="0">
              <a:buNone/>
            </a:pPr>
            <a:r>
              <a:rPr lang="zh-TW" altLang="en-US" sz="1800" b="1" dirty="0">
                <a:latin typeface="標楷體" panose="03000509000000000000" pitchFamily="65" charset="-120"/>
                <a:ea typeface="標楷體" panose="03000509000000000000" pitchFamily="65" charset="-120"/>
              </a:rPr>
              <a:t> </a:t>
            </a:r>
            <a:r>
              <a:rPr lang="zh-TW" altLang="en-US" sz="1800" b="1" dirty="0" smtClean="0">
                <a:latin typeface="標楷體" panose="03000509000000000000" pitchFamily="65" charset="-120"/>
                <a:ea typeface="標楷體" panose="03000509000000000000" pitchFamily="65" charset="-120"/>
              </a:rPr>
              <a:t>   舉</a:t>
            </a:r>
            <a:r>
              <a:rPr lang="zh-TW" altLang="en-US" sz="1800" b="1" dirty="0">
                <a:latin typeface="標楷體" panose="03000509000000000000" pitchFamily="65" charset="-120"/>
                <a:ea typeface="標楷體" panose="03000509000000000000" pitchFamily="65" charset="-120"/>
              </a:rPr>
              <a:t>權與被選舉權及選任後是否喪失委員資格，宜由校務會議議決，爰</a:t>
            </a:r>
            <a:r>
              <a:rPr lang="zh-TW" altLang="en-US" sz="1800" b="1" dirty="0" smtClean="0">
                <a:latin typeface="標楷體" panose="03000509000000000000" pitchFamily="65" charset="-120"/>
                <a:ea typeface="標楷體" panose="03000509000000000000" pitchFamily="65" charset="-120"/>
              </a:rPr>
              <a:t>提請</a:t>
            </a:r>
            <a:endParaRPr lang="en-US" altLang="zh-TW" sz="1800" b="1" dirty="0" smtClean="0">
              <a:latin typeface="標楷體" panose="03000509000000000000" pitchFamily="65" charset="-120"/>
              <a:ea typeface="標楷體" panose="03000509000000000000" pitchFamily="65" charset="-120"/>
            </a:endParaRPr>
          </a:p>
          <a:p>
            <a:pPr marL="142875" indent="0">
              <a:buNone/>
            </a:pPr>
            <a:r>
              <a:rPr lang="zh-TW" altLang="en-US" sz="1800" b="1" dirty="0">
                <a:latin typeface="標楷體" panose="03000509000000000000" pitchFamily="65" charset="-120"/>
                <a:ea typeface="標楷體" panose="03000509000000000000" pitchFamily="65" charset="-120"/>
              </a:rPr>
              <a:t> </a:t>
            </a:r>
            <a:r>
              <a:rPr lang="zh-TW" altLang="en-US" sz="1800" b="1" dirty="0" smtClean="0">
                <a:latin typeface="標楷體" panose="03000509000000000000" pitchFamily="65" charset="-120"/>
                <a:ea typeface="標楷體" panose="03000509000000000000" pitchFamily="65" charset="-120"/>
              </a:rPr>
              <a:t>   表決</a:t>
            </a:r>
            <a:r>
              <a:rPr lang="zh-TW" altLang="en-US" sz="1800" b="1" dirty="0">
                <a:latin typeface="標楷體" panose="03000509000000000000" pitchFamily="65" charset="-120"/>
                <a:ea typeface="標楷體" panose="03000509000000000000" pitchFamily="65" charset="-120"/>
              </a:rPr>
              <a:t>。</a:t>
            </a:r>
          </a:p>
          <a:p>
            <a:pPr marL="342900" marR="0" lvl="0" indent="-171450" algn="l" rtl="0">
              <a:lnSpc>
                <a:spcPct val="100000"/>
              </a:lnSpc>
              <a:spcBef>
                <a:spcPts val="720"/>
              </a:spcBef>
              <a:spcAft>
                <a:spcPts val="0"/>
              </a:spcAft>
              <a:buClr>
                <a:schemeClr val="lt2"/>
              </a:buClr>
              <a:buSzPts val="2700"/>
              <a:buFont typeface="Noto Sans Symbols"/>
              <a:buNone/>
            </a:pPr>
            <a:endParaRPr sz="2000" b="1" i="0" u="none" dirty="0">
              <a:solidFill>
                <a:schemeClr val="dk1"/>
              </a:solidFill>
              <a:latin typeface="PMingLiu"/>
              <a:ea typeface="PMingLiu"/>
              <a:cs typeface="PMingLiu"/>
              <a:sym typeface="PMingLiu"/>
            </a:endParaRPr>
          </a:p>
        </p:txBody>
      </p:sp>
    </p:spTree>
    <p:extLst>
      <p:ext uri="{BB962C8B-B14F-4D97-AF65-F5344CB8AC3E}">
        <p14:creationId xmlns:p14="http://schemas.microsoft.com/office/powerpoint/2010/main" val="13241863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5fb87a6d53_0_0"/>
          <p:cNvSpPr txBox="1">
            <a:spLocks noGrp="1"/>
          </p:cNvSpPr>
          <p:nvPr>
            <p:ph type="ctrTitle" idx="4294967295"/>
          </p:nvPr>
        </p:nvSpPr>
        <p:spPr>
          <a:xfrm>
            <a:off x="1908175" y="692150"/>
            <a:ext cx="6840600" cy="777900"/>
          </a:xfrm>
          <a:prstGeom prst="rect">
            <a:avLst/>
          </a:prstGeom>
          <a:noFill/>
          <a:ln>
            <a:noFill/>
          </a:ln>
        </p:spPr>
        <p:txBody>
          <a:bodyPr spcFirstLastPara="1" wrap="square" lIns="91425" tIns="45700" rIns="91425" bIns="45700" anchor="ctr" anchorCtr="0">
            <a:noAutofit/>
          </a:bodyPr>
          <a:lstStyle/>
          <a:p>
            <a:pPr lvl="0" algn="ctr">
              <a:buClr>
                <a:srgbClr val="0000FF"/>
              </a:buClr>
              <a:buSzPts val="6000"/>
            </a:pPr>
            <a:r>
              <a:rPr lang="en-US" altLang="zh-TW" sz="5400" b="1" dirty="0">
                <a:solidFill>
                  <a:srgbClr val="0000FF"/>
                </a:solidFill>
                <a:latin typeface="標楷體" panose="03000509000000000000" pitchFamily="65" charset="-120"/>
                <a:ea typeface="標楷體" panose="03000509000000000000" pitchFamily="65" charset="-120"/>
              </a:rPr>
              <a:t>109-2</a:t>
            </a:r>
            <a:r>
              <a:rPr lang="zh-TW" altLang="en-US" sz="5400" b="1" dirty="0">
                <a:solidFill>
                  <a:srgbClr val="0000FF"/>
                </a:solidFill>
                <a:latin typeface="標楷體" panose="03000509000000000000" pitchFamily="65" charset="-120"/>
                <a:ea typeface="標楷體" panose="03000509000000000000" pitchFamily="65" charset="-120"/>
              </a:rPr>
              <a:t>期末校務</a:t>
            </a:r>
            <a:r>
              <a:rPr lang="zh-TW" altLang="en-US" sz="5400" b="1" dirty="0" smtClean="0">
                <a:solidFill>
                  <a:srgbClr val="0000FF"/>
                </a:solidFill>
                <a:latin typeface="標楷體" panose="03000509000000000000" pitchFamily="65" charset="-120"/>
                <a:ea typeface="標楷體" panose="03000509000000000000" pitchFamily="65" charset="-120"/>
              </a:rPr>
              <a:t>會議</a:t>
            </a:r>
            <a:endParaRPr dirty="0"/>
          </a:p>
        </p:txBody>
      </p:sp>
      <p:sp>
        <p:nvSpPr>
          <p:cNvPr id="150" name="Google Shape;150;g5fb87a6d53_0_0"/>
          <p:cNvSpPr txBox="1">
            <a:spLocks noGrp="1"/>
          </p:cNvSpPr>
          <p:nvPr>
            <p:ph type="subTitle" idx="4294967295"/>
          </p:nvPr>
        </p:nvSpPr>
        <p:spPr>
          <a:xfrm>
            <a:off x="898687" y="2555112"/>
            <a:ext cx="7850100" cy="17478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2400"/>
              </a:spcBef>
              <a:spcAft>
                <a:spcPts val="0"/>
              </a:spcAft>
              <a:buClr>
                <a:schemeClr val="dk1"/>
              </a:buClr>
              <a:buSzPts val="1100"/>
              <a:buFont typeface="Arial"/>
              <a:buNone/>
            </a:pPr>
            <a:r>
              <a:rPr lang="zh-TW" altLang="en-US" sz="10000" b="1" dirty="0" smtClean="0">
                <a:solidFill>
                  <a:srgbClr val="0033CC"/>
                </a:solidFill>
                <a:latin typeface="標楷體" panose="03000509000000000000" pitchFamily="65" charset="-120"/>
                <a:ea typeface="標楷體" panose="03000509000000000000" pitchFamily="65" charset="-120"/>
                <a:cs typeface="Arial"/>
                <a:sym typeface="Arial"/>
              </a:rPr>
              <a:t>臨時動議</a:t>
            </a:r>
            <a:endParaRPr sz="10000" b="1" dirty="0">
              <a:solidFill>
                <a:srgbClr val="0033CC"/>
              </a:solidFill>
              <a:latin typeface="標楷體" panose="03000509000000000000" pitchFamily="65" charset="-120"/>
              <a:ea typeface="標楷體" panose="03000509000000000000" pitchFamily="65" charset="-120"/>
              <a:cs typeface="Arial"/>
              <a:sym typeface="Arial"/>
            </a:endParaRPr>
          </a:p>
          <a:p>
            <a:pPr marL="0" marR="0" lvl="0" indent="0" algn="ctr" rtl="0">
              <a:lnSpc>
                <a:spcPct val="80000"/>
              </a:lnSpc>
              <a:spcBef>
                <a:spcPts val="0"/>
              </a:spcBef>
              <a:spcAft>
                <a:spcPts val="0"/>
              </a:spcAft>
              <a:buClr>
                <a:schemeClr val="lt2"/>
              </a:buClr>
              <a:buSzPts val="7500"/>
              <a:buFont typeface="Noto Sans Symbols"/>
              <a:buNone/>
            </a:pPr>
            <a:endParaRPr sz="10000" b="1" dirty="0">
              <a:solidFill>
                <a:srgbClr val="0033CC"/>
              </a:solidFill>
              <a:latin typeface="Arial"/>
              <a:ea typeface="Arial"/>
              <a:cs typeface="Arial"/>
              <a:sym typeface="Arial"/>
            </a:endParaRPr>
          </a:p>
        </p:txBody>
      </p:sp>
      <p:pic>
        <p:nvPicPr>
          <p:cNvPr id="151" name="Google Shape;151;g5fb87a6d53_0_0" descr="C:\Documents and Settings\user\桌面\新學校校名及校徽\校徽原檔.jpg"/>
          <p:cNvPicPr preferRelativeResize="0"/>
          <p:nvPr/>
        </p:nvPicPr>
        <p:blipFill rotWithShape="1">
          <a:blip r:embed="rId3">
            <a:alphaModFix/>
          </a:blip>
          <a:srcRect/>
          <a:stretch/>
        </p:blipFill>
        <p:spPr>
          <a:xfrm>
            <a:off x="416357" y="108756"/>
            <a:ext cx="1943100" cy="1944687"/>
          </a:xfrm>
          <a:prstGeom prst="rect">
            <a:avLst/>
          </a:prstGeom>
          <a:noFill/>
          <a:ln>
            <a:noFill/>
          </a:ln>
        </p:spPr>
      </p:pic>
    </p:spTree>
    <p:extLst>
      <p:ext uri="{BB962C8B-B14F-4D97-AF65-F5344CB8AC3E}">
        <p14:creationId xmlns:p14="http://schemas.microsoft.com/office/powerpoint/2010/main" val="16053082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38"/>
          <p:cNvSpPr/>
          <p:nvPr/>
        </p:nvSpPr>
        <p:spPr>
          <a:xfrm>
            <a:off x="1353117" y="1996291"/>
            <a:ext cx="6292108"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0"/>
              <a:buFont typeface="Arial"/>
              <a:buNone/>
            </a:pPr>
            <a:r>
              <a:rPr lang="zh-TW" sz="10000" b="1" u="none" strike="noStrike" cap="none" dirty="0">
                <a:solidFill>
                  <a:srgbClr val="0000FF"/>
                </a:solidFill>
                <a:latin typeface="標楷體" panose="03000509000000000000" pitchFamily="65" charset="-120"/>
                <a:ea typeface="標楷體" panose="03000509000000000000" pitchFamily="65" charset="-120"/>
                <a:cs typeface="Candara"/>
                <a:sym typeface="Candara"/>
              </a:rPr>
              <a:t>感謝</a:t>
            </a:r>
            <a:r>
              <a:rPr lang="zh-TW" sz="10000" b="1" u="none" strike="noStrike" cap="none" dirty="0" smtClean="0">
                <a:solidFill>
                  <a:srgbClr val="0000FF"/>
                </a:solidFill>
                <a:latin typeface="標楷體" panose="03000509000000000000" pitchFamily="65" charset="-120"/>
                <a:ea typeface="標楷體" panose="03000509000000000000" pitchFamily="65" charset="-120"/>
                <a:cs typeface="Candara"/>
                <a:sym typeface="Candara"/>
              </a:rPr>
              <a:t>與會</a:t>
            </a:r>
            <a:endParaRPr lang="en-US" altLang="zh-TW" sz="10000" b="1" u="none" strike="noStrike" cap="none" dirty="0" smtClean="0">
              <a:solidFill>
                <a:srgbClr val="0000FF"/>
              </a:solidFill>
              <a:latin typeface="標楷體" panose="03000509000000000000" pitchFamily="65" charset="-120"/>
              <a:ea typeface="標楷體" panose="03000509000000000000" pitchFamily="65" charset="-120"/>
              <a:cs typeface="Candara"/>
              <a:sym typeface="Candara"/>
            </a:endParaRPr>
          </a:p>
          <a:p>
            <a:pPr marL="0" marR="0" lvl="0" indent="0" algn="ctr" rtl="0">
              <a:lnSpc>
                <a:spcPct val="100000"/>
              </a:lnSpc>
              <a:spcBef>
                <a:spcPts val="0"/>
              </a:spcBef>
              <a:spcAft>
                <a:spcPts val="0"/>
              </a:spcAft>
              <a:buClr>
                <a:srgbClr val="000000"/>
              </a:buClr>
              <a:buSzPts val="10000"/>
              <a:buFont typeface="Arial"/>
              <a:buNone/>
            </a:pPr>
            <a:r>
              <a:rPr lang="zh-TW" altLang="en-US" sz="10000" b="1" dirty="0" smtClean="0">
                <a:solidFill>
                  <a:srgbClr val="0000FF"/>
                </a:solidFill>
                <a:latin typeface="標楷體" panose="03000509000000000000" pitchFamily="65" charset="-120"/>
                <a:ea typeface="標楷體" panose="03000509000000000000" pitchFamily="65" charset="-120"/>
                <a:cs typeface="Candara"/>
                <a:sym typeface="Candara"/>
              </a:rPr>
              <a:t>敬祝教安</a:t>
            </a:r>
            <a:endParaRPr sz="10000" b="1" u="none" strike="noStrike" cap="none" dirty="0">
              <a:solidFill>
                <a:srgbClr val="0000FF"/>
              </a:solidFill>
              <a:latin typeface="標楷體" panose="03000509000000000000" pitchFamily="65" charset="-120"/>
              <a:ea typeface="標楷體" panose="03000509000000000000" pitchFamily="65" charset="-120"/>
              <a:cs typeface="Candara"/>
              <a:sym typeface="Candara"/>
            </a:endParaRPr>
          </a:p>
        </p:txBody>
      </p:sp>
    </p:spTree>
    <p:extLst>
      <p:ext uri="{BB962C8B-B14F-4D97-AF65-F5344CB8AC3E}">
        <p14:creationId xmlns:p14="http://schemas.microsoft.com/office/powerpoint/2010/main" val="1838368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4458" y="404664"/>
            <a:ext cx="5101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技</a:t>
            </a:r>
            <a:r>
              <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高一二輔導</a:t>
            </a:r>
            <a:r>
              <a:rPr kumimoji="0" lang="zh-TW" altLang="en-US" sz="5400" b="1" i="0" u="none" strike="noStrike" kern="1200" cap="none" spc="0" normalizeH="0" baseline="0" noProof="0" dirty="0" smtClean="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rPr>
              <a:t>課</a:t>
            </a:r>
            <a:endParaRPr kumimoji="0" lang="zh-TW" altLang="en-US" sz="5400" b="1" i="0" u="none" strike="noStrike" kern="1200" cap="none" spc="0" normalizeH="0" baseline="0" noProof="0" dirty="0">
              <a:ln>
                <a:noFill/>
              </a:ln>
              <a:solidFill>
                <a:srgbClr val="B4DCFA">
                  <a:lumMod val="25000"/>
                </a:srgbClr>
              </a:solidFill>
              <a:effectLst>
                <a:outerShdw blurRad="38100" dist="38100" dir="2700000" algn="tl">
                  <a:srgbClr val="000000">
                    <a:alpha val="43137"/>
                  </a:srgbClr>
                </a:outerShdw>
              </a:effectLst>
              <a:uLnTx/>
              <a:uFillTx/>
              <a:latin typeface="Trebuchet MS"/>
              <a:ea typeface="微軟正黑體" panose="020B0604030504040204" pitchFamily="34" charset="-120"/>
              <a:cs typeface="+mn-cs"/>
            </a:endParaRPr>
          </a:p>
        </p:txBody>
      </p:sp>
      <p:grpSp>
        <p:nvGrpSpPr>
          <p:cNvPr id="2" name="群組 1"/>
          <p:cNvGrpSpPr/>
          <p:nvPr/>
        </p:nvGrpSpPr>
        <p:grpSpPr>
          <a:xfrm>
            <a:off x="5681094" y="614301"/>
            <a:ext cx="720079" cy="504056"/>
            <a:chOff x="6588224" y="1916832"/>
            <a:chExt cx="720079" cy="504056"/>
          </a:xfrm>
        </p:grpSpPr>
        <p:sp>
          <p:nvSpPr>
            <p:cNvPr id="5" name="矩形 4"/>
            <p:cNvSpPr/>
            <p:nvPr/>
          </p:nvSpPr>
          <p:spPr>
            <a:xfrm>
              <a:off x="6588224" y="1916832"/>
              <a:ext cx="216024"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7" name="矩形 6"/>
            <p:cNvSpPr/>
            <p:nvPr/>
          </p:nvSpPr>
          <p:spPr>
            <a:xfrm>
              <a:off x="6912260" y="2060848"/>
              <a:ext cx="18002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8" name="矩形 7"/>
            <p:cNvSpPr/>
            <p:nvPr/>
          </p:nvSpPr>
          <p:spPr>
            <a:xfrm>
              <a:off x="7158086" y="2213248"/>
              <a:ext cx="150217" cy="1800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grpSp>
        <p:nvGrpSpPr>
          <p:cNvPr id="17" name="群組 16"/>
          <p:cNvGrpSpPr/>
          <p:nvPr/>
        </p:nvGrpSpPr>
        <p:grpSpPr>
          <a:xfrm>
            <a:off x="2051720" y="2132856"/>
            <a:ext cx="413410" cy="411418"/>
            <a:chOff x="918230" y="2153486"/>
            <a:chExt cx="413410" cy="411418"/>
          </a:xfrm>
        </p:grpSpPr>
        <p:sp>
          <p:nvSpPr>
            <p:cNvPr id="15" name="流程圖: 接點 14"/>
            <p:cNvSpPr/>
            <p:nvPr/>
          </p:nvSpPr>
          <p:spPr>
            <a:xfrm>
              <a:off x="981854" y="2217110"/>
              <a:ext cx="288032" cy="28803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sp>
          <p:nvSpPr>
            <p:cNvPr id="16" name="流程圖: 接點 15"/>
            <p:cNvSpPr/>
            <p:nvPr/>
          </p:nvSpPr>
          <p:spPr>
            <a:xfrm>
              <a:off x="918230" y="2153486"/>
              <a:ext cx="413410" cy="41141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rebuchet MS"/>
                <a:ea typeface="微軟正黑體" panose="020B0604030504040204" pitchFamily="34" charset="-120"/>
                <a:cs typeface="+mn-cs"/>
              </a:endParaRPr>
            </a:p>
          </p:txBody>
        </p:sp>
      </p:grpSp>
      <p:sp>
        <p:nvSpPr>
          <p:cNvPr id="27" name="日期版面配置區 2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100" b="1" i="0" u="none" strike="noStrike" kern="1200" cap="none" spc="0" normalizeH="0" baseline="0" noProof="0" dirty="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28" name="投影片編號版面配置區 2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1" i="0" u="none" strike="noStrike" kern="1200" cap="none" spc="0" normalizeH="0" baseline="0" noProof="0" smtClean="0">
                <a:ln>
                  <a:noFill/>
                </a:ln>
                <a:solidFill>
                  <a:prstClr val="black">
                    <a:lumMod val="50000"/>
                    <a:lumOff val="50000"/>
                  </a:prstClr>
                </a:solidFill>
                <a:effectLst/>
                <a:uLnTx/>
                <a:uFillTx/>
                <a:latin typeface="Trebuchet MS"/>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zh-TW" altLang="en-US" sz="1200" b="1" i="0" u="none" strike="noStrike" kern="1200" cap="none" spc="0" normalizeH="0" baseline="0" noProof="0">
              <a:ln>
                <a:noFill/>
              </a:ln>
              <a:solidFill>
                <a:prstClr val="black">
                  <a:lumMod val="50000"/>
                  <a:lumOff val="50000"/>
                </a:prstClr>
              </a:solidFill>
              <a:effectLst/>
              <a:uLnTx/>
              <a:uFillTx/>
              <a:latin typeface="Trebuchet MS"/>
              <a:ea typeface="微軟正黑體" panose="020B0604030504040204" pitchFamily="34" charset="-120"/>
              <a:cs typeface="+mn-cs"/>
            </a:endParaRPr>
          </a:p>
        </p:txBody>
      </p:sp>
      <p:sp>
        <p:nvSpPr>
          <p:cNvPr id="3" name="矩形 2"/>
          <p:cNvSpPr/>
          <p:nvPr/>
        </p:nvSpPr>
        <p:spPr>
          <a:xfrm>
            <a:off x="2563505" y="2052137"/>
            <a:ext cx="4698722" cy="206210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學生</a:t>
            </a:r>
            <a:r>
              <a:rPr kumimoji="0" lang="zh-TW" altLang="en-US"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的素質</a:t>
            </a: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已經在轉變</a:t>
            </a:r>
            <a:r>
              <a:rPr kumimoji="0" lang="zh-TW" altLang="en-US"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rPr>
              <a:t>了</a:t>
            </a:r>
            <a:endParaRPr kumimoji="0" lang="en-US" altLang="zh-TW" sz="3200" b="0" i="0" u="none" strike="noStrike" kern="1200" cap="none" spc="0" normalizeH="0" baseline="0" noProof="0" dirty="0" smtClean="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rPr>
              <a:t>學生自律能力</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3200" b="0" i="0" u="none" strike="noStrike" kern="1200" cap="none" spc="0" normalizeH="0" baseline="0" noProof="0" dirty="0">
              <a:ln>
                <a:noFill/>
              </a:ln>
              <a:solidFill>
                <a:prstClr val="black"/>
              </a:solidFill>
              <a:effectLst/>
              <a:uLnTx/>
              <a:uFillTx/>
              <a:latin typeface="Trebuchet MS"/>
              <a:ea typeface="微軟正黑體" panose="020B0604030504040204" pitchFamily="34" charset="-120"/>
              <a:cs typeface="+mn-cs"/>
            </a:endParaRPr>
          </a:p>
        </p:txBody>
      </p:sp>
      <p:pic>
        <p:nvPicPr>
          <p:cNvPr id="9" name="圖片 8"/>
          <p:cNvPicPr>
            <a:picLocks noChangeAspect="1"/>
          </p:cNvPicPr>
          <p:nvPr/>
        </p:nvPicPr>
        <p:blipFill>
          <a:blip r:embed="rId2"/>
          <a:stretch>
            <a:fillRect/>
          </a:stretch>
        </p:blipFill>
        <p:spPr>
          <a:xfrm>
            <a:off x="2051720" y="3140968"/>
            <a:ext cx="426757" cy="426757"/>
          </a:xfrm>
          <a:prstGeom prst="rect">
            <a:avLst/>
          </a:prstGeom>
        </p:spPr>
      </p:pic>
    </p:spTree>
    <p:extLst>
      <p:ext uri="{BB962C8B-B14F-4D97-AF65-F5344CB8AC3E}">
        <p14:creationId xmlns:p14="http://schemas.microsoft.com/office/powerpoint/2010/main" val="4073103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9_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2894</TotalTime>
  <Words>5152</Words>
  <Application>Microsoft Office PowerPoint</Application>
  <PresentationFormat>如螢幕大小 (4:3)</PresentationFormat>
  <Paragraphs>665</Paragraphs>
  <Slides>89</Slides>
  <Notes>40</Notes>
  <HiddenSlides>0</HiddenSlides>
  <MMClips>0</MMClips>
  <ScaleCrop>false</ScaleCrop>
  <HeadingPairs>
    <vt:vector size="6" baseType="variant">
      <vt:variant>
        <vt:lpstr>使用字型</vt:lpstr>
      </vt:variant>
      <vt:variant>
        <vt:i4>17</vt:i4>
      </vt:variant>
      <vt:variant>
        <vt:lpstr>佈景主題</vt:lpstr>
      </vt:variant>
      <vt:variant>
        <vt:i4>3</vt:i4>
      </vt:variant>
      <vt:variant>
        <vt:lpstr>投影片標題</vt:lpstr>
      </vt:variant>
      <vt:variant>
        <vt:i4>89</vt:i4>
      </vt:variant>
    </vt:vector>
  </HeadingPairs>
  <TitlesOfParts>
    <vt:vector size="109" baseType="lpstr">
      <vt:lpstr>Georgia</vt:lpstr>
      <vt:lpstr>Times New Roman</vt:lpstr>
      <vt:lpstr>Garamond</vt:lpstr>
      <vt:lpstr>華康龍門石碑(P)</vt:lpstr>
      <vt:lpstr>新細明體</vt:lpstr>
      <vt:lpstr>華康布丁體W7(P)</vt:lpstr>
      <vt:lpstr>Trebuchet MS</vt:lpstr>
      <vt:lpstr>微軟正黑體</vt:lpstr>
      <vt:lpstr>Candara</vt:lpstr>
      <vt:lpstr>Verdana</vt:lpstr>
      <vt:lpstr>Noto Sans Symbols</vt:lpstr>
      <vt:lpstr>標楷體</vt:lpstr>
      <vt:lpstr>Calibri</vt:lpstr>
      <vt:lpstr>Kaiti TC</vt:lpstr>
      <vt:lpstr>Wingdings</vt:lpstr>
      <vt:lpstr>PMingLiu</vt:lpstr>
      <vt:lpstr>Arial</vt:lpstr>
      <vt:lpstr>9_Level</vt:lpstr>
      <vt:lpstr>Level</vt:lpstr>
      <vt:lpstr>氣流</vt:lpstr>
      <vt:lpstr>      桃園市立中壢商業 高級中等學校</vt:lpstr>
      <vt:lpstr>頒贈退休同仁紀念品</vt:lpstr>
      <vt:lpstr>退休同仁心得分享</vt:lpstr>
      <vt:lpstr>新進同仁介紹</vt:lpstr>
      <vt:lpstr>109-2期末校務會議</vt:lpstr>
      <vt:lpstr>PowerPoint 簡報</vt:lpstr>
      <vt:lpstr>PowerPoint 簡報</vt:lpstr>
      <vt:lpstr>PowerPoint 簡報</vt:lpstr>
      <vt:lpstr>PowerPoint 簡報</vt:lpstr>
      <vt:lpstr>PowerPoint 簡報</vt:lpstr>
      <vt:lpstr>PowerPoint 簡報</vt:lpstr>
      <vt:lpstr>PowerPoint 簡報</vt:lpstr>
      <vt:lpstr>PowerPoint 簡報</vt:lpstr>
      <vt:lpstr>109-2期末校務會議</vt:lpstr>
      <vt:lpstr>109-2期末校務會議</vt:lpstr>
      <vt:lpstr>第二學期期末校務會議</vt:lpstr>
      <vt:lpstr>PowerPoint 簡報</vt:lpstr>
      <vt:lpstr>PowerPoint 簡報</vt:lpstr>
      <vt:lpstr>PowerPoint 簡報</vt:lpstr>
      <vt:lpstr>PowerPoint 簡報</vt:lpstr>
      <vt:lpstr>PowerPoint 簡報</vt:lpstr>
      <vt:lpstr>壢商校務會議</vt:lpstr>
      <vt:lpstr>壢商校務會議</vt:lpstr>
      <vt:lpstr>  教務處           10-1</vt:lpstr>
      <vt:lpstr>  教務處           10-2</vt:lpstr>
      <vt:lpstr>  教務處           10-3</vt:lpstr>
      <vt:lpstr>  教務處           10-4</vt:lpstr>
      <vt:lpstr>  教務處           10-5</vt:lpstr>
      <vt:lpstr>  教務處           10-6</vt:lpstr>
      <vt:lpstr>  教務處           10-7</vt:lpstr>
      <vt:lpstr>  教務處           10-8</vt:lpstr>
      <vt:lpstr>  教務處           10-9</vt:lpstr>
      <vt:lpstr>  教務處           10-10</vt:lpstr>
      <vt:lpstr>PowerPoint 簡報</vt:lpstr>
      <vt:lpstr>109-2期末校務會議</vt:lpstr>
      <vt:lpstr>PowerPoint 簡報</vt:lpstr>
      <vt:lpstr>PowerPoint 簡報</vt:lpstr>
      <vt:lpstr> 109-2期末校務會議</vt:lpstr>
      <vt:lpstr> 109-2期末校務會議</vt:lpstr>
      <vt:lpstr> 109-2期末校務會議</vt:lpstr>
      <vt:lpstr> 109-2期末校務會議</vt:lpstr>
      <vt:lpstr> 109-2期末校務會議</vt:lpstr>
      <vt:lpstr>109-2期末校務會議</vt:lpstr>
      <vt:lpstr>第六屆會計產攜專班招生</vt:lpstr>
      <vt:lpstr>檢定業務</vt:lpstr>
      <vt:lpstr>乙級檢定課程</vt:lpstr>
      <vt:lpstr>桃園市教師甄試</vt:lpstr>
      <vt:lpstr>109-2期末校務會議</vt:lpstr>
      <vt:lpstr>  壢商 輔導室         1-1</vt:lpstr>
      <vt:lpstr>109-2期末校務會議</vt:lpstr>
      <vt:lpstr>   圖書館           3-1</vt:lpstr>
      <vt:lpstr>   圖書館           3-2</vt:lpstr>
      <vt:lpstr>   圖書館           3-3</vt:lpstr>
      <vt:lpstr>109-2期末校務會議</vt:lpstr>
      <vt:lpstr>進修部    </vt:lpstr>
      <vt:lpstr>進修部</vt:lpstr>
      <vt:lpstr>進修部</vt:lpstr>
      <vt:lpstr>109-2期末校務會議</vt:lpstr>
      <vt:lpstr>   人事室        7-1</vt:lpstr>
      <vt:lpstr>   人事室            7-2</vt:lpstr>
      <vt:lpstr>   人事室            7-3</vt:lpstr>
      <vt:lpstr>   人事室            7-4</vt:lpstr>
      <vt:lpstr>   人事室            7-5</vt:lpstr>
      <vt:lpstr>   人事室            7-6</vt:lpstr>
      <vt:lpstr>   人事室            7-7</vt:lpstr>
      <vt:lpstr>109-2期末校務會議</vt:lpstr>
      <vt:lpstr>會計室                1-1</vt:lpstr>
      <vt:lpstr>壢商校務會議</vt:lpstr>
      <vt:lpstr>PowerPoint 簡報</vt:lpstr>
      <vt:lpstr>　教師會</vt:lpstr>
      <vt:lpstr>PowerPoint 簡報</vt:lpstr>
      <vt:lpstr>　教師會</vt:lpstr>
      <vt:lpstr>PowerPoint 簡報</vt:lpstr>
      <vt:lpstr>　教師會</vt:lpstr>
      <vt:lpstr>PowerPoint 簡報</vt:lpstr>
      <vt:lpstr>PowerPoint 簡報</vt:lpstr>
      <vt:lpstr>　教師會</vt:lpstr>
      <vt:lpstr>　教師會</vt:lpstr>
      <vt:lpstr>　教師會</vt:lpstr>
      <vt:lpstr>PowerPoint 簡報</vt:lpstr>
      <vt:lpstr>109-2期末校務會議</vt:lpstr>
      <vt:lpstr>   提案討論           </vt:lpstr>
      <vt:lpstr>   提案討論           </vt:lpstr>
      <vt:lpstr>   提案討論           </vt:lpstr>
      <vt:lpstr>   提案討論           </vt:lpstr>
      <vt:lpstr>   提案討論           </vt:lpstr>
      <vt:lpstr>   提案討論           </vt:lpstr>
      <vt:lpstr>109-2期末校務會議</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桃園市立中壢商業 高級中等學校</dc:title>
  <dc:creator/>
  <cp:lastModifiedBy>user</cp:lastModifiedBy>
  <cp:revision>155</cp:revision>
  <cp:lastPrinted>2020-08-27T10:17:26Z</cp:lastPrinted>
  <dcterms:created xsi:type="dcterms:W3CDTF">2009-05-14T07:56:07Z</dcterms:created>
  <dcterms:modified xsi:type="dcterms:W3CDTF">2021-07-05T02:16:32Z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TC100690501028</vt:lpwstr>
  </property>
</Properties>
</file>