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6" r:id="rId10"/>
    <p:sldId id="264" r:id="rId11"/>
    <p:sldId id="265" r:id="rId12"/>
    <p:sldId id="274" r:id="rId13"/>
    <p:sldId id="275" r:id="rId14"/>
    <p:sldId id="268" r:id="rId15"/>
    <p:sldId id="269" r:id="rId16"/>
    <p:sldId id="271" r:id="rId17"/>
    <p:sldId id="270" r:id="rId18"/>
    <p:sldId id="273" r:id="rId19"/>
    <p:sldId id="272" r:id="rId20"/>
    <p:sldId id="27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未命名的章節" id="{64B240F6-A012-44FA-AB7F-971C37BEB092}">
          <p14:sldIdLst>
            <p14:sldId id="256"/>
            <p14:sldId id="257"/>
          </p14:sldIdLst>
        </p14:section>
        <p14:section name="01企業概述" id="{7AF39BDD-52BF-49EF-BF12-5338C26D33FC}">
          <p14:sldIdLst>
            <p14:sldId id="260"/>
            <p14:sldId id="258"/>
            <p14:sldId id="259"/>
            <p14:sldId id="261"/>
            <p14:sldId id="262"/>
            <p14:sldId id="263"/>
            <p14:sldId id="266"/>
          </p14:sldIdLst>
        </p14:section>
        <p14:section name="03行銷規劃" id="{E5AE7FE0-B2C2-42A2-BBDE-67F5F19B50FE}">
          <p14:sldIdLst>
            <p14:sldId id="264"/>
            <p14:sldId id="265"/>
            <p14:sldId id="274"/>
            <p14:sldId id="275"/>
          </p14:sldIdLst>
        </p14:section>
        <p14:section name="04餐廳介紹" id="{85E99C6A-D9CA-4441-BA54-6FADD695AD19}">
          <p14:sldIdLst>
            <p14:sldId id="268"/>
            <p14:sldId id="269"/>
            <p14:sldId id="271"/>
            <p14:sldId id="270"/>
          </p14:sldIdLst>
        </p14:section>
        <p14:section name="05未來願景" id="{95841002-1E2B-488E-A2DA-D3F616FC4E4D}">
          <p14:sldIdLst>
            <p14:sldId id="273"/>
            <p14:sldId id="272"/>
            <p14:sldId id="27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023" autoAdjust="0"/>
  </p:normalViewPr>
  <p:slideViewPr>
    <p:cSldViewPr>
      <p:cViewPr varScale="1">
        <p:scale>
          <a:sx n="103" d="100"/>
          <a:sy n="103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05D2B-ABB2-4255-9A66-C5BE7CEFDAF1}" type="datetimeFigureOut">
              <a:rPr lang="zh-TW" altLang="en-US" smtClean="0"/>
              <a:t>2019/3/15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B2B50A-8F73-4ECC-8E79-EBCA850280D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6091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(1)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現今社會生活結構發生變化：目前單身及一個人生活比例，都比以往的社會高出許多，使人們很能享受一個人生活的方式，進而形成市場需求。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(2)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「對自己好一點」並不是口號：人們高所得也間接提高消費能力，較捨得花錢享受一個人得開心，這是我們都不能忽視的原因。</a:t>
            </a:r>
          </a:p>
          <a:p>
            <a:r>
              <a:rPr lang="en-US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(3)</a:t>
            </a:r>
            <a:r>
              <a:rPr lang="zh-TW" altLang="zh-TW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營養健康且方便外食族的服務：外食族的比例年年升高，而現代人越講究營養健康的食品，將方便的服務精神加入，讓外食族除了便利外更能在外吃到喜愛的餐點，相當符合現代人的需求。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B50A-8F73-4ECC-8E79-EBCA850280D0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477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B50A-8F73-4ECC-8E79-EBCA850280D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2413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B50A-8F73-4ECC-8E79-EBCA850280D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74380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zh-TW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B50A-8F73-4ECC-8E79-EBCA850280D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94209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B2B50A-8F73-4ECC-8E79-EBCA850280D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35368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065BE-0657-4A47-90AD-C21C55E16B19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C3AA4-67BE-44F7-809A-3582401494AF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72EEB-1769-4776-AD69-E7C1260563EB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BB8AF-C16A-4836-A92D-61834B5F0BA5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D2193-4505-4A75-99BB-880C6989A757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A18F4-33C3-445B-924C-31108C51719C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7543A-E259-478F-9E0D-57BA40E442B7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B012D-77A1-44B0-BB26-329BA1EE55C9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7499E-3031-413E-B01E-B94970708CAA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AB0C-2220-4D0E-A0DD-DB7FA0F742F4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416D63-31BF-4B94-B6C5-E20B2C63F515}" type="datetime4">
              <a:rPr lang="en-US" smtClean="0"/>
              <a:pPr/>
              <a:t>March 15,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B1B13E-D5AF-485E-81A1-82A140076526}" type="datetime4">
              <a:rPr lang="en-US" smtClean="0"/>
              <a:pPr/>
              <a:t>March 15,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 rot="19140000">
            <a:off x="950840" y="2088076"/>
            <a:ext cx="5648623" cy="796633"/>
          </a:xfrm>
        </p:spPr>
        <p:txBody>
          <a:bodyPr/>
          <a:lstStyle/>
          <a:p>
            <a:r>
              <a:rPr lang="zh-TW" altLang="zh-TW" dirty="0"/>
              <a:t/>
            </a:r>
            <a:br>
              <a:rPr lang="zh-TW" altLang="zh-TW" dirty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 rot="19140000">
            <a:off x="1140242" y="2278257"/>
            <a:ext cx="6511131" cy="548860"/>
          </a:xfrm>
        </p:spPr>
        <p:txBody>
          <a:bodyPr/>
          <a:lstStyle/>
          <a:p>
            <a:r>
              <a:rPr lang="zh-TW" altLang="zh-TW" sz="2400" b="1" cap="small" dirty="0"/>
              <a:t>「</a:t>
            </a:r>
            <a:r>
              <a:rPr lang="en-US" altLang="zh-TW" sz="2400" cap="small" dirty="0"/>
              <a:t>one people</a:t>
            </a:r>
            <a:r>
              <a:rPr lang="zh-TW" altLang="zh-TW" sz="2400" b="1" cap="small" dirty="0"/>
              <a:t>」創業</a:t>
            </a:r>
            <a:r>
              <a:rPr lang="zh-TW" altLang="zh-TW" sz="2400" b="1" cap="small" dirty="0" smtClean="0"/>
              <a:t>計畫</a:t>
            </a:r>
            <a:r>
              <a:rPr lang="zh-TW" altLang="en-US" sz="2400" b="1" cap="small" dirty="0" smtClean="0"/>
              <a:t>書</a:t>
            </a:r>
            <a:endParaRPr lang="zh-TW" altLang="zh-TW" sz="2400" dirty="0"/>
          </a:p>
          <a:p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57429"/>
            <a:ext cx="4358640" cy="115062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76189">
            <a:off x="5969551" y="1620517"/>
            <a:ext cx="2595207" cy="199921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71147">
            <a:off x="3393087" y="4102943"/>
            <a:ext cx="3810000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66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5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平行四邊形 2"/>
          <p:cNvSpPr/>
          <p:nvPr/>
        </p:nvSpPr>
        <p:spPr>
          <a:xfrm>
            <a:off x="1000457" y="0"/>
            <a:ext cx="4176464" cy="5085184"/>
          </a:xfrm>
          <a:prstGeom prst="parallelogram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139952" y="1484784"/>
            <a:ext cx="1390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0" dirty="0" smtClean="0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zh-TW" sz="10000" dirty="0" smtClean="0">
                <a:solidFill>
                  <a:schemeClr val="accent4"/>
                </a:solidFill>
                <a:latin typeface="+mn-ea"/>
              </a:rPr>
              <a:t>3</a:t>
            </a:r>
          </a:p>
        </p:txBody>
      </p:sp>
      <p:sp>
        <p:nvSpPr>
          <p:cNvPr id="5" name="雲朵形 4"/>
          <p:cNvSpPr/>
          <p:nvPr/>
        </p:nvSpPr>
        <p:spPr>
          <a:xfrm>
            <a:off x="5868144" y="1988840"/>
            <a:ext cx="3096344" cy="1008112"/>
          </a:xfrm>
          <a:prstGeom prst="cloud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行銷規劃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4562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向右箭號 2"/>
          <p:cNvSpPr/>
          <p:nvPr/>
        </p:nvSpPr>
        <p:spPr>
          <a:xfrm>
            <a:off x="251520" y="228842"/>
            <a:ext cx="1728192" cy="10081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行銷規劃</a:t>
            </a:r>
            <a:endParaRPr lang="zh-TW" altLang="en-US" sz="24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4" name="框架 3"/>
          <p:cNvSpPr/>
          <p:nvPr/>
        </p:nvSpPr>
        <p:spPr>
          <a:xfrm>
            <a:off x="2267744" y="228842"/>
            <a:ext cx="6120680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699792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推廣規劃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6516216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價格策略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4644008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產品規劃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07504" y="1873374"/>
            <a:ext cx="89289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/>
              <a:t>1.</a:t>
            </a:r>
            <a:r>
              <a:rPr lang="zh-TW" altLang="zh-TW" b="1" dirty="0"/>
              <a:t>創店初始，利用促銷的</a:t>
            </a:r>
            <a:r>
              <a:rPr lang="zh-TW" altLang="zh-TW" b="1" dirty="0" smtClean="0"/>
              <a:t>方式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en-US" dirty="0" smtClean="0"/>
              <a:t>開幕慶打折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en-US" altLang="zh-TW" b="1" dirty="0"/>
              <a:t>2.</a:t>
            </a:r>
            <a:r>
              <a:rPr lang="zh-TW" altLang="zh-TW" b="1" dirty="0"/>
              <a:t>擅用</a:t>
            </a:r>
            <a:r>
              <a:rPr lang="zh-TW" altLang="zh-TW" b="1" dirty="0" smtClean="0"/>
              <a:t>網站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en-US" altLang="zh-TW" dirty="0" smtClean="0"/>
              <a:t>Facebook</a:t>
            </a:r>
            <a:r>
              <a:rPr lang="zh-TW" altLang="zh-TW" dirty="0"/>
              <a:t>、團購網</a:t>
            </a:r>
            <a:r>
              <a:rPr lang="zh-TW" altLang="zh-TW" dirty="0" smtClean="0"/>
              <a:t>等</a:t>
            </a:r>
            <a:endParaRPr lang="en-US" altLang="zh-TW" dirty="0" smtClean="0"/>
          </a:p>
          <a:p>
            <a:endParaRPr lang="en-US" altLang="zh-TW" b="1" dirty="0"/>
          </a:p>
          <a:p>
            <a:r>
              <a:rPr lang="en-US" altLang="zh-TW" b="1" dirty="0" smtClean="0"/>
              <a:t>3</a:t>
            </a:r>
            <a:r>
              <a:rPr lang="en-US" altLang="zh-TW" b="1" dirty="0"/>
              <a:t>.</a:t>
            </a:r>
            <a:r>
              <a:rPr lang="zh-TW" altLang="zh-TW" b="1" dirty="0"/>
              <a:t>不定期有促銷</a:t>
            </a:r>
            <a:r>
              <a:rPr lang="zh-TW" altLang="zh-TW" b="1" dirty="0" smtClean="0"/>
              <a:t>活動</a:t>
            </a:r>
            <a:r>
              <a:rPr lang="en-US" altLang="zh-TW" b="1" dirty="0" smtClean="0"/>
              <a:t>:</a:t>
            </a:r>
            <a:r>
              <a:rPr lang="zh-TW" altLang="en-US" b="1" dirty="0" smtClean="0"/>
              <a:t> </a:t>
            </a:r>
            <a:r>
              <a:rPr lang="zh-TW" altLang="zh-TW" dirty="0" smtClean="0"/>
              <a:t>用</a:t>
            </a:r>
            <a:r>
              <a:rPr lang="zh-TW" altLang="zh-TW" dirty="0"/>
              <a:t>網路讓</a:t>
            </a:r>
            <a:r>
              <a:rPr lang="zh-TW" altLang="zh-TW" dirty="0" smtClean="0"/>
              <a:t>消費者知道</a:t>
            </a:r>
            <a:r>
              <a:rPr lang="zh-TW" altLang="zh-TW" dirty="0"/>
              <a:t>相關</a:t>
            </a:r>
            <a:r>
              <a:rPr lang="zh-TW" altLang="zh-TW" dirty="0" smtClean="0"/>
              <a:t>優惠</a:t>
            </a:r>
            <a:r>
              <a:rPr lang="zh-TW" altLang="zh-TW" dirty="0"/>
              <a:t>及服務訊息</a:t>
            </a:r>
            <a:r>
              <a:rPr lang="zh-TW" altLang="en-US" dirty="0" smtClean="0"/>
              <a:t>，</a:t>
            </a:r>
            <a:r>
              <a:rPr lang="zh-TW" altLang="zh-TW" dirty="0"/>
              <a:t>享受超值優惠</a:t>
            </a:r>
            <a:r>
              <a:rPr lang="zh-TW" altLang="zh-TW" dirty="0" smtClean="0"/>
              <a:t>與</a:t>
            </a:r>
            <a:r>
              <a:rPr lang="zh-TW" altLang="en-US" dirty="0" smtClean="0"/>
              <a:t>服務</a:t>
            </a:r>
            <a:endParaRPr lang="en-US" altLang="zh-TW" dirty="0" smtClean="0"/>
          </a:p>
          <a:p>
            <a:r>
              <a:rPr lang="zh-TW" altLang="en-US" dirty="0" smtClean="0"/>
              <a:t>                                         </a:t>
            </a:r>
            <a:endParaRPr lang="en-US" altLang="zh-TW" b="1" dirty="0" smtClean="0"/>
          </a:p>
          <a:p>
            <a:pPr algn="ctr"/>
            <a:r>
              <a:rPr lang="en-US" altLang="zh-TW" b="1" dirty="0"/>
              <a:t>4.</a:t>
            </a:r>
            <a:r>
              <a:rPr lang="zh-TW" altLang="zh-TW" b="1" dirty="0"/>
              <a:t>因應各節日，舉辦主題活動，</a:t>
            </a:r>
            <a:r>
              <a:rPr lang="zh-TW" altLang="zh-TW" b="1" dirty="0" smtClean="0"/>
              <a:t>規劃特色</a:t>
            </a:r>
            <a:r>
              <a:rPr lang="zh-TW" altLang="zh-TW" b="1" dirty="0"/>
              <a:t>的主題</a:t>
            </a:r>
            <a:r>
              <a:rPr lang="zh-TW" altLang="zh-TW" b="1" dirty="0" smtClean="0"/>
              <a:t>活動</a:t>
            </a:r>
            <a:r>
              <a:rPr lang="en-US" altLang="zh-TW" b="1" dirty="0" smtClean="0"/>
              <a:t>:</a:t>
            </a:r>
            <a:r>
              <a:rPr lang="zh-TW" altLang="zh-TW" dirty="0" smtClean="0"/>
              <a:t>與樂派對異</a:t>
            </a:r>
            <a:r>
              <a:rPr lang="zh-TW" altLang="zh-TW" dirty="0"/>
              <a:t>業結盟，發展出</a:t>
            </a:r>
            <a:r>
              <a:rPr lang="zh-TW" altLang="zh-TW" dirty="0" smtClean="0"/>
              <a:t>特</a:t>
            </a:r>
            <a:r>
              <a:rPr lang="zh-TW" altLang="en-US" dirty="0" smtClean="0"/>
              <a:t>色的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                                                                                             </a:t>
            </a:r>
            <a:r>
              <a:rPr lang="zh-TW" altLang="zh-TW" dirty="0" smtClean="0"/>
              <a:t>色</a:t>
            </a:r>
            <a:r>
              <a:rPr lang="zh-TW" altLang="zh-TW" dirty="0"/>
              <a:t>的主題活動，使雙方都兼具</a:t>
            </a:r>
            <a:r>
              <a:rPr lang="zh-TW" altLang="zh-TW" dirty="0" smtClean="0"/>
              <a:t>宣傳</a:t>
            </a:r>
            <a:endParaRPr lang="en-US" altLang="zh-TW" dirty="0" smtClean="0"/>
          </a:p>
          <a:p>
            <a:pPr algn="ctr"/>
            <a:endParaRPr lang="en-US" altLang="zh-TW" dirty="0" smtClean="0"/>
          </a:p>
          <a:p>
            <a:pPr algn="ctr"/>
            <a:r>
              <a:rPr lang="en-US" altLang="zh-TW" b="1" dirty="0" smtClean="0"/>
              <a:t>5</a:t>
            </a:r>
            <a:r>
              <a:rPr lang="en-US" altLang="zh-TW" b="1" dirty="0"/>
              <a:t>.</a:t>
            </a:r>
            <a:r>
              <a:rPr lang="zh-TW" altLang="zh-TW" b="1" dirty="0"/>
              <a:t>顧客中有真正單身者，也可為他們舉辦不同的</a:t>
            </a:r>
            <a:r>
              <a:rPr lang="zh-TW" altLang="zh-TW" b="1" dirty="0" smtClean="0"/>
              <a:t>活動</a:t>
            </a:r>
            <a:r>
              <a:rPr lang="en-US" altLang="zh-TW" b="1" dirty="0" smtClean="0"/>
              <a:t>:</a:t>
            </a:r>
            <a:r>
              <a:rPr lang="zh-TW" altLang="zh-TW" dirty="0" smtClean="0"/>
              <a:t>讓</a:t>
            </a:r>
            <a:r>
              <a:rPr lang="zh-TW" altLang="zh-TW" dirty="0"/>
              <a:t>他們藉由活動拓展人脈，找尋</a:t>
            </a:r>
            <a:r>
              <a:rPr lang="zh-TW" altLang="zh-TW" dirty="0" smtClean="0"/>
              <a:t>到</a:t>
            </a:r>
            <a:endParaRPr lang="en-US" altLang="zh-TW" dirty="0" smtClean="0"/>
          </a:p>
          <a:p>
            <a:pPr algn="ctr"/>
            <a:r>
              <a:rPr lang="zh-TW" altLang="en-US" dirty="0" smtClean="0"/>
              <a:t>                                                                  </a:t>
            </a:r>
            <a:r>
              <a:rPr lang="zh-TW" altLang="zh-TW" dirty="0" smtClean="0"/>
              <a:t>生命</a:t>
            </a:r>
            <a:r>
              <a:rPr lang="zh-TW" altLang="zh-TW" dirty="0"/>
              <a:t>中的另一半。</a:t>
            </a:r>
          </a:p>
          <a:p>
            <a:pPr algn="ctr"/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5778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立方體 8"/>
          <p:cNvSpPr/>
          <p:nvPr/>
        </p:nvSpPr>
        <p:spPr>
          <a:xfrm>
            <a:off x="467544" y="1988840"/>
            <a:ext cx="4176464" cy="2592288"/>
          </a:xfrm>
          <a:prstGeom prst="cub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框架 2"/>
          <p:cNvSpPr/>
          <p:nvPr/>
        </p:nvSpPr>
        <p:spPr>
          <a:xfrm>
            <a:off x="2267744" y="228842"/>
            <a:ext cx="6120680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推廣規劃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16216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價格策略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產品規劃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251520" y="228842"/>
            <a:ext cx="1728192" cy="10081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行銷規劃</a:t>
            </a:r>
            <a:endParaRPr lang="zh-TW" altLang="en-US" sz="24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2" name="立方體 11"/>
          <p:cNvSpPr/>
          <p:nvPr/>
        </p:nvSpPr>
        <p:spPr>
          <a:xfrm>
            <a:off x="647564" y="2029472"/>
            <a:ext cx="3816424" cy="2448272"/>
          </a:xfrm>
          <a:prstGeom prst="cub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流程圖: 預設處理作業 12"/>
          <p:cNvSpPr/>
          <p:nvPr/>
        </p:nvSpPr>
        <p:spPr>
          <a:xfrm>
            <a:off x="5004048" y="2029472"/>
            <a:ext cx="3672408" cy="1831576"/>
          </a:xfrm>
          <a:prstGeom prst="flowChartPredefinedProcess">
            <a:avLst/>
          </a:prstGeom>
          <a:ln>
            <a:solidFill>
              <a:srgbClr val="FF99CC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</a:rPr>
              <a:t>不斷研發新的產品。配合各種節慶，例如：聖誕節、跨年…等，推出優惠套餐</a:t>
            </a:r>
            <a:r>
              <a:rPr lang="zh-TW" altLang="en-US" dirty="0">
                <a:solidFill>
                  <a:schemeClr val="tx1"/>
                </a:solidFill>
              </a:rPr>
              <a:t>。</a:t>
            </a:r>
            <a:endParaRPr lang="zh-TW" altLang="en-US" dirty="0"/>
          </a:p>
        </p:txBody>
      </p:sp>
      <p:sp>
        <p:nvSpPr>
          <p:cNvPr id="14" name="流程圖: 抽選 13"/>
          <p:cNvSpPr/>
          <p:nvPr/>
        </p:nvSpPr>
        <p:spPr>
          <a:xfrm>
            <a:off x="827584" y="3109592"/>
            <a:ext cx="1008112" cy="1368152"/>
          </a:xfrm>
          <a:prstGeom prst="flowChartExtra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流程圖: 接點 14"/>
          <p:cNvSpPr/>
          <p:nvPr/>
        </p:nvSpPr>
        <p:spPr>
          <a:xfrm>
            <a:off x="1223628" y="2945260"/>
            <a:ext cx="216024" cy="195708"/>
          </a:xfrm>
          <a:prstGeom prst="flowChartConnecto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爆炸 1 16"/>
          <p:cNvSpPr/>
          <p:nvPr/>
        </p:nvSpPr>
        <p:spPr>
          <a:xfrm>
            <a:off x="2267744" y="2749552"/>
            <a:ext cx="1440160" cy="1111496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0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框架 2"/>
          <p:cNvSpPr/>
          <p:nvPr/>
        </p:nvSpPr>
        <p:spPr>
          <a:xfrm>
            <a:off x="2267744" y="228842"/>
            <a:ext cx="6120680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699792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推廣規劃</a:t>
            </a:r>
            <a:endParaRPr lang="zh-TW" altLang="en-US" dirty="0"/>
          </a:p>
        </p:txBody>
      </p:sp>
      <p:sp>
        <p:nvSpPr>
          <p:cNvPr id="5" name="矩形 4"/>
          <p:cNvSpPr/>
          <p:nvPr/>
        </p:nvSpPr>
        <p:spPr>
          <a:xfrm>
            <a:off x="6516216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價格策略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4644008" y="516874"/>
            <a:ext cx="1368152" cy="4320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產品規劃</a:t>
            </a:r>
            <a:endParaRPr lang="zh-TW" altLang="en-US" dirty="0"/>
          </a:p>
        </p:txBody>
      </p:sp>
      <p:sp>
        <p:nvSpPr>
          <p:cNvPr id="7" name="向右箭號 6"/>
          <p:cNvSpPr/>
          <p:nvPr/>
        </p:nvSpPr>
        <p:spPr>
          <a:xfrm>
            <a:off x="251520" y="228842"/>
            <a:ext cx="1728192" cy="100811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行銷規劃</a:t>
            </a:r>
            <a:endParaRPr lang="zh-TW" altLang="en-US" sz="24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8" name="流程圖: 直接存取儲存裝置 7"/>
          <p:cNvSpPr/>
          <p:nvPr/>
        </p:nvSpPr>
        <p:spPr>
          <a:xfrm>
            <a:off x="395536" y="1628800"/>
            <a:ext cx="7704856" cy="792088"/>
          </a:xfrm>
          <a:prstGeom prst="flowChartMagneticDrum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i="1" dirty="0">
                <a:solidFill>
                  <a:schemeClr val="tx1"/>
                </a:solidFill>
              </a:rPr>
              <a:t>故本餐廳分時段制定低消額度，分為中午時段、下午茶時段、晚餐時段。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212976"/>
            <a:ext cx="5413375" cy="2024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288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平行四邊形 2"/>
          <p:cNvSpPr/>
          <p:nvPr/>
        </p:nvSpPr>
        <p:spPr>
          <a:xfrm>
            <a:off x="827584" y="-183"/>
            <a:ext cx="4464496" cy="5085184"/>
          </a:xfrm>
          <a:prstGeom prst="parallelogram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211960" y="1885900"/>
            <a:ext cx="1390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0" dirty="0" smtClean="0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zh-TW" sz="10000" dirty="0" smtClean="0">
                <a:solidFill>
                  <a:schemeClr val="accent5"/>
                </a:solidFill>
                <a:latin typeface="+mn-ea"/>
              </a:rPr>
              <a:t>4</a:t>
            </a:r>
            <a:endParaRPr lang="zh-TW" altLang="en-US" sz="10000" dirty="0">
              <a:solidFill>
                <a:schemeClr val="accent5"/>
              </a:solidFill>
              <a:latin typeface="+mn-ea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-3636912" y="2420888"/>
            <a:ext cx="3541916" cy="1240244"/>
          </a:xfrm>
          <a:prstGeom prst="cloud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餐廳介紹</a:t>
            </a:r>
            <a:endParaRPr lang="zh-TW" altLang="en-US" sz="40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20096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5.87555E-7 C 3.05556E-6 -0.03493 0.11232 -0.06199 0.24861 -0.06199 C 0.38923 -0.06199 0.50139 -0.03493 0.50139 5.87555E-7 C 0.50139 0.03493 0.61371 0.06199 0.75434 0.06199 C 0.89097 0.06199 1.00312 0.03493 1.00312 5.87555E-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向右箭號 2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餐廳介紹</a:t>
            </a:r>
            <a:endParaRPr lang="zh-TW" altLang="en-US" sz="23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4" name="框架 3"/>
          <p:cNvSpPr/>
          <p:nvPr/>
        </p:nvSpPr>
        <p:spPr>
          <a:xfrm>
            <a:off x="2286034" y="228842"/>
            <a:ext cx="6246406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808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經營目標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5161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餐廳規劃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餐廳特色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8" name="流程圖: 預設處理作業 7"/>
          <p:cNvSpPr/>
          <p:nvPr/>
        </p:nvSpPr>
        <p:spPr>
          <a:xfrm>
            <a:off x="1475656" y="1484784"/>
            <a:ext cx="6120680" cy="576064"/>
          </a:xfrm>
          <a:prstGeom prst="flowChartPredefinedProcess">
            <a:avLst/>
          </a:prstGeom>
          <a:gradFill flip="none" rotWithShape="1">
            <a:gsLst>
              <a:gs pos="0">
                <a:schemeClr val="accent5">
                  <a:tint val="66000"/>
                  <a:satMod val="160000"/>
                </a:schemeClr>
              </a:gs>
              <a:gs pos="50000">
                <a:schemeClr val="accent5">
                  <a:tint val="44500"/>
                  <a:satMod val="160000"/>
                </a:schemeClr>
              </a:gs>
              <a:gs pos="100000">
                <a:schemeClr val="accent5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b="1" i="1" dirty="0" smtClean="0">
                <a:solidFill>
                  <a:srgbClr val="FF0000"/>
                </a:solidFill>
              </a:rPr>
              <a:t>自許能成為一家持續創新為動力</a:t>
            </a:r>
            <a:endParaRPr lang="zh-TW" altLang="en-US" sz="2400" b="1" i="1" dirty="0">
              <a:solidFill>
                <a:srgbClr val="FF0000"/>
              </a:solidFill>
            </a:endParaRPr>
          </a:p>
        </p:txBody>
      </p:sp>
      <p:sp>
        <p:nvSpPr>
          <p:cNvPr id="10" name="橢圓 9"/>
          <p:cNvSpPr/>
          <p:nvPr/>
        </p:nvSpPr>
        <p:spPr>
          <a:xfrm>
            <a:off x="971600" y="2564904"/>
            <a:ext cx="7036614" cy="63244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i="1" dirty="0"/>
              <a:t>替單身族服務且滿足單身族各方面需求</a:t>
            </a:r>
            <a:endParaRPr lang="en-US" altLang="zh-TW" i="1" dirty="0"/>
          </a:p>
        </p:txBody>
      </p:sp>
      <p:sp>
        <p:nvSpPr>
          <p:cNvPr id="11" name="橢圓 10"/>
          <p:cNvSpPr/>
          <p:nvPr/>
        </p:nvSpPr>
        <p:spPr>
          <a:xfrm>
            <a:off x="992520" y="4149080"/>
            <a:ext cx="7056784" cy="63244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600" i="1" dirty="0"/>
              <a:t>建立</a:t>
            </a:r>
            <a:r>
              <a:rPr lang="zh-TW" altLang="en-US" sz="1600" i="1" dirty="0" smtClean="0"/>
              <a:t>良好風俗</a:t>
            </a:r>
            <a:r>
              <a:rPr lang="zh-TW" altLang="en-US" sz="1600" i="1" dirty="0"/>
              <a:t>，</a:t>
            </a:r>
            <a:r>
              <a:rPr lang="zh-TW" altLang="en-US" sz="1600" i="1" dirty="0" smtClean="0"/>
              <a:t>使</a:t>
            </a:r>
            <a:r>
              <a:rPr lang="zh-TW" altLang="zh-TW" sz="1600" i="1" dirty="0" smtClean="0"/>
              <a:t>大眾</a:t>
            </a:r>
            <a:r>
              <a:rPr lang="zh-TW" altLang="zh-TW" sz="1600" i="1" dirty="0"/>
              <a:t>都能接受並給予支持及鼓勵</a:t>
            </a:r>
            <a:endParaRPr lang="zh-TW" altLang="en-US" sz="1600" i="1" dirty="0"/>
          </a:p>
        </p:txBody>
      </p:sp>
      <p:sp>
        <p:nvSpPr>
          <p:cNvPr id="12" name="橢圓 11"/>
          <p:cNvSpPr/>
          <p:nvPr/>
        </p:nvSpPr>
        <p:spPr>
          <a:xfrm>
            <a:off x="1007604" y="3356992"/>
            <a:ext cx="7056784" cy="632440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700" i="1" dirty="0"/>
              <a:t>希望能綜合相同理念的政府機關及民間團體的資源</a:t>
            </a:r>
            <a:endParaRPr lang="en-US" altLang="zh-TW" sz="1700" i="1" dirty="0"/>
          </a:p>
        </p:txBody>
      </p:sp>
    </p:spTree>
    <p:extLst>
      <p:ext uri="{BB962C8B-B14F-4D97-AF65-F5344CB8AC3E}">
        <p14:creationId xmlns:p14="http://schemas.microsoft.com/office/powerpoint/2010/main" val="112343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向右箭號 2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餐廳介紹</a:t>
            </a:r>
            <a:endParaRPr lang="zh-TW" altLang="en-US" sz="23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4" name="框架 3"/>
          <p:cNvSpPr/>
          <p:nvPr/>
        </p:nvSpPr>
        <p:spPr>
          <a:xfrm>
            <a:off x="2286034" y="228842"/>
            <a:ext cx="6246406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43808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經營目標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725161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餐廳規劃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6660232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餐廳特色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8" name="流程圖: 結束點 7"/>
          <p:cNvSpPr/>
          <p:nvPr/>
        </p:nvSpPr>
        <p:spPr>
          <a:xfrm>
            <a:off x="89502" y="1556792"/>
            <a:ext cx="8946994" cy="900100"/>
          </a:xfrm>
          <a:prstGeom prst="flowChartTerminator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dirty="0">
                <a:solidFill>
                  <a:srgbClr val="FFFF00"/>
                </a:solidFill>
              </a:rPr>
              <a:t>現代人工作繁忙，</a:t>
            </a:r>
            <a:r>
              <a:rPr lang="zh-TW" altLang="zh-TW" dirty="0">
                <a:solidFill>
                  <a:srgbClr val="FFFF00"/>
                </a:solidFill>
              </a:rPr>
              <a:t>「外食」儼然成為主要的飲食方式</a:t>
            </a:r>
            <a:r>
              <a:rPr lang="zh-TW" altLang="en-US" dirty="0">
                <a:solidFill>
                  <a:srgbClr val="FFFF00"/>
                </a:solidFill>
              </a:rPr>
              <a:t>。</a:t>
            </a:r>
            <a:r>
              <a:rPr lang="zh-TW" altLang="zh-TW" dirty="0">
                <a:solidFill>
                  <a:srgbClr val="FFFF00"/>
                </a:solidFill>
              </a:rPr>
              <a:t>除了要求食物便利更開始注重養生的觀念，全球樂活生活據以日增。</a:t>
            </a:r>
            <a:endParaRPr lang="en-US" altLang="zh-TW" dirty="0">
              <a:solidFill>
                <a:srgbClr val="FFFF00"/>
              </a:solidFill>
            </a:endParaRPr>
          </a:p>
        </p:txBody>
      </p:sp>
      <p:sp>
        <p:nvSpPr>
          <p:cNvPr id="9" name="流程圖: 結束點 8"/>
          <p:cNvSpPr/>
          <p:nvPr/>
        </p:nvSpPr>
        <p:spPr>
          <a:xfrm>
            <a:off x="71717" y="2924944"/>
            <a:ext cx="3137373" cy="1728192"/>
          </a:xfrm>
          <a:prstGeom prst="flowChartTerminator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</a:rPr>
              <a:t>本店一樓設計梯形座位的裝潢，讓你可以便利的用餐。二樓採用嵌入地面的個人小包廂設計，讓你可以擁有小小隱私，一個人也可以很放鬆的吃飯。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091" y="2899589"/>
            <a:ext cx="2989005" cy="1572964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096" y="2904855"/>
            <a:ext cx="2945904" cy="1962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638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框架 2"/>
          <p:cNvSpPr/>
          <p:nvPr/>
        </p:nvSpPr>
        <p:spPr>
          <a:xfrm>
            <a:off x="2286034" y="228842"/>
            <a:ext cx="6246406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43808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經營目標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25161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餐廳規劃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660232" y="516874"/>
            <a:ext cx="1368152" cy="43204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餐廳特色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7" name="向右箭號 6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餐廳介紹</a:t>
            </a:r>
            <a:endParaRPr lang="zh-TW" altLang="en-US" sz="23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2019963"/>
            <a:ext cx="1990235" cy="2962090"/>
          </a:xfrm>
          <a:prstGeom prst="rect">
            <a:avLst/>
          </a:prstGeom>
        </p:spPr>
      </p:pic>
      <p:sp>
        <p:nvSpPr>
          <p:cNvPr id="11" name="剪去單一角落矩形 10"/>
          <p:cNvSpPr/>
          <p:nvPr/>
        </p:nvSpPr>
        <p:spPr>
          <a:xfrm>
            <a:off x="1979712" y="1772816"/>
            <a:ext cx="4896544" cy="720080"/>
          </a:xfrm>
          <a:prstGeom prst="snip1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</a:rPr>
              <a:t>本餐廳特別聘請知名餐廳退休老師傅設計菜單</a:t>
            </a:r>
            <a:r>
              <a:rPr lang="zh-TW" altLang="en-US" dirty="0">
                <a:solidFill>
                  <a:schemeClr val="tx1"/>
                </a:solidFill>
              </a:rPr>
              <a:t>，</a:t>
            </a:r>
            <a:r>
              <a:rPr lang="zh-TW" altLang="zh-TW" dirty="0">
                <a:solidFill>
                  <a:schemeClr val="tx1"/>
                </a:solidFill>
              </a:rPr>
              <a:t>增進料理的知識，激盪出新菜色</a:t>
            </a:r>
            <a:endParaRPr lang="en-US" altLang="zh-TW" dirty="0"/>
          </a:p>
        </p:txBody>
      </p:sp>
      <p:sp>
        <p:nvSpPr>
          <p:cNvPr id="12" name="剪去單一角落矩形 11"/>
          <p:cNvSpPr/>
          <p:nvPr/>
        </p:nvSpPr>
        <p:spPr>
          <a:xfrm>
            <a:off x="1979712" y="3861048"/>
            <a:ext cx="4896544" cy="720080"/>
          </a:xfrm>
          <a:prstGeom prst="snip1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</a:rPr>
              <a:t>自己也可以享有個人悠閒的用餐環境，想要寂靜，來這裡就對了。</a:t>
            </a:r>
            <a:endParaRPr lang="zh-TW" altLang="en-US" dirty="0"/>
          </a:p>
        </p:txBody>
      </p:sp>
      <p:sp>
        <p:nvSpPr>
          <p:cNvPr id="13" name="剪去單一角落矩形 12"/>
          <p:cNvSpPr/>
          <p:nvPr/>
        </p:nvSpPr>
        <p:spPr>
          <a:xfrm>
            <a:off x="1979712" y="2780928"/>
            <a:ext cx="4896544" cy="720080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zh-TW" altLang="zh-TW" dirty="0">
                <a:solidFill>
                  <a:schemeClr val="tx1"/>
                </a:solidFill>
              </a:rPr>
              <a:t>使用日韓嵌入式桌椅，讓人有個隱密小空間，可以休憩看書等</a:t>
            </a:r>
            <a:endParaRPr lang="en-US" altLang="zh-TW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31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平行四邊形 2"/>
          <p:cNvSpPr/>
          <p:nvPr/>
        </p:nvSpPr>
        <p:spPr>
          <a:xfrm>
            <a:off x="827584" y="0"/>
            <a:ext cx="4176464" cy="5085184"/>
          </a:xfrm>
          <a:prstGeom prst="parallelogram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4044824" y="1340768"/>
            <a:ext cx="1390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0" dirty="0" smtClean="0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zh-TW" sz="10000" dirty="0" smtClean="0">
                <a:solidFill>
                  <a:schemeClr val="accent6">
                    <a:lumMod val="75000"/>
                  </a:schemeClr>
                </a:solidFill>
                <a:latin typeface="+mn-ea"/>
              </a:rPr>
              <a:t>5</a:t>
            </a:r>
            <a:endParaRPr lang="zh-TW" altLang="en-US" sz="10000" dirty="0">
              <a:solidFill>
                <a:schemeClr val="accent6">
                  <a:lumMod val="75000"/>
                </a:schemeClr>
              </a:solidFill>
              <a:latin typeface="+mn-ea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-3420888" y="1930524"/>
            <a:ext cx="3313516" cy="1224136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/>
              <a:t>集資</a:t>
            </a:r>
          </a:p>
        </p:txBody>
      </p:sp>
    </p:spTree>
    <p:extLst>
      <p:ext uri="{BB962C8B-B14F-4D97-AF65-F5344CB8AC3E}">
        <p14:creationId xmlns:p14="http://schemas.microsoft.com/office/powerpoint/2010/main" val="1033774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85185E-6 C 1.94444E-6 -0.03495 0.10833 -0.06204 0.2401 -0.06204 C 0.37587 -0.06204 0.4842 -0.03495 0.4842 -1.85185E-6 C 0.4842 0.03496 0.59253 0.06204 0.7283 0.06204 C 0.86024 0.06204 0.96857 0.03496 0.96857 -1.85185E-6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42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向右箭號 2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>
                <a:latin typeface="華康中明體" panose="02020509000000000000" pitchFamily="49" charset="-120"/>
                <a:ea typeface="華康中明體" panose="02020509000000000000" pitchFamily="49" charset="-120"/>
              </a:rPr>
              <a:t>集資</a:t>
            </a:r>
          </a:p>
        </p:txBody>
      </p:sp>
      <p:sp>
        <p:nvSpPr>
          <p:cNvPr id="4" name="框架 3"/>
          <p:cNvSpPr/>
          <p:nvPr/>
        </p:nvSpPr>
        <p:spPr>
          <a:xfrm>
            <a:off x="2286034" y="228842"/>
            <a:ext cx="6246406" cy="1008112"/>
          </a:xfrm>
          <a:prstGeom prst="frame">
            <a:avLst>
              <a:gd name="adj1" fmla="val 16820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367" y="3454112"/>
            <a:ext cx="5413375" cy="93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867018" y="2708920"/>
            <a:ext cx="529727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600" dirty="0"/>
              <a:t>自有資金及向創業機構申請之間的借貸共計</a:t>
            </a:r>
            <a:r>
              <a:rPr lang="en-US" altLang="zh-TW" sz="1600" dirty="0"/>
              <a:t>500</a:t>
            </a:r>
            <a:r>
              <a:rPr lang="zh-TW" altLang="zh-TW" sz="1600" dirty="0"/>
              <a:t>萬的資金，建立「</a:t>
            </a:r>
            <a:r>
              <a:rPr lang="en-US" altLang="zh-TW" sz="1600" dirty="0"/>
              <a:t>One People</a:t>
            </a:r>
            <a:r>
              <a:rPr lang="zh-TW" altLang="zh-TW" sz="1600" dirty="0"/>
              <a:t>」餐廳，而股東分配比例如下：</a:t>
            </a:r>
          </a:p>
        </p:txBody>
      </p:sp>
      <p:sp>
        <p:nvSpPr>
          <p:cNvPr id="6" name="矩形 5"/>
          <p:cNvSpPr/>
          <p:nvPr/>
        </p:nvSpPr>
        <p:spPr>
          <a:xfrm>
            <a:off x="4293113" y="516874"/>
            <a:ext cx="2232248" cy="43204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集資金額及對象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48014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0940" cy="548640"/>
          </a:xfrm>
        </p:spPr>
        <p:txBody>
          <a:bodyPr/>
          <a:lstStyle/>
          <a:p>
            <a:r>
              <a:rPr lang="zh-TW" altLang="en-US" dirty="0" smtClean="0"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目錄</a:t>
            </a:r>
            <a:endParaRPr lang="zh-TW" altLang="en-US" dirty="0"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摺角紙張 4"/>
          <p:cNvSpPr/>
          <p:nvPr/>
        </p:nvSpPr>
        <p:spPr>
          <a:xfrm>
            <a:off x="539552" y="2052045"/>
            <a:ext cx="1368152" cy="1152128"/>
          </a:xfrm>
          <a:prstGeom prst="foldedCorner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企業概述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01</a:t>
            </a:r>
            <a:endParaRPr lang="zh-TW" altLang="en-US" dirty="0"/>
          </a:p>
        </p:txBody>
      </p:sp>
      <p:sp>
        <p:nvSpPr>
          <p:cNvPr id="6" name="摺角紙張 5"/>
          <p:cNvSpPr/>
          <p:nvPr/>
        </p:nvSpPr>
        <p:spPr>
          <a:xfrm>
            <a:off x="7452320" y="2052045"/>
            <a:ext cx="1368152" cy="1152128"/>
          </a:xfrm>
          <a:prstGeom prst="foldedCorner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集資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05</a:t>
            </a:r>
            <a:endParaRPr lang="zh-TW" altLang="en-US" dirty="0"/>
          </a:p>
        </p:txBody>
      </p:sp>
      <p:sp>
        <p:nvSpPr>
          <p:cNvPr id="7" name="摺角紙張 6"/>
          <p:cNvSpPr/>
          <p:nvPr/>
        </p:nvSpPr>
        <p:spPr>
          <a:xfrm>
            <a:off x="5796136" y="2061402"/>
            <a:ext cx="1368152" cy="1152128"/>
          </a:xfrm>
          <a:prstGeom prst="foldedCorner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餐廳簡介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04</a:t>
            </a:r>
            <a:endParaRPr lang="zh-TW" altLang="en-US" dirty="0"/>
          </a:p>
        </p:txBody>
      </p:sp>
      <p:sp>
        <p:nvSpPr>
          <p:cNvPr id="8" name="摺角紙張 7"/>
          <p:cNvSpPr/>
          <p:nvPr/>
        </p:nvSpPr>
        <p:spPr>
          <a:xfrm>
            <a:off x="3995936" y="2061402"/>
            <a:ext cx="1368152" cy="1152128"/>
          </a:xfrm>
          <a:prstGeom prst="foldedCorner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行銷規劃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03</a:t>
            </a:r>
            <a:endParaRPr lang="zh-TW" altLang="en-US" dirty="0"/>
          </a:p>
        </p:txBody>
      </p:sp>
      <p:sp>
        <p:nvSpPr>
          <p:cNvPr id="9" name="摺角紙張 8"/>
          <p:cNvSpPr/>
          <p:nvPr/>
        </p:nvSpPr>
        <p:spPr>
          <a:xfrm>
            <a:off x="2267744" y="2052045"/>
            <a:ext cx="1368152" cy="1152128"/>
          </a:xfrm>
          <a:prstGeom prst="foldedCorne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市場分析</a:t>
            </a:r>
            <a:endParaRPr lang="en-US" altLang="zh-TW" dirty="0" smtClean="0"/>
          </a:p>
          <a:p>
            <a:pPr algn="ctr"/>
            <a:endParaRPr lang="en-US" altLang="zh-TW" dirty="0"/>
          </a:p>
          <a:p>
            <a:pPr algn="ctr"/>
            <a:r>
              <a:rPr lang="en-US" altLang="zh-TW" dirty="0" smtClean="0"/>
              <a:t>02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66926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爆炸 1 2"/>
          <p:cNvSpPr/>
          <p:nvPr/>
        </p:nvSpPr>
        <p:spPr>
          <a:xfrm>
            <a:off x="1043608" y="1124744"/>
            <a:ext cx="7344816" cy="3384376"/>
          </a:xfrm>
          <a:prstGeom prst="irregularSeal1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b="1" i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謝謝欣賞</a:t>
            </a:r>
            <a:endParaRPr lang="zh-TW" altLang="en-US" sz="4800" b="1" i="1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6694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平行四邊形 2"/>
          <p:cNvSpPr/>
          <p:nvPr/>
        </p:nvSpPr>
        <p:spPr>
          <a:xfrm>
            <a:off x="940538" y="0"/>
            <a:ext cx="3960440" cy="5047349"/>
          </a:xfrm>
          <a:prstGeom prst="parallelogram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881818" y="1556792"/>
            <a:ext cx="1390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0" dirty="0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zh-TW" sz="10000" dirty="0" smtClean="0">
                <a:solidFill>
                  <a:schemeClr val="accent2"/>
                </a:solidFill>
                <a:latin typeface="+mn-ea"/>
              </a:rPr>
              <a:t>1</a:t>
            </a:r>
            <a:endParaRPr lang="zh-TW" altLang="en-US" sz="10000" dirty="0">
              <a:solidFill>
                <a:schemeClr val="accent2"/>
              </a:solidFill>
              <a:latin typeface="+mn-ea"/>
            </a:endParaRPr>
          </a:p>
        </p:txBody>
      </p:sp>
      <p:sp>
        <p:nvSpPr>
          <p:cNvPr id="5" name="雲朵形 4"/>
          <p:cNvSpPr/>
          <p:nvPr/>
        </p:nvSpPr>
        <p:spPr>
          <a:xfrm>
            <a:off x="-3780928" y="2410520"/>
            <a:ext cx="3620538" cy="1296144"/>
          </a:xfrm>
          <a:prstGeom prst="cloud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i="1" dirty="0" smtClean="0"/>
              <a:t>企業概述</a:t>
            </a:r>
            <a:endParaRPr lang="zh-TW" altLang="en-US" sz="4000" i="1" dirty="0"/>
          </a:p>
        </p:txBody>
      </p:sp>
    </p:spTree>
    <p:extLst>
      <p:ext uri="{BB962C8B-B14F-4D97-AF65-F5344CB8AC3E}">
        <p14:creationId xmlns:p14="http://schemas.microsoft.com/office/powerpoint/2010/main" val="314115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0.05227 C 1.38889E-6 -0.11658 0.1092 -0.16632 0.24167 -0.16632 C 0.37847 -0.16632 0.48767 -0.11658 0.48767 -0.05227 C 0.48767 0.01203 0.5967 0.062 0.73351 0.062 C 0.86614 0.062 0.97535 0.01203 0.97535 -0.05227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" name="向右箭號 3"/>
          <p:cNvSpPr/>
          <p:nvPr/>
        </p:nvSpPr>
        <p:spPr>
          <a:xfrm>
            <a:off x="107504" y="191190"/>
            <a:ext cx="1763688" cy="100556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企業概述</a:t>
            </a:r>
            <a:endParaRPr lang="zh-TW" altLang="en-US" dirty="0"/>
          </a:p>
        </p:txBody>
      </p:sp>
      <p:sp>
        <p:nvSpPr>
          <p:cNvPr id="5" name="框架 4"/>
          <p:cNvSpPr/>
          <p:nvPr/>
        </p:nvSpPr>
        <p:spPr>
          <a:xfrm>
            <a:off x="1948515" y="191190"/>
            <a:ext cx="6840760" cy="1005562"/>
          </a:xfrm>
          <a:prstGeom prst="frame">
            <a:avLst>
              <a:gd name="adj1" fmla="val 150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2465445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7" name="矩形 6"/>
          <p:cNvSpPr/>
          <p:nvPr/>
        </p:nvSpPr>
        <p:spPr>
          <a:xfrm>
            <a:off x="6948264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經營團隊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20823" y="477947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利基點</a:t>
            </a:r>
            <a:endParaRPr lang="zh-TW" altLang="en-US" dirty="0"/>
          </a:p>
        </p:txBody>
      </p:sp>
      <p:sp>
        <p:nvSpPr>
          <p:cNvPr id="9" name="圓角矩形 8"/>
          <p:cNvSpPr/>
          <p:nvPr/>
        </p:nvSpPr>
        <p:spPr>
          <a:xfrm>
            <a:off x="1187624" y="1700808"/>
            <a:ext cx="1440160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企業名稱</a:t>
            </a:r>
            <a:endParaRPr lang="zh-TW" altLang="en-US" b="1" dirty="0"/>
          </a:p>
        </p:txBody>
      </p:sp>
      <p:sp>
        <p:nvSpPr>
          <p:cNvPr id="10" name="圓角矩形 9"/>
          <p:cNvSpPr/>
          <p:nvPr/>
        </p:nvSpPr>
        <p:spPr>
          <a:xfrm>
            <a:off x="1187624" y="4282467"/>
            <a:ext cx="1440160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目標客群</a:t>
            </a:r>
            <a:endParaRPr lang="zh-TW" altLang="en-US" b="1" dirty="0"/>
          </a:p>
        </p:txBody>
      </p:sp>
      <p:sp>
        <p:nvSpPr>
          <p:cNvPr id="11" name="圓角矩形 10"/>
          <p:cNvSpPr/>
          <p:nvPr/>
        </p:nvSpPr>
        <p:spPr>
          <a:xfrm>
            <a:off x="1187624" y="3429000"/>
            <a:ext cx="1440160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開店目的</a:t>
            </a:r>
            <a:endParaRPr lang="zh-TW" altLang="en-US" b="1" dirty="0"/>
          </a:p>
        </p:txBody>
      </p:sp>
      <p:sp>
        <p:nvSpPr>
          <p:cNvPr id="13" name="圓角矩形 12"/>
          <p:cNvSpPr/>
          <p:nvPr/>
        </p:nvSpPr>
        <p:spPr>
          <a:xfrm>
            <a:off x="1187624" y="2564904"/>
            <a:ext cx="1440160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創業目的</a:t>
            </a:r>
            <a:endParaRPr lang="zh-TW" altLang="en-US" b="1" dirty="0"/>
          </a:p>
        </p:txBody>
      </p:sp>
      <p:sp>
        <p:nvSpPr>
          <p:cNvPr id="14" name="圓角矩形 13"/>
          <p:cNvSpPr/>
          <p:nvPr/>
        </p:nvSpPr>
        <p:spPr>
          <a:xfrm>
            <a:off x="3113517" y="1700808"/>
            <a:ext cx="4464496" cy="64807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TW" sz="2800" i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One People</a:t>
            </a:r>
            <a:endParaRPr lang="zh-TW" altLang="en-US" sz="2800" i="1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5" name="圓角矩形 14"/>
          <p:cNvSpPr/>
          <p:nvPr/>
        </p:nvSpPr>
        <p:spPr>
          <a:xfrm>
            <a:off x="3113517" y="4282467"/>
            <a:ext cx="4482819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i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單人、討厭油膩及多鹽者</a:t>
            </a:r>
            <a:endParaRPr lang="zh-TW" altLang="en-US" sz="2000" i="1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6" name="圓角矩形 15"/>
          <p:cNvSpPr/>
          <p:nvPr/>
        </p:nvSpPr>
        <p:spPr>
          <a:xfrm>
            <a:off x="3127485" y="3429000"/>
            <a:ext cx="4482819" cy="64807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i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實現創業夢想、提供健康的餐點、給顧客一個舒適的用餐空間</a:t>
            </a:r>
            <a:endParaRPr lang="zh-TW" altLang="en-US" i="1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7" name="圓角矩形 16"/>
          <p:cNvSpPr/>
          <p:nvPr/>
        </p:nvSpPr>
        <p:spPr>
          <a:xfrm>
            <a:off x="3127484" y="2564904"/>
            <a:ext cx="4482819" cy="64807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i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讓單身朋友能夠自在享受的用餐空間</a:t>
            </a:r>
            <a:endParaRPr lang="zh-TW" altLang="en-US" i="1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7589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6" grpId="1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4" name="向右箭號 3"/>
          <p:cNvSpPr/>
          <p:nvPr/>
        </p:nvSpPr>
        <p:spPr>
          <a:xfrm>
            <a:off x="107504" y="191190"/>
            <a:ext cx="1763688" cy="100556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企業概述</a:t>
            </a:r>
            <a:endParaRPr lang="zh-TW" altLang="en-US" dirty="0"/>
          </a:p>
        </p:txBody>
      </p:sp>
      <p:sp>
        <p:nvSpPr>
          <p:cNvPr id="6" name="框架 5"/>
          <p:cNvSpPr/>
          <p:nvPr/>
        </p:nvSpPr>
        <p:spPr>
          <a:xfrm>
            <a:off x="1948515" y="191190"/>
            <a:ext cx="6840760" cy="1005562"/>
          </a:xfrm>
          <a:prstGeom prst="frame">
            <a:avLst>
              <a:gd name="adj1" fmla="val 150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65445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4720823" y="477947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利基點</a:t>
            </a:r>
            <a:endParaRPr lang="zh-TW" altLang="en-US" dirty="0"/>
          </a:p>
        </p:txBody>
      </p:sp>
      <p:sp>
        <p:nvSpPr>
          <p:cNvPr id="9" name="矩形 8"/>
          <p:cNvSpPr/>
          <p:nvPr/>
        </p:nvSpPr>
        <p:spPr>
          <a:xfrm>
            <a:off x="6948264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經營團隊</a:t>
            </a:r>
            <a:endParaRPr lang="zh-TW" altLang="en-US" dirty="0"/>
          </a:p>
        </p:txBody>
      </p:sp>
      <p:sp>
        <p:nvSpPr>
          <p:cNvPr id="10" name="矩形 9"/>
          <p:cNvSpPr/>
          <p:nvPr/>
        </p:nvSpPr>
        <p:spPr>
          <a:xfrm>
            <a:off x="251520" y="1916832"/>
            <a:ext cx="811915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dirty="0"/>
              <a:t>(1)</a:t>
            </a:r>
            <a:r>
              <a:rPr lang="zh-TW" altLang="zh-TW" dirty="0"/>
              <a:t>現今社會生活結構發生變化</a:t>
            </a:r>
            <a:r>
              <a:rPr lang="zh-TW" altLang="zh-TW" dirty="0" smtClean="0"/>
              <a:t>：</a:t>
            </a:r>
            <a:r>
              <a:rPr lang="zh-TW" altLang="zh-TW" dirty="0"/>
              <a:t>目前單身及一個人生活</a:t>
            </a:r>
            <a:r>
              <a:rPr lang="zh-TW" altLang="zh-TW" dirty="0" smtClean="0"/>
              <a:t>比例</a:t>
            </a:r>
            <a:r>
              <a:rPr lang="zh-TW" altLang="en-US" dirty="0" smtClean="0"/>
              <a:t>比以往社會高</a:t>
            </a:r>
            <a:r>
              <a:rPr lang="zh-TW" altLang="zh-TW" dirty="0" smtClean="0"/>
              <a:t>，使</a:t>
            </a:r>
            <a:r>
              <a:rPr lang="zh-TW" altLang="zh-TW" dirty="0"/>
              <a:t>人們很能享受一個人生活的方式，進而形成市場需求。</a:t>
            </a:r>
          </a:p>
          <a:p>
            <a:endParaRPr lang="en-US" altLang="zh-TW" dirty="0" smtClean="0"/>
          </a:p>
          <a:p>
            <a:pPr algn="ctr"/>
            <a:r>
              <a:rPr lang="en-US" altLang="zh-TW" dirty="0"/>
              <a:t>(2)</a:t>
            </a:r>
            <a:r>
              <a:rPr lang="zh-TW" altLang="zh-TW" dirty="0"/>
              <a:t>「對自己好一點」並不是口號</a:t>
            </a:r>
            <a:r>
              <a:rPr lang="zh-TW" altLang="zh-TW" dirty="0" smtClean="0"/>
              <a:t>：高所得提高</a:t>
            </a:r>
            <a:r>
              <a:rPr lang="zh-TW" altLang="zh-TW" dirty="0"/>
              <a:t>消費能力，較捨得花錢享受一</a:t>
            </a:r>
            <a:r>
              <a:rPr lang="zh-TW" altLang="zh-TW" dirty="0" smtClean="0"/>
              <a:t>個人，</a:t>
            </a:r>
            <a:r>
              <a:rPr lang="zh-TW" altLang="zh-TW" dirty="0"/>
              <a:t>這</a:t>
            </a:r>
            <a:r>
              <a:rPr lang="zh-TW" altLang="zh-TW" dirty="0" smtClean="0"/>
              <a:t>是不能</a:t>
            </a:r>
            <a:r>
              <a:rPr lang="zh-TW" altLang="zh-TW" dirty="0"/>
              <a:t>忽視的原因。</a:t>
            </a:r>
          </a:p>
          <a:p>
            <a:endParaRPr lang="en-US" altLang="zh-TW" dirty="0" smtClean="0"/>
          </a:p>
          <a:p>
            <a:pPr algn="ctr"/>
            <a:r>
              <a:rPr lang="en-US" altLang="zh-TW" dirty="0"/>
              <a:t>(3)</a:t>
            </a:r>
            <a:r>
              <a:rPr lang="zh-TW" altLang="zh-TW" dirty="0"/>
              <a:t>營養健康且方便外食族的服務</a:t>
            </a:r>
            <a:r>
              <a:rPr lang="zh-TW" altLang="zh-TW" dirty="0" smtClean="0"/>
              <a:t>：</a:t>
            </a:r>
            <a:r>
              <a:rPr lang="zh-TW" altLang="zh-TW" dirty="0"/>
              <a:t>外食族的比例年年升高，而現代人越講究營養健康的</a:t>
            </a:r>
            <a:r>
              <a:rPr lang="zh-TW" altLang="zh-TW" dirty="0" smtClean="0"/>
              <a:t>食品，</a:t>
            </a:r>
            <a:r>
              <a:rPr lang="zh-TW" altLang="zh-TW" dirty="0"/>
              <a:t>讓外食族除了便利外更能在外吃到喜愛的餐點，相當符合現代人的需求。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43185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圓角矩形 3"/>
          <p:cNvSpPr/>
          <p:nvPr/>
        </p:nvSpPr>
        <p:spPr>
          <a:xfrm>
            <a:off x="3851920" y="1700808"/>
            <a:ext cx="1728192" cy="792088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店長</a:t>
            </a:r>
            <a:endParaRPr lang="zh-TW" altLang="en-US" sz="28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7061083" y="3429000"/>
            <a:ext cx="1728192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廚師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4864968" y="3429000"/>
            <a:ext cx="1728192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內場服務人員</a:t>
            </a:r>
            <a:endParaRPr lang="zh-TW" altLang="en-US" dirty="0"/>
          </a:p>
        </p:txBody>
      </p:sp>
      <p:sp>
        <p:nvSpPr>
          <p:cNvPr id="7" name="圓角矩形 6"/>
          <p:cNvSpPr/>
          <p:nvPr/>
        </p:nvSpPr>
        <p:spPr>
          <a:xfrm>
            <a:off x="2684457" y="3429000"/>
            <a:ext cx="1728192" cy="792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外場服務人員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467544" y="3429000"/>
            <a:ext cx="172819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副店長</a:t>
            </a:r>
            <a:endParaRPr lang="zh-TW" altLang="en-US" dirty="0"/>
          </a:p>
        </p:txBody>
      </p:sp>
      <p:sp>
        <p:nvSpPr>
          <p:cNvPr id="11" name="向右箭號 10"/>
          <p:cNvSpPr/>
          <p:nvPr/>
        </p:nvSpPr>
        <p:spPr>
          <a:xfrm>
            <a:off x="107504" y="191190"/>
            <a:ext cx="1763688" cy="1005561"/>
          </a:xfrm>
          <a:prstGeom prst="rightArrow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企業概述</a:t>
            </a:r>
            <a:endParaRPr lang="zh-TW" altLang="en-US" sz="20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2" name="框架 11"/>
          <p:cNvSpPr/>
          <p:nvPr/>
        </p:nvSpPr>
        <p:spPr>
          <a:xfrm>
            <a:off x="1948515" y="191190"/>
            <a:ext cx="6840760" cy="1005562"/>
          </a:xfrm>
          <a:prstGeom prst="frame">
            <a:avLst>
              <a:gd name="adj1" fmla="val 15066"/>
            </a:avLst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465445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企業簡介</a:t>
            </a:r>
            <a:endParaRPr lang="zh-TW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4720823" y="477947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利基點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6948264" y="477946"/>
            <a:ext cx="1296144" cy="43204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經營團隊</a:t>
            </a:r>
            <a:endParaRPr lang="zh-TW" altLang="en-US" dirty="0"/>
          </a:p>
        </p:txBody>
      </p:sp>
      <p:cxnSp>
        <p:nvCxnSpPr>
          <p:cNvPr id="17" name="直線接點 16"/>
          <p:cNvCxnSpPr>
            <a:stCxn id="4" idx="2"/>
          </p:cNvCxnSpPr>
          <p:nvPr/>
        </p:nvCxnSpPr>
        <p:spPr>
          <a:xfrm>
            <a:off x="4716016" y="2492896"/>
            <a:ext cx="0" cy="50405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1331640" y="3015573"/>
            <a:ext cx="6593539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endCxn id="7" idx="0"/>
          </p:cNvCxnSpPr>
          <p:nvPr/>
        </p:nvCxnSpPr>
        <p:spPr>
          <a:xfrm>
            <a:off x="3548553" y="3015573"/>
            <a:ext cx="0" cy="413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endCxn id="8" idx="0"/>
          </p:cNvCxnSpPr>
          <p:nvPr/>
        </p:nvCxnSpPr>
        <p:spPr>
          <a:xfrm>
            <a:off x="1331640" y="3015573"/>
            <a:ext cx="0" cy="413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endCxn id="5" idx="0"/>
          </p:cNvCxnSpPr>
          <p:nvPr/>
        </p:nvCxnSpPr>
        <p:spPr>
          <a:xfrm>
            <a:off x="7925179" y="3015573"/>
            <a:ext cx="0" cy="413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endCxn id="6" idx="0"/>
          </p:cNvCxnSpPr>
          <p:nvPr/>
        </p:nvCxnSpPr>
        <p:spPr>
          <a:xfrm>
            <a:off x="5729064" y="3015573"/>
            <a:ext cx="0" cy="4134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97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5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平行四邊形 3"/>
          <p:cNvSpPr/>
          <p:nvPr/>
        </p:nvSpPr>
        <p:spPr>
          <a:xfrm>
            <a:off x="683568" y="-27384"/>
            <a:ext cx="4248472" cy="5085184"/>
          </a:xfrm>
          <a:prstGeom prst="parallelogram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853610" y="1620646"/>
            <a:ext cx="139012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0000" dirty="0" smtClean="0">
                <a:solidFill>
                  <a:schemeClr val="bg1"/>
                </a:solidFill>
                <a:latin typeface="+mn-ea"/>
              </a:rPr>
              <a:t>0</a:t>
            </a:r>
            <a:r>
              <a:rPr lang="en-US" altLang="zh-TW" sz="10000" dirty="0" smtClean="0">
                <a:solidFill>
                  <a:schemeClr val="accent3"/>
                </a:solidFill>
                <a:latin typeface="+mn-ea"/>
              </a:rPr>
              <a:t>2</a:t>
            </a:r>
            <a:endParaRPr lang="zh-TW" altLang="en-US" sz="10000" dirty="0">
              <a:solidFill>
                <a:schemeClr val="accent3"/>
              </a:solidFill>
              <a:latin typeface="+mn-ea"/>
            </a:endParaRPr>
          </a:p>
        </p:txBody>
      </p:sp>
      <p:sp>
        <p:nvSpPr>
          <p:cNvPr id="6" name="雲朵形 5"/>
          <p:cNvSpPr/>
          <p:nvPr/>
        </p:nvSpPr>
        <p:spPr>
          <a:xfrm>
            <a:off x="-3420888" y="2069762"/>
            <a:ext cx="3312368" cy="1263022"/>
          </a:xfrm>
          <a:prstGeom prst="cloud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/>
              <a:t>市場分析</a:t>
            </a: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38753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3.24774E-6 C 1.94444E-6 -0.04673 0.10781 -0.08258 0.23767 -0.08258 C 0.37257 -0.08258 0.48021 -0.04673 0.48021 3.24774E-6 C 0.48021 0.04672 0.58732 0.08304 0.72222 0.08304 C 0.85278 0.08304 0.96059 0.04672 0.96059 3.24774E-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021" y="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4" name="向右箭號 3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市場分析</a:t>
            </a:r>
            <a:endParaRPr lang="zh-TW" altLang="en-US" sz="23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5" name="框架 4"/>
          <p:cNvSpPr/>
          <p:nvPr/>
        </p:nvSpPr>
        <p:spPr>
          <a:xfrm>
            <a:off x="2267744" y="188640"/>
            <a:ext cx="6408712" cy="1008112"/>
          </a:xfrm>
          <a:prstGeom prst="frame">
            <a:avLst>
              <a:gd name="adj1" fmla="val 1529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131840" y="440668"/>
            <a:ext cx="148252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五力分析</a:t>
            </a:r>
            <a:endParaRPr lang="zh-TW" altLang="en-US" dirty="0"/>
          </a:p>
        </p:txBody>
      </p:sp>
      <p:sp>
        <p:nvSpPr>
          <p:cNvPr id="8" name="圓角矩形 7"/>
          <p:cNvSpPr/>
          <p:nvPr/>
        </p:nvSpPr>
        <p:spPr>
          <a:xfrm>
            <a:off x="6238776" y="440668"/>
            <a:ext cx="15333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國民所得分析</a:t>
            </a:r>
            <a:endParaRPr lang="zh-TW" altLang="en-US" sz="1600" dirty="0"/>
          </a:p>
        </p:txBody>
      </p:sp>
      <p:sp>
        <p:nvSpPr>
          <p:cNvPr id="9" name="一般五邊形 8"/>
          <p:cNvSpPr/>
          <p:nvPr/>
        </p:nvSpPr>
        <p:spPr>
          <a:xfrm>
            <a:off x="107504" y="1916832"/>
            <a:ext cx="3024336" cy="2736304"/>
          </a:xfrm>
          <a:prstGeom prst="pentago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五力分析</a:t>
            </a:r>
            <a:endParaRPr lang="en-US" altLang="zh-TW" sz="3300" dirty="0" smtClean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  <a:p>
            <a:pPr algn="ctr"/>
            <a:endParaRPr lang="zh-TW" altLang="en-US" sz="32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18" name="摺角紙張 17"/>
          <p:cNvSpPr/>
          <p:nvPr/>
        </p:nvSpPr>
        <p:spPr>
          <a:xfrm>
            <a:off x="3308504" y="1412776"/>
            <a:ext cx="5546631" cy="648072"/>
          </a:xfrm>
          <a:prstGeom prst="foldedCorner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供應商的議價能力</a:t>
            </a:r>
            <a:r>
              <a:rPr lang="en-US" altLang="zh-TW" sz="2400" b="1" dirty="0" smtClean="0"/>
              <a:t>:</a:t>
            </a:r>
            <a:r>
              <a:rPr lang="zh-TW" altLang="en-US" sz="2400" dirty="0" smtClean="0"/>
              <a:t>原物料調漲調降</a:t>
            </a:r>
            <a:endParaRPr lang="zh-TW" altLang="en-US" sz="2400" dirty="0"/>
          </a:p>
        </p:txBody>
      </p:sp>
      <p:sp>
        <p:nvSpPr>
          <p:cNvPr id="19" name="摺角紙張 18"/>
          <p:cNvSpPr/>
          <p:nvPr/>
        </p:nvSpPr>
        <p:spPr>
          <a:xfrm>
            <a:off x="3308504" y="4437112"/>
            <a:ext cx="5546631" cy="648072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現有競爭者的威脅</a:t>
            </a:r>
            <a:r>
              <a:rPr lang="en-US" altLang="zh-TW" b="1" dirty="0">
                <a:latin typeface="華康中明體" panose="02020509000000000000" pitchFamily="49" charset="-120"/>
                <a:ea typeface="華康中明體" panose="02020509000000000000" pitchFamily="49" charset="-120"/>
              </a:rPr>
              <a:t>:</a:t>
            </a:r>
            <a:r>
              <a:rPr lang="zh-TW" altLang="en-US" sz="1700" dirty="0" smtClean="0"/>
              <a:t>速食業者、便利商店、輕食咖啡廳</a:t>
            </a:r>
            <a:endParaRPr lang="zh-TW" altLang="en-US" sz="1700" dirty="0"/>
          </a:p>
        </p:txBody>
      </p:sp>
      <p:sp>
        <p:nvSpPr>
          <p:cNvPr id="20" name="摺角紙張 19"/>
          <p:cNvSpPr/>
          <p:nvPr/>
        </p:nvSpPr>
        <p:spPr>
          <a:xfrm>
            <a:off x="3308504" y="3692396"/>
            <a:ext cx="5546631" cy="648072"/>
          </a:xfrm>
          <a:prstGeom prst="foldedCorner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替代品的威脅</a:t>
            </a:r>
            <a:r>
              <a:rPr lang="en-US" altLang="zh-TW" b="1" dirty="0" smtClean="0"/>
              <a:t>:</a:t>
            </a:r>
            <a:r>
              <a:rPr lang="zh-TW" altLang="en-US" dirty="0" smtClean="0"/>
              <a:t>速食業者皆有個人餐點且附設單人座位</a:t>
            </a:r>
            <a:endParaRPr lang="zh-TW" altLang="en-US" dirty="0"/>
          </a:p>
        </p:txBody>
      </p:sp>
      <p:sp>
        <p:nvSpPr>
          <p:cNvPr id="21" name="摺角紙張 20"/>
          <p:cNvSpPr/>
          <p:nvPr/>
        </p:nvSpPr>
        <p:spPr>
          <a:xfrm>
            <a:off x="3308504" y="2960948"/>
            <a:ext cx="5546631" cy="648072"/>
          </a:xfrm>
          <a:prstGeom prst="foldedCorner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sz="2000" b="1" dirty="0" smtClean="0"/>
              <a:t>潛在競爭者的威脅</a:t>
            </a:r>
            <a:r>
              <a:rPr lang="en-US" altLang="zh-TW" sz="2000" b="1" dirty="0" smtClean="0"/>
              <a:t>:</a:t>
            </a:r>
            <a:r>
              <a:rPr lang="zh-TW" altLang="en-US" sz="2000" dirty="0" smtClean="0"/>
              <a:t>目前尚無</a:t>
            </a:r>
            <a:endParaRPr lang="en-US" altLang="zh-TW" sz="2000" dirty="0" smtClean="0"/>
          </a:p>
        </p:txBody>
      </p:sp>
      <p:sp>
        <p:nvSpPr>
          <p:cNvPr id="22" name="摺角紙張 21"/>
          <p:cNvSpPr/>
          <p:nvPr/>
        </p:nvSpPr>
        <p:spPr>
          <a:xfrm>
            <a:off x="3308504" y="2204864"/>
            <a:ext cx="5546631" cy="648072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b="1" dirty="0" smtClean="0"/>
              <a:t>消費者的議價能力</a:t>
            </a:r>
            <a:r>
              <a:rPr lang="en-US" altLang="zh-TW" b="1" dirty="0" smtClean="0"/>
              <a:t>:</a:t>
            </a:r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市面上針對單人推出的餐廳幾乎沒</a:t>
            </a:r>
            <a:endParaRPr lang="en-US" altLang="zh-TW" dirty="0" smtClean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  <a:p>
            <a:pPr algn="ctr"/>
            <a:r>
              <a:rPr lang="zh-TW" altLang="en-US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            有，甚至少許提供單人座位</a:t>
            </a:r>
            <a:endParaRPr lang="zh-TW" altLang="en-US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80651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向右箭號 2"/>
          <p:cNvSpPr/>
          <p:nvPr/>
        </p:nvSpPr>
        <p:spPr>
          <a:xfrm>
            <a:off x="251520" y="188640"/>
            <a:ext cx="1800200" cy="1008112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300" dirty="0" smtClean="0">
                <a:latin typeface="華康中明體" panose="02020509000000000000" pitchFamily="49" charset="-120"/>
                <a:ea typeface="華康中明體" panose="02020509000000000000" pitchFamily="49" charset="-120"/>
              </a:rPr>
              <a:t>市場分析</a:t>
            </a:r>
            <a:endParaRPr lang="zh-TW" altLang="en-US" sz="2300" dirty="0">
              <a:latin typeface="華康中明體" panose="02020509000000000000" pitchFamily="49" charset="-120"/>
              <a:ea typeface="華康中明體" panose="02020509000000000000" pitchFamily="49" charset="-120"/>
            </a:endParaRPr>
          </a:p>
        </p:txBody>
      </p:sp>
      <p:sp>
        <p:nvSpPr>
          <p:cNvPr id="4" name="框架 3"/>
          <p:cNvSpPr/>
          <p:nvPr/>
        </p:nvSpPr>
        <p:spPr>
          <a:xfrm>
            <a:off x="2267744" y="188640"/>
            <a:ext cx="6408712" cy="1008112"/>
          </a:xfrm>
          <a:prstGeom prst="frame">
            <a:avLst>
              <a:gd name="adj1" fmla="val 15291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5" name="圓角矩形 4"/>
          <p:cNvSpPr/>
          <p:nvPr/>
        </p:nvSpPr>
        <p:spPr>
          <a:xfrm>
            <a:off x="2915816" y="428754"/>
            <a:ext cx="1482528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五力分析</a:t>
            </a:r>
            <a:endParaRPr lang="zh-TW" altLang="en-US" dirty="0"/>
          </a:p>
        </p:txBody>
      </p:sp>
      <p:sp>
        <p:nvSpPr>
          <p:cNvPr id="6" name="圓角矩形 5"/>
          <p:cNvSpPr/>
          <p:nvPr/>
        </p:nvSpPr>
        <p:spPr>
          <a:xfrm>
            <a:off x="6372200" y="440668"/>
            <a:ext cx="1533352" cy="5040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1600" dirty="0" smtClean="0"/>
              <a:t>國民所得分析</a:t>
            </a:r>
            <a:endParaRPr lang="zh-TW" alt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4016" y="2636912"/>
            <a:ext cx="5413375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108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177</TotalTime>
  <Words>938</Words>
  <Application>Microsoft Office PowerPoint</Application>
  <PresentationFormat>如螢幕大小 (4:3)</PresentationFormat>
  <Paragraphs>148</Paragraphs>
  <Slides>20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20</vt:i4>
      </vt:variant>
    </vt:vector>
  </HeadingPairs>
  <TitlesOfParts>
    <vt:vector size="21" baseType="lpstr">
      <vt:lpstr>角度</vt:lpstr>
      <vt:lpstr> </vt:lpstr>
      <vt:lpstr>目錄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24</cp:revision>
  <dcterms:created xsi:type="dcterms:W3CDTF">2019-03-15T06:03:48Z</dcterms:created>
  <dcterms:modified xsi:type="dcterms:W3CDTF">2019-03-15T09:01:15Z</dcterms:modified>
</cp:coreProperties>
</file>