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9" r:id="rId3"/>
    <p:sldId id="270" r:id="rId4"/>
    <p:sldId id="272" r:id="rId5"/>
    <p:sldId id="278" r:id="rId6"/>
    <p:sldId id="271" r:id="rId7"/>
    <p:sldId id="273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8E45"/>
    <a:srgbClr val="E1E6EA"/>
    <a:srgbClr val="FBE5D6"/>
    <a:srgbClr val="F4F4F2"/>
    <a:srgbClr val="FEE7AC"/>
    <a:srgbClr val="E6A2A7"/>
    <a:srgbClr val="ECB8BC"/>
    <a:srgbClr val="FFFFFF"/>
    <a:srgbClr val="FDD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95421" autoAdjust="0"/>
  </p:normalViewPr>
  <p:slideViewPr>
    <p:cSldViewPr snapToGrid="0">
      <p:cViewPr>
        <p:scale>
          <a:sx n="80" d="100"/>
          <a:sy n="80" d="100"/>
        </p:scale>
        <p:origin x="-1301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24AB9-C806-4F78-AD63-9FFCBD873D8C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4923-6585-4635-8229-8835D7B688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31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C4923-6585-4635-8229-8835D7B688E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1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8D0A-29B4-4FD2-A062-A515F4206D56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AA91-52D3-4D2C-9A32-FDDE7B1AE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43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8D0A-29B4-4FD2-A062-A515F4206D56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AA91-52D3-4D2C-9A32-FDDE7B1AE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1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8D0A-29B4-4FD2-A062-A515F4206D56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AA91-52D3-4D2C-9A32-FDDE7B1AE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60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8D0A-29B4-4FD2-A062-A515F4206D56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AA91-52D3-4D2C-9A32-FDDE7B1AE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63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8D0A-29B4-4FD2-A062-A515F4206D56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AA91-52D3-4D2C-9A32-FDDE7B1AE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91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8D0A-29B4-4FD2-A062-A515F4206D56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AA91-52D3-4D2C-9A32-FDDE7B1AE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38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8D0A-29B4-4FD2-A062-A515F4206D56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AA91-52D3-4D2C-9A32-FDDE7B1AE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22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8D0A-29B4-4FD2-A062-A515F4206D56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AA91-52D3-4D2C-9A32-FDDE7B1AE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32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8D0A-29B4-4FD2-A062-A515F4206D56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AA91-52D3-4D2C-9A32-FDDE7B1AE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11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8D0A-29B4-4FD2-A062-A515F4206D56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AA91-52D3-4D2C-9A32-FDDE7B1AE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36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8D0A-29B4-4FD2-A062-A515F4206D56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AA91-52D3-4D2C-9A32-FDDE7B1AE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39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A8D0A-29B4-4FD2-A062-A515F4206D56}" type="datetimeFigureOut">
              <a:rPr lang="zh-TW" altLang="en-US" smtClean="0"/>
              <a:t>2020/3/30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0AA91-52D3-4D2C-9A32-FDDE7B1AE9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5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8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69836" y="1875904"/>
            <a:ext cx="5369634" cy="33921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 rot="16899997">
            <a:off x="1859595" y="1037411"/>
            <a:ext cx="11405706" cy="6173941"/>
          </a:xfrm>
          <a:prstGeom prst="rect">
            <a:avLst/>
          </a:prstGeom>
          <a:solidFill>
            <a:srgbClr val="FDD87F"/>
          </a:solidFill>
          <a:ln>
            <a:noFill/>
          </a:ln>
          <a:effectLst>
            <a:outerShdw blurRad="101600" dist="406400" dir="10680000" algn="tl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29" r="100000">
                        <a14:foregroundMark x1="20035" y1="42022" x2="19858" y2="68331"/>
                        <a14:foregroundMark x1="12234" y1="52497" x2="21454" y2="53715"/>
                        <a14:foregroundMark x1="14539" y1="30329" x2="16844" y2="32887"/>
                        <a14:foregroundMark x1="14539" y1="27406" x2="15957" y2="30085"/>
                        <a14:foregroundMark x1="47163" y1="71376" x2="54433" y2="49695"/>
                        <a14:foregroundMark x1="36525" y1="54689" x2="32270" y2="63216"/>
                        <a14:foregroundMark x1="61348" y1="64677" x2="62411" y2="90743"/>
                        <a14:foregroundMark x1="54787" y1="74543" x2="59929" y2="77710"/>
                        <a14:foregroundMark x1="60461" y1="61023" x2="65426" y2="61510"/>
                        <a14:foregroundMark x1="89894" y1="25944" x2="75177" y2="60049"/>
                        <a14:foregroundMark x1="54078" y1="72107" x2="54965" y2="76736"/>
                        <a14:foregroundMark x1="92730" y1="88185" x2="95745" y2="88063"/>
                        <a14:foregroundMark x1="76418" y1="81242" x2="80674" y2="81121"/>
                        <a14:foregroundMark x1="19149" y1="42266" x2="17199" y2="69428"/>
                        <a14:foregroundMark x1="17199" y1="69184" x2="25355" y2="69184"/>
                        <a14:foregroundMark x1="25355" y1="69184" x2="25532" y2="37881"/>
                        <a14:foregroundMark x1="25532" y1="37881" x2="11348" y2="50548"/>
                        <a14:foregroundMark x1="18617" y1="26918" x2="36525" y2="48599"/>
                        <a14:foregroundMark x1="24645" y1="29598" x2="75177" y2="1827"/>
                        <a14:foregroundMark x1="51596" y1="1827" x2="28723" y2="27406"/>
                        <a14:foregroundMark x1="30674" y1="22046" x2="38830" y2="0"/>
                        <a14:foregroundMark x1="42908" y1="28380" x2="39362" y2="64799"/>
                        <a14:foregroundMark x1="44326" y1="66261" x2="53901" y2="70767"/>
                        <a14:foregroundMark x1="87234" y1="74178" x2="78014" y2="81121"/>
                        <a14:foregroundMark x1="78014" y1="81242" x2="65426" y2="59683"/>
                        <a14:foregroundMark x1="68794" y1="70767" x2="64184" y2="91230"/>
                        <a14:foregroundMark x1="64184" y1="90743" x2="72340" y2="72594"/>
                        <a14:foregroundMark x1="81560" y1="11937" x2="78014" y2="28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82" t="997"/>
          <a:stretch/>
        </p:blipFill>
        <p:spPr bwMode="auto">
          <a:xfrm>
            <a:off x="4899547" y="20734"/>
            <a:ext cx="4258101" cy="68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690610"/>
            <a:ext cx="5485660" cy="1025926"/>
          </a:xfrm>
        </p:spPr>
        <p:txBody>
          <a:bodyPr anchor="ctr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altLang="zh-TW" sz="2400" b="1" dirty="0" smtClean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 smtClean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400" b="1" dirty="0" smtClean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度第</a:t>
            </a:r>
            <a:r>
              <a:rPr lang="en-US" altLang="zh-TW" sz="2400" b="1" dirty="0" smtClean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 smtClean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2400" b="1" dirty="0" smtClean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 smtClean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桃園市立中壢商業高級中等學校</a:t>
            </a:r>
            <a:endParaRPr lang="zh-TW" altLang="en-US" sz="2400" b="1" dirty="0">
              <a:solidFill>
                <a:srgbClr val="9966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3648" y="2198110"/>
            <a:ext cx="5485660" cy="2719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4800" b="1" dirty="0">
                <a:solidFill>
                  <a:srgbClr val="946537"/>
                </a:solidFill>
                <a:latin typeface="微軟正黑體" pitchFamily="34" charset="-120"/>
                <a:ea typeface="微軟正黑體" pitchFamily="34" charset="-120"/>
              </a:rPr>
              <a:t>職科一年級</a:t>
            </a:r>
            <a:endParaRPr lang="en-US" altLang="zh-TW" sz="4800" b="1" dirty="0">
              <a:solidFill>
                <a:srgbClr val="946537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4800" b="1" dirty="0">
                <a:solidFill>
                  <a:srgbClr val="946537"/>
                </a:solidFill>
                <a:latin typeface="微軟正黑體" pitchFamily="34" charset="-120"/>
                <a:ea typeface="微軟正黑體" pitchFamily="34" charset="-120"/>
              </a:rPr>
              <a:t>學習診斷測驗</a:t>
            </a:r>
            <a:r>
              <a:rPr lang="en-US" altLang="zh-TW" sz="4800" b="1" dirty="0">
                <a:solidFill>
                  <a:srgbClr val="946537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>
                <a:solidFill>
                  <a:srgbClr val="946537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>
                <a:solidFill>
                  <a:srgbClr val="946537"/>
                </a:solidFill>
                <a:latin typeface="微軟正黑體" pitchFamily="34" charset="-120"/>
                <a:ea typeface="微軟正黑體" pitchFamily="34" charset="-120"/>
              </a:rPr>
              <a:t>計分說明</a:t>
            </a:r>
            <a:endParaRPr lang="zh-TW" altLang="en-US" sz="4800" dirty="0">
              <a:solidFill>
                <a:srgbClr val="94653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648" y="5268036"/>
            <a:ext cx="2906973" cy="38977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tabLst>
                <a:tab pos="628650" algn="l"/>
              </a:tabLst>
            </a:pPr>
            <a:r>
              <a:rPr lang="en-US" altLang="zh-TW" sz="2000" dirty="0" smtClean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109.03</a:t>
            </a:r>
            <a:r>
              <a:rPr lang="zh-TW" altLang="en-US" sz="2000" dirty="0" smtClean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壢商輔導</a:t>
            </a:r>
            <a:r>
              <a:rPr lang="zh-TW" altLang="en-US" sz="2000" dirty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</a:p>
        </p:txBody>
      </p:sp>
    </p:spTree>
    <p:extLst>
      <p:ext uri="{BB962C8B-B14F-4D97-AF65-F5344CB8AC3E}">
        <p14:creationId xmlns:p14="http://schemas.microsoft.com/office/powerpoint/2010/main" val="31142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042015" y="819150"/>
            <a:ext cx="5899765" cy="118419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1042015" y="186058"/>
            <a:ext cx="5061565" cy="46316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More of the Amazing Work by Sachin Te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304" y1="6316" x2="12658" y2="42526"/>
                        <a14:foregroundMark x1="12658" y1="45895" x2="19409" y2="79579"/>
                        <a14:foregroundMark x1="19409" y1="79579" x2="44726" y2="93474"/>
                        <a14:foregroundMark x1="44726" y1="94316" x2="73840" y2="84211"/>
                        <a14:foregroundMark x1="73840" y1="84211" x2="87342" y2="40421"/>
                        <a14:foregroundMark x1="87342" y1="40421" x2="75949" y2="10105"/>
                        <a14:foregroundMark x1="75949" y1="10526" x2="52743" y2="5053"/>
                        <a14:foregroundMark x1="52743" y1="5053" x2="23629" y2="17263"/>
                        <a14:foregroundMark x1="23629" y1="17263" x2="4219" y2="42947"/>
                        <a14:foregroundMark x1="5485" y1="43789" x2="13502" y2="71579"/>
                        <a14:foregroundMark x1="14768" y1="70316" x2="39662" y2="92211"/>
                        <a14:foregroundMark x1="40084" y1="90947" x2="61603" y2="93053"/>
                        <a14:foregroundMark x1="61603" y1="93053" x2="95359" y2="59368"/>
                        <a14:foregroundMark x1="94937" y1="59368" x2="89873" y2="35789"/>
                        <a14:foregroundMark x1="89451" y1="36632" x2="80591" y2="15579"/>
                        <a14:foregroundMark x1="80591" y1="15579" x2="55696" y2="2526"/>
                        <a14:foregroundMark x1="57384" y1="5474" x2="78903" y2="34105"/>
                        <a14:foregroundMark x1="78903" y1="25684" x2="42616" y2="5895"/>
                        <a14:foregroundMark x1="42194" y1="5895" x2="10970" y2="30737"/>
                        <a14:foregroundMark x1="20675" y1="18105" x2="5907" y2="31579"/>
                        <a14:foregroundMark x1="20253" y1="20211" x2="45570" y2="4632"/>
                        <a14:foregroundMark x1="19409" y1="22316" x2="14346" y2="58105"/>
                        <a14:foregroundMark x1="10970" y1="60211" x2="19831" y2="80000"/>
                        <a14:foregroundMark x1="20253" y1="60632" x2="24051" y2="76632"/>
                        <a14:foregroundMark x1="8017" y1="55158" x2="11392" y2="67789"/>
                        <a14:foregroundMark x1="49789" y1="95579" x2="70464" y2="91789"/>
                        <a14:foregroundMark x1="69620" y1="91368" x2="69620" y2="91368"/>
                        <a14:foregroundMark x1="51899" y1="21895" x2="52743" y2="27368"/>
                        <a14:foregroundMark x1="48101" y1="75789" x2="54430" y2="75789"/>
                        <a14:foregroundMark x1="21519" y1="33684" x2="21097" y2="73263"/>
                        <a14:foregroundMark x1="33333" y1="18947" x2="70464" y2="15158"/>
                        <a14:foregroundMark x1="77637" y1="28211" x2="82700" y2="64842"/>
                        <a14:foregroundMark x1="81435" y1="13474" x2="94515" y2="37053"/>
                        <a14:foregroundMark x1="94515" y1="39158" x2="92827" y2="64421"/>
                        <a14:foregroundMark x1="94515" y1="62316" x2="88608" y2="77474"/>
                        <a14:backgroundMark x1="94093" y1="6316" x2="94515" y2="24842"/>
                        <a14:backgroundMark x1="95359" y1="31579" x2="98312" y2="43789"/>
                        <a14:backgroundMark x1="4219" y1="27368" x2="0" y2="36211"/>
                        <a14:backgroundMark x1="2110" y1="35368" x2="2532" y2="58947"/>
                        <a14:backgroundMark x1="44304" y1="97684" x2="73418" y2="96000"/>
                        <a14:backgroundMark x1="40506" y1="29895" x2="36709" y2="38316"/>
                        <a14:backgroundMark x1="64135" y1="27789" x2="73418" y2="45474"/>
                        <a14:backgroundMark x1="63291" y1="20211" x2="58228" y2="21474"/>
                        <a14:backgroundMark x1="44304" y1="21053" x2="47679" y2="17263"/>
                        <a14:backgroundMark x1="62447" y1="17684" x2="45992" y2="18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790">
            <a:off x="-149268" y="-111713"/>
            <a:ext cx="2384425" cy="23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64542" y="649225"/>
            <a:ext cx="2693208" cy="867579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計分  </a:t>
            </a:r>
            <a:r>
              <a:rPr lang="en-US" altLang="zh-TW" sz="6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方式</a:t>
            </a:r>
            <a:endParaRPr lang="zh-TW" altLang="en-US" sz="66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8151" y="2067708"/>
            <a:ext cx="9486900" cy="463789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62000" y="2408008"/>
            <a:ext cx="81915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</a:pP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測驗的回答是採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計分方法如下：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0" indent="-457200">
              <a:spcBef>
                <a:spcPts val="600"/>
              </a:spcBef>
              <a:buFont typeface="+mj-lt"/>
              <a:buAutoNum type="arabicParenR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答「是」給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</a:p>
          <a:p>
            <a:pPr marL="628650" lvl="0" indent="-457200">
              <a:spcBef>
                <a:spcPts val="600"/>
              </a:spcBef>
              <a:buFont typeface="+mj-lt"/>
              <a:buAutoNum type="arabicParenR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答「？」給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0" indent="-457200">
              <a:spcBef>
                <a:spcPts val="600"/>
              </a:spcBef>
              <a:buFont typeface="+mj-lt"/>
              <a:buAutoNum type="arabicParenR"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答「否」給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</a:p>
        </p:txBody>
      </p:sp>
    </p:spTree>
    <p:extLst>
      <p:ext uri="{BB962C8B-B14F-4D97-AF65-F5344CB8AC3E}">
        <p14:creationId xmlns:p14="http://schemas.microsoft.com/office/powerpoint/2010/main" val="36828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042015" y="819150"/>
            <a:ext cx="5899765" cy="118419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1042015" y="186058"/>
            <a:ext cx="5061565" cy="46316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More of the Amazing Work by Sachin Te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304" y1="6316" x2="12658" y2="42526"/>
                        <a14:foregroundMark x1="12658" y1="45895" x2="19409" y2="79579"/>
                        <a14:foregroundMark x1="19409" y1="79579" x2="44726" y2="93474"/>
                        <a14:foregroundMark x1="44726" y1="94316" x2="73840" y2="84211"/>
                        <a14:foregroundMark x1="73840" y1="84211" x2="87342" y2="40421"/>
                        <a14:foregroundMark x1="87342" y1="40421" x2="75949" y2="10105"/>
                        <a14:foregroundMark x1="75949" y1="10526" x2="52743" y2="5053"/>
                        <a14:foregroundMark x1="52743" y1="5053" x2="23629" y2="17263"/>
                        <a14:foregroundMark x1="23629" y1="17263" x2="4219" y2="42947"/>
                        <a14:foregroundMark x1="5485" y1="43789" x2="13502" y2="71579"/>
                        <a14:foregroundMark x1="14768" y1="70316" x2="39662" y2="92211"/>
                        <a14:foregroundMark x1="40084" y1="90947" x2="61603" y2="93053"/>
                        <a14:foregroundMark x1="61603" y1="93053" x2="95359" y2="59368"/>
                        <a14:foregroundMark x1="94937" y1="59368" x2="89873" y2="35789"/>
                        <a14:foregroundMark x1="89451" y1="36632" x2="80591" y2="15579"/>
                        <a14:foregroundMark x1="80591" y1="15579" x2="55696" y2="2526"/>
                        <a14:foregroundMark x1="57384" y1="5474" x2="78903" y2="34105"/>
                        <a14:foregroundMark x1="78903" y1="25684" x2="42616" y2="5895"/>
                        <a14:foregroundMark x1="42194" y1="5895" x2="10970" y2="30737"/>
                        <a14:foregroundMark x1="20675" y1="18105" x2="5907" y2="31579"/>
                        <a14:foregroundMark x1="20253" y1="20211" x2="45570" y2="4632"/>
                        <a14:foregroundMark x1="19409" y1="22316" x2="14346" y2="58105"/>
                        <a14:foregroundMark x1="10970" y1="60211" x2="19831" y2="80000"/>
                        <a14:foregroundMark x1="20253" y1="60632" x2="24051" y2="76632"/>
                        <a14:foregroundMark x1="8017" y1="55158" x2="11392" y2="67789"/>
                        <a14:foregroundMark x1="49789" y1="95579" x2="70464" y2="91789"/>
                        <a14:foregroundMark x1="69620" y1="91368" x2="69620" y2="91368"/>
                        <a14:foregroundMark x1="51899" y1="21895" x2="52743" y2="27368"/>
                        <a14:foregroundMark x1="48101" y1="75789" x2="54430" y2="75789"/>
                        <a14:foregroundMark x1="21519" y1="33684" x2="21097" y2="73263"/>
                        <a14:foregroundMark x1="33333" y1="18947" x2="70464" y2="15158"/>
                        <a14:foregroundMark x1="77637" y1="28211" x2="82700" y2="64842"/>
                        <a14:foregroundMark x1="81435" y1="13474" x2="94515" y2="37053"/>
                        <a14:foregroundMark x1="94515" y1="39158" x2="92827" y2="64421"/>
                        <a14:foregroundMark x1="94515" y1="62316" x2="88608" y2="77474"/>
                        <a14:backgroundMark x1="94093" y1="6316" x2="94515" y2="24842"/>
                        <a14:backgroundMark x1="95359" y1="31579" x2="98312" y2="43789"/>
                        <a14:backgroundMark x1="4219" y1="27368" x2="0" y2="36211"/>
                        <a14:backgroundMark x1="2110" y1="35368" x2="2532" y2="58947"/>
                        <a14:backgroundMark x1="44304" y1="97684" x2="73418" y2="96000"/>
                        <a14:backgroundMark x1="40506" y1="29895" x2="36709" y2="38316"/>
                        <a14:backgroundMark x1="64135" y1="27789" x2="73418" y2="45474"/>
                        <a14:backgroundMark x1="63291" y1="20211" x2="58228" y2="21474"/>
                        <a14:backgroundMark x1="44304" y1="21053" x2="47679" y2="17263"/>
                        <a14:backgroundMark x1="62447" y1="17684" x2="45992" y2="18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790">
            <a:off x="-149268" y="-111713"/>
            <a:ext cx="2384425" cy="23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38151" y="2067708"/>
            <a:ext cx="9486900" cy="463789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62000" y="2408008"/>
            <a:ext cx="81915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計分方式：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lvl="0" indent="-266700">
              <a:lnSpc>
                <a:spcPct val="150000"/>
              </a:lnSpc>
              <a:spcBef>
                <a:spcPts val="6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題至第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題的得分加起來，寫在下面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的橫線上，再將第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題至第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題的得分加起來，寫在下面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MH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的橫線上，依此類推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lvl="0" indent="-266700">
              <a:lnSpc>
                <a:spcPct val="150000"/>
              </a:lnSpc>
              <a:spcBef>
                <a:spcPts val="600"/>
              </a:spcBef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分項測驗</a:t>
            </a: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最高分數為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分，最低分數為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，此即該分測驗的原始分數。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2164542" y="649225"/>
            <a:ext cx="2693208" cy="86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計分  </a:t>
            </a:r>
            <a:r>
              <a:rPr lang="en-US" altLang="zh-TW" sz="6600" b="1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="1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方式</a:t>
            </a:r>
            <a:endParaRPr lang="zh-TW" altLang="en-US" sz="66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80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5421" y="5012675"/>
            <a:ext cx="2758310" cy="145084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0014" y="5012675"/>
            <a:ext cx="2489123" cy="1460498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E6A2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</a:t>
            </a:r>
            <a:br>
              <a:rPr lang="en-US" altLang="zh-TW" b="1" dirty="0" smtClean="0">
                <a:solidFill>
                  <a:srgbClr val="E6A2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rgbClr val="E6A2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Example</a:t>
            </a:r>
            <a:endParaRPr lang="zh-TW" altLang="en-US" b="1" dirty="0">
              <a:solidFill>
                <a:srgbClr val="E6A2A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1" y="2165246"/>
            <a:ext cx="2758310" cy="27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168324" y="198302"/>
            <a:ext cx="5801774" cy="649995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7" t="11466" r="71476" b="52329"/>
          <a:stretch/>
        </p:blipFill>
        <p:spPr>
          <a:xfrm>
            <a:off x="4021157" y="477500"/>
            <a:ext cx="1454226" cy="5941557"/>
          </a:xfrm>
        </p:spPr>
      </p:pic>
      <p:sp>
        <p:nvSpPr>
          <p:cNvPr id="3" name="文字方塊 2"/>
          <p:cNvSpPr txBox="1"/>
          <p:nvPr/>
        </p:nvSpPr>
        <p:spPr>
          <a:xfrm>
            <a:off x="4645703" y="985255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14890" y="1355687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29372" y="706057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29372" y="1609712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429372" y="1954675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98559" y="2259342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914890" y="2573264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33688" y="2878516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694208" y="3201838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951723" y="3515136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469167" y="3829604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429372" y="4117206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420447" y="4421873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445423" y="4764902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429372" y="5052504"/>
            <a:ext cx="3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69116" y="1062634"/>
            <a:ext cx="2183538" cy="40934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是：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個數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？：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否：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>
            <a:off x="5702924" y="3109348"/>
            <a:ext cx="36628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5702924" y="5968295"/>
            <a:ext cx="36628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6369116" y="5614352"/>
            <a:ext cx="2183538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16+3+0=19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4582263" y="5635877"/>
            <a:ext cx="69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19</a:t>
            </a:r>
            <a:endParaRPr lang="zh-TW" alt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042015" y="819150"/>
            <a:ext cx="5899765" cy="118419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1042015" y="186058"/>
            <a:ext cx="5061565" cy="46316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More of the Amazing Work by Sachin Te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304" y1="6316" x2="12658" y2="42526"/>
                        <a14:foregroundMark x1="12658" y1="45895" x2="19409" y2="79579"/>
                        <a14:foregroundMark x1="19409" y1="79579" x2="44726" y2="93474"/>
                        <a14:foregroundMark x1="44726" y1="94316" x2="73840" y2="84211"/>
                        <a14:foregroundMark x1="73840" y1="84211" x2="87342" y2="40421"/>
                        <a14:foregroundMark x1="87342" y1="40421" x2="75949" y2="10105"/>
                        <a14:foregroundMark x1="75949" y1="10526" x2="52743" y2="5053"/>
                        <a14:foregroundMark x1="52743" y1="5053" x2="23629" y2="17263"/>
                        <a14:foregroundMark x1="23629" y1="17263" x2="4219" y2="42947"/>
                        <a14:foregroundMark x1="5485" y1="43789" x2="13502" y2="71579"/>
                        <a14:foregroundMark x1="14768" y1="70316" x2="39662" y2="92211"/>
                        <a14:foregroundMark x1="40084" y1="90947" x2="61603" y2="93053"/>
                        <a14:foregroundMark x1="61603" y1="93053" x2="95359" y2="59368"/>
                        <a14:foregroundMark x1="94937" y1="59368" x2="89873" y2="35789"/>
                        <a14:foregroundMark x1="89451" y1="36632" x2="80591" y2="15579"/>
                        <a14:foregroundMark x1="80591" y1="15579" x2="55696" y2="2526"/>
                        <a14:foregroundMark x1="57384" y1="5474" x2="78903" y2="34105"/>
                        <a14:foregroundMark x1="78903" y1="25684" x2="42616" y2="5895"/>
                        <a14:foregroundMark x1="42194" y1="5895" x2="10970" y2="30737"/>
                        <a14:foregroundMark x1="20675" y1="18105" x2="5907" y2="31579"/>
                        <a14:foregroundMark x1="20253" y1="20211" x2="45570" y2="4632"/>
                        <a14:foregroundMark x1="19409" y1="22316" x2="14346" y2="58105"/>
                        <a14:foregroundMark x1="10970" y1="60211" x2="19831" y2="80000"/>
                        <a14:foregroundMark x1="20253" y1="60632" x2="24051" y2="76632"/>
                        <a14:foregroundMark x1="8017" y1="55158" x2="11392" y2="67789"/>
                        <a14:foregroundMark x1="49789" y1="95579" x2="70464" y2="91789"/>
                        <a14:foregroundMark x1="69620" y1="91368" x2="69620" y2="91368"/>
                        <a14:foregroundMark x1="51899" y1="21895" x2="52743" y2="27368"/>
                        <a14:foregroundMark x1="48101" y1="75789" x2="54430" y2="75789"/>
                        <a14:foregroundMark x1="21519" y1="33684" x2="21097" y2="73263"/>
                        <a14:foregroundMark x1="33333" y1="18947" x2="70464" y2="15158"/>
                        <a14:foregroundMark x1="77637" y1="28211" x2="82700" y2="64842"/>
                        <a14:foregroundMark x1="81435" y1="13474" x2="94515" y2="37053"/>
                        <a14:foregroundMark x1="94515" y1="39158" x2="92827" y2="64421"/>
                        <a14:foregroundMark x1="94515" y1="62316" x2="88608" y2="77474"/>
                        <a14:backgroundMark x1="94093" y1="6316" x2="94515" y2="24842"/>
                        <a14:backgroundMark x1="95359" y1="31579" x2="98312" y2="43789"/>
                        <a14:backgroundMark x1="4219" y1="27368" x2="0" y2="36211"/>
                        <a14:backgroundMark x1="2110" y1="35368" x2="2532" y2="58947"/>
                        <a14:backgroundMark x1="44304" y1="97684" x2="73418" y2="96000"/>
                        <a14:backgroundMark x1="40506" y1="29895" x2="36709" y2="38316"/>
                        <a14:backgroundMark x1="64135" y1="27789" x2="73418" y2="45474"/>
                        <a14:backgroundMark x1="63291" y1="20211" x2="58228" y2="21474"/>
                        <a14:backgroundMark x1="44304" y1="21053" x2="47679" y2="17263"/>
                        <a14:backgroundMark x1="62447" y1="17684" x2="45992" y2="18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790">
            <a:off x="-149268" y="-111713"/>
            <a:ext cx="2384425" cy="23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38151" y="2067708"/>
            <a:ext cx="9486900" cy="463789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Picture 9" descr="學習診斷測驗答案紙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8035" y="186058"/>
            <a:ext cx="5610127" cy="651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1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042015" y="819150"/>
            <a:ext cx="5899765" cy="118419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1042015" y="186058"/>
            <a:ext cx="5061565" cy="46316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More of the Amazing Work by Sachin Te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304" y1="6316" x2="12658" y2="42526"/>
                        <a14:foregroundMark x1="12658" y1="45895" x2="19409" y2="79579"/>
                        <a14:foregroundMark x1="19409" y1="79579" x2="44726" y2="93474"/>
                        <a14:foregroundMark x1="44726" y1="94316" x2="73840" y2="84211"/>
                        <a14:foregroundMark x1="73840" y1="84211" x2="87342" y2="40421"/>
                        <a14:foregroundMark x1="87342" y1="40421" x2="75949" y2="10105"/>
                        <a14:foregroundMark x1="75949" y1="10526" x2="52743" y2="5053"/>
                        <a14:foregroundMark x1="52743" y1="5053" x2="23629" y2="17263"/>
                        <a14:foregroundMark x1="23629" y1="17263" x2="4219" y2="42947"/>
                        <a14:foregroundMark x1="5485" y1="43789" x2="13502" y2="71579"/>
                        <a14:foregroundMark x1="14768" y1="70316" x2="39662" y2="92211"/>
                        <a14:foregroundMark x1="40084" y1="90947" x2="61603" y2="93053"/>
                        <a14:foregroundMark x1="61603" y1="93053" x2="95359" y2="59368"/>
                        <a14:foregroundMark x1="94937" y1="59368" x2="89873" y2="35789"/>
                        <a14:foregroundMark x1="89451" y1="36632" x2="80591" y2="15579"/>
                        <a14:foregroundMark x1="80591" y1="15579" x2="55696" y2="2526"/>
                        <a14:foregroundMark x1="57384" y1="5474" x2="78903" y2="34105"/>
                        <a14:foregroundMark x1="78903" y1="25684" x2="42616" y2="5895"/>
                        <a14:foregroundMark x1="42194" y1="5895" x2="10970" y2="30737"/>
                        <a14:foregroundMark x1="20675" y1="18105" x2="5907" y2="31579"/>
                        <a14:foregroundMark x1="20253" y1="20211" x2="45570" y2="4632"/>
                        <a14:foregroundMark x1="19409" y1="22316" x2="14346" y2="58105"/>
                        <a14:foregroundMark x1="10970" y1="60211" x2="19831" y2="80000"/>
                        <a14:foregroundMark x1="20253" y1="60632" x2="24051" y2="76632"/>
                        <a14:foregroundMark x1="8017" y1="55158" x2="11392" y2="67789"/>
                        <a14:foregroundMark x1="49789" y1="95579" x2="70464" y2="91789"/>
                        <a14:foregroundMark x1="69620" y1="91368" x2="69620" y2="91368"/>
                        <a14:foregroundMark x1="51899" y1="21895" x2="52743" y2="27368"/>
                        <a14:foregroundMark x1="48101" y1="75789" x2="54430" y2="75789"/>
                        <a14:foregroundMark x1="21519" y1="33684" x2="21097" y2="73263"/>
                        <a14:foregroundMark x1="33333" y1="18947" x2="70464" y2="15158"/>
                        <a14:foregroundMark x1="77637" y1="28211" x2="82700" y2="64842"/>
                        <a14:foregroundMark x1="81435" y1="13474" x2="94515" y2="37053"/>
                        <a14:foregroundMark x1="94515" y1="39158" x2="92827" y2="64421"/>
                        <a14:foregroundMark x1="94515" y1="62316" x2="88608" y2="77474"/>
                        <a14:backgroundMark x1="94093" y1="6316" x2="94515" y2="24842"/>
                        <a14:backgroundMark x1="95359" y1="31579" x2="98312" y2="43789"/>
                        <a14:backgroundMark x1="4219" y1="27368" x2="0" y2="36211"/>
                        <a14:backgroundMark x1="2110" y1="35368" x2="2532" y2="58947"/>
                        <a14:backgroundMark x1="44304" y1="97684" x2="73418" y2="96000"/>
                        <a14:backgroundMark x1="40506" y1="29895" x2="36709" y2="38316"/>
                        <a14:backgroundMark x1="64135" y1="27789" x2="73418" y2="45474"/>
                        <a14:backgroundMark x1="63291" y1="20211" x2="58228" y2="21474"/>
                        <a14:backgroundMark x1="44304" y1="21053" x2="47679" y2="17263"/>
                        <a14:backgroundMark x1="62447" y1="17684" x2="45992" y2="18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790">
            <a:off x="-149268" y="-111713"/>
            <a:ext cx="2384425" cy="23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64541" y="649225"/>
            <a:ext cx="3017059" cy="867579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側面圖</a:t>
            </a:r>
            <a:r>
              <a:rPr lang="en-US" altLang="zh-TW" sz="6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6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製作</a:t>
            </a:r>
            <a:endParaRPr lang="zh-TW" altLang="en-US" sz="66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8151" y="2067708"/>
            <a:ext cx="9486900" cy="463789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61999" y="2408008"/>
            <a:ext cx="806547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側面圖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的作法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1200"/>
              </a:spcBef>
              <a:spcAft>
                <a:spcPts val="600"/>
              </a:spcAft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將每一分測驗的原始分數，在答案紙正面的「學習診斷測驗側面圖」上找到其分數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1200"/>
              </a:spcBef>
              <a:spcAft>
                <a:spcPts val="600"/>
              </a:spcAft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每一分測驗的上行為</a:t>
            </a:r>
            <a:r>
              <a:rPr lang="zh-TW" altLang="zh-TW" sz="2400" b="1" u="sng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男生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的原始分數，下行為</a:t>
            </a:r>
            <a:r>
              <a:rPr lang="zh-TW" altLang="zh-TW" sz="2400" b="1" u="sng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女生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的原始分數，請在該分數上劃個圓圈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1200"/>
              </a:spcBef>
              <a:spcAft>
                <a:spcPts val="600"/>
              </a:spcAft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最低分與最高分者請選擇最接近的分數劃記。例如男生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1-11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分者皆圈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分者圈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>
              <a:spcBef>
                <a:spcPts val="1200"/>
              </a:spcBef>
              <a:spcAft>
                <a:spcPts val="600"/>
              </a:spcAft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由上而下，將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個圈圈連結起來，就形成一個側面圖。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11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5421" y="5012675"/>
            <a:ext cx="2758310" cy="145084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0014" y="5012675"/>
            <a:ext cx="2489123" cy="1460498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E6A2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</a:t>
            </a:r>
            <a:br>
              <a:rPr lang="en-US" altLang="zh-TW" b="1" dirty="0" smtClean="0">
                <a:solidFill>
                  <a:srgbClr val="E6A2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rgbClr val="E6A2A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Example</a:t>
            </a:r>
            <a:endParaRPr lang="zh-TW" altLang="en-US" b="1" dirty="0">
              <a:solidFill>
                <a:srgbClr val="E6A2A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1" y="2165246"/>
            <a:ext cx="2758310" cy="27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168324" y="198303"/>
            <a:ext cx="5801774" cy="649995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075" name="Picture 3" descr="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2000" r="6262" b="36537"/>
          <a:stretch>
            <a:fillRect/>
          </a:stretch>
        </p:blipFill>
        <p:spPr bwMode="auto">
          <a:xfrm>
            <a:off x="3235621" y="1496061"/>
            <a:ext cx="5667180" cy="40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574442" y="2398088"/>
            <a:ext cx="197288" cy="20031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478773" y="2743142"/>
            <a:ext cx="197288" cy="20031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854978" y="3010025"/>
            <a:ext cx="197288" cy="20031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7464196" y="3333093"/>
            <a:ext cx="197288" cy="20031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6155026" y="3644558"/>
            <a:ext cx="197288" cy="20031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187973" y="3934038"/>
            <a:ext cx="197288" cy="20031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6155026" y="4245502"/>
            <a:ext cx="197288" cy="20031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215020" y="4557578"/>
            <a:ext cx="197288" cy="20031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6435562" y="4835454"/>
            <a:ext cx="197288" cy="20031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7963118" y="5158522"/>
            <a:ext cx="197288" cy="200315"/>
          </a:xfrm>
          <a:prstGeom prst="ellips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3086" name="AutoShape 14"/>
          <p:cNvCxnSpPr>
            <a:cxnSpLocks noChangeShapeType="1"/>
          </p:cNvCxnSpPr>
          <p:nvPr/>
        </p:nvCxnSpPr>
        <p:spPr bwMode="auto">
          <a:xfrm>
            <a:off x="4740369" y="2564813"/>
            <a:ext cx="758931" cy="244897"/>
          </a:xfrm>
          <a:prstGeom prst="straightConnector1">
            <a:avLst/>
          </a:prstGeom>
          <a:noFill/>
          <a:ln w="57150">
            <a:solidFill>
              <a:srgbClr val="2F54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AutoShape 15"/>
          <p:cNvCxnSpPr>
            <a:cxnSpLocks noChangeShapeType="1"/>
          </p:cNvCxnSpPr>
          <p:nvPr/>
        </p:nvCxnSpPr>
        <p:spPr bwMode="auto">
          <a:xfrm flipV="1">
            <a:off x="5052266" y="2954450"/>
            <a:ext cx="468131" cy="155732"/>
          </a:xfrm>
          <a:prstGeom prst="straightConnector1">
            <a:avLst/>
          </a:prstGeom>
          <a:noFill/>
          <a:ln w="57150">
            <a:solidFill>
              <a:srgbClr val="2F54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8" name="AutoShape 16"/>
          <p:cNvCxnSpPr>
            <a:cxnSpLocks noChangeShapeType="1"/>
          </p:cNvCxnSpPr>
          <p:nvPr/>
        </p:nvCxnSpPr>
        <p:spPr bwMode="auto">
          <a:xfrm>
            <a:off x="5010642" y="3188354"/>
            <a:ext cx="2442721" cy="233904"/>
          </a:xfrm>
          <a:prstGeom prst="straightConnector1">
            <a:avLst/>
          </a:prstGeom>
          <a:noFill/>
          <a:ln w="57150">
            <a:solidFill>
              <a:srgbClr val="2F54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9" name="AutoShape 17"/>
          <p:cNvCxnSpPr>
            <a:cxnSpLocks noChangeShapeType="1"/>
          </p:cNvCxnSpPr>
          <p:nvPr/>
        </p:nvCxnSpPr>
        <p:spPr bwMode="auto">
          <a:xfrm flipV="1">
            <a:off x="6352313" y="3533408"/>
            <a:ext cx="1236185" cy="189322"/>
          </a:xfrm>
          <a:prstGeom prst="straightConnector1">
            <a:avLst/>
          </a:prstGeom>
          <a:noFill/>
          <a:ln w="57150">
            <a:solidFill>
              <a:srgbClr val="2F54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0" name="AutoShape 18"/>
          <p:cNvCxnSpPr>
            <a:cxnSpLocks noChangeShapeType="1"/>
          </p:cNvCxnSpPr>
          <p:nvPr/>
        </p:nvCxnSpPr>
        <p:spPr bwMode="auto">
          <a:xfrm flipV="1">
            <a:off x="5406358" y="3756319"/>
            <a:ext cx="768624" cy="244897"/>
          </a:xfrm>
          <a:prstGeom prst="straightConnector1">
            <a:avLst/>
          </a:prstGeom>
          <a:noFill/>
          <a:ln w="57150">
            <a:solidFill>
              <a:srgbClr val="2F54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1" name="AutoShape 19"/>
          <p:cNvCxnSpPr>
            <a:cxnSpLocks noChangeShapeType="1"/>
          </p:cNvCxnSpPr>
          <p:nvPr/>
        </p:nvCxnSpPr>
        <p:spPr bwMode="auto">
          <a:xfrm>
            <a:off x="5312846" y="4134352"/>
            <a:ext cx="810249" cy="177718"/>
          </a:xfrm>
          <a:prstGeom prst="straightConnector1">
            <a:avLst/>
          </a:prstGeom>
          <a:noFill/>
          <a:ln w="57150">
            <a:solidFill>
              <a:srgbClr val="2F54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2" name="AutoShape 20"/>
          <p:cNvCxnSpPr>
            <a:cxnSpLocks noChangeShapeType="1"/>
          </p:cNvCxnSpPr>
          <p:nvPr/>
        </p:nvCxnSpPr>
        <p:spPr bwMode="auto">
          <a:xfrm>
            <a:off x="6352313" y="4379860"/>
            <a:ext cx="862707" cy="222300"/>
          </a:xfrm>
          <a:prstGeom prst="straightConnector1">
            <a:avLst/>
          </a:prstGeom>
          <a:noFill/>
          <a:ln w="57150">
            <a:solidFill>
              <a:srgbClr val="2F54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3" name="AutoShape 21"/>
          <p:cNvCxnSpPr>
            <a:cxnSpLocks noChangeShapeType="1"/>
          </p:cNvCxnSpPr>
          <p:nvPr/>
        </p:nvCxnSpPr>
        <p:spPr bwMode="auto">
          <a:xfrm flipV="1">
            <a:off x="6643113" y="4746289"/>
            <a:ext cx="613531" cy="156343"/>
          </a:xfrm>
          <a:prstGeom prst="straightConnector1">
            <a:avLst/>
          </a:prstGeom>
          <a:noFill/>
          <a:ln w="57150">
            <a:solidFill>
              <a:srgbClr val="2F54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4" name="AutoShape 22"/>
          <p:cNvCxnSpPr>
            <a:cxnSpLocks noChangeShapeType="1"/>
          </p:cNvCxnSpPr>
          <p:nvPr/>
        </p:nvCxnSpPr>
        <p:spPr bwMode="auto">
          <a:xfrm>
            <a:off x="6570128" y="5035768"/>
            <a:ext cx="1372462" cy="222300"/>
          </a:xfrm>
          <a:prstGeom prst="straightConnector1">
            <a:avLst/>
          </a:prstGeom>
          <a:noFill/>
          <a:ln w="57150">
            <a:solidFill>
              <a:srgbClr val="2F54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圓角矩形 2"/>
          <p:cNvSpPr/>
          <p:nvPr/>
        </p:nvSpPr>
        <p:spPr>
          <a:xfrm>
            <a:off x="3750197" y="2398088"/>
            <a:ext cx="335666" cy="34505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472404" y="1980580"/>
            <a:ext cx="8912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430952" y="1971729"/>
            <a:ext cx="1333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原始分數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005003" y="2853681"/>
            <a:ext cx="863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連線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597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4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ждому участнику 100 Кусков предоставляется 2 партн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57" y="1014664"/>
            <a:ext cx="3466103" cy="18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70385" y="468857"/>
            <a:ext cx="26441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計分</a:t>
            </a:r>
            <a:endParaRPr lang="en-US" altLang="zh-TW" sz="8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dist"/>
            <a:r>
              <a:rPr lang="zh-TW" altLang="en-US" sz="8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8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8263" y="3682566"/>
            <a:ext cx="834534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請將題本與答案紙收回，請輔導股長確實清點並按照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座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號排序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感謝各位同學的配合！輔導老師將於班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輔導進行解測，到時候見囉！</a:t>
            </a:r>
            <a:endParaRPr lang="en-US" altLang="zh-TW" sz="2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14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317</Words>
  <Application>Microsoft Office PowerPoint</Application>
  <PresentationFormat>如螢幕大小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108學年度第2學期 桃園市立中壢商業高級中等學校</vt:lpstr>
      <vt:lpstr>計分      方式</vt:lpstr>
      <vt:lpstr>PowerPoint 簡報</vt:lpstr>
      <vt:lpstr>For Example</vt:lpstr>
      <vt:lpstr>PowerPoint 簡報</vt:lpstr>
      <vt:lpstr>側面圖      製作</vt:lpstr>
      <vt:lpstr>For Example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106學年度下學期</dc:title>
  <dc:creator>admin</dc:creator>
  <cp:lastModifiedBy>admin</cp:lastModifiedBy>
  <cp:revision>39</cp:revision>
  <dcterms:created xsi:type="dcterms:W3CDTF">2018-03-14T02:35:21Z</dcterms:created>
  <dcterms:modified xsi:type="dcterms:W3CDTF">2020-03-30T02:12:25Z</dcterms:modified>
</cp:coreProperties>
</file>