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75" r:id="rId6"/>
    <p:sldId id="260" r:id="rId7"/>
    <p:sldId id="270" r:id="rId8"/>
    <p:sldId id="271" r:id="rId9"/>
    <p:sldId id="261" r:id="rId10"/>
    <p:sldId id="269" r:id="rId11"/>
    <p:sldId id="274" r:id="rId12"/>
    <p:sldId id="262" r:id="rId13"/>
    <p:sldId id="276" r:id="rId14"/>
    <p:sldId id="277" r:id="rId15"/>
    <p:sldId id="280" r:id="rId16"/>
    <p:sldId id="264" r:id="rId17"/>
    <p:sldId id="265" r:id="rId18"/>
    <p:sldId id="273" r:id="rId19"/>
    <p:sldId id="272" r:id="rId20"/>
    <p:sldId id="279" r:id="rId21"/>
    <p:sldId id="266" r:id="rId22"/>
    <p:sldId id="267" r:id="rId23"/>
    <p:sldId id="278" r:id="rId24"/>
    <p:sldId id="268" r:id="rId2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微軟正黑體" panose="020B0604030504040204" pitchFamily="34" charset="-120"/>
      <p:regular r:id="rId31"/>
      <p:bold r:id="rId32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3212" autoAdjust="0"/>
  </p:normalViewPr>
  <p:slideViewPr>
    <p:cSldViewPr showGuides="1">
      <p:cViewPr>
        <p:scale>
          <a:sx n="86" d="100"/>
          <a:sy n="86" d="100"/>
        </p:scale>
        <p:origin x="-292" y="-1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工作表1!$A$3</c:f>
              <c:strCache>
                <c:ptCount val="1"/>
                <c:pt idx="0">
                  <c:v>國人國內旅遊總旅次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工作表1!$B$1:$G$1</c:f>
              <c:strCache>
                <c:ptCount val="6"/>
                <c:pt idx="0">
                  <c:v>2009年</c:v>
                </c:pt>
                <c:pt idx="1">
                  <c:v>2010年</c:v>
                </c:pt>
                <c:pt idx="2">
                  <c:v>2011年</c:v>
                </c:pt>
                <c:pt idx="3">
                  <c:v>2012年</c:v>
                </c:pt>
                <c:pt idx="4">
                  <c:v>2013年</c:v>
                </c:pt>
                <c:pt idx="5">
                  <c:v>2014年</c:v>
                </c:pt>
              </c:strCache>
            </c:strRef>
          </c:cat>
          <c:val>
            <c:numRef>
              <c:f>工作表1!$B$3:$G$3</c:f>
              <c:numCache>
                <c:formatCode>#,##0</c:formatCode>
                <c:ptCount val="6"/>
                <c:pt idx="0">
                  <c:v>97990000</c:v>
                </c:pt>
                <c:pt idx="1">
                  <c:v>123937000</c:v>
                </c:pt>
                <c:pt idx="2">
                  <c:v>152268000</c:v>
                </c:pt>
                <c:pt idx="3">
                  <c:v>142069000</c:v>
                </c:pt>
                <c:pt idx="4">
                  <c:v>142615000</c:v>
                </c:pt>
                <c:pt idx="5">
                  <c:v>156260000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157120"/>
        <c:axId val="205158656"/>
      </c:barChart>
      <c:lineChart>
        <c:grouping val="standard"/>
        <c:varyColors val="0"/>
        <c:ser>
          <c:idx val="0"/>
          <c:order val="0"/>
          <c:tx>
            <c:strRef>
              <c:f>工作表1!$A$2</c:f>
              <c:strCache>
                <c:ptCount val="1"/>
                <c:pt idx="0">
                  <c:v>國人國內旅遊比例</c:v>
                </c:pt>
              </c:strCache>
            </c:strRef>
          </c:tx>
          <c:marker>
            <c:symbol val="square"/>
            <c:size val="7"/>
          </c:marker>
          <c:cat>
            <c:strRef>
              <c:f>工作表1!$B$1:$G$1</c:f>
              <c:strCache>
                <c:ptCount val="6"/>
                <c:pt idx="0">
                  <c:v>2009年</c:v>
                </c:pt>
                <c:pt idx="1">
                  <c:v>2010年</c:v>
                </c:pt>
                <c:pt idx="2">
                  <c:v>2011年</c:v>
                </c:pt>
                <c:pt idx="3">
                  <c:v>2012年</c:v>
                </c:pt>
                <c:pt idx="4">
                  <c:v>2013年</c:v>
                </c:pt>
                <c:pt idx="5">
                  <c:v>2014年</c:v>
                </c:pt>
              </c:strCache>
            </c:strRef>
          </c:cat>
          <c:val>
            <c:numRef>
              <c:f>工作表1!$B$2:$G$2</c:f>
              <c:numCache>
                <c:formatCode>0.00%</c:formatCode>
                <c:ptCount val="6"/>
                <c:pt idx="0">
                  <c:v>0.93400000000000005</c:v>
                </c:pt>
                <c:pt idx="1">
                  <c:v>0.93899999999999995</c:v>
                </c:pt>
                <c:pt idx="2">
                  <c:v>0.95399999999999996</c:v>
                </c:pt>
                <c:pt idx="3">
                  <c:v>0.92200000000000004</c:v>
                </c:pt>
                <c:pt idx="4">
                  <c:v>0.90800000000000003</c:v>
                </c:pt>
                <c:pt idx="5">
                  <c:v>0.92900000000000005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工作表1!$A$4</c:f>
              <c:strCache>
                <c:ptCount val="1"/>
                <c:pt idx="0">
                  <c:v>國人國內旅遊總旅次年增率</c:v>
                </c:pt>
              </c:strCache>
            </c:strRef>
          </c:tx>
          <c:marker>
            <c:symbol val="circle"/>
            <c:size val="7"/>
          </c:marker>
          <c:cat>
            <c:strRef>
              <c:f>工作表1!$B$1:$G$1</c:f>
              <c:strCache>
                <c:ptCount val="6"/>
                <c:pt idx="0">
                  <c:v>2009年</c:v>
                </c:pt>
                <c:pt idx="1">
                  <c:v>2010年</c:v>
                </c:pt>
                <c:pt idx="2">
                  <c:v>2011年</c:v>
                </c:pt>
                <c:pt idx="3">
                  <c:v>2012年</c:v>
                </c:pt>
                <c:pt idx="4">
                  <c:v>2013年</c:v>
                </c:pt>
                <c:pt idx="5">
                  <c:v>2014年</c:v>
                </c:pt>
              </c:strCache>
            </c:strRef>
          </c:cat>
          <c:val>
            <c:numRef>
              <c:f>工作表1!$B$4:$G$4</c:f>
              <c:numCache>
                <c:formatCode>0.0%</c:formatCode>
                <c:ptCount val="6"/>
                <c:pt idx="1">
                  <c:v>0.26479229999999998</c:v>
                </c:pt>
                <c:pt idx="2">
                  <c:v>0.22859194590800164</c:v>
                </c:pt>
                <c:pt idx="3">
                  <c:v>-6.6980586860009989E-2</c:v>
                </c:pt>
                <c:pt idx="4">
                  <c:v>3.8432029506788954E-3</c:v>
                </c:pt>
                <c:pt idx="5">
                  <c:v>9.5677172807909411E-2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170176"/>
        <c:axId val="205168640"/>
      </c:lineChart>
      <c:catAx>
        <c:axId val="205157120"/>
        <c:scaling>
          <c:orientation val="minMax"/>
        </c:scaling>
        <c:delete val="0"/>
        <c:axPos val="b"/>
        <c:majorTickMark val="none"/>
        <c:minorTickMark val="none"/>
        <c:tickLblPos val="nextTo"/>
        <c:crossAx val="205158656"/>
        <c:crosses val="autoZero"/>
        <c:auto val="1"/>
        <c:lblAlgn val="ctr"/>
        <c:lblOffset val="100"/>
        <c:noMultiLvlLbl val="0"/>
      </c:catAx>
      <c:valAx>
        <c:axId val="205158656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chemeClr val="accent5">
                    <a:lumMod val="75000"/>
                  </a:schemeClr>
                </a:solidFill>
              </a:defRPr>
            </a:pPr>
            <a:endParaRPr lang="zh-TW"/>
          </a:p>
        </c:txPr>
        <c:crossAx val="205157120"/>
        <c:crosses val="autoZero"/>
        <c:crossBetween val="between"/>
      </c:valAx>
      <c:valAx>
        <c:axId val="205168640"/>
        <c:scaling>
          <c:orientation val="minMax"/>
        </c:scaling>
        <c:delete val="0"/>
        <c:axPos val="r"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>
                    <a:lumMod val="75000"/>
                  </a:schemeClr>
                </a:solidFill>
              </a:defRPr>
            </a:pPr>
            <a:endParaRPr lang="zh-TW"/>
          </a:p>
        </c:txPr>
        <c:crossAx val="205170176"/>
        <c:crosses val="max"/>
        <c:crossBetween val="between"/>
      </c:valAx>
      <c:catAx>
        <c:axId val="205170176"/>
        <c:scaling>
          <c:orientation val="minMax"/>
        </c:scaling>
        <c:delete val="1"/>
        <c:axPos val="b"/>
        <c:majorTickMark val="out"/>
        <c:minorTickMark val="none"/>
        <c:tickLblPos val="nextTo"/>
        <c:crossAx val="20516864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/>
            </a:pPr>
            <a:endParaRPr lang="zh-TW"/>
          </a:p>
        </c:txPr>
      </c:dTable>
    </c:plotArea>
    <c:plotVisOnly val="1"/>
    <c:dispBlanksAs val="gap"/>
    <c:showDLblsOverMax val="0"/>
  </c:chart>
  <c:txPr>
    <a:bodyPr/>
    <a:lstStyle/>
    <a:p>
      <a:pPr>
        <a:defRPr sz="1050"/>
      </a:pPr>
      <a:endParaRPr lang="zh-TW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074832313228081"/>
          <c:y val="0.21345488454271061"/>
          <c:w val="0.32215936291895952"/>
          <c:h val="0.76787072709872151"/>
        </c:manualLayout>
      </c:layout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2010年</c:v>
                </c:pt>
              </c:strCache>
            </c:strRef>
          </c:tx>
          <c:dLbls>
            <c:dLbl>
              <c:idx val="0"/>
              <c:layout>
                <c:manualLayout>
                  <c:x val="-5.044675238791721E-3"/>
                  <c:y val="1.1170928597032196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accent1"/>
                        </a:solidFill>
                      </a:defRPr>
                    </a:pPr>
                    <a:r>
                      <a:rPr lang="zh-TW" altLang="en-US" sz="1600" b="1" dirty="0">
                        <a:solidFill>
                          <a:schemeClr val="accent1"/>
                        </a:solidFill>
                      </a:rPr>
                      <a:t>騎</a:t>
                    </a:r>
                    <a:r>
                      <a:rPr lang="zh-TW" altLang="en-US" sz="1600" b="1" dirty="0" smtClean="0">
                        <a:solidFill>
                          <a:schemeClr val="accent1"/>
                        </a:solidFill>
                      </a:rPr>
                      <a:t>協力車</a:t>
                    </a:r>
                    <a:r>
                      <a:rPr lang="en-US" altLang="zh-TW" sz="1600" b="1" dirty="0" smtClean="0">
                        <a:solidFill>
                          <a:schemeClr val="accent1"/>
                        </a:solidFill>
                      </a:rPr>
                      <a:t/>
                    </a:r>
                    <a:br>
                      <a:rPr lang="en-US" altLang="zh-TW" sz="1600" b="1" dirty="0" smtClean="0">
                        <a:solidFill>
                          <a:schemeClr val="accent1"/>
                        </a:solidFill>
                      </a:rPr>
                    </a:br>
                    <a:r>
                      <a:rPr lang="zh-TW" altLang="en-US" sz="1600" b="1" dirty="0" smtClean="0">
                        <a:solidFill>
                          <a:schemeClr val="accent1"/>
                        </a:solidFill>
                      </a:rPr>
                      <a:t>單車</a:t>
                    </a:r>
                    <a:r>
                      <a:rPr lang="en-US" altLang="zh-TW" sz="1600" b="1" dirty="0">
                        <a:solidFill>
                          <a:schemeClr val="accent1"/>
                        </a:solidFill>
                      </a:rPr>
                      <a:t>, 51.35%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</c:dLbl>
            <c:dLbl>
              <c:idx val="1"/>
              <c:layout>
                <c:manualLayout>
                  <c:x val="5.5530024986101562E-3"/>
                  <c:y val="-2.6200901316126388E-2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accent2">
                            <a:lumMod val="75000"/>
                          </a:schemeClr>
                        </a:solidFill>
                      </a:defRPr>
                    </a:pPr>
                    <a:r>
                      <a:rPr lang="zh-TW" altLang="en-US" dirty="0" smtClean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游泳</a:t>
                    </a:r>
                    <a:r>
                      <a:rPr lang="en-US" altLang="zh-TW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,</a:t>
                    </a:r>
                    <a:r>
                      <a:rPr lang="zh-TW" altLang="en-US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潛水</a:t>
                    </a:r>
                    <a:r>
                      <a:rPr lang="en-US" altLang="zh-TW" dirty="0" smtClean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,</a:t>
                    </a:r>
                    <a:br>
                      <a:rPr lang="en-US" altLang="zh-TW" dirty="0" smtClean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</a:br>
                    <a:r>
                      <a:rPr lang="zh-TW" altLang="en-US" dirty="0" smtClean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衝浪</a:t>
                    </a:r>
                    <a:r>
                      <a:rPr lang="en-US" altLang="zh-TW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,</a:t>
                    </a:r>
                    <a:r>
                      <a:rPr lang="zh-TW" altLang="en-US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滑水</a:t>
                    </a:r>
                    <a:r>
                      <a:rPr lang="en-US" altLang="zh-TW" dirty="0" smtClean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,</a:t>
                    </a:r>
                    <a:br>
                      <a:rPr lang="en-US" altLang="zh-TW" dirty="0" smtClean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</a:br>
                    <a:r>
                      <a:rPr lang="zh-TW" altLang="en-US" dirty="0" smtClean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水上</a:t>
                    </a:r>
                    <a:r>
                      <a:rPr lang="zh-TW" altLang="en-US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摩托車</a:t>
                    </a:r>
                    <a:r>
                      <a:rPr lang="en-US" altLang="zh-TW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, 35.14%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</c:dLbl>
            <c:dLbl>
              <c:idx val="2"/>
              <c:layout>
                <c:manualLayout>
                  <c:x val="3.1314989884742689E-3"/>
                  <c:y val="5.9553369855954455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accent3">
                          <a:lumMod val="75000"/>
                        </a:schemeClr>
                      </a:solidFill>
                    </a:defRPr>
                  </a:pPr>
                  <a:endParaRPr lang="zh-TW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</c:dLbl>
            <c:dLbl>
              <c:idx val="3"/>
              <c:layout>
                <c:manualLayout>
                  <c:x val="5.9545373234977682E-2"/>
                  <c:y val="2.434756202301784E-3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solidFill>
                          <a:schemeClr val="accent4">
                            <a:lumMod val="75000"/>
                          </a:schemeClr>
                        </a:solidFill>
                      </a:defRPr>
                    </a:pPr>
                    <a:r>
                      <a:rPr lang="zh-TW" altLang="en-US" sz="1200" dirty="0" smtClean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其他</a:t>
                    </a:r>
                    <a:r>
                      <a:rPr lang="zh-TW" altLang="en-US" sz="1200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運動</a:t>
                    </a:r>
                    <a:r>
                      <a:rPr lang="zh-TW" altLang="en-US" sz="1200" dirty="0" smtClean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型</a:t>
                    </a:r>
                    <a:r>
                      <a:rPr lang="en-US" altLang="zh-TW" sz="1200" dirty="0" smtClean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/>
                    </a:r>
                    <a:br>
                      <a:rPr lang="en-US" altLang="zh-TW" sz="1200" dirty="0" smtClean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</a:br>
                    <a:r>
                      <a:rPr lang="zh-TW" altLang="en-US" sz="1200" dirty="0" smtClean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旅遊</a:t>
                    </a:r>
                    <a:r>
                      <a:rPr lang="zh-TW" altLang="en-US" sz="1200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活動</a:t>
                    </a:r>
                    <a:r>
                      <a:rPr lang="en-US" altLang="zh-TW" sz="1200" dirty="0">
                        <a:solidFill>
                          <a:schemeClr val="accent4">
                            <a:lumMod val="75000"/>
                          </a:schemeClr>
                        </a:solidFill>
                      </a:rPr>
                      <a:t>, 5.40%</a:t>
                    </a:r>
                    <a:endParaRPr lang="zh-TW" altLang="en-US" sz="1200" dirty="0">
                      <a:solidFill>
                        <a:schemeClr val="accent4">
                          <a:lumMod val="75000"/>
                        </a:schemeClr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  <c:separator>, </c:separator>
            </c:dLbl>
            <c:txPr>
              <a:bodyPr/>
              <a:lstStyle/>
              <a:p>
                <a:pPr>
                  <a:defRPr sz="1400"/>
                </a:pPr>
                <a:endParaRPr lang="zh-TW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, </c:separator>
            <c:showLeaderLines val="0"/>
          </c:dLbls>
          <c:cat>
            <c:strRef>
              <c:f>工作表1!$A$2:$A$5</c:f>
              <c:strCache>
                <c:ptCount val="4"/>
                <c:pt idx="0">
                  <c:v>騎協力車、單車</c:v>
                </c:pt>
                <c:pt idx="1">
                  <c:v>游泳,潛水,衝浪,滑水,水上摩托車</c:v>
                </c:pt>
                <c:pt idx="2">
                  <c:v>釣魚</c:v>
                </c:pt>
                <c:pt idx="3">
                  <c:v>其他運動型旅遊活動</c:v>
                </c:pt>
              </c:strCache>
            </c:strRef>
          </c:cat>
          <c:val>
            <c:numRef>
              <c:f>工作表1!$B$2:$B$5</c:f>
              <c:numCache>
                <c:formatCode>0.00%</c:formatCode>
                <c:ptCount val="4"/>
                <c:pt idx="0">
                  <c:v>0.51349999999999996</c:v>
                </c:pt>
                <c:pt idx="1">
                  <c:v>0.35139999999999999</c:v>
                </c:pt>
                <c:pt idx="2">
                  <c:v>8.1100000000000005E-2</c:v>
                </c:pt>
                <c:pt idx="3">
                  <c:v>5.3999999999999999E-2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2011年</c:v>
                </c:pt>
              </c:strCache>
            </c:strRef>
          </c:tx>
          <c:cat>
            <c:strRef>
              <c:f>工作表1!$A$2:$A$5</c:f>
              <c:strCache>
                <c:ptCount val="4"/>
                <c:pt idx="0">
                  <c:v>騎協力車、單車</c:v>
                </c:pt>
                <c:pt idx="1">
                  <c:v>游泳,潛水,衝浪,滑水,水上摩托車</c:v>
                </c:pt>
                <c:pt idx="2">
                  <c:v>釣魚</c:v>
                </c:pt>
                <c:pt idx="3">
                  <c:v>其他運動型旅遊活動</c:v>
                </c:pt>
              </c:strCache>
            </c:strRef>
          </c:cat>
          <c:val>
            <c:numRef>
              <c:f>工作表1!$C$2:$C$5</c:f>
              <c:numCache>
                <c:formatCode>0.00%</c:formatCode>
                <c:ptCount val="4"/>
                <c:pt idx="0">
                  <c:v>0.45950000000000002</c:v>
                </c:pt>
                <c:pt idx="1">
                  <c:v>0.29730000000000001</c:v>
                </c:pt>
                <c:pt idx="2">
                  <c:v>0.1081</c:v>
                </c:pt>
                <c:pt idx="3">
                  <c:v>0.13520000000000001</c:v>
                </c:pt>
              </c:numCache>
            </c:numRef>
          </c:val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2012年</c:v>
                </c:pt>
              </c:strCache>
            </c:strRef>
          </c:tx>
          <c:cat>
            <c:strRef>
              <c:f>工作表1!$A$2:$A$5</c:f>
              <c:strCache>
                <c:ptCount val="4"/>
                <c:pt idx="0">
                  <c:v>騎協力車、單車</c:v>
                </c:pt>
                <c:pt idx="1">
                  <c:v>游泳,潛水,衝浪,滑水,水上摩托車</c:v>
                </c:pt>
                <c:pt idx="2">
                  <c:v>釣魚</c:v>
                </c:pt>
                <c:pt idx="3">
                  <c:v>其他運動型旅遊活動</c:v>
                </c:pt>
              </c:strCache>
            </c:strRef>
          </c:cat>
          <c:val>
            <c:numRef>
              <c:f>工作表1!$D$2:$D$5</c:f>
              <c:numCache>
                <c:formatCode>0.00%</c:formatCode>
                <c:ptCount val="4"/>
                <c:pt idx="0">
                  <c:v>0.40539999999999998</c:v>
                </c:pt>
                <c:pt idx="1">
                  <c:v>0.29730000000000001</c:v>
                </c:pt>
                <c:pt idx="2">
                  <c:v>8.1100000000000005E-2</c:v>
                </c:pt>
                <c:pt idx="3">
                  <c:v>5.3999999999999999E-2</c:v>
                </c:pt>
              </c:numCache>
            </c:numRef>
          </c:val>
        </c:ser>
        <c:ser>
          <c:idx val="3"/>
          <c:order val="3"/>
          <c:tx>
            <c:strRef>
              <c:f>工作表1!$E$1</c:f>
              <c:strCache>
                <c:ptCount val="1"/>
                <c:pt idx="0">
                  <c:v>2013年</c:v>
                </c:pt>
              </c:strCache>
            </c:strRef>
          </c:tx>
          <c:cat>
            <c:strRef>
              <c:f>工作表1!$A$2:$A$5</c:f>
              <c:strCache>
                <c:ptCount val="4"/>
                <c:pt idx="0">
                  <c:v>騎協力車、單車</c:v>
                </c:pt>
                <c:pt idx="1">
                  <c:v>游泳,潛水,衝浪,滑水,水上摩托車</c:v>
                </c:pt>
                <c:pt idx="2">
                  <c:v>釣魚</c:v>
                </c:pt>
                <c:pt idx="3">
                  <c:v>其他運動型旅遊活動</c:v>
                </c:pt>
              </c:strCache>
            </c:strRef>
          </c:cat>
          <c:val>
            <c:numRef>
              <c:f>工作表1!$E$2:$E$5</c:f>
              <c:numCache>
                <c:formatCode>0.00%</c:formatCode>
                <c:ptCount val="4"/>
                <c:pt idx="0">
                  <c:v>0.48649999999999999</c:v>
                </c:pt>
                <c:pt idx="1">
                  <c:v>0.32429999999999998</c:v>
                </c:pt>
                <c:pt idx="2">
                  <c:v>5.4100000000000002E-2</c:v>
                </c:pt>
                <c:pt idx="3">
                  <c:v>8.1000000000000003E-2</c:v>
                </c:pt>
              </c:numCache>
            </c:numRef>
          </c:val>
        </c:ser>
        <c:ser>
          <c:idx val="4"/>
          <c:order val="4"/>
          <c:tx>
            <c:strRef>
              <c:f>工作表1!$F$1</c:f>
              <c:strCache>
                <c:ptCount val="1"/>
                <c:pt idx="0">
                  <c:v>2014年</c:v>
                </c:pt>
              </c:strCache>
            </c:strRef>
          </c:tx>
          <c:cat>
            <c:strRef>
              <c:f>工作表1!$A$2:$A$5</c:f>
              <c:strCache>
                <c:ptCount val="4"/>
                <c:pt idx="0">
                  <c:v>騎協力車、單車</c:v>
                </c:pt>
                <c:pt idx="1">
                  <c:v>游泳,潛水,衝浪,滑水,水上摩托車</c:v>
                </c:pt>
                <c:pt idx="2">
                  <c:v>釣魚</c:v>
                </c:pt>
                <c:pt idx="3">
                  <c:v>其他運動型旅遊活動</c:v>
                </c:pt>
              </c:strCache>
            </c:strRef>
          </c:cat>
          <c:val>
            <c:numRef>
              <c:f>工作表1!$F$2:$F$5</c:f>
              <c:numCache>
                <c:formatCode>0.00%</c:formatCode>
                <c:ptCount val="4"/>
                <c:pt idx="0">
                  <c:v>0.45950000000000002</c:v>
                </c:pt>
                <c:pt idx="1">
                  <c:v>0.35139999999999999</c:v>
                </c:pt>
                <c:pt idx="2">
                  <c:v>8.1100000000000005E-2</c:v>
                </c:pt>
                <c:pt idx="3">
                  <c:v>8.1000000000000003E-2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男性車友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layout>
                <c:manualLayout>
                  <c:x val="2.0833333333333333E-3"/>
                  <c:y val="4.38521374982044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1666666666666666E-3"/>
                  <c:y val="2.6311282498922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2500000000000003E-3"/>
                  <c:y val="2.6311282498922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0833333333333333E-3"/>
                  <c:y val="2.6311282498922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1666666666666666E-3"/>
                  <c:y val="3.5081709998563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2.0508057244285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accent4"/>
                    </a:solidFill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工作表1!$A$2:$A$8</c:f>
              <c:strCache>
                <c:ptCount val="7"/>
                <c:pt idx="0">
                  <c:v>17歲及以下</c:v>
                </c:pt>
                <c:pt idx="1">
                  <c:v>18-25歲</c:v>
                </c:pt>
                <c:pt idx="2">
                  <c:v>26-35歲</c:v>
                </c:pt>
                <c:pt idx="3">
                  <c:v>36-45歲</c:v>
                </c:pt>
                <c:pt idx="4">
                  <c:v>46-55歲</c:v>
                </c:pt>
                <c:pt idx="5">
                  <c:v>56-65歲</c:v>
                </c:pt>
                <c:pt idx="6">
                  <c:v>66歲以上</c:v>
                </c:pt>
              </c:strCache>
            </c:strRef>
          </c:cat>
          <c:val>
            <c:numRef>
              <c:f>工作表1!$B$2:$B$8</c:f>
              <c:numCache>
                <c:formatCode>0.00%</c:formatCode>
                <c:ptCount val="7"/>
                <c:pt idx="0">
                  <c:v>2.1100000000000001E-2</c:v>
                </c:pt>
                <c:pt idx="1">
                  <c:v>9.1499999999999998E-2</c:v>
                </c:pt>
                <c:pt idx="2">
                  <c:v>0.3468</c:v>
                </c:pt>
                <c:pt idx="3">
                  <c:v>0.3715</c:v>
                </c:pt>
                <c:pt idx="4">
                  <c:v>0.1338</c:v>
                </c:pt>
                <c:pt idx="5">
                  <c:v>3.5299999999999998E-2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女性車友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7540854999281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2499999999999622E-3"/>
                  <c:y val="-1.6406445795428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3333333333333332E-3"/>
                  <c:y val="-3.5081709998563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0416666666666666E-2"/>
                  <c:y val="-2.1926068749102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0833333333333333E-3"/>
                  <c:y val="-9.05390357143777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accent1"/>
                    </a:solidFill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工作表1!$A$2:$A$8</c:f>
              <c:strCache>
                <c:ptCount val="7"/>
                <c:pt idx="0">
                  <c:v>17歲及以下</c:v>
                </c:pt>
                <c:pt idx="1">
                  <c:v>18-25歲</c:v>
                </c:pt>
                <c:pt idx="2">
                  <c:v>26-35歲</c:v>
                </c:pt>
                <c:pt idx="3">
                  <c:v>36-45歲</c:v>
                </c:pt>
                <c:pt idx="4">
                  <c:v>46-55歲</c:v>
                </c:pt>
                <c:pt idx="5">
                  <c:v>56-65歲</c:v>
                </c:pt>
                <c:pt idx="6">
                  <c:v>66歲以上</c:v>
                </c:pt>
              </c:strCache>
            </c:strRef>
          </c:cat>
          <c:val>
            <c:numRef>
              <c:f>工作表1!$C$2:$C$8</c:f>
              <c:numCache>
                <c:formatCode>0.00%</c:formatCode>
                <c:ptCount val="7"/>
                <c:pt idx="0">
                  <c:v>8.5000000000000006E-3</c:v>
                </c:pt>
                <c:pt idx="1">
                  <c:v>6.7799999999999999E-2</c:v>
                </c:pt>
                <c:pt idx="2">
                  <c:v>0.40679999999999999</c:v>
                </c:pt>
                <c:pt idx="3">
                  <c:v>0.38140000000000002</c:v>
                </c:pt>
                <c:pt idx="4">
                  <c:v>0.11020000000000001</c:v>
                </c:pt>
                <c:pt idx="5">
                  <c:v>1.6799999999999999E-2</c:v>
                </c:pt>
                <c:pt idx="6">
                  <c:v>8.5000000000000006E-3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6232192"/>
        <c:axId val="207233408"/>
      </c:barChart>
      <c:catAx>
        <c:axId val="206232192"/>
        <c:scaling>
          <c:orientation val="minMax"/>
        </c:scaling>
        <c:delete val="0"/>
        <c:axPos val="l"/>
        <c:majorTickMark val="out"/>
        <c:minorTickMark val="none"/>
        <c:tickLblPos val="nextTo"/>
        <c:crossAx val="207233408"/>
        <c:crosses val="autoZero"/>
        <c:auto val="1"/>
        <c:lblAlgn val="ctr"/>
        <c:lblOffset val="100"/>
        <c:noMultiLvlLbl val="0"/>
      </c:catAx>
      <c:valAx>
        <c:axId val="207233408"/>
        <c:scaling>
          <c:orientation val="minMax"/>
        </c:scaling>
        <c:delete val="0"/>
        <c:axPos val="b"/>
        <c:majorGridlines/>
        <c:numFmt formatCode="0.00%" sourceLinked="1"/>
        <c:majorTickMark val="out"/>
        <c:minorTickMark val="none"/>
        <c:tickLblPos val="nextTo"/>
        <c:crossAx val="20623219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zh-TW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73935783044834"/>
          <c:y val="6.2175142816470776E-2"/>
          <c:w val="0.86527495728808801"/>
          <c:h val="0.70601624053821543"/>
        </c:manualLayout>
      </c:layout>
      <c:lineChart>
        <c:grouping val="standar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男性車友</c:v>
                </c:pt>
              </c:strCache>
            </c:strRef>
          </c:tx>
          <c:spPr>
            <a:ln w="28575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2857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6.9964212203659209E-3"/>
                  <c:y val="7.86032146858037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964212203659209E-3"/>
                  <c:y val="-4.3231768077192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9100553584942822E-2"/>
                  <c:y val="6.9094391939147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6702110150939519E-3"/>
                  <c:y val="-5.1440852628256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4231168367912594E-2"/>
                  <c:y val="-3.4325466822635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4.29749150528250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accent4"/>
                    </a:solidFill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工作表1!$A$2:$A$7</c:f>
              <c:strCache>
                <c:ptCount val="6"/>
                <c:pt idx="0">
                  <c:v>運動健身</c:v>
                </c:pt>
                <c:pt idx="1">
                  <c:v>自行車愛好者</c:v>
                </c:pt>
                <c:pt idx="2">
                  <c:v>休閒</c:v>
                </c:pt>
                <c:pt idx="3">
                  <c:v>參加競賽</c:v>
                </c:pt>
                <c:pt idx="4">
                  <c:v>通勤</c:v>
                </c:pt>
                <c:pt idx="5">
                  <c:v>其他</c:v>
                </c:pt>
              </c:strCache>
            </c:strRef>
          </c:cat>
          <c:val>
            <c:numRef>
              <c:f>工作表1!$B$2:$B$7</c:f>
              <c:numCache>
                <c:formatCode>0.00%</c:formatCode>
                <c:ptCount val="6"/>
                <c:pt idx="0">
                  <c:v>0.53520000000000001</c:v>
                </c:pt>
                <c:pt idx="1">
                  <c:v>0.2165</c:v>
                </c:pt>
                <c:pt idx="2">
                  <c:v>0.1215</c:v>
                </c:pt>
                <c:pt idx="3">
                  <c:v>0.1109</c:v>
                </c:pt>
                <c:pt idx="4">
                  <c:v>8.8000000000000005E-3</c:v>
                </c:pt>
                <c:pt idx="5">
                  <c:v>7.0000000000000001E-3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女性車友</c:v>
                </c:pt>
              </c:strCache>
            </c:strRef>
          </c:tx>
          <c:spPr>
            <a:ln w="19050" cap="flat" cmpd="sng" algn="ctr">
              <a:solidFill>
                <a:schemeClr val="accent1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19050" cap="flat" cmpd="sng" algn="ctr">
                <a:solidFill>
                  <a:schemeClr val="accent1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8.0878629307430047E-2"/>
                  <c:y val="9.0197188851959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5631313392155605E-2"/>
                  <c:y val="5.48257422433481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6314077336622261E-2"/>
                  <c:y val="3.91050993061873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endParaRPr lang="zh-T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工作表1!$A$2:$A$7</c:f>
              <c:strCache>
                <c:ptCount val="6"/>
                <c:pt idx="0">
                  <c:v>運動健身</c:v>
                </c:pt>
                <c:pt idx="1">
                  <c:v>自行車愛好者</c:v>
                </c:pt>
                <c:pt idx="2">
                  <c:v>休閒</c:v>
                </c:pt>
                <c:pt idx="3">
                  <c:v>參加競賽</c:v>
                </c:pt>
                <c:pt idx="4">
                  <c:v>通勤</c:v>
                </c:pt>
                <c:pt idx="5">
                  <c:v>其他</c:v>
                </c:pt>
              </c:strCache>
            </c:strRef>
          </c:cat>
          <c:val>
            <c:numRef>
              <c:f>工作表1!$C$2:$C$7</c:f>
              <c:numCache>
                <c:formatCode>0.00%</c:formatCode>
                <c:ptCount val="6"/>
                <c:pt idx="0">
                  <c:v>0.5</c:v>
                </c:pt>
                <c:pt idx="1">
                  <c:v>0.14410000000000001</c:v>
                </c:pt>
                <c:pt idx="2">
                  <c:v>0.29659999999999997</c:v>
                </c:pt>
                <c:pt idx="3">
                  <c:v>5.0799999999999998E-2</c:v>
                </c:pt>
                <c:pt idx="4">
                  <c:v>8.5000000000000006E-3</c:v>
                </c:pt>
                <c:pt idx="5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729216"/>
        <c:axId val="206730752"/>
      </c:lineChart>
      <c:catAx>
        <c:axId val="2067292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zh-TW"/>
          </a:p>
        </c:txPr>
        <c:crossAx val="206730752"/>
        <c:crosses val="autoZero"/>
        <c:auto val="1"/>
        <c:lblAlgn val="ctr"/>
        <c:lblOffset val="100"/>
        <c:noMultiLvlLbl val="0"/>
      </c:catAx>
      <c:valAx>
        <c:axId val="20673075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20672921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zh-TW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工作表1!$A$2</c:f>
              <c:strCache>
                <c:ptCount val="1"/>
                <c:pt idx="0">
                  <c:v>廣告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25E-2"/>
                  <c:y val="-8.770427499640895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5416666666666666E-2"/>
                  <c:y val="-9.647470249604984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4791666666666664"/>
                  <c:y val="-9.647470249604984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accent1"/>
                    </a:solidFill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工作表1!$B$1:$D$1</c:f>
              <c:strCache>
                <c:ptCount val="3"/>
                <c:pt idx="0">
                  <c:v>第一年</c:v>
                </c:pt>
                <c:pt idx="1">
                  <c:v>第二年</c:v>
                </c:pt>
                <c:pt idx="2">
                  <c:v>第三年</c:v>
                </c:pt>
              </c:strCache>
            </c:strRef>
          </c:cat>
          <c:val>
            <c:numRef>
              <c:f>工作表1!$B$2:$D$2</c:f>
              <c:numCache>
                <c:formatCode>_-* #,##0_-;\-* #,##0_-;_-* "-"??_-;_-@_-</c:formatCode>
                <c:ptCount val="3"/>
                <c:pt idx="0">
                  <c:v>2502857</c:v>
                </c:pt>
                <c:pt idx="1">
                  <c:v>25028571</c:v>
                </c:pt>
                <c:pt idx="2">
                  <c:v>50057142</c:v>
                </c:pt>
              </c:numCache>
            </c:numRef>
          </c:val>
        </c:ser>
        <c:ser>
          <c:idx val="1"/>
          <c:order val="1"/>
          <c:tx>
            <c:strRef>
              <c:f>工作表1!$A$3</c:f>
              <c:strCache>
                <c:ptCount val="1"/>
                <c:pt idx="0">
                  <c:v>廠商合作　</c:v>
                </c:pt>
              </c:strCache>
            </c:strRef>
          </c:tx>
          <c:invertIfNegative val="0"/>
          <c:dLbls>
            <c:delete val="1"/>
          </c:dLbls>
          <c:cat>
            <c:strRef>
              <c:f>工作表1!$B$1:$D$1</c:f>
              <c:strCache>
                <c:ptCount val="3"/>
                <c:pt idx="0">
                  <c:v>第一年</c:v>
                </c:pt>
                <c:pt idx="1">
                  <c:v>第二年</c:v>
                </c:pt>
                <c:pt idx="2">
                  <c:v>第三年</c:v>
                </c:pt>
              </c:strCache>
            </c:strRef>
          </c:cat>
          <c:val>
            <c:numRef>
              <c:f>工作表1!$B$3:$D$3</c:f>
              <c:numCache>
                <c:formatCode>_-* #,##0_-;\-* #,##0_-;_-* "-"??_-;_-@_-</c:formatCode>
                <c:ptCount val="3"/>
                <c:pt idx="0">
                  <c:v>600000</c:v>
                </c:pt>
                <c:pt idx="1">
                  <c:v>6000000</c:v>
                </c:pt>
                <c:pt idx="2">
                  <c:v>12000000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5797632"/>
        <c:axId val="205799424"/>
      </c:barChart>
      <c:catAx>
        <c:axId val="205797632"/>
        <c:scaling>
          <c:orientation val="minMax"/>
        </c:scaling>
        <c:delete val="0"/>
        <c:axPos val="l"/>
        <c:majorTickMark val="out"/>
        <c:minorTickMark val="none"/>
        <c:tickLblPos val="nextTo"/>
        <c:crossAx val="205799424"/>
        <c:crosses val="autoZero"/>
        <c:auto val="1"/>
        <c:lblAlgn val="ctr"/>
        <c:lblOffset val="100"/>
        <c:noMultiLvlLbl val="0"/>
      </c:catAx>
      <c:valAx>
        <c:axId val="205799424"/>
        <c:scaling>
          <c:orientation val="minMax"/>
        </c:scaling>
        <c:delete val="0"/>
        <c:axPos val="b"/>
        <c:majorGridlines/>
        <c:numFmt formatCode="_-* #,##0_-;\-* #,##0_-;_-* &quot;-&quot;??_-;_-@_-" sourceLinked="1"/>
        <c:majorTickMark val="out"/>
        <c:minorTickMark val="none"/>
        <c:tickLblPos val="nextTo"/>
        <c:crossAx val="20579763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zh-TW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工作表1!$A$2</c:f>
              <c:strCache>
                <c:ptCount val="1"/>
                <c:pt idx="0">
                  <c:v>類別 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1"/>
              <c:layout>
                <c:manualLayout>
                  <c:x val="0"/>
                  <c:y val="-1.76369292300855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400">
                      <a:solidFill>
                        <a:schemeClr val="accent5"/>
                      </a:solidFill>
                    </a:defRPr>
                  </a:pPr>
                  <a:endParaRPr lang="zh-T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solidFill>
                      <a:schemeClr val="accent2"/>
                    </a:solidFill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工作表1!$B$1:$D$1</c:f>
              <c:strCache>
                <c:ptCount val="3"/>
                <c:pt idx="0">
                  <c:v>第一年</c:v>
                </c:pt>
                <c:pt idx="1">
                  <c:v>第二年</c:v>
                </c:pt>
                <c:pt idx="2">
                  <c:v>第三年</c:v>
                </c:pt>
              </c:strCache>
            </c:strRef>
          </c:cat>
          <c:val>
            <c:numRef>
              <c:f>工作表1!$B$2:$D$2</c:f>
              <c:numCache>
                <c:formatCode>_-* #,##0_-;\-* #,##0_-;_-* "-"??_-;_-@_-</c:formatCode>
                <c:ptCount val="3"/>
                <c:pt idx="0">
                  <c:v>-3563950</c:v>
                </c:pt>
                <c:pt idx="1">
                  <c:v>-1109737</c:v>
                </c:pt>
                <c:pt idx="2">
                  <c:v>5721287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1999360"/>
        <c:axId val="212144512"/>
      </c:barChart>
      <c:catAx>
        <c:axId val="211999360"/>
        <c:scaling>
          <c:orientation val="minMax"/>
        </c:scaling>
        <c:delete val="1"/>
        <c:axPos val="b"/>
        <c:majorTickMark val="out"/>
        <c:minorTickMark val="none"/>
        <c:tickLblPos val="nextTo"/>
        <c:crossAx val="212144512"/>
        <c:crosses val="autoZero"/>
        <c:auto val="1"/>
        <c:lblAlgn val="ctr"/>
        <c:lblOffset val="100"/>
        <c:noMultiLvlLbl val="0"/>
      </c:catAx>
      <c:valAx>
        <c:axId val="212144512"/>
        <c:scaling>
          <c:orientation val="minMax"/>
        </c:scaling>
        <c:delete val="0"/>
        <c:axPos val="l"/>
        <c:majorGridlines/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zh-TW"/>
          </a:p>
        </c:txPr>
        <c:crossAx val="211999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534349-D848-422B-8DD6-EA6253260E18}" type="doc">
      <dgm:prSet loTypeId="urn:microsoft.com/office/officeart/2005/8/layout/vList5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25E80421-003A-43D0-B544-090136767BE1}">
      <dgm:prSet phldrT="[文字]" custT="1"/>
      <dgm:spPr/>
      <dgm:t>
        <a:bodyPr/>
        <a:lstStyle/>
        <a:p>
          <a:r>
            <a:rPr lang="zh-TW" altLang="en-US" sz="2400" b="1" dirty="0" smtClean="0"/>
            <a:t>公司名稱</a:t>
          </a:r>
          <a:endParaRPr lang="zh-TW" altLang="en-US" sz="2400" b="1" dirty="0"/>
        </a:p>
      </dgm:t>
    </dgm:pt>
    <dgm:pt modelId="{4DC80B3A-950E-4D43-9A10-1463CD1F5813}" type="parTrans" cxnId="{3163329D-DD4E-440C-959D-F989220382F1}">
      <dgm:prSet/>
      <dgm:spPr/>
      <dgm:t>
        <a:bodyPr/>
        <a:lstStyle/>
        <a:p>
          <a:endParaRPr lang="zh-TW" altLang="en-US"/>
        </a:p>
      </dgm:t>
    </dgm:pt>
    <dgm:pt modelId="{549113AF-1CEF-4CA9-8470-860D3274229E}" type="sibTrans" cxnId="{3163329D-DD4E-440C-959D-F989220382F1}">
      <dgm:prSet/>
      <dgm:spPr/>
      <dgm:t>
        <a:bodyPr/>
        <a:lstStyle/>
        <a:p>
          <a:endParaRPr lang="zh-TW" altLang="en-US"/>
        </a:p>
      </dgm:t>
    </dgm:pt>
    <dgm:pt modelId="{C9452CB8-E944-4541-A6CD-1AFF0E1650F2}">
      <dgm:prSet phldrT="[文字]" custT="1"/>
      <dgm:spPr/>
      <dgm:t>
        <a:bodyPr rIns="0"/>
        <a:lstStyle/>
        <a:p>
          <a:r>
            <a:rPr lang="zh-TW" sz="1600" dirty="0" smtClean="0"/>
            <a:t>方便行有限公司</a:t>
          </a:r>
          <a:r>
            <a:rPr lang="en-US" sz="1600" dirty="0" smtClean="0"/>
            <a:t/>
          </a:r>
          <a:br>
            <a:rPr lang="en-US" sz="1600" dirty="0" smtClean="0"/>
          </a:br>
          <a:r>
            <a:rPr lang="en-US" sz="1600" dirty="0" smtClean="0"/>
            <a:t>Easy Travel Limited Liability Company</a:t>
          </a:r>
          <a:endParaRPr lang="zh-TW" altLang="en-US" sz="1600" dirty="0"/>
        </a:p>
      </dgm:t>
    </dgm:pt>
    <dgm:pt modelId="{96E252F4-1FEE-4668-9B55-836BECD68D5F}" type="parTrans" cxnId="{BDB9A9FD-652F-49DE-8917-8F141AC044C0}">
      <dgm:prSet/>
      <dgm:spPr/>
      <dgm:t>
        <a:bodyPr/>
        <a:lstStyle/>
        <a:p>
          <a:endParaRPr lang="zh-TW" altLang="en-US"/>
        </a:p>
      </dgm:t>
    </dgm:pt>
    <dgm:pt modelId="{B82E8B01-E643-40CC-9BA5-BDE614C5440D}" type="sibTrans" cxnId="{BDB9A9FD-652F-49DE-8917-8F141AC044C0}">
      <dgm:prSet/>
      <dgm:spPr/>
      <dgm:t>
        <a:bodyPr/>
        <a:lstStyle/>
        <a:p>
          <a:endParaRPr lang="zh-TW" altLang="en-US"/>
        </a:p>
      </dgm:t>
    </dgm:pt>
    <dgm:pt modelId="{1F848B35-FEF3-43AF-AEB5-07783F608EB0}">
      <dgm:prSet phldrT="[文字]" custT="1"/>
      <dgm:spPr/>
      <dgm:t>
        <a:bodyPr/>
        <a:lstStyle/>
        <a:p>
          <a:r>
            <a:rPr lang="zh-TW" altLang="en-US" sz="2400" b="1" dirty="0" smtClean="0"/>
            <a:t>成立時間</a:t>
          </a:r>
          <a:endParaRPr lang="zh-TW" altLang="en-US" sz="2400" b="1" dirty="0"/>
        </a:p>
      </dgm:t>
    </dgm:pt>
    <dgm:pt modelId="{8C2CEF95-C78E-41CC-9FB1-257F4423946F}" type="parTrans" cxnId="{D67ACF53-9B5F-474D-BF58-E469A290BE35}">
      <dgm:prSet/>
      <dgm:spPr/>
      <dgm:t>
        <a:bodyPr/>
        <a:lstStyle/>
        <a:p>
          <a:endParaRPr lang="zh-TW" altLang="en-US"/>
        </a:p>
      </dgm:t>
    </dgm:pt>
    <dgm:pt modelId="{986D57F3-7818-4B05-996A-314EC154DBA5}" type="sibTrans" cxnId="{D67ACF53-9B5F-474D-BF58-E469A290BE35}">
      <dgm:prSet/>
      <dgm:spPr/>
      <dgm:t>
        <a:bodyPr/>
        <a:lstStyle/>
        <a:p>
          <a:endParaRPr lang="zh-TW" altLang="en-US"/>
        </a:p>
      </dgm:t>
    </dgm:pt>
    <dgm:pt modelId="{0538B7A0-7022-43CA-A5C6-9548C39FF538}">
      <dgm:prSet phldrT="[文字]" custT="1"/>
      <dgm:spPr/>
      <dgm:t>
        <a:bodyPr/>
        <a:lstStyle/>
        <a:p>
          <a:r>
            <a:rPr lang="en-US" altLang="zh-TW" sz="1600" dirty="0" smtClean="0"/>
            <a:t>2015</a:t>
          </a:r>
          <a:r>
            <a:rPr lang="zh-TW" altLang="en-US" sz="1600" dirty="0" smtClean="0"/>
            <a:t>年</a:t>
          </a:r>
          <a:r>
            <a:rPr lang="en-US" altLang="zh-TW" sz="1600" dirty="0" smtClean="0"/>
            <a:t>1</a:t>
          </a:r>
          <a:r>
            <a:rPr lang="zh-TW" altLang="en-US" sz="1600" dirty="0" smtClean="0"/>
            <a:t>月</a:t>
          </a:r>
          <a:r>
            <a:rPr lang="en-US" altLang="zh-TW" sz="1600" dirty="0" smtClean="0"/>
            <a:t>5</a:t>
          </a:r>
          <a:r>
            <a:rPr lang="zh-TW" altLang="en-US" sz="1600" dirty="0" smtClean="0"/>
            <a:t>日</a:t>
          </a:r>
          <a:endParaRPr lang="zh-TW" altLang="en-US" sz="1600" dirty="0"/>
        </a:p>
      </dgm:t>
    </dgm:pt>
    <dgm:pt modelId="{A5CFB84D-A084-4190-8EFF-B7F016E01BE7}" type="parTrans" cxnId="{8CD5E2B6-6E67-4373-AE41-B0576DE4BFB5}">
      <dgm:prSet/>
      <dgm:spPr/>
      <dgm:t>
        <a:bodyPr/>
        <a:lstStyle/>
        <a:p>
          <a:endParaRPr lang="zh-TW" altLang="en-US"/>
        </a:p>
      </dgm:t>
    </dgm:pt>
    <dgm:pt modelId="{947AB690-6FD6-4D20-9D07-3B3EE80251BC}" type="sibTrans" cxnId="{8CD5E2B6-6E67-4373-AE41-B0576DE4BFB5}">
      <dgm:prSet/>
      <dgm:spPr/>
      <dgm:t>
        <a:bodyPr/>
        <a:lstStyle/>
        <a:p>
          <a:endParaRPr lang="zh-TW" altLang="en-US"/>
        </a:p>
      </dgm:t>
    </dgm:pt>
    <dgm:pt modelId="{FA67C574-4505-441C-8E05-484BE5A10600}">
      <dgm:prSet phldrT="[文字]" custT="1"/>
      <dgm:spPr/>
      <dgm:t>
        <a:bodyPr/>
        <a:lstStyle/>
        <a:p>
          <a:r>
            <a:rPr lang="zh-TW" altLang="en-US" sz="2400" b="1" dirty="0" smtClean="0"/>
            <a:t>企業目標</a:t>
          </a:r>
          <a:endParaRPr lang="zh-TW" altLang="en-US" sz="2400" b="1" dirty="0"/>
        </a:p>
      </dgm:t>
    </dgm:pt>
    <dgm:pt modelId="{36461AAD-13D5-454D-9672-C80A888A71D2}" type="parTrans" cxnId="{F96EEBA7-EB6E-4F7B-8673-684B54CE4256}">
      <dgm:prSet/>
      <dgm:spPr/>
      <dgm:t>
        <a:bodyPr/>
        <a:lstStyle/>
        <a:p>
          <a:endParaRPr lang="zh-TW" altLang="en-US"/>
        </a:p>
      </dgm:t>
    </dgm:pt>
    <dgm:pt modelId="{5CA6BF04-1585-45D7-9BF0-48A949D5324A}" type="sibTrans" cxnId="{F96EEBA7-EB6E-4F7B-8673-684B54CE4256}">
      <dgm:prSet/>
      <dgm:spPr/>
      <dgm:t>
        <a:bodyPr/>
        <a:lstStyle/>
        <a:p>
          <a:endParaRPr lang="zh-TW" altLang="en-US"/>
        </a:p>
      </dgm:t>
    </dgm:pt>
    <dgm:pt modelId="{24F08630-0330-42AE-954E-0FAA06717155}">
      <dgm:prSet phldrT="[文字]" custT="1"/>
      <dgm:spPr/>
      <dgm:t>
        <a:bodyPr/>
        <a:lstStyle/>
        <a:p>
          <a:r>
            <a:rPr lang="zh-TW" altLang="en-US" sz="2400" b="1" dirty="0" smtClean="0"/>
            <a:t>目標客戶</a:t>
          </a:r>
          <a:endParaRPr lang="zh-TW" altLang="en-US" sz="2400" b="1" dirty="0"/>
        </a:p>
      </dgm:t>
    </dgm:pt>
    <dgm:pt modelId="{344169C0-F752-45EB-80CA-2EF6F2F1BB3B}" type="parTrans" cxnId="{CC319C19-AF4B-4D9A-BF48-705E72A9493A}">
      <dgm:prSet/>
      <dgm:spPr/>
      <dgm:t>
        <a:bodyPr/>
        <a:lstStyle/>
        <a:p>
          <a:endParaRPr lang="zh-TW" altLang="en-US"/>
        </a:p>
      </dgm:t>
    </dgm:pt>
    <dgm:pt modelId="{BD66B9E4-9FE2-4927-BB6D-03C7DB5073FF}" type="sibTrans" cxnId="{CC319C19-AF4B-4D9A-BF48-705E72A9493A}">
      <dgm:prSet/>
      <dgm:spPr/>
      <dgm:t>
        <a:bodyPr/>
        <a:lstStyle/>
        <a:p>
          <a:endParaRPr lang="zh-TW" altLang="en-US"/>
        </a:p>
      </dgm:t>
    </dgm:pt>
    <dgm:pt modelId="{21AC3134-4424-49DA-B985-B5EF468A9846}">
      <dgm:prSet phldrT="[文字]" custT="1"/>
      <dgm:spPr/>
      <dgm:t>
        <a:bodyPr/>
        <a:lstStyle/>
        <a:p>
          <a:r>
            <a:rPr lang="zh-TW" altLang="en-US" sz="1600" dirty="0" smtClean="0"/>
            <a:t>單車族群背包客</a:t>
          </a:r>
          <a:endParaRPr lang="zh-TW" altLang="en-US" sz="1600" dirty="0"/>
        </a:p>
      </dgm:t>
    </dgm:pt>
    <dgm:pt modelId="{BEB96486-E066-49AD-8A07-BD75567C71C5}" type="parTrans" cxnId="{DCD02DF4-5678-4DDC-8C60-435A04533E89}">
      <dgm:prSet/>
      <dgm:spPr/>
      <dgm:t>
        <a:bodyPr/>
        <a:lstStyle/>
        <a:p>
          <a:endParaRPr lang="zh-TW" altLang="en-US"/>
        </a:p>
      </dgm:t>
    </dgm:pt>
    <dgm:pt modelId="{D65D39D5-C592-42AD-A667-3404CCB828B1}" type="sibTrans" cxnId="{DCD02DF4-5678-4DDC-8C60-435A04533E89}">
      <dgm:prSet/>
      <dgm:spPr/>
      <dgm:t>
        <a:bodyPr/>
        <a:lstStyle/>
        <a:p>
          <a:endParaRPr lang="zh-TW" altLang="en-US"/>
        </a:p>
      </dgm:t>
    </dgm:pt>
    <dgm:pt modelId="{3D2B38B9-0DB2-41D1-939A-BC7B7A89EBB2}">
      <dgm:prSet phldrT="[文字]" custT="1"/>
      <dgm:spPr/>
      <dgm:t>
        <a:bodyPr/>
        <a:lstStyle/>
        <a:p>
          <a:r>
            <a:rPr lang="zh-TW" altLang="en-US" sz="1600" dirty="0" smtClean="0"/>
            <a:t>單車族背包客專屬的行動應用平臺</a:t>
          </a:r>
          <a:endParaRPr lang="zh-TW" altLang="en-US" sz="1600" dirty="0"/>
        </a:p>
      </dgm:t>
    </dgm:pt>
    <dgm:pt modelId="{BE982170-1FEC-4400-9BBF-3F340B06A23A}" type="parTrans" cxnId="{AD3B51CD-2149-402F-8504-B0CF3E2C6F1D}">
      <dgm:prSet/>
      <dgm:spPr/>
      <dgm:t>
        <a:bodyPr/>
        <a:lstStyle/>
        <a:p>
          <a:endParaRPr lang="zh-TW" altLang="en-US"/>
        </a:p>
      </dgm:t>
    </dgm:pt>
    <dgm:pt modelId="{4AA3AD09-C7F3-4A97-9707-2951FEF2F1C4}" type="sibTrans" cxnId="{AD3B51CD-2149-402F-8504-B0CF3E2C6F1D}">
      <dgm:prSet/>
      <dgm:spPr/>
      <dgm:t>
        <a:bodyPr/>
        <a:lstStyle/>
        <a:p>
          <a:endParaRPr lang="zh-TW" altLang="en-US"/>
        </a:p>
      </dgm:t>
    </dgm:pt>
    <dgm:pt modelId="{7EF3D844-53D9-4C5E-AC34-13F147F42F1C}" type="pres">
      <dgm:prSet presAssocID="{3E534349-D848-422B-8DD6-EA6253260E1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BDFD61B-37C4-4342-B780-65B8C149BAD1}" type="pres">
      <dgm:prSet presAssocID="{25E80421-003A-43D0-B544-090136767BE1}" presName="linNode" presStyleCnt="0"/>
      <dgm:spPr/>
    </dgm:pt>
    <dgm:pt modelId="{A31AB6D7-994E-4E8B-B3E3-29B98FB9A8E7}" type="pres">
      <dgm:prSet presAssocID="{25E80421-003A-43D0-B544-090136767BE1}" presName="parentText" presStyleLbl="node1" presStyleIdx="0" presStyleCnt="4" custScaleX="7934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E0D4B1-11B1-4CE7-AC9B-03CDC831AFF6}" type="pres">
      <dgm:prSet presAssocID="{25E80421-003A-43D0-B544-090136767BE1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BA192EB-179C-4B22-939D-CBE8734F9794}" type="pres">
      <dgm:prSet presAssocID="{549113AF-1CEF-4CA9-8470-860D3274229E}" presName="sp" presStyleCnt="0"/>
      <dgm:spPr/>
    </dgm:pt>
    <dgm:pt modelId="{A2D1BBA7-BEA7-42B4-B309-9E1DA02FC62A}" type="pres">
      <dgm:prSet presAssocID="{1F848B35-FEF3-43AF-AEB5-07783F608EB0}" presName="linNode" presStyleCnt="0"/>
      <dgm:spPr/>
    </dgm:pt>
    <dgm:pt modelId="{9655FE5C-4B6D-44D5-BE90-A55E3CF88A3D}" type="pres">
      <dgm:prSet presAssocID="{1F848B35-FEF3-43AF-AEB5-07783F608EB0}" presName="parentText" presStyleLbl="node1" presStyleIdx="1" presStyleCnt="4" custScaleX="7934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A46C3DC-9247-4227-86F5-75870C648BA0}" type="pres">
      <dgm:prSet presAssocID="{1F848B35-FEF3-43AF-AEB5-07783F608EB0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000ECAC-E904-4B35-AA98-B6CD7D5CDA72}" type="pres">
      <dgm:prSet presAssocID="{986D57F3-7818-4B05-996A-314EC154DBA5}" presName="sp" presStyleCnt="0"/>
      <dgm:spPr/>
    </dgm:pt>
    <dgm:pt modelId="{2E2498C5-1792-4394-BD25-81427EFB805A}" type="pres">
      <dgm:prSet presAssocID="{24F08630-0330-42AE-954E-0FAA06717155}" presName="linNode" presStyleCnt="0"/>
      <dgm:spPr/>
    </dgm:pt>
    <dgm:pt modelId="{A5E6A5D3-16E7-4D86-971E-5FA8B4AEB303}" type="pres">
      <dgm:prSet presAssocID="{24F08630-0330-42AE-954E-0FAA06717155}" presName="parentText" presStyleLbl="node1" presStyleIdx="2" presStyleCnt="4" custScaleX="7934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982B783-DBF8-4786-AC70-DFD0484350AA}" type="pres">
      <dgm:prSet presAssocID="{24F08630-0330-42AE-954E-0FAA06717155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B5EC305-7007-41F9-98BD-8BDD2C106D59}" type="pres">
      <dgm:prSet presAssocID="{BD66B9E4-9FE2-4927-BB6D-03C7DB5073FF}" presName="sp" presStyleCnt="0"/>
      <dgm:spPr/>
    </dgm:pt>
    <dgm:pt modelId="{679607C6-150B-4D7E-B070-D664DF21D490}" type="pres">
      <dgm:prSet presAssocID="{FA67C574-4505-441C-8E05-484BE5A10600}" presName="linNode" presStyleCnt="0"/>
      <dgm:spPr/>
    </dgm:pt>
    <dgm:pt modelId="{C18BFEC5-ED6C-4D0B-87FD-5AE1C08B5CE7}" type="pres">
      <dgm:prSet presAssocID="{FA67C574-4505-441C-8E05-484BE5A10600}" presName="parentText" presStyleLbl="node1" presStyleIdx="3" presStyleCnt="4" custScaleX="7934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21219D-0CB6-489B-9B75-1B56DB06B24D}" type="pres">
      <dgm:prSet presAssocID="{FA67C574-4505-441C-8E05-484BE5A10600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2045727-7033-46F6-80B7-4501EF6C2040}" type="presOf" srcId="{1F848B35-FEF3-43AF-AEB5-07783F608EB0}" destId="{9655FE5C-4B6D-44D5-BE90-A55E3CF88A3D}" srcOrd="0" destOrd="0" presId="urn:microsoft.com/office/officeart/2005/8/layout/vList5"/>
    <dgm:cxn modelId="{DCD02DF4-5678-4DDC-8C60-435A04533E89}" srcId="{24F08630-0330-42AE-954E-0FAA06717155}" destId="{21AC3134-4424-49DA-B985-B5EF468A9846}" srcOrd="0" destOrd="0" parTransId="{BEB96486-E066-49AD-8A07-BD75567C71C5}" sibTransId="{D65D39D5-C592-42AD-A667-3404CCB828B1}"/>
    <dgm:cxn modelId="{34FD2D0B-EDAD-4CC4-B9B4-479F00987F54}" type="presOf" srcId="{3E534349-D848-422B-8DD6-EA6253260E18}" destId="{7EF3D844-53D9-4C5E-AC34-13F147F42F1C}" srcOrd="0" destOrd="0" presId="urn:microsoft.com/office/officeart/2005/8/layout/vList5"/>
    <dgm:cxn modelId="{44D0BD31-7F3D-4760-B073-59826879E70D}" type="presOf" srcId="{25E80421-003A-43D0-B544-090136767BE1}" destId="{A31AB6D7-994E-4E8B-B3E3-29B98FB9A8E7}" srcOrd="0" destOrd="0" presId="urn:microsoft.com/office/officeart/2005/8/layout/vList5"/>
    <dgm:cxn modelId="{BDB9A9FD-652F-49DE-8917-8F141AC044C0}" srcId="{25E80421-003A-43D0-B544-090136767BE1}" destId="{C9452CB8-E944-4541-A6CD-1AFF0E1650F2}" srcOrd="0" destOrd="0" parTransId="{96E252F4-1FEE-4668-9B55-836BECD68D5F}" sibTransId="{B82E8B01-E643-40CC-9BA5-BDE614C5440D}"/>
    <dgm:cxn modelId="{BE42F9AC-31E3-4037-8A26-86832F792D50}" type="presOf" srcId="{24F08630-0330-42AE-954E-0FAA06717155}" destId="{A5E6A5D3-16E7-4D86-971E-5FA8B4AEB303}" srcOrd="0" destOrd="0" presId="urn:microsoft.com/office/officeart/2005/8/layout/vList5"/>
    <dgm:cxn modelId="{AD3B51CD-2149-402F-8504-B0CF3E2C6F1D}" srcId="{FA67C574-4505-441C-8E05-484BE5A10600}" destId="{3D2B38B9-0DB2-41D1-939A-BC7B7A89EBB2}" srcOrd="0" destOrd="0" parTransId="{BE982170-1FEC-4400-9BBF-3F340B06A23A}" sibTransId="{4AA3AD09-C7F3-4A97-9707-2951FEF2F1C4}"/>
    <dgm:cxn modelId="{3163329D-DD4E-440C-959D-F989220382F1}" srcId="{3E534349-D848-422B-8DD6-EA6253260E18}" destId="{25E80421-003A-43D0-B544-090136767BE1}" srcOrd="0" destOrd="0" parTransId="{4DC80B3A-950E-4D43-9A10-1463CD1F5813}" sibTransId="{549113AF-1CEF-4CA9-8470-860D3274229E}"/>
    <dgm:cxn modelId="{C79779AE-FA5C-46DA-8E3B-C62BC9CEED46}" type="presOf" srcId="{FA67C574-4505-441C-8E05-484BE5A10600}" destId="{C18BFEC5-ED6C-4D0B-87FD-5AE1C08B5CE7}" srcOrd="0" destOrd="0" presId="urn:microsoft.com/office/officeart/2005/8/layout/vList5"/>
    <dgm:cxn modelId="{8CD5E2B6-6E67-4373-AE41-B0576DE4BFB5}" srcId="{1F848B35-FEF3-43AF-AEB5-07783F608EB0}" destId="{0538B7A0-7022-43CA-A5C6-9548C39FF538}" srcOrd="0" destOrd="0" parTransId="{A5CFB84D-A084-4190-8EFF-B7F016E01BE7}" sibTransId="{947AB690-6FD6-4D20-9D07-3B3EE80251BC}"/>
    <dgm:cxn modelId="{5BA5D55C-987C-4FD1-B6C1-8629E803CEE3}" type="presOf" srcId="{0538B7A0-7022-43CA-A5C6-9548C39FF538}" destId="{AA46C3DC-9247-4227-86F5-75870C648BA0}" srcOrd="0" destOrd="0" presId="urn:microsoft.com/office/officeart/2005/8/layout/vList5"/>
    <dgm:cxn modelId="{D67ACF53-9B5F-474D-BF58-E469A290BE35}" srcId="{3E534349-D848-422B-8DD6-EA6253260E18}" destId="{1F848B35-FEF3-43AF-AEB5-07783F608EB0}" srcOrd="1" destOrd="0" parTransId="{8C2CEF95-C78E-41CC-9FB1-257F4423946F}" sibTransId="{986D57F3-7818-4B05-996A-314EC154DBA5}"/>
    <dgm:cxn modelId="{984AC99B-0238-438A-A040-962B7CB87A2B}" type="presOf" srcId="{C9452CB8-E944-4541-A6CD-1AFF0E1650F2}" destId="{2FE0D4B1-11B1-4CE7-AC9B-03CDC831AFF6}" srcOrd="0" destOrd="0" presId="urn:microsoft.com/office/officeart/2005/8/layout/vList5"/>
    <dgm:cxn modelId="{F96EEBA7-EB6E-4F7B-8673-684B54CE4256}" srcId="{3E534349-D848-422B-8DD6-EA6253260E18}" destId="{FA67C574-4505-441C-8E05-484BE5A10600}" srcOrd="3" destOrd="0" parTransId="{36461AAD-13D5-454D-9672-C80A888A71D2}" sibTransId="{5CA6BF04-1585-45D7-9BF0-48A949D5324A}"/>
    <dgm:cxn modelId="{F8C9BC2E-437B-44CA-A8F5-3965D9F5622A}" type="presOf" srcId="{21AC3134-4424-49DA-B985-B5EF468A9846}" destId="{1982B783-DBF8-4786-AC70-DFD0484350AA}" srcOrd="0" destOrd="0" presId="urn:microsoft.com/office/officeart/2005/8/layout/vList5"/>
    <dgm:cxn modelId="{CC319C19-AF4B-4D9A-BF48-705E72A9493A}" srcId="{3E534349-D848-422B-8DD6-EA6253260E18}" destId="{24F08630-0330-42AE-954E-0FAA06717155}" srcOrd="2" destOrd="0" parTransId="{344169C0-F752-45EB-80CA-2EF6F2F1BB3B}" sibTransId="{BD66B9E4-9FE2-4927-BB6D-03C7DB5073FF}"/>
    <dgm:cxn modelId="{860B608F-AA4E-48FA-A065-8D24B74018D6}" type="presOf" srcId="{3D2B38B9-0DB2-41D1-939A-BC7B7A89EBB2}" destId="{AF21219D-0CB6-489B-9B75-1B56DB06B24D}" srcOrd="0" destOrd="0" presId="urn:microsoft.com/office/officeart/2005/8/layout/vList5"/>
    <dgm:cxn modelId="{FB6D9976-450B-4821-889C-D936618688E2}" type="presParOf" srcId="{7EF3D844-53D9-4C5E-AC34-13F147F42F1C}" destId="{6BDFD61B-37C4-4342-B780-65B8C149BAD1}" srcOrd="0" destOrd="0" presId="urn:microsoft.com/office/officeart/2005/8/layout/vList5"/>
    <dgm:cxn modelId="{452B4989-676A-465D-ACC4-31528CFC5A9A}" type="presParOf" srcId="{6BDFD61B-37C4-4342-B780-65B8C149BAD1}" destId="{A31AB6D7-994E-4E8B-B3E3-29B98FB9A8E7}" srcOrd="0" destOrd="0" presId="urn:microsoft.com/office/officeart/2005/8/layout/vList5"/>
    <dgm:cxn modelId="{D04B88F7-2D12-4C81-AC3C-562E763CD845}" type="presParOf" srcId="{6BDFD61B-37C4-4342-B780-65B8C149BAD1}" destId="{2FE0D4B1-11B1-4CE7-AC9B-03CDC831AFF6}" srcOrd="1" destOrd="0" presId="urn:microsoft.com/office/officeart/2005/8/layout/vList5"/>
    <dgm:cxn modelId="{3986750C-9C8E-4FAD-A0E6-EC8CED7E0663}" type="presParOf" srcId="{7EF3D844-53D9-4C5E-AC34-13F147F42F1C}" destId="{3BA192EB-179C-4B22-939D-CBE8734F9794}" srcOrd="1" destOrd="0" presId="urn:microsoft.com/office/officeart/2005/8/layout/vList5"/>
    <dgm:cxn modelId="{42682682-BA0F-4881-AF50-906D82A4378D}" type="presParOf" srcId="{7EF3D844-53D9-4C5E-AC34-13F147F42F1C}" destId="{A2D1BBA7-BEA7-42B4-B309-9E1DA02FC62A}" srcOrd="2" destOrd="0" presId="urn:microsoft.com/office/officeart/2005/8/layout/vList5"/>
    <dgm:cxn modelId="{68DD84FA-7573-4A61-821C-033A47C5B6FF}" type="presParOf" srcId="{A2D1BBA7-BEA7-42B4-B309-9E1DA02FC62A}" destId="{9655FE5C-4B6D-44D5-BE90-A55E3CF88A3D}" srcOrd="0" destOrd="0" presId="urn:microsoft.com/office/officeart/2005/8/layout/vList5"/>
    <dgm:cxn modelId="{063686BC-A2E8-4D38-913D-A7C6BF0B5D8E}" type="presParOf" srcId="{A2D1BBA7-BEA7-42B4-B309-9E1DA02FC62A}" destId="{AA46C3DC-9247-4227-86F5-75870C648BA0}" srcOrd="1" destOrd="0" presId="urn:microsoft.com/office/officeart/2005/8/layout/vList5"/>
    <dgm:cxn modelId="{C65F6D2B-DB7A-4FC4-AFF8-D03DE00FDDB8}" type="presParOf" srcId="{7EF3D844-53D9-4C5E-AC34-13F147F42F1C}" destId="{1000ECAC-E904-4B35-AA98-B6CD7D5CDA72}" srcOrd="3" destOrd="0" presId="urn:microsoft.com/office/officeart/2005/8/layout/vList5"/>
    <dgm:cxn modelId="{E4DCD65A-2317-48BE-B172-A2728A2AA9D0}" type="presParOf" srcId="{7EF3D844-53D9-4C5E-AC34-13F147F42F1C}" destId="{2E2498C5-1792-4394-BD25-81427EFB805A}" srcOrd="4" destOrd="0" presId="urn:microsoft.com/office/officeart/2005/8/layout/vList5"/>
    <dgm:cxn modelId="{9BD25FC4-32AA-4BEF-A602-0CEA21F155C5}" type="presParOf" srcId="{2E2498C5-1792-4394-BD25-81427EFB805A}" destId="{A5E6A5D3-16E7-4D86-971E-5FA8B4AEB303}" srcOrd="0" destOrd="0" presId="urn:microsoft.com/office/officeart/2005/8/layout/vList5"/>
    <dgm:cxn modelId="{928A943A-62C5-49A7-A028-107216E639A5}" type="presParOf" srcId="{2E2498C5-1792-4394-BD25-81427EFB805A}" destId="{1982B783-DBF8-4786-AC70-DFD0484350AA}" srcOrd="1" destOrd="0" presId="urn:microsoft.com/office/officeart/2005/8/layout/vList5"/>
    <dgm:cxn modelId="{0A24F0D1-CA24-4F36-A186-222DF7F460D8}" type="presParOf" srcId="{7EF3D844-53D9-4C5E-AC34-13F147F42F1C}" destId="{CB5EC305-7007-41F9-98BD-8BDD2C106D59}" srcOrd="5" destOrd="0" presId="urn:microsoft.com/office/officeart/2005/8/layout/vList5"/>
    <dgm:cxn modelId="{AB438D9E-F302-4205-B911-DB8BE83C2DBB}" type="presParOf" srcId="{7EF3D844-53D9-4C5E-AC34-13F147F42F1C}" destId="{679607C6-150B-4D7E-B070-D664DF21D490}" srcOrd="6" destOrd="0" presId="urn:microsoft.com/office/officeart/2005/8/layout/vList5"/>
    <dgm:cxn modelId="{6BFA3C72-FC6A-4379-98FD-86A6D8EA681F}" type="presParOf" srcId="{679607C6-150B-4D7E-B070-D664DF21D490}" destId="{C18BFEC5-ED6C-4D0B-87FD-5AE1C08B5CE7}" srcOrd="0" destOrd="0" presId="urn:microsoft.com/office/officeart/2005/8/layout/vList5"/>
    <dgm:cxn modelId="{7EFB6FFE-E654-4AA7-AEAC-2FC4613868FC}" type="presParOf" srcId="{679607C6-150B-4D7E-B070-D664DF21D490}" destId="{AF21219D-0CB6-489B-9B75-1B56DB06B24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07EE3A-A8B5-4170-82F5-058BC9818EFC}" type="doc">
      <dgm:prSet loTypeId="urn:microsoft.com/office/officeart/2005/8/layout/hierarchy6" loCatId="hierarchy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F9DFA806-F60A-48F2-9AE3-F8D76ED4BF78}">
      <dgm:prSet phldrT="[文字]" custT="1"/>
      <dgm:spPr/>
      <dgm:t>
        <a:bodyPr/>
        <a:lstStyle/>
        <a:p>
          <a:r>
            <a:rPr lang="zh-TW" alt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總經理室</a:t>
          </a:r>
          <a:endParaRPr lang="zh-TW" altLang="en-U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18A3F6-569E-4124-A202-7389A91CD44C}" type="parTrans" cxnId="{5F166F29-83DE-4F34-872D-CF8A69543B48}">
      <dgm:prSet/>
      <dgm:spPr/>
      <dgm:t>
        <a:bodyPr/>
        <a:lstStyle/>
        <a:p>
          <a:endParaRPr lang="zh-TW" altLang="en-US"/>
        </a:p>
      </dgm:t>
    </dgm:pt>
    <dgm:pt modelId="{B055BD9A-1135-453F-920D-6C240A2084A6}" type="sibTrans" cxnId="{5F166F29-83DE-4F34-872D-CF8A69543B48}">
      <dgm:prSet/>
      <dgm:spPr/>
      <dgm:t>
        <a:bodyPr/>
        <a:lstStyle/>
        <a:p>
          <a:endParaRPr lang="zh-TW" altLang="en-US"/>
        </a:p>
      </dgm:t>
    </dgm:pt>
    <dgm:pt modelId="{4ABBA865-80F3-49CD-B949-B6225416EB49}">
      <dgm:prSet phldrT="[文字]" custT="1"/>
      <dgm:spPr/>
      <dgm:t>
        <a:bodyPr vert="eaVert"/>
        <a:lstStyle/>
        <a:p>
          <a:r>
            <a:rPr lang="zh-TW" altLang="en-US" sz="1800" b="1" dirty="0" smtClean="0"/>
            <a:t>行銷部</a:t>
          </a:r>
          <a:endParaRPr lang="zh-TW" altLang="en-US" sz="1800" b="1" dirty="0"/>
        </a:p>
      </dgm:t>
    </dgm:pt>
    <dgm:pt modelId="{8BBCE194-7E05-497B-81FE-29DF9A7C11E1}" type="parTrans" cxnId="{FECD2D1D-CF4F-4A75-9742-738B06C36079}">
      <dgm:prSet/>
      <dgm:spPr/>
      <dgm:t>
        <a:bodyPr/>
        <a:lstStyle/>
        <a:p>
          <a:endParaRPr lang="zh-TW" altLang="en-US"/>
        </a:p>
      </dgm:t>
    </dgm:pt>
    <dgm:pt modelId="{6E640F5F-07E6-4286-82BA-C8AEA354D3BD}" type="sibTrans" cxnId="{FECD2D1D-CF4F-4A75-9742-738B06C36079}">
      <dgm:prSet/>
      <dgm:spPr/>
      <dgm:t>
        <a:bodyPr/>
        <a:lstStyle/>
        <a:p>
          <a:endParaRPr lang="zh-TW" altLang="en-US"/>
        </a:p>
      </dgm:t>
    </dgm:pt>
    <dgm:pt modelId="{7395A37F-4609-4CBD-94F5-AAB6B16B994E}">
      <dgm:prSet phldrT="[文字]" custT="1"/>
      <dgm:spPr/>
      <dgm:t>
        <a:bodyPr vert="eaVert"/>
        <a:lstStyle/>
        <a:p>
          <a:r>
            <a:rPr lang="zh-TW" altLang="en-US" sz="1800" b="1" dirty="0" smtClean="0"/>
            <a:t>財務部</a:t>
          </a:r>
          <a:endParaRPr lang="zh-TW" altLang="en-US" sz="1800" b="1" dirty="0"/>
        </a:p>
      </dgm:t>
    </dgm:pt>
    <dgm:pt modelId="{58A288EF-83EA-4341-8CAA-20428E84C9B6}" type="parTrans" cxnId="{1A2251C0-1266-4899-A10D-43CFA7516599}">
      <dgm:prSet/>
      <dgm:spPr/>
      <dgm:t>
        <a:bodyPr/>
        <a:lstStyle/>
        <a:p>
          <a:endParaRPr lang="zh-TW" altLang="en-US"/>
        </a:p>
      </dgm:t>
    </dgm:pt>
    <dgm:pt modelId="{327014AF-E488-4BE3-BC2B-E0A4FA09DE1C}" type="sibTrans" cxnId="{1A2251C0-1266-4899-A10D-43CFA7516599}">
      <dgm:prSet/>
      <dgm:spPr/>
      <dgm:t>
        <a:bodyPr/>
        <a:lstStyle/>
        <a:p>
          <a:endParaRPr lang="zh-TW" altLang="en-US"/>
        </a:p>
      </dgm:t>
    </dgm:pt>
    <dgm:pt modelId="{8A833F17-E5DF-4B77-AE0F-B2D7EB0454B1}">
      <dgm:prSet phldrT="[文字]" custT="1"/>
      <dgm:spPr/>
      <dgm:t>
        <a:bodyPr vert="eaVert"/>
        <a:lstStyle/>
        <a:p>
          <a:r>
            <a:rPr lang="zh-TW" altLang="en-US" sz="1800" b="1" dirty="0" smtClean="0"/>
            <a:t>研發資訊部</a:t>
          </a:r>
          <a:endParaRPr lang="zh-TW" altLang="en-US" sz="1800" b="1" dirty="0"/>
        </a:p>
      </dgm:t>
    </dgm:pt>
    <dgm:pt modelId="{6BDD13FF-9F4F-4098-9041-C7E864DFEDC4}" type="parTrans" cxnId="{BECD9B72-CD84-4E15-90D2-C579A0503D91}">
      <dgm:prSet/>
      <dgm:spPr/>
      <dgm:t>
        <a:bodyPr/>
        <a:lstStyle/>
        <a:p>
          <a:endParaRPr lang="zh-TW" altLang="en-US"/>
        </a:p>
      </dgm:t>
    </dgm:pt>
    <dgm:pt modelId="{BF74B822-358D-489E-A26C-122F4824BF22}" type="sibTrans" cxnId="{BECD9B72-CD84-4E15-90D2-C579A0503D91}">
      <dgm:prSet/>
      <dgm:spPr/>
      <dgm:t>
        <a:bodyPr/>
        <a:lstStyle/>
        <a:p>
          <a:endParaRPr lang="zh-TW" altLang="en-US"/>
        </a:p>
      </dgm:t>
    </dgm:pt>
    <dgm:pt modelId="{6C1169C8-D355-41A4-BB04-1998BB837A72}">
      <dgm:prSet phldrT="[文字]" custT="1"/>
      <dgm:spPr/>
      <dgm:t>
        <a:bodyPr vert="eaVert"/>
        <a:lstStyle/>
        <a:p>
          <a:r>
            <a:rPr lang="zh-TW" altLang="en-US" sz="1800" b="1" smtClean="0"/>
            <a:t>業務部</a:t>
          </a:r>
          <a:endParaRPr lang="zh-TW" altLang="en-US" sz="1800" b="1" dirty="0"/>
        </a:p>
      </dgm:t>
    </dgm:pt>
    <dgm:pt modelId="{5137245C-C2F7-4A0F-B608-FAB3A9799A39}" type="parTrans" cxnId="{211791E0-131D-4E16-92DB-D9DC89FE5F9C}">
      <dgm:prSet/>
      <dgm:spPr/>
      <dgm:t>
        <a:bodyPr/>
        <a:lstStyle/>
        <a:p>
          <a:endParaRPr lang="zh-TW" altLang="en-US"/>
        </a:p>
      </dgm:t>
    </dgm:pt>
    <dgm:pt modelId="{44D64643-4599-4AB9-9C7A-BA919311C066}" type="sibTrans" cxnId="{211791E0-131D-4E16-92DB-D9DC89FE5F9C}">
      <dgm:prSet/>
      <dgm:spPr/>
      <dgm:t>
        <a:bodyPr/>
        <a:lstStyle/>
        <a:p>
          <a:endParaRPr lang="zh-TW" altLang="en-US"/>
        </a:p>
      </dgm:t>
    </dgm:pt>
    <dgm:pt modelId="{6F40119F-D60E-426F-9392-A498BCB6BFEF}" type="pres">
      <dgm:prSet presAssocID="{E407EE3A-A8B5-4170-82F5-058BC9818EF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08B5709-BAC5-49E4-80D6-5C6D509A9D17}" type="pres">
      <dgm:prSet presAssocID="{E407EE3A-A8B5-4170-82F5-058BC9818EFC}" presName="hierFlow" presStyleCnt="0"/>
      <dgm:spPr/>
    </dgm:pt>
    <dgm:pt modelId="{FD9A064A-298A-4428-9631-BB858C19AC0B}" type="pres">
      <dgm:prSet presAssocID="{E407EE3A-A8B5-4170-82F5-058BC9818EF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2070D5A-EE08-46F1-A068-F230A283402B}" type="pres">
      <dgm:prSet presAssocID="{F9DFA806-F60A-48F2-9AE3-F8D76ED4BF78}" presName="Name14" presStyleCnt="0"/>
      <dgm:spPr/>
    </dgm:pt>
    <dgm:pt modelId="{E8265957-7DD8-4227-A60C-96131C338BC7}" type="pres">
      <dgm:prSet presAssocID="{F9DFA806-F60A-48F2-9AE3-F8D76ED4BF78}" presName="level1Shape" presStyleLbl="node0" presStyleIdx="0" presStyleCnt="1" custScaleX="149048" custScaleY="4664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51A2934-3C61-4436-944A-49659E7737BC}" type="pres">
      <dgm:prSet presAssocID="{F9DFA806-F60A-48F2-9AE3-F8D76ED4BF78}" presName="hierChild2" presStyleCnt="0"/>
      <dgm:spPr/>
    </dgm:pt>
    <dgm:pt modelId="{81C12F37-5574-418C-A456-DCEC70658B5F}" type="pres">
      <dgm:prSet presAssocID="{8BBCE194-7E05-497B-81FE-29DF9A7C11E1}" presName="Name19" presStyleLbl="parChTrans1D2" presStyleIdx="0" presStyleCnt="4"/>
      <dgm:spPr/>
      <dgm:t>
        <a:bodyPr/>
        <a:lstStyle/>
        <a:p>
          <a:endParaRPr lang="zh-TW" altLang="en-US"/>
        </a:p>
      </dgm:t>
    </dgm:pt>
    <dgm:pt modelId="{3144856A-1E86-4024-86D5-4EE6C1E91508}" type="pres">
      <dgm:prSet presAssocID="{4ABBA865-80F3-49CD-B949-B6225416EB49}" presName="Name21" presStyleCnt="0"/>
      <dgm:spPr/>
    </dgm:pt>
    <dgm:pt modelId="{A9C3AB0F-D62C-4C4D-AD81-4609C8568C19}" type="pres">
      <dgm:prSet presAssocID="{4ABBA865-80F3-49CD-B949-B6225416EB49}" presName="level2Shape" presStyleLbl="node2" presStyleIdx="0" presStyleCnt="4" custScaleX="29217" custScaleY="183174"/>
      <dgm:spPr/>
      <dgm:t>
        <a:bodyPr/>
        <a:lstStyle/>
        <a:p>
          <a:endParaRPr lang="zh-TW" altLang="en-US"/>
        </a:p>
      </dgm:t>
    </dgm:pt>
    <dgm:pt modelId="{F8753909-FFC3-40DE-A5DD-956869AACCC2}" type="pres">
      <dgm:prSet presAssocID="{4ABBA865-80F3-49CD-B949-B6225416EB49}" presName="hierChild3" presStyleCnt="0"/>
      <dgm:spPr/>
    </dgm:pt>
    <dgm:pt modelId="{E9AADB01-5378-425E-A9A6-BE87C8C6E3FE}" type="pres">
      <dgm:prSet presAssocID="{58A288EF-83EA-4341-8CAA-20428E84C9B6}" presName="Name19" presStyleLbl="parChTrans1D2" presStyleIdx="1" presStyleCnt="4"/>
      <dgm:spPr/>
      <dgm:t>
        <a:bodyPr/>
        <a:lstStyle/>
        <a:p>
          <a:endParaRPr lang="zh-TW" altLang="en-US"/>
        </a:p>
      </dgm:t>
    </dgm:pt>
    <dgm:pt modelId="{03AD0BCC-EF52-4A9C-9CDB-E4C04064230F}" type="pres">
      <dgm:prSet presAssocID="{7395A37F-4609-4CBD-94F5-AAB6B16B994E}" presName="Name21" presStyleCnt="0"/>
      <dgm:spPr/>
    </dgm:pt>
    <dgm:pt modelId="{D80FB76D-7FEC-47A1-9DB6-5E73F2BF4E70}" type="pres">
      <dgm:prSet presAssocID="{7395A37F-4609-4CBD-94F5-AAB6B16B994E}" presName="level2Shape" presStyleLbl="node2" presStyleIdx="1" presStyleCnt="4" custScaleX="29217" custScaleY="183174"/>
      <dgm:spPr/>
      <dgm:t>
        <a:bodyPr/>
        <a:lstStyle/>
        <a:p>
          <a:endParaRPr lang="zh-TW" altLang="en-US"/>
        </a:p>
      </dgm:t>
    </dgm:pt>
    <dgm:pt modelId="{A4FD85AE-2C86-4C28-8E6A-055FC5F114B9}" type="pres">
      <dgm:prSet presAssocID="{7395A37F-4609-4CBD-94F5-AAB6B16B994E}" presName="hierChild3" presStyleCnt="0"/>
      <dgm:spPr/>
    </dgm:pt>
    <dgm:pt modelId="{C891BF04-6599-4850-915B-D50D54162BF0}" type="pres">
      <dgm:prSet presAssocID="{6BDD13FF-9F4F-4098-9041-C7E864DFEDC4}" presName="Name19" presStyleLbl="parChTrans1D2" presStyleIdx="2" presStyleCnt="4"/>
      <dgm:spPr/>
      <dgm:t>
        <a:bodyPr/>
        <a:lstStyle/>
        <a:p>
          <a:endParaRPr lang="zh-TW" altLang="en-US"/>
        </a:p>
      </dgm:t>
    </dgm:pt>
    <dgm:pt modelId="{0BBBC6AB-09F7-4866-9F8A-BF5C2DAB8DDE}" type="pres">
      <dgm:prSet presAssocID="{8A833F17-E5DF-4B77-AE0F-B2D7EB0454B1}" presName="Name21" presStyleCnt="0"/>
      <dgm:spPr/>
    </dgm:pt>
    <dgm:pt modelId="{2FF5FEB7-0FD5-4AD0-8536-5511DEB6B0F4}" type="pres">
      <dgm:prSet presAssocID="{8A833F17-E5DF-4B77-AE0F-B2D7EB0454B1}" presName="level2Shape" presStyleLbl="node2" presStyleIdx="2" presStyleCnt="4" custScaleX="29217" custScaleY="183174"/>
      <dgm:spPr/>
      <dgm:t>
        <a:bodyPr/>
        <a:lstStyle/>
        <a:p>
          <a:endParaRPr lang="zh-TW" altLang="en-US"/>
        </a:p>
      </dgm:t>
    </dgm:pt>
    <dgm:pt modelId="{866D6335-7E4A-45BE-BA23-5A946BF002C3}" type="pres">
      <dgm:prSet presAssocID="{8A833F17-E5DF-4B77-AE0F-B2D7EB0454B1}" presName="hierChild3" presStyleCnt="0"/>
      <dgm:spPr/>
    </dgm:pt>
    <dgm:pt modelId="{0CFC3C8E-CA1D-448D-A21A-54CAFA32474E}" type="pres">
      <dgm:prSet presAssocID="{5137245C-C2F7-4A0F-B608-FAB3A9799A39}" presName="Name19" presStyleLbl="parChTrans1D2" presStyleIdx="3" presStyleCnt="4"/>
      <dgm:spPr/>
      <dgm:t>
        <a:bodyPr/>
        <a:lstStyle/>
        <a:p>
          <a:endParaRPr lang="zh-TW" altLang="en-US"/>
        </a:p>
      </dgm:t>
    </dgm:pt>
    <dgm:pt modelId="{0E3DCC2A-2B5B-4A40-A26F-B55E65AF435A}" type="pres">
      <dgm:prSet presAssocID="{6C1169C8-D355-41A4-BB04-1998BB837A72}" presName="Name21" presStyleCnt="0"/>
      <dgm:spPr/>
    </dgm:pt>
    <dgm:pt modelId="{9157C8C2-F0CA-4BDB-AABA-D7A6FB9B5F25}" type="pres">
      <dgm:prSet presAssocID="{6C1169C8-D355-41A4-BB04-1998BB837A72}" presName="level2Shape" presStyleLbl="node2" presStyleIdx="3" presStyleCnt="4" custScaleX="29217" custScaleY="183174"/>
      <dgm:spPr/>
      <dgm:t>
        <a:bodyPr/>
        <a:lstStyle/>
        <a:p>
          <a:endParaRPr lang="zh-TW" altLang="en-US"/>
        </a:p>
      </dgm:t>
    </dgm:pt>
    <dgm:pt modelId="{A46003BF-670F-45B8-B858-50CBBA39B19C}" type="pres">
      <dgm:prSet presAssocID="{6C1169C8-D355-41A4-BB04-1998BB837A72}" presName="hierChild3" presStyleCnt="0"/>
      <dgm:spPr/>
    </dgm:pt>
    <dgm:pt modelId="{D9BE9B09-4469-4B19-8C17-3B81B1169253}" type="pres">
      <dgm:prSet presAssocID="{E407EE3A-A8B5-4170-82F5-058BC9818EFC}" presName="bgShapesFlow" presStyleCnt="0"/>
      <dgm:spPr/>
    </dgm:pt>
  </dgm:ptLst>
  <dgm:cxnLst>
    <dgm:cxn modelId="{1A2251C0-1266-4899-A10D-43CFA7516599}" srcId="{F9DFA806-F60A-48F2-9AE3-F8D76ED4BF78}" destId="{7395A37F-4609-4CBD-94F5-AAB6B16B994E}" srcOrd="1" destOrd="0" parTransId="{58A288EF-83EA-4341-8CAA-20428E84C9B6}" sibTransId="{327014AF-E488-4BE3-BC2B-E0A4FA09DE1C}"/>
    <dgm:cxn modelId="{5F166F29-83DE-4F34-872D-CF8A69543B48}" srcId="{E407EE3A-A8B5-4170-82F5-058BC9818EFC}" destId="{F9DFA806-F60A-48F2-9AE3-F8D76ED4BF78}" srcOrd="0" destOrd="0" parTransId="{3F18A3F6-569E-4124-A202-7389A91CD44C}" sibTransId="{B055BD9A-1135-453F-920D-6C240A2084A6}"/>
    <dgm:cxn modelId="{BECD9B72-CD84-4E15-90D2-C579A0503D91}" srcId="{F9DFA806-F60A-48F2-9AE3-F8D76ED4BF78}" destId="{8A833F17-E5DF-4B77-AE0F-B2D7EB0454B1}" srcOrd="2" destOrd="0" parTransId="{6BDD13FF-9F4F-4098-9041-C7E864DFEDC4}" sibTransId="{BF74B822-358D-489E-A26C-122F4824BF22}"/>
    <dgm:cxn modelId="{2A881033-64FE-4AFF-B5C5-230FB9D0A5BF}" type="presOf" srcId="{6C1169C8-D355-41A4-BB04-1998BB837A72}" destId="{9157C8C2-F0CA-4BDB-AABA-D7A6FB9B5F25}" srcOrd="0" destOrd="0" presId="urn:microsoft.com/office/officeart/2005/8/layout/hierarchy6"/>
    <dgm:cxn modelId="{D1792CD7-FB1D-47D4-90F0-3C55EAB23463}" type="presOf" srcId="{8A833F17-E5DF-4B77-AE0F-B2D7EB0454B1}" destId="{2FF5FEB7-0FD5-4AD0-8536-5511DEB6B0F4}" srcOrd="0" destOrd="0" presId="urn:microsoft.com/office/officeart/2005/8/layout/hierarchy6"/>
    <dgm:cxn modelId="{1532CD5C-6DFD-4262-9D40-66C25403E231}" type="presOf" srcId="{8BBCE194-7E05-497B-81FE-29DF9A7C11E1}" destId="{81C12F37-5574-418C-A456-DCEC70658B5F}" srcOrd="0" destOrd="0" presId="urn:microsoft.com/office/officeart/2005/8/layout/hierarchy6"/>
    <dgm:cxn modelId="{54371A03-6AE3-4FBB-B78A-941ED58AA0CF}" type="presOf" srcId="{E407EE3A-A8B5-4170-82F5-058BC9818EFC}" destId="{6F40119F-D60E-426F-9392-A498BCB6BFEF}" srcOrd="0" destOrd="0" presId="urn:microsoft.com/office/officeart/2005/8/layout/hierarchy6"/>
    <dgm:cxn modelId="{FECD2D1D-CF4F-4A75-9742-738B06C36079}" srcId="{F9DFA806-F60A-48F2-9AE3-F8D76ED4BF78}" destId="{4ABBA865-80F3-49CD-B949-B6225416EB49}" srcOrd="0" destOrd="0" parTransId="{8BBCE194-7E05-497B-81FE-29DF9A7C11E1}" sibTransId="{6E640F5F-07E6-4286-82BA-C8AEA354D3BD}"/>
    <dgm:cxn modelId="{A6A9775B-F346-4DFD-91DB-813DC8B3EC92}" type="presOf" srcId="{6BDD13FF-9F4F-4098-9041-C7E864DFEDC4}" destId="{C891BF04-6599-4850-915B-D50D54162BF0}" srcOrd="0" destOrd="0" presId="urn:microsoft.com/office/officeart/2005/8/layout/hierarchy6"/>
    <dgm:cxn modelId="{211791E0-131D-4E16-92DB-D9DC89FE5F9C}" srcId="{F9DFA806-F60A-48F2-9AE3-F8D76ED4BF78}" destId="{6C1169C8-D355-41A4-BB04-1998BB837A72}" srcOrd="3" destOrd="0" parTransId="{5137245C-C2F7-4A0F-B608-FAB3A9799A39}" sibTransId="{44D64643-4599-4AB9-9C7A-BA919311C066}"/>
    <dgm:cxn modelId="{F3DEEEB8-04DC-4C70-8339-3ED072FA61D4}" type="presOf" srcId="{58A288EF-83EA-4341-8CAA-20428E84C9B6}" destId="{E9AADB01-5378-425E-A9A6-BE87C8C6E3FE}" srcOrd="0" destOrd="0" presId="urn:microsoft.com/office/officeart/2005/8/layout/hierarchy6"/>
    <dgm:cxn modelId="{AA61F1ED-388F-4650-BBC4-258054C20729}" type="presOf" srcId="{7395A37F-4609-4CBD-94F5-AAB6B16B994E}" destId="{D80FB76D-7FEC-47A1-9DB6-5E73F2BF4E70}" srcOrd="0" destOrd="0" presId="urn:microsoft.com/office/officeart/2005/8/layout/hierarchy6"/>
    <dgm:cxn modelId="{A3D18F10-DD97-4802-9895-ADC77B952724}" type="presOf" srcId="{4ABBA865-80F3-49CD-B949-B6225416EB49}" destId="{A9C3AB0F-D62C-4C4D-AD81-4609C8568C19}" srcOrd="0" destOrd="0" presId="urn:microsoft.com/office/officeart/2005/8/layout/hierarchy6"/>
    <dgm:cxn modelId="{2CA2D783-5FCB-4510-BDB8-21D7AF9C0612}" type="presOf" srcId="{F9DFA806-F60A-48F2-9AE3-F8D76ED4BF78}" destId="{E8265957-7DD8-4227-A60C-96131C338BC7}" srcOrd="0" destOrd="0" presId="urn:microsoft.com/office/officeart/2005/8/layout/hierarchy6"/>
    <dgm:cxn modelId="{582F3A73-25D8-4A7A-98D7-F3CA17FFE455}" type="presOf" srcId="{5137245C-C2F7-4A0F-B608-FAB3A9799A39}" destId="{0CFC3C8E-CA1D-448D-A21A-54CAFA32474E}" srcOrd="0" destOrd="0" presId="urn:microsoft.com/office/officeart/2005/8/layout/hierarchy6"/>
    <dgm:cxn modelId="{38116E40-9B08-4FDF-84FF-D0A0A8715CF5}" type="presParOf" srcId="{6F40119F-D60E-426F-9392-A498BCB6BFEF}" destId="{A08B5709-BAC5-49E4-80D6-5C6D509A9D17}" srcOrd="0" destOrd="0" presId="urn:microsoft.com/office/officeart/2005/8/layout/hierarchy6"/>
    <dgm:cxn modelId="{DD93D2AD-EBE1-4E40-AAB7-FC3A3FB6138E}" type="presParOf" srcId="{A08B5709-BAC5-49E4-80D6-5C6D509A9D17}" destId="{FD9A064A-298A-4428-9631-BB858C19AC0B}" srcOrd="0" destOrd="0" presId="urn:microsoft.com/office/officeart/2005/8/layout/hierarchy6"/>
    <dgm:cxn modelId="{D4CE9644-0838-47CA-B771-C9693E2D488A}" type="presParOf" srcId="{FD9A064A-298A-4428-9631-BB858C19AC0B}" destId="{12070D5A-EE08-46F1-A068-F230A283402B}" srcOrd="0" destOrd="0" presId="urn:microsoft.com/office/officeart/2005/8/layout/hierarchy6"/>
    <dgm:cxn modelId="{C1DEB9EA-663E-46AF-9269-8E95B6C8B84F}" type="presParOf" srcId="{12070D5A-EE08-46F1-A068-F230A283402B}" destId="{E8265957-7DD8-4227-A60C-96131C338BC7}" srcOrd="0" destOrd="0" presId="urn:microsoft.com/office/officeart/2005/8/layout/hierarchy6"/>
    <dgm:cxn modelId="{CE34A0BF-1356-4E58-9BEE-E8F123612C23}" type="presParOf" srcId="{12070D5A-EE08-46F1-A068-F230A283402B}" destId="{151A2934-3C61-4436-944A-49659E7737BC}" srcOrd="1" destOrd="0" presId="urn:microsoft.com/office/officeart/2005/8/layout/hierarchy6"/>
    <dgm:cxn modelId="{C6C1865D-3D6C-437E-9701-0F2B62B68238}" type="presParOf" srcId="{151A2934-3C61-4436-944A-49659E7737BC}" destId="{81C12F37-5574-418C-A456-DCEC70658B5F}" srcOrd="0" destOrd="0" presId="urn:microsoft.com/office/officeart/2005/8/layout/hierarchy6"/>
    <dgm:cxn modelId="{3AC225C4-5EB9-40CD-B9B8-D4DFD8AFBB40}" type="presParOf" srcId="{151A2934-3C61-4436-944A-49659E7737BC}" destId="{3144856A-1E86-4024-86D5-4EE6C1E91508}" srcOrd="1" destOrd="0" presId="urn:microsoft.com/office/officeart/2005/8/layout/hierarchy6"/>
    <dgm:cxn modelId="{13D58EBA-0F1C-4C68-AE7F-A7AE7D7DCC11}" type="presParOf" srcId="{3144856A-1E86-4024-86D5-4EE6C1E91508}" destId="{A9C3AB0F-D62C-4C4D-AD81-4609C8568C19}" srcOrd="0" destOrd="0" presId="urn:microsoft.com/office/officeart/2005/8/layout/hierarchy6"/>
    <dgm:cxn modelId="{FA7409DF-27F4-4505-923E-1B91907A1219}" type="presParOf" srcId="{3144856A-1E86-4024-86D5-4EE6C1E91508}" destId="{F8753909-FFC3-40DE-A5DD-956869AACCC2}" srcOrd="1" destOrd="0" presId="urn:microsoft.com/office/officeart/2005/8/layout/hierarchy6"/>
    <dgm:cxn modelId="{0215F942-9AD7-40BC-B06C-00AAE15D06F8}" type="presParOf" srcId="{151A2934-3C61-4436-944A-49659E7737BC}" destId="{E9AADB01-5378-425E-A9A6-BE87C8C6E3FE}" srcOrd="2" destOrd="0" presId="urn:microsoft.com/office/officeart/2005/8/layout/hierarchy6"/>
    <dgm:cxn modelId="{5C406FB8-06C5-4A76-ACC8-9332ADCFD789}" type="presParOf" srcId="{151A2934-3C61-4436-944A-49659E7737BC}" destId="{03AD0BCC-EF52-4A9C-9CDB-E4C04064230F}" srcOrd="3" destOrd="0" presId="urn:microsoft.com/office/officeart/2005/8/layout/hierarchy6"/>
    <dgm:cxn modelId="{E3E98D08-2EFE-4D17-BB8B-4B799E4CAA4B}" type="presParOf" srcId="{03AD0BCC-EF52-4A9C-9CDB-E4C04064230F}" destId="{D80FB76D-7FEC-47A1-9DB6-5E73F2BF4E70}" srcOrd="0" destOrd="0" presId="urn:microsoft.com/office/officeart/2005/8/layout/hierarchy6"/>
    <dgm:cxn modelId="{26210126-5092-470B-A6BA-36D25CE7FC8D}" type="presParOf" srcId="{03AD0BCC-EF52-4A9C-9CDB-E4C04064230F}" destId="{A4FD85AE-2C86-4C28-8E6A-055FC5F114B9}" srcOrd="1" destOrd="0" presId="urn:microsoft.com/office/officeart/2005/8/layout/hierarchy6"/>
    <dgm:cxn modelId="{BFC54484-74A1-4C53-A6FD-A548B3F11294}" type="presParOf" srcId="{151A2934-3C61-4436-944A-49659E7737BC}" destId="{C891BF04-6599-4850-915B-D50D54162BF0}" srcOrd="4" destOrd="0" presId="urn:microsoft.com/office/officeart/2005/8/layout/hierarchy6"/>
    <dgm:cxn modelId="{F904423F-73CD-4EF1-8270-3ADDBAF90798}" type="presParOf" srcId="{151A2934-3C61-4436-944A-49659E7737BC}" destId="{0BBBC6AB-09F7-4866-9F8A-BF5C2DAB8DDE}" srcOrd="5" destOrd="0" presId="urn:microsoft.com/office/officeart/2005/8/layout/hierarchy6"/>
    <dgm:cxn modelId="{BB222532-5D74-4500-917B-5C30A1A1A33B}" type="presParOf" srcId="{0BBBC6AB-09F7-4866-9F8A-BF5C2DAB8DDE}" destId="{2FF5FEB7-0FD5-4AD0-8536-5511DEB6B0F4}" srcOrd="0" destOrd="0" presId="urn:microsoft.com/office/officeart/2005/8/layout/hierarchy6"/>
    <dgm:cxn modelId="{B69C775C-A293-4D49-A677-096E30CAB6AE}" type="presParOf" srcId="{0BBBC6AB-09F7-4866-9F8A-BF5C2DAB8DDE}" destId="{866D6335-7E4A-45BE-BA23-5A946BF002C3}" srcOrd="1" destOrd="0" presId="urn:microsoft.com/office/officeart/2005/8/layout/hierarchy6"/>
    <dgm:cxn modelId="{10CB1DEF-A944-4D85-A90A-9CE0D5397B6F}" type="presParOf" srcId="{151A2934-3C61-4436-944A-49659E7737BC}" destId="{0CFC3C8E-CA1D-448D-A21A-54CAFA32474E}" srcOrd="6" destOrd="0" presId="urn:microsoft.com/office/officeart/2005/8/layout/hierarchy6"/>
    <dgm:cxn modelId="{664E484E-2C0A-4CAF-943D-B86E26842BD6}" type="presParOf" srcId="{151A2934-3C61-4436-944A-49659E7737BC}" destId="{0E3DCC2A-2B5B-4A40-A26F-B55E65AF435A}" srcOrd="7" destOrd="0" presId="urn:microsoft.com/office/officeart/2005/8/layout/hierarchy6"/>
    <dgm:cxn modelId="{46A26CDA-8DE3-4239-BB87-E97B18DE45B8}" type="presParOf" srcId="{0E3DCC2A-2B5B-4A40-A26F-B55E65AF435A}" destId="{9157C8C2-F0CA-4BDB-AABA-D7A6FB9B5F25}" srcOrd="0" destOrd="0" presId="urn:microsoft.com/office/officeart/2005/8/layout/hierarchy6"/>
    <dgm:cxn modelId="{72590448-AA6C-433B-A079-779AA2810E59}" type="presParOf" srcId="{0E3DCC2A-2B5B-4A40-A26F-B55E65AF435A}" destId="{A46003BF-670F-45B8-B858-50CBBA39B19C}" srcOrd="1" destOrd="0" presId="urn:microsoft.com/office/officeart/2005/8/layout/hierarchy6"/>
    <dgm:cxn modelId="{9EBE5544-4D6E-4FC8-8D95-7182DFE9374E}" type="presParOf" srcId="{6F40119F-D60E-426F-9392-A498BCB6BFEF}" destId="{D9BE9B09-4469-4B19-8C17-3B81B1169253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E775FA-2960-4661-A793-C9F55F6E3385}" type="doc">
      <dgm:prSet loTypeId="urn:microsoft.com/office/officeart/2005/8/layout/matrix2" loCatId="matrix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BEF92D79-8125-466E-9382-3DB4DC9C2990}">
      <dgm:prSet phldrT="[文字]"/>
      <dgm:spPr/>
      <dgm:t>
        <a:bodyPr/>
        <a:lstStyle/>
        <a:p>
          <a:r>
            <a:rPr lang="zh-TW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優勢</a:t>
          </a:r>
          <a:endParaRPr lang="zh-TW" alt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0AA90B-D8CF-44C4-A466-039C598F0DB1}" type="parTrans" cxnId="{DAB3D6A2-9610-4311-AE7A-501F31FE72C8}">
      <dgm:prSet/>
      <dgm:spPr/>
      <dgm:t>
        <a:bodyPr/>
        <a:lstStyle/>
        <a:p>
          <a:endParaRPr lang="zh-TW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7AD922-FD1D-45FF-8E5E-D16ECECABB08}" type="sibTrans" cxnId="{DAB3D6A2-9610-4311-AE7A-501F31FE72C8}">
      <dgm:prSet/>
      <dgm:spPr/>
      <dgm:t>
        <a:bodyPr/>
        <a:lstStyle/>
        <a:p>
          <a:endParaRPr lang="zh-TW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24B30C-D236-45DF-8E39-8CDCCA46C1A1}">
      <dgm:prSet phldrT="[文字]"/>
      <dgm:spPr/>
      <dgm:t>
        <a:bodyPr/>
        <a:lstStyle/>
        <a:p>
          <a:r>
            <a:rPr lang="zh-TW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劣勢</a:t>
          </a:r>
          <a:endParaRPr lang="zh-TW" alt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583669-F2DF-497F-874E-E6977B4C14EA}" type="parTrans" cxnId="{E2490A33-63ED-4082-8F45-AFAA3E5DDB3B}">
      <dgm:prSet/>
      <dgm:spPr/>
      <dgm:t>
        <a:bodyPr/>
        <a:lstStyle/>
        <a:p>
          <a:endParaRPr lang="zh-TW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94AD42-B36F-48EC-90AC-5BFAEEFE9A59}" type="sibTrans" cxnId="{E2490A33-63ED-4082-8F45-AFAA3E5DDB3B}">
      <dgm:prSet/>
      <dgm:spPr/>
      <dgm:t>
        <a:bodyPr/>
        <a:lstStyle/>
        <a:p>
          <a:endParaRPr lang="zh-TW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E03BFC-10FC-4AC7-8D55-442578EC93C2}">
      <dgm:prSet phldrT="[文字]"/>
      <dgm:spPr/>
      <dgm:t>
        <a:bodyPr/>
        <a:lstStyle/>
        <a:p>
          <a:r>
            <a:rPr lang="zh-TW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機會</a:t>
          </a:r>
          <a:endParaRPr lang="zh-TW" alt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D7DE48-73C3-4C50-83E5-A88A977EAAED}" type="parTrans" cxnId="{46347FB8-12AC-422C-8AAF-0692BD61DFA5}">
      <dgm:prSet/>
      <dgm:spPr/>
      <dgm:t>
        <a:bodyPr/>
        <a:lstStyle/>
        <a:p>
          <a:endParaRPr lang="zh-TW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31A155-4C94-4F6D-82C9-9B9FDE81E384}" type="sibTrans" cxnId="{46347FB8-12AC-422C-8AAF-0692BD61DFA5}">
      <dgm:prSet/>
      <dgm:spPr/>
      <dgm:t>
        <a:bodyPr/>
        <a:lstStyle/>
        <a:p>
          <a:endParaRPr lang="zh-TW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B9F79E-CC8F-4E62-B1EF-6C9118FBF1CB}">
      <dgm:prSet phldrT="[文字]"/>
      <dgm:spPr/>
      <dgm:t>
        <a:bodyPr/>
        <a:lstStyle/>
        <a:p>
          <a:r>
            <a:rPr lang="zh-TW" alt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威脅</a:t>
          </a:r>
          <a:endParaRPr lang="zh-TW" alt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365F12-170F-4E02-A7CF-B7E72EC2C8F3}" type="parTrans" cxnId="{9B039547-C948-42F1-8249-4B705705F580}">
      <dgm:prSet/>
      <dgm:spPr/>
      <dgm:t>
        <a:bodyPr/>
        <a:lstStyle/>
        <a:p>
          <a:endParaRPr lang="zh-TW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27097B-BF1F-4F72-BF28-01B8CF2B232E}" type="sibTrans" cxnId="{9B039547-C948-42F1-8249-4B705705F580}">
      <dgm:prSet/>
      <dgm:spPr/>
      <dgm:t>
        <a:bodyPr/>
        <a:lstStyle/>
        <a:p>
          <a:endParaRPr lang="zh-TW" alt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ADE143-3BD2-4D99-A3DC-82DB639AB665}" type="pres">
      <dgm:prSet presAssocID="{96E775FA-2960-4661-A793-C9F55F6E338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D624BE0-F29C-4D98-9573-1E25B8E3BE4E}" type="pres">
      <dgm:prSet presAssocID="{96E775FA-2960-4661-A793-C9F55F6E3385}" presName="axisShape" presStyleLbl="bgShp" presStyleIdx="0" presStyleCnt="1"/>
      <dgm:spPr/>
    </dgm:pt>
    <dgm:pt modelId="{96B15AA0-A177-409A-BEC6-FEFAC55071AD}" type="pres">
      <dgm:prSet presAssocID="{96E775FA-2960-4661-A793-C9F55F6E3385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1E79C7-3C1F-41CB-84E8-A5AA663F4753}" type="pres">
      <dgm:prSet presAssocID="{96E775FA-2960-4661-A793-C9F55F6E3385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A384DBD-F40B-46D8-8B0A-DB686D78F720}" type="pres">
      <dgm:prSet presAssocID="{96E775FA-2960-4661-A793-C9F55F6E3385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1253621-5DE7-4996-9669-72A4A5778D6A}" type="pres">
      <dgm:prSet presAssocID="{96E775FA-2960-4661-A793-C9F55F6E3385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1D7185B-7DAA-4EED-B997-D81EB77157D9}" type="presOf" srcId="{96E775FA-2960-4661-A793-C9F55F6E3385}" destId="{27ADE143-3BD2-4D99-A3DC-82DB639AB665}" srcOrd="0" destOrd="0" presId="urn:microsoft.com/office/officeart/2005/8/layout/matrix2"/>
    <dgm:cxn modelId="{9B039547-C948-42F1-8249-4B705705F580}" srcId="{96E775FA-2960-4661-A793-C9F55F6E3385}" destId="{30B9F79E-CC8F-4E62-B1EF-6C9118FBF1CB}" srcOrd="3" destOrd="0" parTransId="{15365F12-170F-4E02-A7CF-B7E72EC2C8F3}" sibTransId="{6E27097B-BF1F-4F72-BF28-01B8CF2B232E}"/>
    <dgm:cxn modelId="{DAB3D6A2-9610-4311-AE7A-501F31FE72C8}" srcId="{96E775FA-2960-4661-A793-C9F55F6E3385}" destId="{BEF92D79-8125-466E-9382-3DB4DC9C2990}" srcOrd="0" destOrd="0" parTransId="{A90AA90B-D8CF-44C4-A466-039C598F0DB1}" sibTransId="{DE7AD922-FD1D-45FF-8E5E-D16ECECABB08}"/>
    <dgm:cxn modelId="{6E4DED77-C7B9-44BB-92CE-8AF7658351D2}" type="presOf" srcId="{30B9F79E-CC8F-4E62-B1EF-6C9118FBF1CB}" destId="{21253621-5DE7-4996-9669-72A4A5778D6A}" srcOrd="0" destOrd="0" presId="urn:microsoft.com/office/officeart/2005/8/layout/matrix2"/>
    <dgm:cxn modelId="{A57E1B50-0E56-4E8A-91B5-C976D64681A3}" type="presOf" srcId="{16E03BFC-10FC-4AC7-8D55-442578EC93C2}" destId="{EA384DBD-F40B-46D8-8B0A-DB686D78F720}" srcOrd="0" destOrd="0" presId="urn:microsoft.com/office/officeart/2005/8/layout/matrix2"/>
    <dgm:cxn modelId="{46347FB8-12AC-422C-8AAF-0692BD61DFA5}" srcId="{96E775FA-2960-4661-A793-C9F55F6E3385}" destId="{16E03BFC-10FC-4AC7-8D55-442578EC93C2}" srcOrd="2" destOrd="0" parTransId="{97D7DE48-73C3-4C50-83E5-A88A977EAAED}" sibTransId="{B431A155-4C94-4F6D-82C9-9B9FDE81E384}"/>
    <dgm:cxn modelId="{4CF5A8CA-2C92-4F81-91BB-CCA7472B3522}" type="presOf" srcId="{0224B30C-D236-45DF-8E39-8CDCCA46C1A1}" destId="{B71E79C7-3C1F-41CB-84E8-A5AA663F4753}" srcOrd="0" destOrd="0" presId="urn:microsoft.com/office/officeart/2005/8/layout/matrix2"/>
    <dgm:cxn modelId="{E2490A33-63ED-4082-8F45-AFAA3E5DDB3B}" srcId="{96E775FA-2960-4661-A793-C9F55F6E3385}" destId="{0224B30C-D236-45DF-8E39-8CDCCA46C1A1}" srcOrd="1" destOrd="0" parTransId="{80583669-F2DF-497F-874E-E6977B4C14EA}" sibTransId="{1E94AD42-B36F-48EC-90AC-5BFAEEFE9A59}"/>
    <dgm:cxn modelId="{CA740115-BADD-4257-9260-307FDD89FC72}" type="presOf" srcId="{BEF92D79-8125-466E-9382-3DB4DC9C2990}" destId="{96B15AA0-A177-409A-BEC6-FEFAC55071AD}" srcOrd="0" destOrd="0" presId="urn:microsoft.com/office/officeart/2005/8/layout/matrix2"/>
    <dgm:cxn modelId="{6BA42D8E-9C08-4D0E-A1E0-82185DFD56A3}" type="presParOf" srcId="{27ADE143-3BD2-4D99-A3DC-82DB639AB665}" destId="{9D624BE0-F29C-4D98-9573-1E25B8E3BE4E}" srcOrd="0" destOrd="0" presId="urn:microsoft.com/office/officeart/2005/8/layout/matrix2"/>
    <dgm:cxn modelId="{2EFFFAF7-4513-4E0A-A056-186F30E27236}" type="presParOf" srcId="{27ADE143-3BD2-4D99-A3DC-82DB639AB665}" destId="{96B15AA0-A177-409A-BEC6-FEFAC55071AD}" srcOrd="1" destOrd="0" presId="urn:microsoft.com/office/officeart/2005/8/layout/matrix2"/>
    <dgm:cxn modelId="{1D0548B7-A547-4FFF-860D-EFFAB9B4AD4A}" type="presParOf" srcId="{27ADE143-3BD2-4D99-A3DC-82DB639AB665}" destId="{B71E79C7-3C1F-41CB-84E8-A5AA663F4753}" srcOrd="2" destOrd="0" presId="urn:microsoft.com/office/officeart/2005/8/layout/matrix2"/>
    <dgm:cxn modelId="{3B1961A6-DF3E-46E4-BB6C-06E08A5EEB68}" type="presParOf" srcId="{27ADE143-3BD2-4D99-A3DC-82DB639AB665}" destId="{EA384DBD-F40B-46D8-8B0A-DB686D78F720}" srcOrd="3" destOrd="0" presId="urn:microsoft.com/office/officeart/2005/8/layout/matrix2"/>
    <dgm:cxn modelId="{52559760-1727-4D2C-B4CA-277DF4CE9E86}" type="presParOf" srcId="{27ADE143-3BD2-4D99-A3DC-82DB639AB665}" destId="{21253621-5DE7-4996-9669-72A4A5778D6A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9E9A7B-6CAE-4B0F-A863-F2D5FA0082F9}" type="doc">
      <dgm:prSet loTypeId="urn:microsoft.com/office/officeart/2005/8/layout/matrix3" loCatId="matrix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508AB46A-5691-4912-8C2E-70361DD9641B}">
      <dgm:prSet phldrT="[文字]"/>
      <dgm:spPr/>
      <dgm:t>
        <a:bodyPr/>
        <a:lstStyle/>
        <a:p>
          <a:r>
            <a:rPr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產品</a:t>
          </a:r>
          <a:endParaRPr lang="zh-TW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144D37-C7EE-4D2D-B468-4053CA79B554}" type="parTrans" cxnId="{1FE67B8A-5E23-4F71-B4CA-0E1CE0ECF577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B26334-EF17-4515-8844-00C5ECC39657}" type="sibTrans" cxnId="{1FE67B8A-5E23-4F71-B4CA-0E1CE0ECF577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246516-B5C8-4EBA-9535-714C08F7DDCA}">
      <dgm:prSet phldrT="[文字]"/>
      <dgm:spPr/>
      <dgm:t>
        <a:bodyPr/>
        <a:lstStyle/>
        <a:p>
          <a:r>
            <a:rPr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價格</a:t>
          </a:r>
          <a:endParaRPr lang="zh-TW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312B21-3888-4C9B-BFB5-1B586D65B58E}" type="parTrans" cxnId="{759C87A0-A4A7-4066-9FB4-23FC6D47A98F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C69C4C-BA30-4090-9274-119C2D6F3F3D}" type="sibTrans" cxnId="{759C87A0-A4A7-4066-9FB4-23FC6D47A98F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34D1FE-2D36-4FEC-B79C-DAD28CEF917D}">
      <dgm:prSet phldrT="[文字]"/>
      <dgm:spPr/>
      <dgm:t>
        <a:bodyPr/>
        <a:lstStyle/>
        <a:p>
          <a:r>
            <a:rPr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行銷</a:t>
          </a:r>
          <a:endParaRPr lang="zh-TW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E15341-CE0A-4459-A560-CC006B75844B}" type="parTrans" cxnId="{BA3C318F-CEC3-47CE-875B-3B9767E0582F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E3ED98-3908-458C-AE90-F9C5B172B31B}" type="sibTrans" cxnId="{BA3C318F-CEC3-47CE-875B-3B9767E0582F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9EBFB3-B055-487F-BFCC-CC8D169E7F60}">
      <dgm:prSet phldrT="[文字]"/>
      <dgm:spPr/>
      <dgm:t>
        <a:bodyPr/>
        <a:lstStyle/>
        <a:p>
          <a:r>
            <a:rPr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推廣</a:t>
          </a:r>
          <a:endParaRPr lang="zh-TW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A13F0B-DA8E-443E-A1CC-1463DCDBCFE9}" type="parTrans" cxnId="{64EEE7EE-B75D-4D3C-97D2-EF2D336D1356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5006FC-8CE8-4DAF-AB43-D2EB2A6D019C}" type="sibTrans" cxnId="{64EEE7EE-B75D-4D3C-97D2-EF2D336D1356}">
      <dgm:prSet/>
      <dgm:spPr/>
      <dgm:t>
        <a:bodyPr/>
        <a:lstStyle/>
        <a:p>
          <a:endParaRPr lang="zh-TW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5E12CA-D7F9-4739-826E-DDE9EAF203B3}" type="pres">
      <dgm:prSet presAssocID="{979E9A7B-6CAE-4B0F-A863-F2D5FA0082F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52CC49A-595B-45AA-9BC3-770727E115CB}" type="pres">
      <dgm:prSet presAssocID="{979E9A7B-6CAE-4B0F-A863-F2D5FA0082F9}" presName="diamond" presStyleLbl="bgShp" presStyleIdx="0" presStyleCnt="1"/>
      <dgm:spPr/>
    </dgm:pt>
    <dgm:pt modelId="{1148242E-2034-4E46-9E69-2726A5BBE227}" type="pres">
      <dgm:prSet presAssocID="{979E9A7B-6CAE-4B0F-A863-F2D5FA0082F9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4F4F031-B0D3-4B81-94C6-C6EEB3BB5180}" type="pres">
      <dgm:prSet presAssocID="{979E9A7B-6CAE-4B0F-A863-F2D5FA0082F9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E6A468D-9A81-4578-BF18-404E812683A5}" type="pres">
      <dgm:prSet presAssocID="{979E9A7B-6CAE-4B0F-A863-F2D5FA0082F9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FB0452A-D2BB-4C90-B82D-05D699F9B0FF}" type="pres">
      <dgm:prSet presAssocID="{979E9A7B-6CAE-4B0F-A863-F2D5FA0082F9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2406941-7DBE-479B-8DDB-32E904C0E486}" type="presOf" srcId="{979E9A7B-6CAE-4B0F-A863-F2D5FA0082F9}" destId="{485E12CA-D7F9-4739-826E-DDE9EAF203B3}" srcOrd="0" destOrd="0" presId="urn:microsoft.com/office/officeart/2005/8/layout/matrix3"/>
    <dgm:cxn modelId="{19286D5D-4D63-4382-A218-F951055877D1}" type="presOf" srcId="{0C34D1FE-2D36-4FEC-B79C-DAD28CEF917D}" destId="{3E6A468D-9A81-4578-BF18-404E812683A5}" srcOrd="0" destOrd="0" presId="urn:microsoft.com/office/officeart/2005/8/layout/matrix3"/>
    <dgm:cxn modelId="{1FE67B8A-5E23-4F71-B4CA-0E1CE0ECF577}" srcId="{979E9A7B-6CAE-4B0F-A863-F2D5FA0082F9}" destId="{508AB46A-5691-4912-8C2E-70361DD9641B}" srcOrd="0" destOrd="0" parTransId="{86144D37-C7EE-4D2D-B468-4053CA79B554}" sibTransId="{13B26334-EF17-4515-8844-00C5ECC39657}"/>
    <dgm:cxn modelId="{759C87A0-A4A7-4066-9FB4-23FC6D47A98F}" srcId="{979E9A7B-6CAE-4B0F-A863-F2D5FA0082F9}" destId="{9F246516-B5C8-4EBA-9535-714C08F7DDCA}" srcOrd="1" destOrd="0" parTransId="{73312B21-3888-4C9B-BFB5-1B586D65B58E}" sibTransId="{A3C69C4C-BA30-4090-9274-119C2D6F3F3D}"/>
    <dgm:cxn modelId="{BA3C318F-CEC3-47CE-875B-3B9767E0582F}" srcId="{979E9A7B-6CAE-4B0F-A863-F2D5FA0082F9}" destId="{0C34D1FE-2D36-4FEC-B79C-DAD28CEF917D}" srcOrd="2" destOrd="0" parTransId="{2BE15341-CE0A-4459-A560-CC006B75844B}" sibTransId="{98E3ED98-3908-458C-AE90-F9C5B172B31B}"/>
    <dgm:cxn modelId="{64EEE7EE-B75D-4D3C-97D2-EF2D336D1356}" srcId="{979E9A7B-6CAE-4B0F-A863-F2D5FA0082F9}" destId="{FF9EBFB3-B055-487F-BFCC-CC8D169E7F60}" srcOrd="3" destOrd="0" parTransId="{E3A13F0B-DA8E-443E-A1CC-1463DCDBCFE9}" sibTransId="{7F5006FC-8CE8-4DAF-AB43-D2EB2A6D019C}"/>
    <dgm:cxn modelId="{3A408C0F-9BF3-4AD5-AF0E-18211DB6020E}" type="presOf" srcId="{508AB46A-5691-4912-8C2E-70361DD9641B}" destId="{1148242E-2034-4E46-9E69-2726A5BBE227}" srcOrd="0" destOrd="0" presId="urn:microsoft.com/office/officeart/2005/8/layout/matrix3"/>
    <dgm:cxn modelId="{EF15727D-79A0-4876-A9F5-7432BE8070F9}" type="presOf" srcId="{FF9EBFB3-B055-487F-BFCC-CC8D169E7F60}" destId="{1FB0452A-D2BB-4C90-B82D-05D699F9B0FF}" srcOrd="0" destOrd="0" presId="urn:microsoft.com/office/officeart/2005/8/layout/matrix3"/>
    <dgm:cxn modelId="{912EEAA3-2956-44E6-A19F-7F0F32766AB4}" type="presOf" srcId="{9F246516-B5C8-4EBA-9535-714C08F7DDCA}" destId="{E4F4F031-B0D3-4B81-94C6-C6EEB3BB5180}" srcOrd="0" destOrd="0" presId="urn:microsoft.com/office/officeart/2005/8/layout/matrix3"/>
    <dgm:cxn modelId="{89F47EEC-F601-48B7-B3B1-83BC27845A92}" type="presParOf" srcId="{485E12CA-D7F9-4739-826E-DDE9EAF203B3}" destId="{752CC49A-595B-45AA-9BC3-770727E115CB}" srcOrd="0" destOrd="0" presId="urn:microsoft.com/office/officeart/2005/8/layout/matrix3"/>
    <dgm:cxn modelId="{42709DC9-A60B-4CFB-98E0-2134EB9B8377}" type="presParOf" srcId="{485E12CA-D7F9-4739-826E-DDE9EAF203B3}" destId="{1148242E-2034-4E46-9E69-2726A5BBE227}" srcOrd="1" destOrd="0" presId="urn:microsoft.com/office/officeart/2005/8/layout/matrix3"/>
    <dgm:cxn modelId="{4F1E6478-5D82-407C-8A29-DBC585131177}" type="presParOf" srcId="{485E12CA-D7F9-4739-826E-DDE9EAF203B3}" destId="{E4F4F031-B0D3-4B81-94C6-C6EEB3BB5180}" srcOrd="2" destOrd="0" presId="urn:microsoft.com/office/officeart/2005/8/layout/matrix3"/>
    <dgm:cxn modelId="{56B09341-3F9A-4151-A22B-A3F2CA230201}" type="presParOf" srcId="{485E12CA-D7F9-4739-826E-DDE9EAF203B3}" destId="{3E6A468D-9A81-4578-BF18-404E812683A5}" srcOrd="3" destOrd="0" presId="urn:microsoft.com/office/officeart/2005/8/layout/matrix3"/>
    <dgm:cxn modelId="{76A08BC0-C7FD-4EFC-9AE4-68460DC8715A}" type="presParOf" srcId="{485E12CA-D7F9-4739-826E-DDE9EAF203B3}" destId="{1FB0452A-D2BB-4C90-B82D-05D699F9B0F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0590FE-38BB-4ED7-A31F-9DD10C9B3BA4}" type="doc">
      <dgm:prSet loTypeId="urn:microsoft.com/office/officeart/2009/3/layout/StepUpProcess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143B50DD-0F56-460A-A148-9DB876BAC202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利潤</a:t>
          </a:r>
          <a:r>
            <a:rPr lang="en-US" altLang="zh-TW" dirty="0" smtClean="0">
              <a:solidFill>
                <a:schemeClr val="tx1"/>
              </a:solidFill>
            </a:rPr>
            <a:t/>
          </a:r>
          <a:br>
            <a:rPr lang="en-US" altLang="zh-TW" dirty="0" smtClean="0">
              <a:solidFill>
                <a:schemeClr val="tx1"/>
              </a:solidFill>
            </a:rPr>
          </a:br>
          <a:r>
            <a:rPr lang="zh-TW" altLang="en-US" b="1" dirty="0" smtClean="0">
              <a:solidFill>
                <a:schemeClr val="accent2"/>
              </a:solidFill>
            </a:rPr>
            <a:t>逐年增加</a:t>
          </a:r>
          <a:endParaRPr lang="en-US" altLang="zh-TW" b="1" dirty="0" smtClean="0">
            <a:solidFill>
              <a:schemeClr val="accent2"/>
            </a:solidFill>
          </a:endParaRPr>
        </a:p>
      </dgm:t>
    </dgm:pt>
    <dgm:pt modelId="{C54B40EF-B292-42F7-88B6-52C18CBE7CB3}" type="parTrans" cxnId="{E5361F77-96D6-4438-BBB4-382537BAB333}">
      <dgm:prSet/>
      <dgm:spPr/>
      <dgm:t>
        <a:bodyPr/>
        <a:lstStyle/>
        <a:p>
          <a:endParaRPr lang="zh-TW" altLang="en-US"/>
        </a:p>
      </dgm:t>
    </dgm:pt>
    <dgm:pt modelId="{45825584-201C-4A18-B488-4514AA692A4C}" type="sibTrans" cxnId="{E5361F77-96D6-4438-BBB4-382537BAB333}">
      <dgm:prSet/>
      <dgm:spPr/>
      <dgm:t>
        <a:bodyPr/>
        <a:lstStyle/>
        <a:p>
          <a:endParaRPr lang="zh-TW" altLang="en-US"/>
        </a:p>
      </dgm:t>
    </dgm:pt>
    <dgm:pt modelId="{2774C02F-7E60-403E-88E0-72623BAF3E53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主要收入為</a:t>
          </a:r>
          <a:r>
            <a:rPr lang="en-US" altLang="zh-TW" dirty="0" smtClean="0">
              <a:solidFill>
                <a:schemeClr val="tx1"/>
              </a:solidFill>
            </a:rPr>
            <a:t/>
          </a:r>
          <a:br>
            <a:rPr lang="en-US" altLang="zh-TW" dirty="0" smtClean="0">
              <a:solidFill>
                <a:schemeClr val="tx1"/>
              </a:solidFill>
            </a:rPr>
          </a:br>
          <a:r>
            <a:rPr lang="zh-TW" altLang="en-US" b="1" dirty="0" smtClean="0">
              <a:solidFill>
                <a:schemeClr val="accent4">
                  <a:lumMod val="75000"/>
                </a:schemeClr>
              </a:solidFill>
            </a:rPr>
            <a:t>廣告收入</a:t>
          </a:r>
          <a:endParaRPr lang="zh-TW" altLang="en-US" dirty="0">
            <a:solidFill>
              <a:schemeClr val="accent4">
                <a:lumMod val="75000"/>
              </a:schemeClr>
            </a:solidFill>
          </a:endParaRPr>
        </a:p>
      </dgm:t>
    </dgm:pt>
    <dgm:pt modelId="{DBBFEE17-AA17-48AE-89E5-83AB94B98415}" type="parTrans" cxnId="{EF2D4CA9-FE38-4E1F-A7F1-DE346642AC31}">
      <dgm:prSet/>
      <dgm:spPr/>
      <dgm:t>
        <a:bodyPr/>
        <a:lstStyle/>
        <a:p>
          <a:endParaRPr lang="zh-TW" altLang="en-US"/>
        </a:p>
      </dgm:t>
    </dgm:pt>
    <dgm:pt modelId="{85DBC422-CF0C-460A-BC8F-3BF8F12A4D4B}" type="sibTrans" cxnId="{EF2D4CA9-FE38-4E1F-A7F1-DE346642AC31}">
      <dgm:prSet/>
      <dgm:spPr/>
      <dgm:t>
        <a:bodyPr/>
        <a:lstStyle/>
        <a:p>
          <a:endParaRPr lang="zh-TW" altLang="en-US"/>
        </a:p>
      </dgm:t>
    </dgm:pt>
    <dgm:pt modelId="{018DB38E-7AF6-4C1B-BAA9-557E9ADA60DB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</a:rPr>
            <a:t>預估損益</a:t>
          </a:r>
          <a:r>
            <a:rPr lang="en-US" altLang="zh-TW" dirty="0" smtClean="0">
              <a:solidFill>
                <a:schemeClr val="tx1"/>
              </a:solidFill>
            </a:rPr>
            <a:t/>
          </a:r>
          <a:br>
            <a:rPr lang="en-US" altLang="zh-TW" dirty="0" smtClean="0">
              <a:solidFill>
                <a:schemeClr val="tx1"/>
              </a:solidFill>
            </a:rPr>
          </a:br>
          <a:r>
            <a:rPr lang="zh-TW" altLang="en-US" b="1" dirty="0" smtClean="0">
              <a:solidFill>
                <a:schemeClr val="accent6"/>
              </a:solidFill>
            </a:rPr>
            <a:t>大幅成長</a:t>
          </a:r>
          <a:endParaRPr lang="zh-TW" altLang="en-US" dirty="0">
            <a:solidFill>
              <a:schemeClr val="accent6"/>
            </a:solidFill>
          </a:endParaRPr>
        </a:p>
      </dgm:t>
    </dgm:pt>
    <dgm:pt modelId="{04B83E85-CD4C-4DFE-8AE7-2B72EDAAC40D}" type="parTrans" cxnId="{6EA087C3-A7B8-4373-A773-9358896E6D6F}">
      <dgm:prSet/>
      <dgm:spPr/>
      <dgm:t>
        <a:bodyPr/>
        <a:lstStyle/>
        <a:p>
          <a:endParaRPr lang="zh-TW" altLang="en-US"/>
        </a:p>
      </dgm:t>
    </dgm:pt>
    <dgm:pt modelId="{57280327-93B2-4C9A-A2D3-F29F359699EA}" type="sibTrans" cxnId="{6EA087C3-A7B8-4373-A773-9358896E6D6F}">
      <dgm:prSet/>
      <dgm:spPr/>
      <dgm:t>
        <a:bodyPr/>
        <a:lstStyle/>
        <a:p>
          <a:endParaRPr lang="zh-TW" altLang="en-US"/>
        </a:p>
      </dgm:t>
    </dgm:pt>
    <dgm:pt modelId="{9F96D8E4-3429-43F6-B906-306386234330}" type="pres">
      <dgm:prSet presAssocID="{4E0590FE-38BB-4ED7-A31F-9DD10C9B3BA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9C39181D-687C-485B-B490-FE78D320EA76}" type="pres">
      <dgm:prSet presAssocID="{143B50DD-0F56-460A-A148-9DB876BAC202}" presName="composite" presStyleCnt="0"/>
      <dgm:spPr/>
    </dgm:pt>
    <dgm:pt modelId="{5149CF61-5001-48DF-BD8B-DA0325702488}" type="pres">
      <dgm:prSet presAssocID="{143B50DD-0F56-460A-A148-9DB876BAC202}" presName="LShape" presStyleLbl="alignNode1" presStyleIdx="0" presStyleCnt="5"/>
      <dgm:spPr/>
    </dgm:pt>
    <dgm:pt modelId="{E3671B01-53A2-4F9E-B342-69C2E5FB8E16}" type="pres">
      <dgm:prSet presAssocID="{143B50DD-0F56-460A-A148-9DB876BAC202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DB31C00-025B-471D-8081-C9408DCE5129}" type="pres">
      <dgm:prSet presAssocID="{143B50DD-0F56-460A-A148-9DB876BAC202}" presName="Triangle" presStyleLbl="alignNode1" presStyleIdx="1" presStyleCnt="5"/>
      <dgm:spPr/>
    </dgm:pt>
    <dgm:pt modelId="{4304051E-B52C-46FD-BE7E-76E16E1CE41B}" type="pres">
      <dgm:prSet presAssocID="{45825584-201C-4A18-B488-4514AA692A4C}" presName="sibTrans" presStyleCnt="0"/>
      <dgm:spPr/>
    </dgm:pt>
    <dgm:pt modelId="{B9224D3A-3CF5-4726-B02D-71D2F433644A}" type="pres">
      <dgm:prSet presAssocID="{45825584-201C-4A18-B488-4514AA692A4C}" presName="space" presStyleCnt="0"/>
      <dgm:spPr/>
    </dgm:pt>
    <dgm:pt modelId="{2ABB224C-865D-4232-A44F-636B2623A9E3}" type="pres">
      <dgm:prSet presAssocID="{2774C02F-7E60-403E-88E0-72623BAF3E53}" presName="composite" presStyleCnt="0"/>
      <dgm:spPr/>
    </dgm:pt>
    <dgm:pt modelId="{5AA37EC6-2633-4427-9A89-80D93E7227E1}" type="pres">
      <dgm:prSet presAssocID="{2774C02F-7E60-403E-88E0-72623BAF3E53}" presName="LShape" presStyleLbl="alignNode1" presStyleIdx="2" presStyleCnt="5"/>
      <dgm:spPr/>
    </dgm:pt>
    <dgm:pt modelId="{70D002E2-4DDC-4D10-9120-AF7F7532B1D3}" type="pres">
      <dgm:prSet presAssocID="{2774C02F-7E60-403E-88E0-72623BAF3E53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EAF7143-56B0-4717-B4DB-334507E2EFC5}" type="pres">
      <dgm:prSet presAssocID="{2774C02F-7E60-403E-88E0-72623BAF3E53}" presName="Triangle" presStyleLbl="alignNode1" presStyleIdx="3" presStyleCnt="5"/>
      <dgm:spPr/>
    </dgm:pt>
    <dgm:pt modelId="{C2F9D843-4E56-403E-9B8A-B89674ADEFF7}" type="pres">
      <dgm:prSet presAssocID="{85DBC422-CF0C-460A-BC8F-3BF8F12A4D4B}" presName="sibTrans" presStyleCnt="0"/>
      <dgm:spPr/>
    </dgm:pt>
    <dgm:pt modelId="{BB69F002-9D9E-4F66-8ADC-4ABEEA075C4F}" type="pres">
      <dgm:prSet presAssocID="{85DBC422-CF0C-460A-BC8F-3BF8F12A4D4B}" presName="space" presStyleCnt="0"/>
      <dgm:spPr/>
    </dgm:pt>
    <dgm:pt modelId="{31156111-9D3A-4ED0-A901-26AD5D89DD53}" type="pres">
      <dgm:prSet presAssocID="{018DB38E-7AF6-4C1B-BAA9-557E9ADA60DB}" presName="composite" presStyleCnt="0"/>
      <dgm:spPr/>
    </dgm:pt>
    <dgm:pt modelId="{EDD0A2C7-0A97-466A-8117-966FEC96CEA6}" type="pres">
      <dgm:prSet presAssocID="{018DB38E-7AF6-4C1B-BAA9-557E9ADA60DB}" presName="LShape" presStyleLbl="alignNode1" presStyleIdx="4" presStyleCnt="5"/>
      <dgm:spPr/>
    </dgm:pt>
    <dgm:pt modelId="{14670631-8741-4F73-BD2E-BDF7B239E07D}" type="pres">
      <dgm:prSet presAssocID="{018DB38E-7AF6-4C1B-BAA9-557E9ADA60DB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2FC7055-BC02-47B0-8C59-9EE2749B70AC}" type="presOf" srcId="{018DB38E-7AF6-4C1B-BAA9-557E9ADA60DB}" destId="{14670631-8741-4F73-BD2E-BDF7B239E07D}" srcOrd="0" destOrd="0" presId="urn:microsoft.com/office/officeart/2009/3/layout/StepUpProcess"/>
    <dgm:cxn modelId="{EF2D4CA9-FE38-4E1F-A7F1-DE346642AC31}" srcId="{4E0590FE-38BB-4ED7-A31F-9DD10C9B3BA4}" destId="{2774C02F-7E60-403E-88E0-72623BAF3E53}" srcOrd="1" destOrd="0" parTransId="{DBBFEE17-AA17-48AE-89E5-83AB94B98415}" sibTransId="{85DBC422-CF0C-460A-BC8F-3BF8F12A4D4B}"/>
    <dgm:cxn modelId="{A63A31DB-97E0-476A-98EA-F0C975C8DC29}" type="presOf" srcId="{4E0590FE-38BB-4ED7-A31F-9DD10C9B3BA4}" destId="{9F96D8E4-3429-43F6-B906-306386234330}" srcOrd="0" destOrd="0" presId="urn:microsoft.com/office/officeart/2009/3/layout/StepUpProcess"/>
    <dgm:cxn modelId="{9BCBE965-7270-4DDA-86D4-058048E1EBEB}" type="presOf" srcId="{2774C02F-7E60-403E-88E0-72623BAF3E53}" destId="{70D002E2-4DDC-4D10-9120-AF7F7532B1D3}" srcOrd="0" destOrd="0" presId="urn:microsoft.com/office/officeart/2009/3/layout/StepUpProcess"/>
    <dgm:cxn modelId="{6EA087C3-A7B8-4373-A773-9358896E6D6F}" srcId="{4E0590FE-38BB-4ED7-A31F-9DD10C9B3BA4}" destId="{018DB38E-7AF6-4C1B-BAA9-557E9ADA60DB}" srcOrd="2" destOrd="0" parTransId="{04B83E85-CD4C-4DFE-8AE7-2B72EDAAC40D}" sibTransId="{57280327-93B2-4C9A-A2D3-F29F359699EA}"/>
    <dgm:cxn modelId="{E5361F77-96D6-4438-BBB4-382537BAB333}" srcId="{4E0590FE-38BB-4ED7-A31F-9DD10C9B3BA4}" destId="{143B50DD-0F56-460A-A148-9DB876BAC202}" srcOrd="0" destOrd="0" parTransId="{C54B40EF-B292-42F7-88B6-52C18CBE7CB3}" sibTransId="{45825584-201C-4A18-B488-4514AA692A4C}"/>
    <dgm:cxn modelId="{BF2B2125-5755-4256-85C8-6EB9DCB0BF67}" type="presOf" srcId="{143B50DD-0F56-460A-A148-9DB876BAC202}" destId="{E3671B01-53A2-4F9E-B342-69C2E5FB8E16}" srcOrd="0" destOrd="0" presId="urn:microsoft.com/office/officeart/2009/3/layout/StepUpProcess"/>
    <dgm:cxn modelId="{DCCB706B-DBDC-453E-9DB9-4D07BB2DC55D}" type="presParOf" srcId="{9F96D8E4-3429-43F6-B906-306386234330}" destId="{9C39181D-687C-485B-B490-FE78D320EA76}" srcOrd="0" destOrd="0" presId="urn:microsoft.com/office/officeart/2009/3/layout/StepUpProcess"/>
    <dgm:cxn modelId="{047C032D-E037-46F9-83B4-67491EDE9766}" type="presParOf" srcId="{9C39181D-687C-485B-B490-FE78D320EA76}" destId="{5149CF61-5001-48DF-BD8B-DA0325702488}" srcOrd="0" destOrd="0" presId="urn:microsoft.com/office/officeart/2009/3/layout/StepUpProcess"/>
    <dgm:cxn modelId="{6910E2C9-62D7-472F-9B12-38856F5FC654}" type="presParOf" srcId="{9C39181D-687C-485B-B490-FE78D320EA76}" destId="{E3671B01-53A2-4F9E-B342-69C2E5FB8E16}" srcOrd="1" destOrd="0" presId="urn:microsoft.com/office/officeart/2009/3/layout/StepUpProcess"/>
    <dgm:cxn modelId="{0246486B-DD8A-4036-B40B-6BA06B00B8CB}" type="presParOf" srcId="{9C39181D-687C-485B-B490-FE78D320EA76}" destId="{6DB31C00-025B-471D-8081-C9408DCE5129}" srcOrd="2" destOrd="0" presId="urn:microsoft.com/office/officeart/2009/3/layout/StepUpProcess"/>
    <dgm:cxn modelId="{B2C2C3D0-30FD-4CDE-AE52-B353CC6D8172}" type="presParOf" srcId="{9F96D8E4-3429-43F6-B906-306386234330}" destId="{4304051E-B52C-46FD-BE7E-76E16E1CE41B}" srcOrd="1" destOrd="0" presId="urn:microsoft.com/office/officeart/2009/3/layout/StepUpProcess"/>
    <dgm:cxn modelId="{A8D6CEDF-99B9-47B7-982D-0F6354ED6937}" type="presParOf" srcId="{4304051E-B52C-46FD-BE7E-76E16E1CE41B}" destId="{B9224D3A-3CF5-4726-B02D-71D2F433644A}" srcOrd="0" destOrd="0" presId="urn:microsoft.com/office/officeart/2009/3/layout/StepUpProcess"/>
    <dgm:cxn modelId="{450369AC-36D5-4A3A-9133-73171C350833}" type="presParOf" srcId="{9F96D8E4-3429-43F6-B906-306386234330}" destId="{2ABB224C-865D-4232-A44F-636B2623A9E3}" srcOrd="2" destOrd="0" presId="urn:microsoft.com/office/officeart/2009/3/layout/StepUpProcess"/>
    <dgm:cxn modelId="{0F467701-9002-4152-9BB7-A022F6786C2D}" type="presParOf" srcId="{2ABB224C-865D-4232-A44F-636B2623A9E3}" destId="{5AA37EC6-2633-4427-9A89-80D93E7227E1}" srcOrd="0" destOrd="0" presId="urn:microsoft.com/office/officeart/2009/3/layout/StepUpProcess"/>
    <dgm:cxn modelId="{21F4E19D-005B-4AE7-B8D2-D87DD59E7D29}" type="presParOf" srcId="{2ABB224C-865D-4232-A44F-636B2623A9E3}" destId="{70D002E2-4DDC-4D10-9120-AF7F7532B1D3}" srcOrd="1" destOrd="0" presId="urn:microsoft.com/office/officeart/2009/3/layout/StepUpProcess"/>
    <dgm:cxn modelId="{2B171766-0A5F-4A37-9F29-F09C2AFE9CA0}" type="presParOf" srcId="{2ABB224C-865D-4232-A44F-636B2623A9E3}" destId="{7EAF7143-56B0-4717-B4DB-334507E2EFC5}" srcOrd="2" destOrd="0" presId="urn:microsoft.com/office/officeart/2009/3/layout/StepUpProcess"/>
    <dgm:cxn modelId="{7F53797F-F468-40B0-91D9-030D1E3E9AB4}" type="presParOf" srcId="{9F96D8E4-3429-43F6-B906-306386234330}" destId="{C2F9D843-4E56-403E-9B8A-B89674ADEFF7}" srcOrd="3" destOrd="0" presId="urn:microsoft.com/office/officeart/2009/3/layout/StepUpProcess"/>
    <dgm:cxn modelId="{77ACB192-39E6-4211-A5E6-38110DAB3F79}" type="presParOf" srcId="{C2F9D843-4E56-403E-9B8A-B89674ADEFF7}" destId="{BB69F002-9D9E-4F66-8ADC-4ABEEA075C4F}" srcOrd="0" destOrd="0" presId="urn:microsoft.com/office/officeart/2009/3/layout/StepUpProcess"/>
    <dgm:cxn modelId="{EEEE5ACF-A255-451F-BBF5-CE5A89726709}" type="presParOf" srcId="{9F96D8E4-3429-43F6-B906-306386234330}" destId="{31156111-9D3A-4ED0-A901-26AD5D89DD53}" srcOrd="4" destOrd="0" presId="urn:microsoft.com/office/officeart/2009/3/layout/StepUpProcess"/>
    <dgm:cxn modelId="{43E6885E-B529-4CC5-8B1F-D12DDE8C1EDF}" type="presParOf" srcId="{31156111-9D3A-4ED0-A901-26AD5D89DD53}" destId="{EDD0A2C7-0A97-466A-8117-966FEC96CEA6}" srcOrd="0" destOrd="0" presId="urn:microsoft.com/office/officeart/2009/3/layout/StepUpProcess"/>
    <dgm:cxn modelId="{C51091FC-DA69-4ECB-8E9F-A5939CC85632}" type="presParOf" srcId="{31156111-9D3A-4ED0-A901-26AD5D89DD53}" destId="{14670631-8741-4F73-BD2E-BDF7B239E07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174AA06-ABDE-4C3A-9A82-60E611E3D756}" type="doc">
      <dgm:prSet loTypeId="urn:microsoft.com/office/officeart/2005/8/layout/venn1" loCatId="relationship" qsTypeId="urn:microsoft.com/office/officeart/2005/8/quickstyle/simple4" qsCatId="simple" csTypeId="urn:microsoft.com/office/officeart/2005/8/colors/colorful2" csCatId="colorful" phldr="1"/>
      <dgm:spPr/>
    </dgm:pt>
    <dgm:pt modelId="{10130F91-EC94-4E0A-ACCC-A5F1DEBA6055}">
      <dgm:prSet phldrT="[文字]"/>
      <dgm:spPr/>
      <dgm:t>
        <a:bodyPr/>
        <a:lstStyle/>
        <a:p>
          <a:r>
            <a:rPr lang="zh-TW" altLang="en-US" b="1" dirty="0" smtClean="0"/>
            <a:t>高服務品質</a:t>
          </a:r>
          <a:endParaRPr lang="zh-TW" altLang="en-US" b="1" dirty="0"/>
        </a:p>
      </dgm:t>
    </dgm:pt>
    <dgm:pt modelId="{4CB7A834-1063-46DD-8E7C-EFFC8E9FFF94}" type="parTrans" cxnId="{45BD92FE-5A43-4BAF-8A69-48DA37DC55AB}">
      <dgm:prSet/>
      <dgm:spPr/>
      <dgm:t>
        <a:bodyPr/>
        <a:lstStyle/>
        <a:p>
          <a:endParaRPr lang="zh-TW" altLang="en-US" b="1"/>
        </a:p>
      </dgm:t>
    </dgm:pt>
    <dgm:pt modelId="{732481A5-7928-4D18-B31C-E01CEA0189A6}" type="sibTrans" cxnId="{45BD92FE-5A43-4BAF-8A69-48DA37DC55AB}">
      <dgm:prSet/>
      <dgm:spPr/>
      <dgm:t>
        <a:bodyPr/>
        <a:lstStyle/>
        <a:p>
          <a:endParaRPr lang="zh-TW" altLang="en-US" b="1"/>
        </a:p>
      </dgm:t>
    </dgm:pt>
    <dgm:pt modelId="{D725DF30-923E-4BB9-8DD6-6E76AB70CD67}">
      <dgm:prSet phldrT="[文字]"/>
      <dgm:spPr/>
      <dgm:t>
        <a:bodyPr/>
        <a:lstStyle/>
        <a:p>
          <a:r>
            <a:rPr lang="zh-TW" altLang="en-US" b="1" dirty="0" smtClean="0"/>
            <a:t>創新</a:t>
          </a:r>
          <a:r>
            <a:rPr lang="en-US" altLang="zh-TW" b="1" dirty="0" smtClean="0"/>
            <a:t/>
          </a:r>
          <a:br>
            <a:rPr lang="en-US" altLang="zh-TW" b="1" dirty="0" smtClean="0"/>
          </a:br>
          <a:r>
            <a:rPr lang="zh-TW" altLang="en-US" b="1" dirty="0" smtClean="0"/>
            <a:t>加值服務</a:t>
          </a:r>
          <a:endParaRPr lang="zh-TW" altLang="en-US" b="1" dirty="0"/>
        </a:p>
      </dgm:t>
    </dgm:pt>
    <dgm:pt modelId="{3E2095E4-F231-4842-811B-903D2FD630C3}" type="parTrans" cxnId="{B90A44C1-EEAA-4E43-842F-2B0CB7633FA8}">
      <dgm:prSet/>
      <dgm:spPr/>
      <dgm:t>
        <a:bodyPr/>
        <a:lstStyle/>
        <a:p>
          <a:endParaRPr lang="zh-TW" altLang="en-US" b="1"/>
        </a:p>
      </dgm:t>
    </dgm:pt>
    <dgm:pt modelId="{D016130E-F063-4ADE-B42B-4C98E4ADC4E2}" type="sibTrans" cxnId="{B90A44C1-EEAA-4E43-842F-2B0CB7633FA8}">
      <dgm:prSet/>
      <dgm:spPr/>
      <dgm:t>
        <a:bodyPr/>
        <a:lstStyle/>
        <a:p>
          <a:endParaRPr lang="zh-TW" altLang="en-US" b="1"/>
        </a:p>
      </dgm:t>
    </dgm:pt>
    <dgm:pt modelId="{8D62BA15-A8F4-43E9-99E5-AE0E0165BA7C}">
      <dgm:prSet phldrT="[文字]"/>
      <dgm:spPr/>
      <dgm:t>
        <a:bodyPr/>
        <a:lstStyle/>
        <a:p>
          <a:r>
            <a:rPr lang="zh-TW" altLang="en-US" b="1" dirty="0" smtClean="0"/>
            <a:t>滿足顧客即時需求</a:t>
          </a:r>
          <a:endParaRPr lang="zh-TW" altLang="en-US" b="1" dirty="0"/>
        </a:p>
      </dgm:t>
    </dgm:pt>
    <dgm:pt modelId="{824D69B5-D376-424F-8ADF-2797FAFC013F}" type="parTrans" cxnId="{82D8133F-7F88-4AA0-8549-CC10DA1CCBF6}">
      <dgm:prSet/>
      <dgm:spPr/>
      <dgm:t>
        <a:bodyPr/>
        <a:lstStyle/>
        <a:p>
          <a:endParaRPr lang="zh-TW" altLang="en-US" b="1"/>
        </a:p>
      </dgm:t>
    </dgm:pt>
    <dgm:pt modelId="{660385A6-E7B4-4792-9715-8EABAD6DCE9B}" type="sibTrans" cxnId="{82D8133F-7F88-4AA0-8549-CC10DA1CCBF6}">
      <dgm:prSet/>
      <dgm:spPr/>
      <dgm:t>
        <a:bodyPr/>
        <a:lstStyle/>
        <a:p>
          <a:endParaRPr lang="zh-TW" altLang="en-US" b="1"/>
        </a:p>
      </dgm:t>
    </dgm:pt>
    <dgm:pt modelId="{B7047F90-5082-474D-B9E5-AB76A3980AF8}" type="pres">
      <dgm:prSet presAssocID="{D174AA06-ABDE-4C3A-9A82-60E611E3D756}" presName="compositeShape" presStyleCnt="0">
        <dgm:presLayoutVars>
          <dgm:chMax val="7"/>
          <dgm:dir/>
          <dgm:resizeHandles val="exact"/>
        </dgm:presLayoutVars>
      </dgm:prSet>
      <dgm:spPr/>
    </dgm:pt>
    <dgm:pt modelId="{8FFEF96E-33CA-4C24-B199-B0D4099FB18C}" type="pres">
      <dgm:prSet presAssocID="{10130F91-EC94-4E0A-ACCC-A5F1DEBA6055}" presName="circ1" presStyleLbl="vennNode1" presStyleIdx="0" presStyleCnt="3"/>
      <dgm:spPr/>
      <dgm:t>
        <a:bodyPr/>
        <a:lstStyle/>
        <a:p>
          <a:endParaRPr lang="zh-TW" altLang="en-US"/>
        </a:p>
      </dgm:t>
    </dgm:pt>
    <dgm:pt modelId="{14CEADF8-7CA9-4E8D-AAC2-9C3039000250}" type="pres">
      <dgm:prSet presAssocID="{10130F91-EC94-4E0A-ACCC-A5F1DEBA605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6840236-83AB-445C-A3FA-B2F5422BB08E}" type="pres">
      <dgm:prSet presAssocID="{D725DF30-923E-4BB9-8DD6-6E76AB70CD67}" presName="circ2" presStyleLbl="vennNode1" presStyleIdx="1" presStyleCnt="3"/>
      <dgm:spPr/>
      <dgm:t>
        <a:bodyPr/>
        <a:lstStyle/>
        <a:p>
          <a:endParaRPr lang="zh-TW" altLang="en-US"/>
        </a:p>
      </dgm:t>
    </dgm:pt>
    <dgm:pt modelId="{A46936B8-F8EC-4C6C-BCBB-4EC751D45BE7}" type="pres">
      <dgm:prSet presAssocID="{D725DF30-923E-4BB9-8DD6-6E76AB70CD6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2086F9A-283E-49F9-A948-0D696456DB98}" type="pres">
      <dgm:prSet presAssocID="{8D62BA15-A8F4-43E9-99E5-AE0E0165BA7C}" presName="circ3" presStyleLbl="vennNode1" presStyleIdx="2" presStyleCnt="3"/>
      <dgm:spPr/>
      <dgm:t>
        <a:bodyPr/>
        <a:lstStyle/>
        <a:p>
          <a:endParaRPr lang="zh-TW" altLang="en-US"/>
        </a:p>
      </dgm:t>
    </dgm:pt>
    <dgm:pt modelId="{811C208E-2361-4591-9910-FEF94149A8DE}" type="pres">
      <dgm:prSet presAssocID="{8D62BA15-A8F4-43E9-99E5-AE0E0165BA7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5A61618-D332-49F9-BCE6-A5AD0F63F01D}" type="presOf" srcId="{D725DF30-923E-4BB9-8DD6-6E76AB70CD67}" destId="{A46936B8-F8EC-4C6C-BCBB-4EC751D45BE7}" srcOrd="1" destOrd="0" presId="urn:microsoft.com/office/officeart/2005/8/layout/venn1"/>
    <dgm:cxn modelId="{45BD92FE-5A43-4BAF-8A69-48DA37DC55AB}" srcId="{D174AA06-ABDE-4C3A-9A82-60E611E3D756}" destId="{10130F91-EC94-4E0A-ACCC-A5F1DEBA6055}" srcOrd="0" destOrd="0" parTransId="{4CB7A834-1063-46DD-8E7C-EFFC8E9FFF94}" sibTransId="{732481A5-7928-4D18-B31C-E01CEA0189A6}"/>
    <dgm:cxn modelId="{B90A44C1-EEAA-4E43-842F-2B0CB7633FA8}" srcId="{D174AA06-ABDE-4C3A-9A82-60E611E3D756}" destId="{D725DF30-923E-4BB9-8DD6-6E76AB70CD67}" srcOrd="1" destOrd="0" parTransId="{3E2095E4-F231-4842-811B-903D2FD630C3}" sibTransId="{D016130E-F063-4ADE-B42B-4C98E4ADC4E2}"/>
    <dgm:cxn modelId="{A097684E-8BFC-4179-A2A8-A91313287984}" type="presOf" srcId="{D725DF30-923E-4BB9-8DD6-6E76AB70CD67}" destId="{56840236-83AB-445C-A3FA-B2F5422BB08E}" srcOrd="0" destOrd="0" presId="urn:microsoft.com/office/officeart/2005/8/layout/venn1"/>
    <dgm:cxn modelId="{6598CCE2-937D-471F-BBBE-B5CC82870E6A}" type="presOf" srcId="{D174AA06-ABDE-4C3A-9A82-60E611E3D756}" destId="{B7047F90-5082-474D-B9E5-AB76A3980AF8}" srcOrd="0" destOrd="0" presId="urn:microsoft.com/office/officeart/2005/8/layout/venn1"/>
    <dgm:cxn modelId="{089D773A-590B-4F00-B058-47B6522386DB}" type="presOf" srcId="{8D62BA15-A8F4-43E9-99E5-AE0E0165BA7C}" destId="{C2086F9A-283E-49F9-A948-0D696456DB98}" srcOrd="0" destOrd="0" presId="urn:microsoft.com/office/officeart/2005/8/layout/venn1"/>
    <dgm:cxn modelId="{695986BA-A74A-4A88-B475-0A8C2F282729}" type="presOf" srcId="{8D62BA15-A8F4-43E9-99E5-AE0E0165BA7C}" destId="{811C208E-2361-4591-9910-FEF94149A8DE}" srcOrd="1" destOrd="0" presId="urn:microsoft.com/office/officeart/2005/8/layout/venn1"/>
    <dgm:cxn modelId="{3A72CB22-8E5E-44BA-9D59-8F7F9B1D6862}" type="presOf" srcId="{10130F91-EC94-4E0A-ACCC-A5F1DEBA6055}" destId="{8FFEF96E-33CA-4C24-B199-B0D4099FB18C}" srcOrd="0" destOrd="0" presId="urn:microsoft.com/office/officeart/2005/8/layout/venn1"/>
    <dgm:cxn modelId="{82D8133F-7F88-4AA0-8549-CC10DA1CCBF6}" srcId="{D174AA06-ABDE-4C3A-9A82-60E611E3D756}" destId="{8D62BA15-A8F4-43E9-99E5-AE0E0165BA7C}" srcOrd="2" destOrd="0" parTransId="{824D69B5-D376-424F-8ADF-2797FAFC013F}" sibTransId="{660385A6-E7B4-4792-9715-8EABAD6DCE9B}"/>
    <dgm:cxn modelId="{0EA80DA3-B09E-4A72-9D7D-492B3CCBE373}" type="presOf" srcId="{10130F91-EC94-4E0A-ACCC-A5F1DEBA6055}" destId="{14CEADF8-7CA9-4E8D-AAC2-9C3039000250}" srcOrd="1" destOrd="0" presId="urn:microsoft.com/office/officeart/2005/8/layout/venn1"/>
    <dgm:cxn modelId="{9072FCF5-AC5D-4335-9F35-C7A17B6CA167}" type="presParOf" srcId="{B7047F90-5082-474D-B9E5-AB76A3980AF8}" destId="{8FFEF96E-33CA-4C24-B199-B0D4099FB18C}" srcOrd="0" destOrd="0" presId="urn:microsoft.com/office/officeart/2005/8/layout/venn1"/>
    <dgm:cxn modelId="{C3A2FD67-F129-42CE-9E7E-BF51B5AE1CEF}" type="presParOf" srcId="{B7047F90-5082-474D-B9E5-AB76A3980AF8}" destId="{14CEADF8-7CA9-4E8D-AAC2-9C3039000250}" srcOrd="1" destOrd="0" presId="urn:microsoft.com/office/officeart/2005/8/layout/venn1"/>
    <dgm:cxn modelId="{1CB308F2-C5EE-4E77-AD40-B3EAEA2775A8}" type="presParOf" srcId="{B7047F90-5082-474D-B9E5-AB76A3980AF8}" destId="{56840236-83AB-445C-A3FA-B2F5422BB08E}" srcOrd="2" destOrd="0" presId="urn:microsoft.com/office/officeart/2005/8/layout/venn1"/>
    <dgm:cxn modelId="{F7E2F656-5E3E-4EEF-BFC7-5095CDC12AB5}" type="presParOf" srcId="{B7047F90-5082-474D-B9E5-AB76A3980AF8}" destId="{A46936B8-F8EC-4C6C-BCBB-4EC751D45BE7}" srcOrd="3" destOrd="0" presId="urn:microsoft.com/office/officeart/2005/8/layout/venn1"/>
    <dgm:cxn modelId="{4DCFCA1A-F451-4922-869C-A6F1DAA311B7}" type="presParOf" srcId="{B7047F90-5082-474D-B9E5-AB76A3980AF8}" destId="{C2086F9A-283E-49F9-A948-0D696456DB98}" srcOrd="4" destOrd="0" presId="urn:microsoft.com/office/officeart/2005/8/layout/venn1"/>
    <dgm:cxn modelId="{1DBE9269-88C9-4E09-99FF-C95D827DC586}" type="presParOf" srcId="{B7047F90-5082-474D-B9E5-AB76A3980AF8}" destId="{811C208E-2361-4591-9910-FEF94149A8D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E0D4B1-11B1-4CE7-AC9B-03CDC831AFF6}">
      <dsp:nvSpPr>
        <dsp:cNvPr id="0" name=""/>
        <dsp:cNvSpPr/>
      </dsp:nvSpPr>
      <dsp:spPr>
        <a:xfrm rot="5400000">
          <a:off x="3613852" y="-1568196"/>
          <a:ext cx="609502" cy="390144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600" kern="1200" dirty="0" smtClean="0"/>
            <a:t>方便行有限公司</a:t>
          </a:r>
          <a:r>
            <a:rPr lang="en-US" sz="1600" kern="1200" dirty="0" smtClean="0"/>
            <a:t/>
          </a:r>
          <a:br>
            <a:rPr lang="en-US" sz="1600" kern="1200" dirty="0" smtClean="0"/>
          </a:br>
          <a:r>
            <a:rPr lang="en-US" sz="1600" kern="1200" dirty="0" smtClean="0"/>
            <a:t>Easy Travel Limited Liability Company</a:t>
          </a:r>
          <a:endParaRPr lang="zh-TW" altLang="en-US" sz="1600" kern="1200" dirty="0"/>
        </a:p>
      </dsp:txBody>
      <dsp:txXfrm rot="-5400000">
        <a:off x="1967884" y="107525"/>
        <a:ext cx="3871687" cy="549996"/>
      </dsp:txXfrm>
    </dsp:sp>
    <dsp:sp modelId="{A31AB6D7-994E-4E8B-B3E3-29B98FB9A8E7}">
      <dsp:nvSpPr>
        <dsp:cNvPr id="0" name=""/>
        <dsp:cNvSpPr/>
      </dsp:nvSpPr>
      <dsp:spPr>
        <a:xfrm>
          <a:off x="226676" y="1584"/>
          <a:ext cx="1741207" cy="76187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/>
            <a:t>公司名稱</a:t>
          </a:r>
          <a:endParaRPr lang="zh-TW" altLang="en-US" sz="2400" b="1" kern="1200" dirty="0"/>
        </a:p>
      </dsp:txBody>
      <dsp:txXfrm>
        <a:off x="263868" y="38776"/>
        <a:ext cx="1666823" cy="687494"/>
      </dsp:txXfrm>
    </dsp:sp>
    <dsp:sp modelId="{AA46C3DC-9247-4227-86F5-75870C648BA0}">
      <dsp:nvSpPr>
        <dsp:cNvPr id="0" name=""/>
        <dsp:cNvSpPr/>
      </dsp:nvSpPr>
      <dsp:spPr>
        <a:xfrm rot="5400000">
          <a:off x="3613852" y="-768224"/>
          <a:ext cx="609502" cy="390144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600" kern="1200" dirty="0" smtClean="0"/>
            <a:t>2015</a:t>
          </a:r>
          <a:r>
            <a:rPr lang="zh-TW" altLang="en-US" sz="1600" kern="1200" dirty="0" smtClean="0"/>
            <a:t>年</a:t>
          </a:r>
          <a:r>
            <a:rPr lang="en-US" altLang="zh-TW" sz="1600" kern="1200" dirty="0" smtClean="0"/>
            <a:t>1</a:t>
          </a:r>
          <a:r>
            <a:rPr lang="zh-TW" altLang="en-US" sz="1600" kern="1200" dirty="0" smtClean="0"/>
            <a:t>月</a:t>
          </a:r>
          <a:r>
            <a:rPr lang="en-US" altLang="zh-TW" sz="1600" kern="1200" dirty="0" smtClean="0"/>
            <a:t>5</a:t>
          </a:r>
          <a:r>
            <a:rPr lang="zh-TW" altLang="en-US" sz="1600" kern="1200" dirty="0" smtClean="0"/>
            <a:t>日</a:t>
          </a:r>
          <a:endParaRPr lang="zh-TW" altLang="en-US" sz="1600" kern="1200" dirty="0"/>
        </a:p>
      </dsp:txBody>
      <dsp:txXfrm rot="-5400000">
        <a:off x="1967884" y="907497"/>
        <a:ext cx="3871687" cy="549996"/>
      </dsp:txXfrm>
    </dsp:sp>
    <dsp:sp modelId="{9655FE5C-4B6D-44D5-BE90-A55E3CF88A3D}">
      <dsp:nvSpPr>
        <dsp:cNvPr id="0" name=""/>
        <dsp:cNvSpPr/>
      </dsp:nvSpPr>
      <dsp:spPr>
        <a:xfrm>
          <a:off x="226676" y="801556"/>
          <a:ext cx="1741207" cy="76187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/>
            <a:t>成立時間</a:t>
          </a:r>
          <a:endParaRPr lang="zh-TW" altLang="en-US" sz="2400" b="1" kern="1200" dirty="0"/>
        </a:p>
      </dsp:txBody>
      <dsp:txXfrm>
        <a:off x="263868" y="838748"/>
        <a:ext cx="1666823" cy="687494"/>
      </dsp:txXfrm>
    </dsp:sp>
    <dsp:sp modelId="{1982B783-DBF8-4786-AC70-DFD0484350AA}">
      <dsp:nvSpPr>
        <dsp:cNvPr id="0" name=""/>
        <dsp:cNvSpPr/>
      </dsp:nvSpPr>
      <dsp:spPr>
        <a:xfrm rot="5400000">
          <a:off x="3613852" y="31748"/>
          <a:ext cx="609502" cy="390144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/>
            <a:t>單車族群背包客</a:t>
          </a:r>
          <a:endParaRPr lang="zh-TW" altLang="en-US" sz="1600" kern="1200" dirty="0"/>
        </a:p>
      </dsp:txBody>
      <dsp:txXfrm rot="-5400000">
        <a:off x="1967884" y="1707470"/>
        <a:ext cx="3871687" cy="549996"/>
      </dsp:txXfrm>
    </dsp:sp>
    <dsp:sp modelId="{A5E6A5D3-16E7-4D86-971E-5FA8B4AEB303}">
      <dsp:nvSpPr>
        <dsp:cNvPr id="0" name=""/>
        <dsp:cNvSpPr/>
      </dsp:nvSpPr>
      <dsp:spPr>
        <a:xfrm>
          <a:off x="226676" y="1601528"/>
          <a:ext cx="1741207" cy="76187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/>
            <a:t>目標客戶</a:t>
          </a:r>
          <a:endParaRPr lang="zh-TW" altLang="en-US" sz="2400" b="1" kern="1200" dirty="0"/>
        </a:p>
      </dsp:txBody>
      <dsp:txXfrm>
        <a:off x="263868" y="1638720"/>
        <a:ext cx="1666823" cy="687494"/>
      </dsp:txXfrm>
    </dsp:sp>
    <dsp:sp modelId="{AF21219D-0CB6-489B-9B75-1B56DB06B24D}">
      <dsp:nvSpPr>
        <dsp:cNvPr id="0" name=""/>
        <dsp:cNvSpPr/>
      </dsp:nvSpPr>
      <dsp:spPr>
        <a:xfrm rot="5400000">
          <a:off x="3613852" y="831720"/>
          <a:ext cx="609502" cy="3901440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/>
            <a:t>單車族背包客專屬的行動應用平臺</a:t>
          </a:r>
          <a:endParaRPr lang="zh-TW" altLang="en-US" sz="1600" kern="1200" dirty="0"/>
        </a:p>
      </dsp:txBody>
      <dsp:txXfrm rot="-5400000">
        <a:off x="1967884" y="2507442"/>
        <a:ext cx="3871687" cy="549996"/>
      </dsp:txXfrm>
    </dsp:sp>
    <dsp:sp modelId="{C18BFEC5-ED6C-4D0B-87FD-5AE1C08B5CE7}">
      <dsp:nvSpPr>
        <dsp:cNvPr id="0" name=""/>
        <dsp:cNvSpPr/>
      </dsp:nvSpPr>
      <dsp:spPr>
        <a:xfrm>
          <a:off x="226676" y="2401501"/>
          <a:ext cx="1741207" cy="76187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/>
            <a:t>企業目標</a:t>
          </a:r>
          <a:endParaRPr lang="zh-TW" altLang="en-US" sz="2400" b="1" kern="1200" dirty="0"/>
        </a:p>
      </dsp:txBody>
      <dsp:txXfrm>
        <a:off x="263868" y="2438693"/>
        <a:ext cx="1666823" cy="6874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265957-7DD8-4227-A60C-96131C338BC7}">
      <dsp:nvSpPr>
        <dsp:cNvPr id="0" name=""/>
        <dsp:cNvSpPr/>
      </dsp:nvSpPr>
      <dsp:spPr>
        <a:xfrm>
          <a:off x="1793395" y="33655"/>
          <a:ext cx="2509208" cy="5235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總經理室</a:t>
          </a:r>
          <a:endParaRPr lang="zh-TW" alt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08728" y="48988"/>
        <a:ext cx="2478542" cy="492854"/>
      </dsp:txXfrm>
    </dsp:sp>
    <dsp:sp modelId="{81C12F37-5574-418C-A456-DCEC70658B5F}">
      <dsp:nvSpPr>
        <dsp:cNvPr id="0" name=""/>
        <dsp:cNvSpPr/>
      </dsp:nvSpPr>
      <dsp:spPr>
        <a:xfrm>
          <a:off x="1552631" y="557175"/>
          <a:ext cx="1495368" cy="448930"/>
        </a:xfrm>
        <a:custGeom>
          <a:avLst/>
          <a:gdLst/>
          <a:ahLst/>
          <a:cxnLst/>
          <a:rect l="0" t="0" r="0" b="0"/>
          <a:pathLst>
            <a:path>
              <a:moveTo>
                <a:pt x="1495368" y="0"/>
              </a:moveTo>
              <a:lnTo>
                <a:pt x="1495368" y="224465"/>
              </a:lnTo>
              <a:lnTo>
                <a:pt x="0" y="224465"/>
              </a:lnTo>
              <a:lnTo>
                <a:pt x="0" y="44893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C3AB0F-D62C-4C4D-AD81-4609C8568C19}">
      <dsp:nvSpPr>
        <dsp:cNvPr id="0" name=""/>
        <dsp:cNvSpPr/>
      </dsp:nvSpPr>
      <dsp:spPr>
        <a:xfrm>
          <a:off x="1306698" y="1006106"/>
          <a:ext cx="491865" cy="20558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eaVert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/>
            <a:t>行銷部</a:t>
          </a:r>
          <a:endParaRPr lang="zh-TW" altLang="en-US" sz="1800" b="1" kern="1200" dirty="0"/>
        </a:p>
      </dsp:txBody>
      <dsp:txXfrm>
        <a:off x="1321104" y="1020512"/>
        <a:ext cx="463053" cy="2026998"/>
      </dsp:txXfrm>
    </dsp:sp>
    <dsp:sp modelId="{E9AADB01-5378-425E-A9A6-BE87C8C6E3FE}">
      <dsp:nvSpPr>
        <dsp:cNvPr id="0" name=""/>
        <dsp:cNvSpPr/>
      </dsp:nvSpPr>
      <dsp:spPr>
        <a:xfrm>
          <a:off x="2549543" y="557175"/>
          <a:ext cx="498456" cy="448930"/>
        </a:xfrm>
        <a:custGeom>
          <a:avLst/>
          <a:gdLst/>
          <a:ahLst/>
          <a:cxnLst/>
          <a:rect l="0" t="0" r="0" b="0"/>
          <a:pathLst>
            <a:path>
              <a:moveTo>
                <a:pt x="498456" y="0"/>
              </a:moveTo>
              <a:lnTo>
                <a:pt x="498456" y="224465"/>
              </a:lnTo>
              <a:lnTo>
                <a:pt x="0" y="224465"/>
              </a:lnTo>
              <a:lnTo>
                <a:pt x="0" y="44893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0FB76D-7FEC-47A1-9DB6-5E73F2BF4E70}">
      <dsp:nvSpPr>
        <dsp:cNvPr id="0" name=""/>
        <dsp:cNvSpPr/>
      </dsp:nvSpPr>
      <dsp:spPr>
        <a:xfrm>
          <a:off x="2303611" y="1006106"/>
          <a:ext cx="491865" cy="20558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eaVert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/>
            <a:t>財務部</a:t>
          </a:r>
          <a:endParaRPr lang="zh-TW" altLang="en-US" sz="1800" b="1" kern="1200" dirty="0"/>
        </a:p>
      </dsp:txBody>
      <dsp:txXfrm>
        <a:off x="2318017" y="1020512"/>
        <a:ext cx="463053" cy="2026998"/>
      </dsp:txXfrm>
    </dsp:sp>
    <dsp:sp modelId="{C891BF04-6599-4850-915B-D50D54162BF0}">
      <dsp:nvSpPr>
        <dsp:cNvPr id="0" name=""/>
        <dsp:cNvSpPr/>
      </dsp:nvSpPr>
      <dsp:spPr>
        <a:xfrm>
          <a:off x="3047999" y="557175"/>
          <a:ext cx="498456" cy="448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465"/>
              </a:lnTo>
              <a:lnTo>
                <a:pt x="498456" y="224465"/>
              </a:lnTo>
              <a:lnTo>
                <a:pt x="498456" y="44893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F5FEB7-0FD5-4AD0-8536-5511DEB6B0F4}">
      <dsp:nvSpPr>
        <dsp:cNvPr id="0" name=""/>
        <dsp:cNvSpPr/>
      </dsp:nvSpPr>
      <dsp:spPr>
        <a:xfrm>
          <a:off x="3300523" y="1006106"/>
          <a:ext cx="491865" cy="20558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eaVert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/>
            <a:t>研發資訊部</a:t>
          </a:r>
          <a:endParaRPr lang="zh-TW" altLang="en-US" sz="1800" b="1" kern="1200" dirty="0"/>
        </a:p>
      </dsp:txBody>
      <dsp:txXfrm>
        <a:off x="3314929" y="1020512"/>
        <a:ext cx="463053" cy="2026998"/>
      </dsp:txXfrm>
    </dsp:sp>
    <dsp:sp modelId="{0CFC3C8E-CA1D-448D-A21A-54CAFA32474E}">
      <dsp:nvSpPr>
        <dsp:cNvPr id="0" name=""/>
        <dsp:cNvSpPr/>
      </dsp:nvSpPr>
      <dsp:spPr>
        <a:xfrm>
          <a:off x="3047999" y="557175"/>
          <a:ext cx="1495368" cy="448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465"/>
              </a:lnTo>
              <a:lnTo>
                <a:pt x="1495368" y="224465"/>
              </a:lnTo>
              <a:lnTo>
                <a:pt x="1495368" y="44893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57C8C2-F0CA-4BDB-AABA-D7A6FB9B5F25}">
      <dsp:nvSpPr>
        <dsp:cNvPr id="0" name=""/>
        <dsp:cNvSpPr/>
      </dsp:nvSpPr>
      <dsp:spPr>
        <a:xfrm>
          <a:off x="4297435" y="1006106"/>
          <a:ext cx="491865" cy="20558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eaVert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smtClean="0"/>
            <a:t>業務部</a:t>
          </a:r>
          <a:endParaRPr lang="zh-TW" altLang="en-US" sz="1800" b="1" kern="1200" dirty="0"/>
        </a:p>
      </dsp:txBody>
      <dsp:txXfrm>
        <a:off x="4311841" y="1020512"/>
        <a:ext cx="463053" cy="20269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01FC2-D485-4250-9632-3473258C454F}" type="datetimeFigureOut">
              <a:rPr lang="zh-TW" altLang="en-US" smtClean="0"/>
              <a:t>2015/12/21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3A537-299C-4331-8AB6-9AD908AFF8C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1441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altLang="zh-TW" sz="1200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zh-TW" altLang="zh-TW" sz="1200" kern="1200" dirty="0" smtClean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zh-TW" altLang="en-US" dirty="0" smtClean="0">
              <a:solidFill>
                <a:schemeClr val="tx1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3A537-299C-4331-8AB6-9AD908AFF8CA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4687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3.wav"/><Relationship Id="rId7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Master" Target="../slideMasters/slideMaster1.xml"/><Relationship Id="rId9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4.wav"/><Relationship Id="rId7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5.jpeg"/><Relationship Id="rId11" Type="http://schemas.openxmlformats.org/officeDocument/2006/relationships/audio" Target="../media/audio1.wav"/><Relationship Id="rId5" Type="http://schemas.openxmlformats.org/officeDocument/2006/relationships/slideMaster" Target="../slideMasters/slideMaster1.xml"/><Relationship Id="rId10" Type="http://schemas.openxmlformats.org/officeDocument/2006/relationships/slide" Target="../slides/slide1.xml"/><Relationship Id="rId4" Type="http://schemas.openxmlformats.org/officeDocument/2006/relationships/audio" Target="../media/audio3.wav"/><Relationship Id="rId9" Type="http://schemas.openxmlformats.org/officeDocument/2006/relationships/image" Target="../media/image8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audio" Target="../media/audio5.wav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audio" Target="../media/audio1.wav"/><Relationship Id="rId3" Type="http://schemas.openxmlformats.org/officeDocument/2006/relationships/image" Target="../media/image5.jpeg"/><Relationship Id="rId7" Type="http://schemas.microsoft.com/office/2007/relationships/hdphoto" Target="../media/hdphoto2.wdp"/><Relationship Id="rId12" Type="http://schemas.openxmlformats.org/officeDocument/2006/relationships/image" Target="../media/image1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10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audio" Target="../media/audio1.wav"/><Relationship Id="rId3" Type="http://schemas.openxmlformats.org/officeDocument/2006/relationships/image" Target="../media/image5.jpeg"/><Relationship Id="rId7" Type="http://schemas.microsoft.com/office/2007/relationships/hdphoto" Target="../media/hdphoto3.wdp"/><Relationship Id="rId12" Type="http://schemas.openxmlformats.org/officeDocument/2006/relationships/image" Target="../media/image15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11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microsoft.com/office/2007/relationships/hdphoto" Target="../media/hdphoto4.wdp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audio" Target="../media/audio1.wav"/><Relationship Id="rId3" Type="http://schemas.openxmlformats.org/officeDocument/2006/relationships/image" Target="../media/image5.jpeg"/><Relationship Id="rId7" Type="http://schemas.microsoft.com/office/2007/relationships/hdphoto" Target="../media/hdphoto4.wdp"/><Relationship Id="rId12" Type="http://schemas.openxmlformats.org/officeDocument/2006/relationships/image" Target="../media/image16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12.png"/><Relationship Id="rId11" Type="http://schemas.microsoft.com/office/2007/relationships/hdphoto" Target="../media/hdphoto1.wdp"/><Relationship Id="rId5" Type="http://schemas.microsoft.com/office/2007/relationships/hdphoto" Target="../media/hdphoto3.wdp"/><Relationship Id="rId10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microsoft.com/office/2007/relationships/hdphoto" Target="../media/hdphoto5.wdp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audio" Target="../media/audio1.wav"/><Relationship Id="rId3" Type="http://schemas.openxmlformats.org/officeDocument/2006/relationships/image" Target="../media/image5.jpeg"/><Relationship Id="rId7" Type="http://schemas.microsoft.com/office/2007/relationships/hdphoto" Target="../media/hdphoto5.wdp"/><Relationship Id="rId12" Type="http://schemas.openxmlformats.org/officeDocument/2006/relationships/image" Target="../media/image17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14.png"/><Relationship Id="rId11" Type="http://schemas.microsoft.com/office/2007/relationships/hdphoto" Target="../media/hdphoto2.wdp"/><Relationship Id="rId5" Type="http://schemas.microsoft.com/office/2007/relationships/hdphoto" Target="../media/hdphoto4.wdp"/><Relationship Id="rId10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audio" Target="../media/audio1.wav"/><Relationship Id="rId3" Type="http://schemas.openxmlformats.org/officeDocument/2006/relationships/image" Target="../media/image5.jpeg"/><Relationship Id="rId7" Type="http://schemas.microsoft.com/office/2007/relationships/hdphoto" Target="../media/hdphoto1.wdp"/><Relationship Id="rId12" Type="http://schemas.openxmlformats.org/officeDocument/2006/relationships/image" Target="../media/image18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6" Type="http://schemas.openxmlformats.org/officeDocument/2006/relationships/image" Target="../media/image9.png"/><Relationship Id="rId11" Type="http://schemas.microsoft.com/office/2007/relationships/hdphoto" Target="../media/hdphoto3.wdp"/><Relationship Id="rId5" Type="http://schemas.microsoft.com/office/2007/relationships/hdphoto" Target="../media/hdphoto5.wdp"/><Relationship Id="rId10" Type="http://schemas.openxmlformats.org/officeDocument/2006/relationships/image" Target="../media/image11.png"/><Relationship Id="rId4" Type="http://schemas.openxmlformats.org/officeDocument/2006/relationships/image" Target="../media/image14.png"/><Relationship Id="rId9" Type="http://schemas.microsoft.com/office/2007/relationships/hdphoto" Target="../media/hdphoto2.wdp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流程圖: 文件 6"/>
          <p:cNvSpPr/>
          <p:nvPr userDrawn="1"/>
        </p:nvSpPr>
        <p:spPr>
          <a:xfrm flipH="1" flipV="1">
            <a:off x="-1566618" y="3723878"/>
            <a:ext cx="10800000" cy="1440160"/>
          </a:xfrm>
          <a:prstGeom prst="flowChartDocumen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流程圖: 文件 7"/>
          <p:cNvSpPr/>
          <p:nvPr userDrawn="1"/>
        </p:nvSpPr>
        <p:spPr>
          <a:xfrm rot="300000" flipH="1" flipV="1">
            <a:off x="-1414218" y="3876278"/>
            <a:ext cx="10800000" cy="1440160"/>
          </a:xfrm>
          <a:prstGeom prst="flowChartDocumen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流程圖: 文件 8"/>
          <p:cNvSpPr/>
          <p:nvPr userDrawn="1"/>
        </p:nvSpPr>
        <p:spPr>
          <a:xfrm rot="600000" flipH="1" flipV="1">
            <a:off x="-1414218" y="3876278"/>
            <a:ext cx="10800000" cy="1440160"/>
          </a:xfrm>
          <a:prstGeom prst="flowChartDocumen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流程圖: 文件 9"/>
          <p:cNvSpPr/>
          <p:nvPr userDrawn="1"/>
        </p:nvSpPr>
        <p:spPr>
          <a:xfrm rot="900000" flipH="1" flipV="1">
            <a:off x="-1261818" y="4028678"/>
            <a:ext cx="10800000" cy="1440160"/>
          </a:xfrm>
          <a:prstGeom prst="flowChartDocumen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流程圖: 文件 10"/>
          <p:cNvSpPr/>
          <p:nvPr userDrawn="1"/>
        </p:nvSpPr>
        <p:spPr>
          <a:xfrm rot="240000" flipH="1">
            <a:off x="-3330882" y="-527644"/>
            <a:ext cx="14400000" cy="101886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30566"/>
              <a:gd name="connsiteX1" fmla="*/ 21600 w 21600"/>
              <a:gd name="connsiteY1" fmla="*/ 0 h 30566"/>
              <a:gd name="connsiteX2" fmla="*/ 21600 w 21600"/>
              <a:gd name="connsiteY2" fmla="*/ 17322 h 30566"/>
              <a:gd name="connsiteX3" fmla="*/ 0 w 21600"/>
              <a:gd name="connsiteY3" fmla="*/ 20172 h 30566"/>
              <a:gd name="connsiteX4" fmla="*/ 0 w 21600"/>
              <a:gd name="connsiteY4" fmla="*/ 0 h 30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30566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753" y="45119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流程圖: 文件 10"/>
          <p:cNvSpPr/>
          <p:nvPr userDrawn="1"/>
        </p:nvSpPr>
        <p:spPr>
          <a:xfrm flipH="1">
            <a:off x="-3178482" y="-524594"/>
            <a:ext cx="14400000" cy="101886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30566"/>
              <a:gd name="connsiteX1" fmla="*/ 21600 w 21600"/>
              <a:gd name="connsiteY1" fmla="*/ 0 h 30566"/>
              <a:gd name="connsiteX2" fmla="*/ 21600 w 21600"/>
              <a:gd name="connsiteY2" fmla="*/ 17322 h 30566"/>
              <a:gd name="connsiteX3" fmla="*/ 0 w 21600"/>
              <a:gd name="connsiteY3" fmla="*/ 20172 h 30566"/>
              <a:gd name="connsiteX4" fmla="*/ 0 w 21600"/>
              <a:gd name="connsiteY4" fmla="*/ 0 h 30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30566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753" y="45119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流程圖: 文件 10"/>
          <p:cNvSpPr/>
          <p:nvPr userDrawn="1"/>
        </p:nvSpPr>
        <p:spPr>
          <a:xfrm rot="-240000" flipH="1">
            <a:off x="-3178482" y="-599652"/>
            <a:ext cx="14400000" cy="101886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30566"/>
              <a:gd name="connsiteX1" fmla="*/ 21600 w 21600"/>
              <a:gd name="connsiteY1" fmla="*/ 0 h 30566"/>
              <a:gd name="connsiteX2" fmla="*/ 21600 w 21600"/>
              <a:gd name="connsiteY2" fmla="*/ 17322 h 30566"/>
              <a:gd name="connsiteX3" fmla="*/ 0 w 21600"/>
              <a:gd name="connsiteY3" fmla="*/ 20172 h 30566"/>
              <a:gd name="connsiteX4" fmla="*/ 0 w 21600"/>
              <a:gd name="connsiteY4" fmla="*/ 0 h 30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30566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753" y="45119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橢圓 14"/>
          <p:cNvSpPr/>
          <p:nvPr userDrawn="1"/>
        </p:nvSpPr>
        <p:spPr>
          <a:xfrm>
            <a:off x="8316416" y="3795886"/>
            <a:ext cx="468000" cy="46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 userDrawn="1"/>
        </p:nvSpPr>
        <p:spPr>
          <a:xfrm>
            <a:off x="6444208" y="4675369"/>
            <a:ext cx="468000" cy="46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 userDrawn="1"/>
        </p:nvSpPr>
        <p:spPr>
          <a:xfrm>
            <a:off x="4096209" y="3849480"/>
            <a:ext cx="468000" cy="46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 userDrawn="1"/>
        </p:nvSpPr>
        <p:spPr>
          <a:xfrm>
            <a:off x="2123728" y="4514758"/>
            <a:ext cx="468000" cy="46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 userDrawn="1"/>
        </p:nvSpPr>
        <p:spPr>
          <a:xfrm>
            <a:off x="179512" y="3561886"/>
            <a:ext cx="468000" cy="46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2000" y="1680509"/>
            <a:ext cx="1260000" cy="918067"/>
          </a:xfrm>
          <a:prstGeom prst="rect">
            <a:avLst/>
          </a:prstGeom>
        </p:spPr>
      </p:pic>
      <p:sp>
        <p:nvSpPr>
          <p:cNvPr id="21" name="甜甜圈 20"/>
          <p:cNvSpPr/>
          <p:nvPr userDrawn="1"/>
        </p:nvSpPr>
        <p:spPr>
          <a:xfrm>
            <a:off x="3492000" y="1059542"/>
            <a:ext cx="2160000" cy="2160000"/>
          </a:xfrm>
          <a:prstGeom prst="donut">
            <a:avLst>
              <a:gd name="adj" fmla="val 110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2" name="甜甜圈 21"/>
          <p:cNvSpPr/>
          <p:nvPr userDrawn="1"/>
        </p:nvSpPr>
        <p:spPr>
          <a:xfrm flipV="1">
            <a:off x="3132000" y="699542"/>
            <a:ext cx="2880000" cy="2880000"/>
          </a:xfrm>
          <a:prstGeom prst="donut">
            <a:avLst>
              <a:gd name="adj" fmla="val 9624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4" name="文字方塊 23"/>
          <p:cNvSpPr txBox="1"/>
          <p:nvPr userDrawn="1"/>
        </p:nvSpPr>
        <p:spPr>
          <a:xfrm>
            <a:off x="934273" y="1248311"/>
            <a:ext cx="76514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方便行有限公司</a:t>
            </a:r>
            <a:r>
              <a:rPr lang="en-US" altLang="zh-TW" sz="8000" b="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/>
              </a:rPr>
              <a:t>.</a:t>
            </a:r>
            <a:endParaRPr lang="zh-TW" altLang="en-US" sz="8000" b="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5" name="文字方塊 24"/>
          <p:cNvSpPr txBox="1"/>
          <p:nvPr userDrawn="1"/>
        </p:nvSpPr>
        <p:spPr>
          <a:xfrm>
            <a:off x="5937825" y="2571750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創業提案</a:t>
            </a:r>
            <a:endParaRPr lang="zh-TW" alt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6012000" y="2535929"/>
            <a:ext cx="2772416" cy="92333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alpha val="40000"/>
                </a:schemeClr>
              </a:gs>
              <a:gs pos="53000">
                <a:schemeClr val="bg1">
                  <a:alpha val="50000"/>
                </a:schemeClr>
              </a:gs>
              <a:gs pos="100000">
                <a:schemeClr val="bg1">
                  <a:lumMod val="65000"/>
                  <a:alpha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5" name="群組 34"/>
          <p:cNvGrpSpPr/>
          <p:nvPr userDrawn="1"/>
        </p:nvGrpSpPr>
        <p:grpSpPr>
          <a:xfrm>
            <a:off x="208560" y="3219542"/>
            <a:ext cx="1620000" cy="1620000"/>
            <a:chOff x="208560" y="3219542"/>
            <a:chExt cx="1620000" cy="1620000"/>
          </a:xfrm>
        </p:grpSpPr>
        <p:sp>
          <p:nvSpPr>
            <p:cNvPr id="27" name="淚滴形 26"/>
            <p:cNvSpPr/>
            <p:nvPr userDrawn="1"/>
          </p:nvSpPr>
          <p:spPr>
            <a:xfrm>
              <a:off x="208560" y="3219542"/>
              <a:ext cx="1620000" cy="1620000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30" name="圖片 29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8560" y="3459259"/>
              <a:ext cx="1440000" cy="96056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3" name="群組 32"/>
          <p:cNvGrpSpPr/>
          <p:nvPr userDrawn="1"/>
        </p:nvGrpSpPr>
        <p:grpSpPr>
          <a:xfrm>
            <a:off x="3610209" y="3219542"/>
            <a:ext cx="1440000" cy="1440000"/>
            <a:chOff x="3610209" y="3219542"/>
            <a:chExt cx="1440000" cy="1440000"/>
          </a:xfrm>
        </p:grpSpPr>
        <p:sp>
          <p:nvSpPr>
            <p:cNvPr id="29" name="淚滴形 28"/>
            <p:cNvSpPr/>
            <p:nvPr userDrawn="1"/>
          </p:nvSpPr>
          <p:spPr>
            <a:xfrm>
              <a:off x="3610209" y="3219542"/>
              <a:ext cx="1440000" cy="1440000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31" name="圖片 30"/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7625" y="3527568"/>
              <a:ext cx="1105168" cy="7363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4" name="群組 33"/>
          <p:cNvGrpSpPr/>
          <p:nvPr userDrawn="1"/>
        </p:nvGrpSpPr>
        <p:grpSpPr>
          <a:xfrm>
            <a:off x="2089384" y="3219542"/>
            <a:ext cx="1260000" cy="1260000"/>
            <a:chOff x="2089384" y="3219542"/>
            <a:chExt cx="1260000" cy="1260000"/>
          </a:xfrm>
        </p:grpSpPr>
        <p:sp>
          <p:nvSpPr>
            <p:cNvPr id="28" name="淚滴形 27"/>
            <p:cNvSpPr/>
            <p:nvPr userDrawn="1"/>
          </p:nvSpPr>
          <p:spPr>
            <a:xfrm>
              <a:off x="2089384" y="3219542"/>
              <a:ext cx="1260000" cy="1260000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32" name="圖片 31"/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8076" y="3481924"/>
              <a:ext cx="1042616" cy="7819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25044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9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75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375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125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75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375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75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26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750"/>
                            </p:stCondLst>
                            <p:childTnLst>
                              <p:par>
                                <p:cTn id="80" presetID="49" presetClass="exit" presetSubtype="0" ac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9" presetClass="exit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25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750"/>
                            </p:stCondLst>
                            <p:childTnLst>
                              <p:par>
                                <p:cTn id="10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6.17284E-7 L -0.41736 -0.2379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68" y="-119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75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251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751"/>
                            </p:stCondLst>
                            <p:childTnLst>
                              <p:par>
                                <p:cTn id="1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3751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4" grpId="0"/>
      <p:bldP spid="25" grpId="0"/>
      <p:bldP spid="26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五邊形 15"/>
          <p:cNvSpPr/>
          <p:nvPr userDrawn="1"/>
        </p:nvSpPr>
        <p:spPr>
          <a:xfrm>
            <a:off x="-2545" y="4855500"/>
            <a:ext cx="8280000" cy="288000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＞形箭號 16"/>
          <p:cNvSpPr/>
          <p:nvPr userDrawn="1"/>
        </p:nvSpPr>
        <p:spPr>
          <a:xfrm>
            <a:off x="8370000" y="4852751"/>
            <a:ext cx="720000" cy="288000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94803-BEDE-4995-920D-DFC558356BBD}" type="datetime1">
              <a:rPr lang="zh-TW" altLang="en-US" smtClean="0"/>
              <a:t>2015/12/21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056AD-4F67-47EB-B264-A7F052726E7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平行四邊形 8"/>
          <p:cNvSpPr/>
          <p:nvPr userDrawn="1"/>
        </p:nvSpPr>
        <p:spPr>
          <a:xfrm>
            <a:off x="971800" y="-20538"/>
            <a:ext cx="1800000" cy="540000"/>
          </a:xfrm>
          <a:prstGeom prst="parallelogram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TW" altLang="en-US"/>
          </a:p>
        </p:txBody>
      </p:sp>
      <p:sp>
        <p:nvSpPr>
          <p:cNvPr id="10" name="平行四邊形 9"/>
          <p:cNvSpPr/>
          <p:nvPr userDrawn="1"/>
        </p:nvSpPr>
        <p:spPr>
          <a:xfrm>
            <a:off x="2577440" y="-20538"/>
            <a:ext cx="1620000" cy="540000"/>
          </a:xfrm>
          <a:prstGeom prst="parallelogram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平行四邊形 10"/>
          <p:cNvSpPr/>
          <p:nvPr userDrawn="1"/>
        </p:nvSpPr>
        <p:spPr>
          <a:xfrm>
            <a:off x="8280000" y="-20538"/>
            <a:ext cx="1620000" cy="540000"/>
          </a:xfrm>
          <a:prstGeom prst="parallelogram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平行四邊形 11"/>
          <p:cNvSpPr/>
          <p:nvPr userDrawn="1"/>
        </p:nvSpPr>
        <p:spPr>
          <a:xfrm>
            <a:off x="6854360" y="-20538"/>
            <a:ext cx="1620000" cy="540000"/>
          </a:xfrm>
          <a:prstGeom prst="parallelogram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平行四邊形 12"/>
          <p:cNvSpPr/>
          <p:nvPr userDrawn="1"/>
        </p:nvSpPr>
        <p:spPr>
          <a:xfrm>
            <a:off x="5428720" y="-20538"/>
            <a:ext cx="1620000" cy="540000"/>
          </a:xfrm>
          <a:prstGeom prst="parallelogram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平行四邊形 13"/>
          <p:cNvSpPr/>
          <p:nvPr userDrawn="1"/>
        </p:nvSpPr>
        <p:spPr>
          <a:xfrm>
            <a:off x="4003080" y="-20538"/>
            <a:ext cx="1620000" cy="540000"/>
          </a:xfrm>
          <a:prstGeom prst="parallelogram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878444" y="519462"/>
            <a:ext cx="8280000" cy="36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 userDrawn="1"/>
        </p:nvSpPr>
        <p:spPr>
          <a:xfrm>
            <a:off x="-468560" y="-524594"/>
            <a:ext cx="1620000" cy="16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 userDrawn="1"/>
        </p:nvSpPr>
        <p:spPr>
          <a:xfrm>
            <a:off x="1187624" y="5457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TW" altLang="en-US" dirty="0" smtClean="0"/>
              <a:t>企業簡介</a:t>
            </a:r>
            <a:endParaRPr lang="zh-TW" altLang="en-US" dirty="0"/>
          </a:p>
        </p:txBody>
      </p:sp>
      <p:sp>
        <p:nvSpPr>
          <p:cNvPr id="19" name="文字方塊 18"/>
          <p:cNvSpPr txBox="1"/>
          <p:nvPr userDrawn="1"/>
        </p:nvSpPr>
        <p:spPr>
          <a:xfrm>
            <a:off x="6961050" y="5457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未來展望</a:t>
            </a:r>
            <a:endParaRPr lang="en-US" altLang="zh-TW" sz="2400" b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文字方塊 19"/>
          <p:cNvSpPr txBox="1"/>
          <p:nvPr userDrawn="1"/>
        </p:nvSpPr>
        <p:spPr>
          <a:xfrm>
            <a:off x="5526648" y="5457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財務資訊</a:t>
            </a:r>
            <a:endParaRPr lang="zh-TW" altLang="en-US" sz="2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文字方塊 20"/>
          <p:cNvSpPr txBox="1"/>
          <p:nvPr userDrawn="1"/>
        </p:nvSpPr>
        <p:spPr>
          <a:xfrm>
            <a:off x="4092248" y="5457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產品介紹</a:t>
            </a:r>
            <a:endParaRPr lang="zh-TW" altLang="en-US" sz="2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文字方塊 21"/>
          <p:cNvSpPr txBox="1"/>
          <p:nvPr userDrawn="1"/>
        </p:nvSpPr>
        <p:spPr>
          <a:xfrm>
            <a:off x="2987824" y="54573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3">
                    <a:lumMod val="50000"/>
                  </a:schemeClr>
                </a:solidFill>
              </a:rPr>
              <a:t>營分析</a:t>
            </a:r>
            <a:endParaRPr lang="zh-TW" alt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4" name="弧形箭號 (左彎) 23">
            <a:hlinkClick r:id="rId2" action="ppaction://hlinksldjump"/>
          </p:cNvPr>
          <p:cNvSpPr/>
          <p:nvPr userDrawn="1"/>
        </p:nvSpPr>
        <p:spPr>
          <a:xfrm>
            <a:off x="8616879" y="106679"/>
            <a:ext cx="378705" cy="344277"/>
          </a:xfrm>
          <a:prstGeom prst="curvedLef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25" name="圖片 24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34" y="123075"/>
            <a:ext cx="900000" cy="655762"/>
          </a:xfrm>
          <a:prstGeom prst="rect">
            <a:avLst/>
          </a:prstGeom>
        </p:spPr>
      </p:pic>
      <p:sp>
        <p:nvSpPr>
          <p:cNvPr id="26" name="淚滴形 25"/>
          <p:cNvSpPr/>
          <p:nvPr userDrawn="1"/>
        </p:nvSpPr>
        <p:spPr>
          <a:xfrm>
            <a:off x="2561558" y="54573"/>
            <a:ext cx="468000" cy="468000"/>
          </a:xfrm>
          <a:prstGeom prst="teardrop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經</a:t>
            </a:r>
            <a:endParaRPr lang="zh-TW" alt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687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五邊形 15"/>
          <p:cNvSpPr/>
          <p:nvPr userDrawn="1"/>
        </p:nvSpPr>
        <p:spPr>
          <a:xfrm>
            <a:off x="-2545" y="4855500"/>
            <a:ext cx="8280000" cy="28800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＞形箭號 16"/>
          <p:cNvSpPr/>
          <p:nvPr userDrawn="1"/>
        </p:nvSpPr>
        <p:spPr>
          <a:xfrm>
            <a:off x="8370000" y="4852751"/>
            <a:ext cx="720000" cy="288000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B13FE-2989-4B76-8D88-CA6F0E680F6E}" type="datetime1">
              <a:rPr lang="zh-TW" altLang="en-US" smtClean="0"/>
              <a:t>2015/12/21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056AD-4F67-47EB-B264-A7F052726E7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平行四邊形 8"/>
          <p:cNvSpPr/>
          <p:nvPr userDrawn="1"/>
        </p:nvSpPr>
        <p:spPr>
          <a:xfrm>
            <a:off x="971800" y="-20538"/>
            <a:ext cx="1800000" cy="540000"/>
          </a:xfrm>
          <a:prstGeom prst="parallelogram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TW" altLang="en-US"/>
          </a:p>
        </p:txBody>
      </p:sp>
      <p:sp>
        <p:nvSpPr>
          <p:cNvPr id="10" name="平行四邊形 9"/>
          <p:cNvSpPr/>
          <p:nvPr userDrawn="1"/>
        </p:nvSpPr>
        <p:spPr>
          <a:xfrm>
            <a:off x="2577440" y="-20538"/>
            <a:ext cx="1620000" cy="540000"/>
          </a:xfrm>
          <a:prstGeom prst="parallelogram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TW" altLang="en-US"/>
          </a:p>
        </p:txBody>
      </p:sp>
      <p:sp>
        <p:nvSpPr>
          <p:cNvPr id="11" name="平行四邊形 10"/>
          <p:cNvSpPr/>
          <p:nvPr userDrawn="1"/>
        </p:nvSpPr>
        <p:spPr>
          <a:xfrm>
            <a:off x="8280000" y="-20538"/>
            <a:ext cx="1620000" cy="540000"/>
          </a:xfrm>
          <a:prstGeom prst="parallelogram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平行四邊形 11"/>
          <p:cNvSpPr/>
          <p:nvPr userDrawn="1"/>
        </p:nvSpPr>
        <p:spPr>
          <a:xfrm>
            <a:off x="6854360" y="-20538"/>
            <a:ext cx="1620000" cy="540000"/>
          </a:xfrm>
          <a:prstGeom prst="parallelogram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平行四邊形 12"/>
          <p:cNvSpPr/>
          <p:nvPr userDrawn="1"/>
        </p:nvSpPr>
        <p:spPr>
          <a:xfrm>
            <a:off x="5428720" y="-20538"/>
            <a:ext cx="1620000" cy="540000"/>
          </a:xfrm>
          <a:prstGeom prst="parallelogram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平行四邊形 13"/>
          <p:cNvSpPr/>
          <p:nvPr userDrawn="1"/>
        </p:nvSpPr>
        <p:spPr>
          <a:xfrm>
            <a:off x="4003080" y="-20538"/>
            <a:ext cx="1620000" cy="540000"/>
          </a:xfrm>
          <a:prstGeom prst="parallelogram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878444" y="519462"/>
            <a:ext cx="8280000" cy="360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 userDrawn="1"/>
        </p:nvSpPr>
        <p:spPr>
          <a:xfrm>
            <a:off x="-468560" y="-524594"/>
            <a:ext cx="1620000" cy="16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 userDrawn="1"/>
        </p:nvSpPr>
        <p:spPr>
          <a:xfrm>
            <a:off x="1187624" y="5457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TW" altLang="en-US" dirty="0" smtClean="0"/>
              <a:t>企業簡介</a:t>
            </a:r>
            <a:endParaRPr lang="zh-TW" altLang="en-US" dirty="0"/>
          </a:p>
        </p:txBody>
      </p:sp>
      <p:sp>
        <p:nvSpPr>
          <p:cNvPr id="19" name="文字方塊 18"/>
          <p:cNvSpPr txBox="1"/>
          <p:nvPr userDrawn="1"/>
        </p:nvSpPr>
        <p:spPr>
          <a:xfrm>
            <a:off x="6961050" y="5457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未來展望</a:t>
            </a:r>
            <a:endParaRPr lang="en-US" altLang="zh-TW" sz="2400" b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文字方塊 19"/>
          <p:cNvSpPr txBox="1"/>
          <p:nvPr userDrawn="1"/>
        </p:nvSpPr>
        <p:spPr>
          <a:xfrm>
            <a:off x="5526648" y="5457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財務資訊</a:t>
            </a:r>
            <a:endParaRPr lang="zh-TW" altLang="en-US" sz="2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文字方塊 20"/>
          <p:cNvSpPr txBox="1"/>
          <p:nvPr userDrawn="1"/>
        </p:nvSpPr>
        <p:spPr>
          <a:xfrm>
            <a:off x="4400108" y="54573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4">
                    <a:lumMod val="50000"/>
                  </a:schemeClr>
                </a:solidFill>
              </a:rPr>
              <a:t>品介紹</a:t>
            </a:r>
            <a:endParaRPr lang="zh-TW" altLang="en-US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2" name="文字方塊 21"/>
          <p:cNvSpPr txBox="1"/>
          <p:nvPr userDrawn="1"/>
        </p:nvSpPr>
        <p:spPr>
          <a:xfrm>
            <a:off x="2627784" y="5457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lvl="0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TW" altLang="en-US" dirty="0" smtClean="0"/>
              <a:t>經營分析</a:t>
            </a:r>
            <a:endParaRPr lang="zh-TW" altLang="en-US" dirty="0"/>
          </a:p>
        </p:txBody>
      </p:sp>
      <p:sp>
        <p:nvSpPr>
          <p:cNvPr id="24" name="弧形箭號 (左彎) 23">
            <a:hlinkClick r:id="rId2" action="ppaction://hlinksldjump"/>
          </p:cNvPr>
          <p:cNvSpPr/>
          <p:nvPr userDrawn="1"/>
        </p:nvSpPr>
        <p:spPr>
          <a:xfrm>
            <a:off x="8616879" y="106679"/>
            <a:ext cx="378705" cy="344277"/>
          </a:xfrm>
          <a:prstGeom prst="curvedLef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25" name="圖片 24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34" y="123075"/>
            <a:ext cx="900000" cy="655762"/>
          </a:xfrm>
          <a:prstGeom prst="rect">
            <a:avLst/>
          </a:prstGeom>
        </p:spPr>
      </p:pic>
      <p:sp>
        <p:nvSpPr>
          <p:cNvPr id="26" name="淚滴形 25"/>
          <p:cNvSpPr/>
          <p:nvPr userDrawn="1"/>
        </p:nvSpPr>
        <p:spPr>
          <a:xfrm>
            <a:off x="3963440" y="54573"/>
            <a:ext cx="468000" cy="468000"/>
          </a:xfrm>
          <a:prstGeom prst="teardrop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accent4">
                    <a:lumMod val="50000"/>
                  </a:schemeClr>
                </a:solidFill>
              </a:rPr>
              <a:t>產</a:t>
            </a:r>
            <a:endParaRPr lang="zh-TW" altLang="en-US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012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五邊形 15"/>
          <p:cNvSpPr/>
          <p:nvPr userDrawn="1"/>
        </p:nvSpPr>
        <p:spPr>
          <a:xfrm>
            <a:off x="-2545" y="4855500"/>
            <a:ext cx="8280000" cy="288000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＞形箭號 16"/>
          <p:cNvSpPr/>
          <p:nvPr userDrawn="1"/>
        </p:nvSpPr>
        <p:spPr>
          <a:xfrm>
            <a:off x="8370000" y="4852751"/>
            <a:ext cx="720000" cy="288000"/>
          </a:xfrm>
          <a:prstGeom prst="chevro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F1FF-1150-4865-8395-7EE9AE6BE518}" type="datetime1">
              <a:rPr lang="zh-TW" altLang="en-US" smtClean="0"/>
              <a:t>2015/12/21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056AD-4F67-47EB-B264-A7F052726E7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平行四邊形 8"/>
          <p:cNvSpPr/>
          <p:nvPr userDrawn="1"/>
        </p:nvSpPr>
        <p:spPr>
          <a:xfrm>
            <a:off x="971800" y="-20538"/>
            <a:ext cx="1800000" cy="540000"/>
          </a:xfrm>
          <a:prstGeom prst="parallelogram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TW" altLang="en-US"/>
          </a:p>
        </p:txBody>
      </p:sp>
      <p:sp>
        <p:nvSpPr>
          <p:cNvPr id="10" name="平行四邊形 9"/>
          <p:cNvSpPr/>
          <p:nvPr userDrawn="1"/>
        </p:nvSpPr>
        <p:spPr>
          <a:xfrm>
            <a:off x="2577440" y="-20538"/>
            <a:ext cx="1620000" cy="540000"/>
          </a:xfrm>
          <a:prstGeom prst="parallelogram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TW" altLang="en-US"/>
          </a:p>
        </p:txBody>
      </p:sp>
      <p:sp>
        <p:nvSpPr>
          <p:cNvPr id="11" name="平行四邊形 10"/>
          <p:cNvSpPr/>
          <p:nvPr userDrawn="1"/>
        </p:nvSpPr>
        <p:spPr>
          <a:xfrm>
            <a:off x="8280000" y="-20538"/>
            <a:ext cx="1620000" cy="540000"/>
          </a:xfrm>
          <a:prstGeom prst="parallelogram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平行四邊形 11"/>
          <p:cNvSpPr/>
          <p:nvPr userDrawn="1"/>
        </p:nvSpPr>
        <p:spPr>
          <a:xfrm>
            <a:off x="6854360" y="-20538"/>
            <a:ext cx="1620000" cy="540000"/>
          </a:xfrm>
          <a:prstGeom prst="parallelogram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平行四邊形 12"/>
          <p:cNvSpPr/>
          <p:nvPr userDrawn="1"/>
        </p:nvSpPr>
        <p:spPr>
          <a:xfrm>
            <a:off x="5428720" y="-20538"/>
            <a:ext cx="1620000" cy="540000"/>
          </a:xfrm>
          <a:prstGeom prst="parallelogram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平行四邊形 13"/>
          <p:cNvSpPr/>
          <p:nvPr userDrawn="1"/>
        </p:nvSpPr>
        <p:spPr>
          <a:xfrm>
            <a:off x="4003080" y="-20538"/>
            <a:ext cx="1620000" cy="540000"/>
          </a:xfrm>
          <a:prstGeom prst="parallelogram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TW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878444" y="519462"/>
            <a:ext cx="8280000" cy="360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 userDrawn="1"/>
        </p:nvSpPr>
        <p:spPr>
          <a:xfrm>
            <a:off x="-468560" y="-524594"/>
            <a:ext cx="1620000" cy="16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 userDrawn="1"/>
        </p:nvSpPr>
        <p:spPr>
          <a:xfrm>
            <a:off x="1187624" y="5457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TW" altLang="en-US" dirty="0" smtClean="0"/>
              <a:t>企業簡介</a:t>
            </a:r>
            <a:endParaRPr lang="zh-TW" altLang="en-US" dirty="0"/>
          </a:p>
        </p:txBody>
      </p:sp>
      <p:sp>
        <p:nvSpPr>
          <p:cNvPr id="19" name="文字方塊 18"/>
          <p:cNvSpPr txBox="1"/>
          <p:nvPr userDrawn="1"/>
        </p:nvSpPr>
        <p:spPr>
          <a:xfrm>
            <a:off x="6961050" y="5457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未來展望</a:t>
            </a:r>
            <a:endParaRPr lang="en-US" altLang="zh-TW" sz="2400" b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文字方塊 19"/>
          <p:cNvSpPr txBox="1"/>
          <p:nvPr userDrawn="1"/>
        </p:nvSpPr>
        <p:spPr>
          <a:xfrm>
            <a:off x="5840268" y="54573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5">
                    <a:lumMod val="50000"/>
                  </a:schemeClr>
                </a:solidFill>
              </a:rPr>
              <a:t>務資訊</a:t>
            </a:r>
            <a:endParaRPr lang="zh-TW" alt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文字方塊 20"/>
          <p:cNvSpPr txBox="1"/>
          <p:nvPr userDrawn="1"/>
        </p:nvSpPr>
        <p:spPr>
          <a:xfrm>
            <a:off x="4067944" y="5457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lvl="0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TW" altLang="en-US" dirty="0" smtClean="0"/>
              <a:t>產品介紹</a:t>
            </a:r>
            <a:endParaRPr lang="zh-TW" altLang="en-US" dirty="0"/>
          </a:p>
        </p:txBody>
      </p:sp>
      <p:sp>
        <p:nvSpPr>
          <p:cNvPr id="22" name="文字方塊 21"/>
          <p:cNvSpPr txBox="1"/>
          <p:nvPr userDrawn="1"/>
        </p:nvSpPr>
        <p:spPr>
          <a:xfrm>
            <a:off x="2627784" y="5457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lvl="0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TW" altLang="en-US" dirty="0" smtClean="0"/>
              <a:t>經營分析</a:t>
            </a:r>
            <a:endParaRPr lang="zh-TW" altLang="en-US" dirty="0"/>
          </a:p>
        </p:txBody>
      </p:sp>
      <p:sp>
        <p:nvSpPr>
          <p:cNvPr id="24" name="弧形箭號 (左彎) 23">
            <a:hlinkClick r:id="rId2" action="ppaction://hlinksldjump"/>
          </p:cNvPr>
          <p:cNvSpPr/>
          <p:nvPr userDrawn="1"/>
        </p:nvSpPr>
        <p:spPr>
          <a:xfrm>
            <a:off x="8616879" y="106679"/>
            <a:ext cx="378705" cy="344277"/>
          </a:xfrm>
          <a:prstGeom prst="curvedLef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25" name="圖片 24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34" y="123075"/>
            <a:ext cx="900000" cy="655762"/>
          </a:xfrm>
          <a:prstGeom prst="rect">
            <a:avLst/>
          </a:prstGeom>
        </p:spPr>
      </p:pic>
      <p:sp>
        <p:nvSpPr>
          <p:cNvPr id="26" name="淚滴形 25"/>
          <p:cNvSpPr/>
          <p:nvPr userDrawn="1"/>
        </p:nvSpPr>
        <p:spPr>
          <a:xfrm>
            <a:off x="5416733" y="33606"/>
            <a:ext cx="468000" cy="468000"/>
          </a:xfrm>
          <a:prstGeom prst="teardrop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accent5">
                    <a:lumMod val="50000"/>
                  </a:schemeClr>
                </a:solidFill>
              </a:rPr>
              <a:t>財</a:t>
            </a:r>
            <a:endParaRPr lang="zh-TW" alt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517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五邊形 15"/>
          <p:cNvSpPr/>
          <p:nvPr userDrawn="1"/>
        </p:nvSpPr>
        <p:spPr>
          <a:xfrm>
            <a:off x="-2545" y="4855500"/>
            <a:ext cx="8280000" cy="288000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＞形箭號 16"/>
          <p:cNvSpPr/>
          <p:nvPr userDrawn="1"/>
        </p:nvSpPr>
        <p:spPr>
          <a:xfrm>
            <a:off x="8370000" y="4852751"/>
            <a:ext cx="720000" cy="288000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E623-BF51-4E2A-B454-8702891F8D65}" type="datetime1">
              <a:rPr lang="zh-TW" altLang="en-US" smtClean="0"/>
              <a:t>2015/12/21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056AD-4F67-47EB-B264-A7F052726E7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平行四邊形 8"/>
          <p:cNvSpPr/>
          <p:nvPr userDrawn="1"/>
        </p:nvSpPr>
        <p:spPr>
          <a:xfrm>
            <a:off x="971800" y="-20538"/>
            <a:ext cx="1800000" cy="540000"/>
          </a:xfrm>
          <a:prstGeom prst="parallelogram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TW" altLang="en-US"/>
          </a:p>
        </p:txBody>
      </p:sp>
      <p:sp>
        <p:nvSpPr>
          <p:cNvPr id="10" name="平行四邊形 9"/>
          <p:cNvSpPr/>
          <p:nvPr userDrawn="1"/>
        </p:nvSpPr>
        <p:spPr>
          <a:xfrm>
            <a:off x="2577440" y="-20538"/>
            <a:ext cx="1620000" cy="540000"/>
          </a:xfrm>
          <a:prstGeom prst="parallelogram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TW" altLang="en-US"/>
          </a:p>
        </p:txBody>
      </p:sp>
      <p:sp>
        <p:nvSpPr>
          <p:cNvPr id="11" name="平行四邊形 10"/>
          <p:cNvSpPr/>
          <p:nvPr userDrawn="1"/>
        </p:nvSpPr>
        <p:spPr>
          <a:xfrm>
            <a:off x="8280000" y="-20538"/>
            <a:ext cx="1620000" cy="540000"/>
          </a:xfrm>
          <a:prstGeom prst="parallelogram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平行四邊形 11"/>
          <p:cNvSpPr/>
          <p:nvPr userDrawn="1"/>
        </p:nvSpPr>
        <p:spPr>
          <a:xfrm>
            <a:off x="6854360" y="-20538"/>
            <a:ext cx="1620000" cy="540000"/>
          </a:xfrm>
          <a:prstGeom prst="parallelogram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平行四邊形 12"/>
          <p:cNvSpPr/>
          <p:nvPr userDrawn="1"/>
        </p:nvSpPr>
        <p:spPr>
          <a:xfrm>
            <a:off x="5428720" y="-20538"/>
            <a:ext cx="1620000" cy="540000"/>
          </a:xfrm>
          <a:prstGeom prst="parallelogram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TW" altLang="en-US"/>
          </a:p>
        </p:txBody>
      </p:sp>
      <p:sp>
        <p:nvSpPr>
          <p:cNvPr id="14" name="平行四邊形 13"/>
          <p:cNvSpPr/>
          <p:nvPr userDrawn="1"/>
        </p:nvSpPr>
        <p:spPr>
          <a:xfrm>
            <a:off x="4003080" y="-20538"/>
            <a:ext cx="1620000" cy="540000"/>
          </a:xfrm>
          <a:prstGeom prst="parallelogram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TW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878444" y="519462"/>
            <a:ext cx="8280000" cy="36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 userDrawn="1"/>
        </p:nvSpPr>
        <p:spPr>
          <a:xfrm>
            <a:off x="-468560" y="-524594"/>
            <a:ext cx="1620000" cy="16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 userDrawn="1"/>
        </p:nvSpPr>
        <p:spPr>
          <a:xfrm>
            <a:off x="1187624" y="5457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TW" altLang="en-US" dirty="0" smtClean="0"/>
              <a:t>企業簡介</a:t>
            </a:r>
            <a:endParaRPr lang="zh-TW" altLang="en-US" dirty="0"/>
          </a:p>
        </p:txBody>
      </p:sp>
      <p:sp>
        <p:nvSpPr>
          <p:cNvPr id="19" name="文字方塊 18"/>
          <p:cNvSpPr txBox="1"/>
          <p:nvPr userDrawn="1"/>
        </p:nvSpPr>
        <p:spPr>
          <a:xfrm>
            <a:off x="7308304" y="5779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6">
                    <a:lumMod val="50000"/>
                  </a:schemeClr>
                </a:solidFill>
              </a:rPr>
              <a:t>來展望</a:t>
            </a:r>
            <a:endParaRPr lang="en-US" altLang="zh-TW" sz="24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文字方塊 19"/>
          <p:cNvSpPr txBox="1"/>
          <p:nvPr userDrawn="1"/>
        </p:nvSpPr>
        <p:spPr>
          <a:xfrm>
            <a:off x="5580112" y="5457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lvl="0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TW" altLang="en-US" dirty="0" smtClean="0"/>
              <a:t>財務資訊</a:t>
            </a:r>
            <a:endParaRPr lang="zh-TW" altLang="en-US" dirty="0"/>
          </a:p>
        </p:txBody>
      </p:sp>
      <p:sp>
        <p:nvSpPr>
          <p:cNvPr id="21" name="文字方塊 20"/>
          <p:cNvSpPr txBox="1"/>
          <p:nvPr userDrawn="1"/>
        </p:nvSpPr>
        <p:spPr>
          <a:xfrm>
            <a:off x="4067944" y="5457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lvl="0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TW" altLang="en-US" dirty="0" smtClean="0"/>
              <a:t>產品介紹</a:t>
            </a:r>
            <a:endParaRPr lang="zh-TW" altLang="en-US" dirty="0"/>
          </a:p>
        </p:txBody>
      </p:sp>
      <p:sp>
        <p:nvSpPr>
          <p:cNvPr id="22" name="文字方塊 21"/>
          <p:cNvSpPr txBox="1"/>
          <p:nvPr userDrawn="1"/>
        </p:nvSpPr>
        <p:spPr>
          <a:xfrm>
            <a:off x="2627784" y="5457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lvl="0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zh-TW" altLang="en-US" dirty="0" smtClean="0"/>
              <a:t>經營分析</a:t>
            </a:r>
            <a:endParaRPr lang="zh-TW" altLang="en-US" dirty="0"/>
          </a:p>
        </p:txBody>
      </p:sp>
      <p:sp>
        <p:nvSpPr>
          <p:cNvPr id="24" name="弧形箭號 (左彎) 23">
            <a:hlinkClick r:id="rId2" action="ppaction://hlinksldjump"/>
          </p:cNvPr>
          <p:cNvSpPr/>
          <p:nvPr userDrawn="1"/>
        </p:nvSpPr>
        <p:spPr>
          <a:xfrm>
            <a:off x="8616879" y="106679"/>
            <a:ext cx="378705" cy="344277"/>
          </a:xfrm>
          <a:prstGeom prst="curvedLef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25" name="圖片 24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34" y="123075"/>
            <a:ext cx="900000" cy="655762"/>
          </a:xfrm>
          <a:prstGeom prst="rect">
            <a:avLst/>
          </a:prstGeom>
        </p:spPr>
      </p:pic>
      <p:sp>
        <p:nvSpPr>
          <p:cNvPr id="26" name="淚滴形 25"/>
          <p:cNvSpPr/>
          <p:nvPr userDrawn="1"/>
        </p:nvSpPr>
        <p:spPr>
          <a:xfrm>
            <a:off x="6888613" y="57797"/>
            <a:ext cx="468000" cy="468000"/>
          </a:xfrm>
          <a:prstGeom prst="teardrop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accent6">
                    <a:lumMod val="50000"/>
                  </a:schemeClr>
                </a:solidFill>
              </a:rPr>
              <a:t>未</a:t>
            </a:r>
            <a:endParaRPr lang="zh-TW" alt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649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F3561-1E75-41EB-A43C-2D81615C9801}" type="datetime1">
              <a:rPr lang="zh-TW" altLang="en-US" smtClean="0"/>
              <a:t>2015/12/21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056AD-4F67-47EB-B264-A7F052726E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4948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F11D-A230-43AE-879E-0DB1BCBF7C44}" type="datetime1">
              <a:rPr lang="zh-TW" altLang="en-US" smtClean="0"/>
              <a:t>2015/12/21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056AD-4F67-47EB-B264-A7F052726E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6244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1B41-7097-43FA-AB33-C2B6F63A6792}" type="datetime1">
              <a:rPr lang="zh-TW" altLang="en-US" smtClean="0"/>
              <a:t>2015/12/21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056AD-4F67-47EB-B264-A7F052726E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0971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E83CD-D2AA-4332-957F-6F4F7818349F}" type="datetime1">
              <a:rPr lang="zh-TW" altLang="en-US" smtClean="0"/>
              <a:t>2015/12/21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056AD-4F67-47EB-B264-A7F052726E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0126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1CBDF-12EE-4A7A-B683-6F815D1EEB58}" type="datetime1">
              <a:rPr lang="zh-TW" altLang="en-US" smtClean="0"/>
              <a:t>2015/12/21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056AD-4F67-47EB-B264-A7F052726E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9348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0F009-7671-4C50-8982-598C0144B3AF}" type="datetime1">
              <a:rPr lang="zh-TW" altLang="en-US" smtClean="0"/>
              <a:t>2015/12/21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056AD-4F67-47EB-B264-A7F052726E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2261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流程圖: 文件 6"/>
          <p:cNvSpPr/>
          <p:nvPr userDrawn="1"/>
        </p:nvSpPr>
        <p:spPr>
          <a:xfrm flipH="1" flipV="1">
            <a:off x="-1566618" y="3723878"/>
            <a:ext cx="10800000" cy="1440160"/>
          </a:xfrm>
          <a:prstGeom prst="flowChartDocumen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流程圖: 文件 7"/>
          <p:cNvSpPr/>
          <p:nvPr userDrawn="1"/>
        </p:nvSpPr>
        <p:spPr>
          <a:xfrm rot="300000" flipH="1" flipV="1">
            <a:off x="-1414218" y="3876278"/>
            <a:ext cx="10800000" cy="1440160"/>
          </a:xfrm>
          <a:prstGeom prst="flowChartDocumen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流程圖: 文件 8"/>
          <p:cNvSpPr/>
          <p:nvPr userDrawn="1"/>
        </p:nvSpPr>
        <p:spPr>
          <a:xfrm rot="600000" flipH="1" flipV="1">
            <a:off x="-1414218" y="3876278"/>
            <a:ext cx="10800000" cy="1440160"/>
          </a:xfrm>
          <a:prstGeom prst="flowChartDocumen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流程圖: 文件 9"/>
          <p:cNvSpPr/>
          <p:nvPr userDrawn="1"/>
        </p:nvSpPr>
        <p:spPr>
          <a:xfrm rot="900000" flipH="1" flipV="1">
            <a:off x="-1261818" y="4028678"/>
            <a:ext cx="10800000" cy="1440160"/>
          </a:xfrm>
          <a:prstGeom prst="flowChartDocumen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流程圖: 文件 10"/>
          <p:cNvSpPr/>
          <p:nvPr userDrawn="1"/>
        </p:nvSpPr>
        <p:spPr>
          <a:xfrm rot="240000" flipH="1">
            <a:off x="-3330882" y="-527644"/>
            <a:ext cx="14400000" cy="101886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30566"/>
              <a:gd name="connsiteX1" fmla="*/ 21600 w 21600"/>
              <a:gd name="connsiteY1" fmla="*/ 0 h 30566"/>
              <a:gd name="connsiteX2" fmla="*/ 21600 w 21600"/>
              <a:gd name="connsiteY2" fmla="*/ 17322 h 30566"/>
              <a:gd name="connsiteX3" fmla="*/ 0 w 21600"/>
              <a:gd name="connsiteY3" fmla="*/ 20172 h 30566"/>
              <a:gd name="connsiteX4" fmla="*/ 0 w 21600"/>
              <a:gd name="connsiteY4" fmla="*/ 0 h 30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30566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753" y="45119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流程圖: 文件 10"/>
          <p:cNvSpPr/>
          <p:nvPr userDrawn="1"/>
        </p:nvSpPr>
        <p:spPr>
          <a:xfrm flipH="1">
            <a:off x="-3178482" y="-524594"/>
            <a:ext cx="14400000" cy="101886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30566"/>
              <a:gd name="connsiteX1" fmla="*/ 21600 w 21600"/>
              <a:gd name="connsiteY1" fmla="*/ 0 h 30566"/>
              <a:gd name="connsiteX2" fmla="*/ 21600 w 21600"/>
              <a:gd name="connsiteY2" fmla="*/ 17322 h 30566"/>
              <a:gd name="connsiteX3" fmla="*/ 0 w 21600"/>
              <a:gd name="connsiteY3" fmla="*/ 20172 h 30566"/>
              <a:gd name="connsiteX4" fmla="*/ 0 w 21600"/>
              <a:gd name="connsiteY4" fmla="*/ 0 h 30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30566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753" y="45119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流程圖: 文件 10"/>
          <p:cNvSpPr/>
          <p:nvPr userDrawn="1"/>
        </p:nvSpPr>
        <p:spPr>
          <a:xfrm rot="-240000" flipH="1">
            <a:off x="-3178482" y="-599652"/>
            <a:ext cx="14400000" cy="101886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30566"/>
              <a:gd name="connsiteX1" fmla="*/ 21600 w 21600"/>
              <a:gd name="connsiteY1" fmla="*/ 0 h 30566"/>
              <a:gd name="connsiteX2" fmla="*/ 21600 w 21600"/>
              <a:gd name="connsiteY2" fmla="*/ 17322 h 30566"/>
              <a:gd name="connsiteX3" fmla="*/ 0 w 21600"/>
              <a:gd name="connsiteY3" fmla="*/ 20172 h 30566"/>
              <a:gd name="connsiteX4" fmla="*/ 0 w 21600"/>
              <a:gd name="connsiteY4" fmla="*/ 0 h 30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30566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753" y="45119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5" name="橢圓 14"/>
          <p:cNvSpPr/>
          <p:nvPr userDrawn="1"/>
        </p:nvSpPr>
        <p:spPr>
          <a:xfrm>
            <a:off x="8316416" y="3795886"/>
            <a:ext cx="468000" cy="46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 userDrawn="1"/>
        </p:nvSpPr>
        <p:spPr>
          <a:xfrm>
            <a:off x="6444208" y="4675369"/>
            <a:ext cx="468000" cy="46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 userDrawn="1"/>
        </p:nvSpPr>
        <p:spPr>
          <a:xfrm>
            <a:off x="4096209" y="3849480"/>
            <a:ext cx="468000" cy="46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 userDrawn="1"/>
        </p:nvSpPr>
        <p:spPr>
          <a:xfrm>
            <a:off x="2123728" y="4514758"/>
            <a:ext cx="468000" cy="46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 userDrawn="1"/>
        </p:nvSpPr>
        <p:spPr>
          <a:xfrm>
            <a:off x="179512" y="3561886"/>
            <a:ext cx="468000" cy="46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" name="圖片 19"/>
          <p:cNvPicPr>
            <a:picLocks noChangeAspect="1"/>
          </p:cNvPicPr>
          <p:nvPr userDrawn="1"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4209" y="1566085"/>
            <a:ext cx="1080000" cy="786914"/>
          </a:xfrm>
          <a:prstGeom prst="rect">
            <a:avLst/>
          </a:prstGeom>
        </p:spPr>
      </p:pic>
      <p:sp>
        <p:nvSpPr>
          <p:cNvPr id="21" name="甜甜圈 20"/>
          <p:cNvSpPr/>
          <p:nvPr userDrawn="1"/>
        </p:nvSpPr>
        <p:spPr>
          <a:xfrm>
            <a:off x="3664209" y="1059542"/>
            <a:ext cx="1800000" cy="1800000"/>
          </a:xfrm>
          <a:prstGeom prst="donut">
            <a:avLst>
              <a:gd name="adj" fmla="val 11067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2" name="甜甜圈 21"/>
          <p:cNvSpPr/>
          <p:nvPr userDrawn="1"/>
        </p:nvSpPr>
        <p:spPr>
          <a:xfrm flipV="1">
            <a:off x="3304209" y="699542"/>
            <a:ext cx="2520000" cy="2520000"/>
          </a:xfrm>
          <a:prstGeom prst="donut">
            <a:avLst>
              <a:gd name="adj" fmla="val 9624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4" name="文字方塊 23"/>
          <p:cNvSpPr txBox="1"/>
          <p:nvPr userDrawn="1"/>
        </p:nvSpPr>
        <p:spPr>
          <a:xfrm>
            <a:off x="255052" y="555526"/>
            <a:ext cx="314701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方便行</a:t>
            </a:r>
            <a:r>
              <a:rPr lang="en-US" altLang="zh-TW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en-US" altLang="zh-TW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zh-TW" alt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有限公司</a:t>
            </a:r>
            <a:r>
              <a:rPr lang="en-US" altLang="zh-TW" sz="5400" b="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/>
              </a:rPr>
              <a:t>.</a:t>
            </a:r>
            <a:endParaRPr lang="zh-TW" altLang="en-US" sz="5400" b="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5" name="文字方塊 24"/>
          <p:cNvSpPr txBox="1"/>
          <p:nvPr userDrawn="1"/>
        </p:nvSpPr>
        <p:spPr>
          <a:xfrm>
            <a:off x="6399490" y="1902039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感謝您觀賞</a:t>
            </a:r>
            <a:endParaRPr lang="zh-TW" altLang="en-US" sz="3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6444208" y="1959541"/>
            <a:ext cx="2448272" cy="55036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alpha val="40000"/>
                </a:schemeClr>
              </a:gs>
              <a:gs pos="53000">
                <a:schemeClr val="bg1">
                  <a:alpha val="50000"/>
                </a:schemeClr>
              </a:gs>
              <a:gs pos="100000">
                <a:schemeClr val="bg1">
                  <a:lumMod val="65000"/>
                  <a:alpha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5" name="群組 34"/>
          <p:cNvGrpSpPr/>
          <p:nvPr userDrawn="1"/>
        </p:nvGrpSpPr>
        <p:grpSpPr>
          <a:xfrm>
            <a:off x="208560" y="3471990"/>
            <a:ext cx="1260000" cy="1260000"/>
            <a:chOff x="208560" y="3219542"/>
            <a:chExt cx="1620000" cy="1620000"/>
          </a:xfrm>
        </p:grpSpPr>
        <p:sp>
          <p:nvSpPr>
            <p:cNvPr id="27" name="淚滴形 26"/>
            <p:cNvSpPr/>
            <p:nvPr userDrawn="1"/>
          </p:nvSpPr>
          <p:spPr>
            <a:xfrm>
              <a:off x="208560" y="3219542"/>
              <a:ext cx="1620000" cy="1620000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30" name="圖片 29"/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8560" y="3459259"/>
              <a:ext cx="1440000" cy="96056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3" name="群組 32"/>
          <p:cNvGrpSpPr/>
          <p:nvPr userDrawn="1"/>
        </p:nvGrpSpPr>
        <p:grpSpPr>
          <a:xfrm>
            <a:off x="3016209" y="3471990"/>
            <a:ext cx="1080000" cy="1080000"/>
            <a:chOff x="3610209" y="3219542"/>
            <a:chExt cx="1440000" cy="1440000"/>
          </a:xfrm>
        </p:grpSpPr>
        <p:sp>
          <p:nvSpPr>
            <p:cNvPr id="29" name="淚滴形 28"/>
            <p:cNvSpPr/>
            <p:nvPr userDrawn="1"/>
          </p:nvSpPr>
          <p:spPr>
            <a:xfrm>
              <a:off x="3610209" y="3219542"/>
              <a:ext cx="1440000" cy="1440000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31" name="圖片 30"/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7625" y="3527568"/>
              <a:ext cx="1105168" cy="7363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4" name="群組 33"/>
          <p:cNvGrpSpPr/>
          <p:nvPr userDrawn="1"/>
        </p:nvGrpSpPr>
        <p:grpSpPr>
          <a:xfrm>
            <a:off x="1792384" y="3471990"/>
            <a:ext cx="900000" cy="900000"/>
            <a:chOff x="2089384" y="3219542"/>
            <a:chExt cx="1260000" cy="1260000"/>
          </a:xfrm>
        </p:grpSpPr>
        <p:sp>
          <p:nvSpPr>
            <p:cNvPr id="28" name="淚滴形 27"/>
            <p:cNvSpPr/>
            <p:nvPr userDrawn="1"/>
          </p:nvSpPr>
          <p:spPr>
            <a:xfrm>
              <a:off x="2089384" y="3219542"/>
              <a:ext cx="1260000" cy="1260000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32" name="圖片 31"/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8076" y="3481924"/>
              <a:ext cx="1042616" cy="7819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" name="文字方塊 1"/>
          <p:cNvSpPr txBox="1"/>
          <p:nvPr userDrawn="1"/>
        </p:nvSpPr>
        <p:spPr>
          <a:xfrm>
            <a:off x="304954" y="2309852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隨時分享旅途中的喜樂</a:t>
            </a:r>
            <a:endParaRPr lang="zh-TW" altLang="en-US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文字方塊 2">
            <a:hlinkClick r:id="rId10" action="ppaction://hlinksldjump"/>
          </p:cNvPr>
          <p:cNvSpPr txBox="1"/>
          <p:nvPr userDrawn="1"/>
        </p:nvSpPr>
        <p:spPr>
          <a:xfrm>
            <a:off x="7413605" y="2674876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u="sng" dirty="0" smtClean="0"/>
              <a:t>Replay</a:t>
            </a:r>
            <a:endParaRPr lang="zh-TW" altLang="en-US" u="sng" dirty="0"/>
          </a:p>
        </p:txBody>
      </p:sp>
    </p:spTree>
    <p:extLst>
      <p:ext uri="{BB962C8B-B14F-4D97-AF65-F5344CB8AC3E}">
        <p14:creationId xmlns:p14="http://schemas.microsoft.com/office/powerpoint/2010/main" val="67992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11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75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375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5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125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75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375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75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750"/>
                            </p:stCondLst>
                            <p:childTnLst>
                              <p:par>
                                <p:cTn id="72" presetID="26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75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251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751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251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751"/>
                            </p:stCondLst>
                            <p:childTnLst>
                              <p:par>
                                <p:cTn id="9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751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  <p:bldP spid="24" grpId="0"/>
      <p:bldP spid="25" grpId="0"/>
      <p:bldP spid="26" grpId="0" animBg="1"/>
      <p:bldP spid="2" grpId="0"/>
      <p:bldP spid="3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F6632-8C5C-4983-9636-AC7643C1683F}" type="datetime1">
              <a:rPr lang="zh-TW" altLang="en-US" smtClean="0"/>
              <a:t>2015/12/21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056AD-4F67-47EB-B264-A7F052726E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5610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118A9-9573-400B-978D-B7C2003065B3}" type="datetime1">
              <a:rPr lang="zh-TW" altLang="en-US" smtClean="0"/>
              <a:t>2015/12/21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056AD-4F67-47EB-B264-A7F052726E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1305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群組 22"/>
          <p:cNvGrpSpPr/>
          <p:nvPr userDrawn="1"/>
        </p:nvGrpSpPr>
        <p:grpSpPr>
          <a:xfrm>
            <a:off x="2508227" y="1491630"/>
            <a:ext cx="615553" cy="2005758"/>
            <a:chOff x="2257946" y="1635646"/>
            <a:chExt cx="615553" cy="2005758"/>
          </a:xfrm>
        </p:grpSpPr>
        <p:sp>
          <p:nvSpPr>
            <p:cNvPr id="2" name="流程圖: 文件 1"/>
            <p:cNvSpPr/>
            <p:nvPr userDrawn="1"/>
          </p:nvSpPr>
          <p:spPr>
            <a:xfrm>
              <a:off x="2295722" y="1635646"/>
              <a:ext cx="540000" cy="2005758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1881"/>
                <a:gd name="connsiteX1" fmla="*/ 21600 w 21600"/>
                <a:gd name="connsiteY1" fmla="*/ 0 h 21881"/>
                <a:gd name="connsiteX2" fmla="*/ 21600 w 21600"/>
                <a:gd name="connsiteY2" fmla="*/ 20333 h 21881"/>
                <a:gd name="connsiteX3" fmla="*/ 0 w 21600"/>
                <a:gd name="connsiteY3" fmla="*/ 20172 h 21881"/>
                <a:gd name="connsiteX4" fmla="*/ 0 w 21600"/>
                <a:gd name="connsiteY4" fmla="*/ 0 h 2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1881">
                  <a:moveTo>
                    <a:pt x="0" y="0"/>
                  </a:moveTo>
                  <a:lnTo>
                    <a:pt x="21600" y="0"/>
                  </a:lnTo>
                  <a:lnTo>
                    <a:pt x="21600" y="20333"/>
                  </a:lnTo>
                  <a:cubicBezTo>
                    <a:pt x="10800" y="20333"/>
                    <a:pt x="10800" y="23922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" name="文字方塊 2"/>
            <p:cNvSpPr txBox="1"/>
            <p:nvPr userDrawn="1"/>
          </p:nvSpPr>
          <p:spPr>
            <a:xfrm>
              <a:off x="2257946" y="1979230"/>
              <a:ext cx="615553" cy="152862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TW" altLang="en-US" sz="2800" b="1" dirty="0" smtClean="0">
                  <a:solidFill>
                    <a:schemeClr val="accent2">
                      <a:lumMod val="50000"/>
                    </a:schemeClr>
                  </a:solidFill>
                </a:rPr>
                <a:t>企業簡介</a:t>
              </a:r>
              <a:endParaRPr lang="zh-TW" altLang="en-US" sz="28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20" name="群組 19"/>
          <p:cNvGrpSpPr/>
          <p:nvPr userDrawn="1"/>
        </p:nvGrpSpPr>
        <p:grpSpPr>
          <a:xfrm>
            <a:off x="5877482" y="1491630"/>
            <a:ext cx="615553" cy="2005758"/>
            <a:chOff x="5627201" y="1635646"/>
            <a:chExt cx="615553" cy="2005758"/>
          </a:xfrm>
        </p:grpSpPr>
        <p:sp>
          <p:nvSpPr>
            <p:cNvPr id="66" name="流程圖: 文件 1"/>
            <p:cNvSpPr/>
            <p:nvPr userDrawn="1"/>
          </p:nvSpPr>
          <p:spPr>
            <a:xfrm>
              <a:off x="5664977" y="1635646"/>
              <a:ext cx="540000" cy="2005758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1881"/>
                <a:gd name="connsiteX1" fmla="*/ 21600 w 21600"/>
                <a:gd name="connsiteY1" fmla="*/ 0 h 21881"/>
                <a:gd name="connsiteX2" fmla="*/ 21600 w 21600"/>
                <a:gd name="connsiteY2" fmla="*/ 20333 h 21881"/>
                <a:gd name="connsiteX3" fmla="*/ 0 w 21600"/>
                <a:gd name="connsiteY3" fmla="*/ 20172 h 21881"/>
                <a:gd name="connsiteX4" fmla="*/ 0 w 21600"/>
                <a:gd name="connsiteY4" fmla="*/ 0 h 2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1881">
                  <a:moveTo>
                    <a:pt x="0" y="0"/>
                  </a:moveTo>
                  <a:lnTo>
                    <a:pt x="21600" y="0"/>
                  </a:lnTo>
                  <a:lnTo>
                    <a:pt x="21600" y="20333"/>
                  </a:lnTo>
                  <a:cubicBezTo>
                    <a:pt x="10800" y="20333"/>
                    <a:pt x="10800" y="23922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0" name="文字方塊 69"/>
            <p:cNvSpPr txBox="1"/>
            <p:nvPr userDrawn="1"/>
          </p:nvSpPr>
          <p:spPr>
            <a:xfrm>
              <a:off x="5627201" y="1979230"/>
              <a:ext cx="615553" cy="152862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TW" altLang="en-US" sz="2800" b="1" dirty="0" smtClean="0">
                  <a:solidFill>
                    <a:schemeClr val="accent5">
                      <a:lumMod val="50000"/>
                    </a:schemeClr>
                  </a:solidFill>
                </a:rPr>
                <a:t>財務資訊</a:t>
              </a:r>
              <a:endParaRPr lang="zh-TW" altLang="en-US" sz="28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21" name="群組 20"/>
          <p:cNvGrpSpPr/>
          <p:nvPr userDrawn="1"/>
        </p:nvGrpSpPr>
        <p:grpSpPr>
          <a:xfrm>
            <a:off x="4754397" y="1491630"/>
            <a:ext cx="615553" cy="2005758"/>
            <a:chOff x="4504116" y="1635646"/>
            <a:chExt cx="615553" cy="2005758"/>
          </a:xfrm>
        </p:grpSpPr>
        <p:sp>
          <p:nvSpPr>
            <p:cNvPr id="67" name="流程圖: 文件 1"/>
            <p:cNvSpPr/>
            <p:nvPr userDrawn="1"/>
          </p:nvSpPr>
          <p:spPr>
            <a:xfrm>
              <a:off x="4541892" y="1635646"/>
              <a:ext cx="540000" cy="2005758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1881"/>
                <a:gd name="connsiteX1" fmla="*/ 21600 w 21600"/>
                <a:gd name="connsiteY1" fmla="*/ 0 h 21881"/>
                <a:gd name="connsiteX2" fmla="*/ 21600 w 21600"/>
                <a:gd name="connsiteY2" fmla="*/ 20333 h 21881"/>
                <a:gd name="connsiteX3" fmla="*/ 0 w 21600"/>
                <a:gd name="connsiteY3" fmla="*/ 20172 h 21881"/>
                <a:gd name="connsiteX4" fmla="*/ 0 w 21600"/>
                <a:gd name="connsiteY4" fmla="*/ 0 h 2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1881">
                  <a:moveTo>
                    <a:pt x="0" y="0"/>
                  </a:moveTo>
                  <a:lnTo>
                    <a:pt x="21600" y="0"/>
                  </a:lnTo>
                  <a:lnTo>
                    <a:pt x="21600" y="20333"/>
                  </a:lnTo>
                  <a:cubicBezTo>
                    <a:pt x="10800" y="20333"/>
                    <a:pt x="10800" y="23922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1" name="文字方塊 70"/>
            <p:cNvSpPr txBox="1"/>
            <p:nvPr userDrawn="1"/>
          </p:nvSpPr>
          <p:spPr>
            <a:xfrm>
              <a:off x="4504116" y="1979230"/>
              <a:ext cx="615553" cy="152862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TW" altLang="en-US" sz="2800" b="1" dirty="0" smtClean="0">
                  <a:solidFill>
                    <a:schemeClr val="accent4">
                      <a:lumMod val="50000"/>
                    </a:schemeClr>
                  </a:solidFill>
                </a:rPr>
                <a:t>產品介紹</a:t>
              </a:r>
              <a:endParaRPr lang="zh-TW" altLang="en-US" sz="28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grpSp>
        <p:nvGrpSpPr>
          <p:cNvPr id="22" name="群組 21"/>
          <p:cNvGrpSpPr/>
          <p:nvPr userDrawn="1"/>
        </p:nvGrpSpPr>
        <p:grpSpPr>
          <a:xfrm>
            <a:off x="3631312" y="1491630"/>
            <a:ext cx="615553" cy="2005758"/>
            <a:chOff x="3381031" y="1635646"/>
            <a:chExt cx="615553" cy="2005758"/>
          </a:xfrm>
        </p:grpSpPr>
        <p:sp>
          <p:nvSpPr>
            <p:cNvPr id="68" name="流程圖: 文件 1"/>
            <p:cNvSpPr/>
            <p:nvPr userDrawn="1"/>
          </p:nvSpPr>
          <p:spPr>
            <a:xfrm>
              <a:off x="3418807" y="1635646"/>
              <a:ext cx="540000" cy="2005758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1881"/>
                <a:gd name="connsiteX1" fmla="*/ 21600 w 21600"/>
                <a:gd name="connsiteY1" fmla="*/ 0 h 21881"/>
                <a:gd name="connsiteX2" fmla="*/ 21600 w 21600"/>
                <a:gd name="connsiteY2" fmla="*/ 20333 h 21881"/>
                <a:gd name="connsiteX3" fmla="*/ 0 w 21600"/>
                <a:gd name="connsiteY3" fmla="*/ 20172 h 21881"/>
                <a:gd name="connsiteX4" fmla="*/ 0 w 21600"/>
                <a:gd name="connsiteY4" fmla="*/ 0 h 2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1881">
                  <a:moveTo>
                    <a:pt x="0" y="0"/>
                  </a:moveTo>
                  <a:lnTo>
                    <a:pt x="21600" y="0"/>
                  </a:lnTo>
                  <a:lnTo>
                    <a:pt x="21600" y="20333"/>
                  </a:lnTo>
                  <a:cubicBezTo>
                    <a:pt x="10800" y="20333"/>
                    <a:pt x="10800" y="23922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2" name="文字方塊 71"/>
            <p:cNvSpPr txBox="1"/>
            <p:nvPr userDrawn="1"/>
          </p:nvSpPr>
          <p:spPr>
            <a:xfrm>
              <a:off x="3381031" y="1979230"/>
              <a:ext cx="615553" cy="152862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TW" altLang="en-US" sz="2800" b="1" dirty="0" smtClean="0">
                  <a:solidFill>
                    <a:schemeClr val="accent3">
                      <a:lumMod val="50000"/>
                    </a:schemeClr>
                  </a:solidFill>
                </a:rPr>
                <a:t>經營分析</a:t>
              </a:r>
              <a:endParaRPr lang="zh-TW" altLang="en-US" sz="28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grpSp>
        <p:nvGrpSpPr>
          <p:cNvPr id="19" name="群組 18"/>
          <p:cNvGrpSpPr/>
          <p:nvPr userDrawn="1"/>
        </p:nvGrpSpPr>
        <p:grpSpPr>
          <a:xfrm>
            <a:off x="7000568" y="1491630"/>
            <a:ext cx="615553" cy="2005758"/>
            <a:chOff x="6750287" y="1635646"/>
            <a:chExt cx="615553" cy="2005758"/>
          </a:xfrm>
        </p:grpSpPr>
        <p:sp>
          <p:nvSpPr>
            <p:cNvPr id="69" name="流程圖: 文件 1"/>
            <p:cNvSpPr/>
            <p:nvPr userDrawn="1"/>
          </p:nvSpPr>
          <p:spPr>
            <a:xfrm>
              <a:off x="6788063" y="1635646"/>
              <a:ext cx="540000" cy="2005758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1881"/>
                <a:gd name="connsiteX1" fmla="*/ 21600 w 21600"/>
                <a:gd name="connsiteY1" fmla="*/ 0 h 21881"/>
                <a:gd name="connsiteX2" fmla="*/ 21600 w 21600"/>
                <a:gd name="connsiteY2" fmla="*/ 20333 h 21881"/>
                <a:gd name="connsiteX3" fmla="*/ 0 w 21600"/>
                <a:gd name="connsiteY3" fmla="*/ 20172 h 21881"/>
                <a:gd name="connsiteX4" fmla="*/ 0 w 21600"/>
                <a:gd name="connsiteY4" fmla="*/ 0 h 2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1881">
                  <a:moveTo>
                    <a:pt x="0" y="0"/>
                  </a:moveTo>
                  <a:lnTo>
                    <a:pt x="21600" y="0"/>
                  </a:lnTo>
                  <a:lnTo>
                    <a:pt x="21600" y="20333"/>
                  </a:lnTo>
                  <a:cubicBezTo>
                    <a:pt x="10800" y="20333"/>
                    <a:pt x="10800" y="23922"/>
                    <a:pt x="0" y="20172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3" name="文字方塊 72"/>
            <p:cNvSpPr txBox="1"/>
            <p:nvPr userDrawn="1"/>
          </p:nvSpPr>
          <p:spPr>
            <a:xfrm>
              <a:off x="6750287" y="1979230"/>
              <a:ext cx="615553" cy="152862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TW" altLang="en-US" sz="2800" b="1" dirty="0" smtClean="0">
                  <a:solidFill>
                    <a:schemeClr val="accent6">
                      <a:lumMod val="50000"/>
                    </a:schemeClr>
                  </a:solidFill>
                </a:rPr>
                <a:t>未來展望</a:t>
              </a:r>
              <a:endParaRPr lang="zh-TW" altLang="en-US" sz="28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062A-F616-4F9F-B208-7FF369B4FCC2}" type="datetime1">
              <a:rPr lang="zh-TW" altLang="en-US" smtClean="0"/>
              <a:t>2015/12/21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056AD-4F67-47EB-B264-A7F052726E7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流程圖: 文件 6"/>
          <p:cNvSpPr/>
          <p:nvPr userDrawn="1"/>
        </p:nvSpPr>
        <p:spPr>
          <a:xfrm flipH="1" flipV="1">
            <a:off x="-1566618" y="3723878"/>
            <a:ext cx="10800000" cy="1440160"/>
          </a:xfrm>
          <a:prstGeom prst="flowChartDocumen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流程圖: 文件 7"/>
          <p:cNvSpPr/>
          <p:nvPr userDrawn="1"/>
        </p:nvSpPr>
        <p:spPr>
          <a:xfrm rot="300000" flipH="1" flipV="1">
            <a:off x="-1414218" y="3876278"/>
            <a:ext cx="10800000" cy="1440160"/>
          </a:xfrm>
          <a:prstGeom prst="flowChartDocumen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流程圖: 文件 8"/>
          <p:cNvSpPr/>
          <p:nvPr userDrawn="1"/>
        </p:nvSpPr>
        <p:spPr>
          <a:xfrm rot="600000" flipH="1" flipV="1">
            <a:off x="-1414218" y="3876278"/>
            <a:ext cx="10800000" cy="1440160"/>
          </a:xfrm>
          <a:prstGeom prst="flowChartDocument">
            <a:avLst/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流程圖: 文件 9"/>
          <p:cNvSpPr/>
          <p:nvPr userDrawn="1"/>
        </p:nvSpPr>
        <p:spPr>
          <a:xfrm rot="900000" flipH="1" flipV="1">
            <a:off x="-1261818" y="4028678"/>
            <a:ext cx="10800000" cy="1440160"/>
          </a:xfrm>
          <a:prstGeom prst="flowChartDocumen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流程圖: 文件 10"/>
          <p:cNvSpPr/>
          <p:nvPr userDrawn="1"/>
        </p:nvSpPr>
        <p:spPr>
          <a:xfrm rot="240000" flipH="1">
            <a:off x="-3330882" y="-527644"/>
            <a:ext cx="14400000" cy="101886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30566"/>
              <a:gd name="connsiteX1" fmla="*/ 21600 w 21600"/>
              <a:gd name="connsiteY1" fmla="*/ 0 h 30566"/>
              <a:gd name="connsiteX2" fmla="*/ 21600 w 21600"/>
              <a:gd name="connsiteY2" fmla="*/ 17322 h 30566"/>
              <a:gd name="connsiteX3" fmla="*/ 0 w 21600"/>
              <a:gd name="connsiteY3" fmla="*/ 20172 h 30566"/>
              <a:gd name="connsiteX4" fmla="*/ 0 w 21600"/>
              <a:gd name="connsiteY4" fmla="*/ 0 h 30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30566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753" y="45119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流程圖: 文件 10"/>
          <p:cNvSpPr/>
          <p:nvPr userDrawn="1"/>
        </p:nvSpPr>
        <p:spPr>
          <a:xfrm flipH="1">
            <a:off x="-3178482" y="-524594"/>
            <a:ext cx="14400000" cy="101886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30566"/>
              <a:gd name="connsiteX1" fmla="*/ 21600 w 21600"/>
              <a:gd name="connsiteY1" fmla="*/ 0 h 30566"/>
              <a:gd name="connsiteX2" fmla="*/ 21600 w 21600"/>
              <a:gd name="connsiteY2" fmla="*/ 17322 h 30566"/>
              <a:gd name="connsiteX3" fmla="*/ 0 w 21600"/>
              <a:gd name="connsiteY3" fmla="*/ 20172 h 30566"/>
              <a:gd name="connsiteX4" fmla="*/ 0 w 21600"/>
              <a:gd name="connsiteY4" fmla="*/ 0 h 30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30566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753" y="45119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流程圖: 文件 10"/>
          <p:cNvSpPr/>
          <p:nvPr userDrawn="1"/>
        </p:nvSpPr>
        <p:spPr>
          <a:xfrm rot="-240000" flipH="1">
            <a:off x="-3178482" y="-599652"/>
            <a:ext cx="14400000" cy="101886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30566"/>
              <a:gd name="connsiteX1" fmla="*/ 21600 w 21600"/>
              <a:gd name="connsiteY1" fmla="*/ 0 h 30566"/>
              <a:gd name="connsiteX2" fmla="*/ 21600 w 21600"/>
              <a:gd name="connsiteY2" fmla="*/ 17322 h 30566"/>
              <a:gd name="connsiteX3" fmla="*/ 0 w 21600"/>
              <a:gd name="connsiteY3" fmla="*/ 20172 h 30566"/>
              <a:gd name="connsiteX4" fmla="*/ 0 w 21600"/>
              <a:gd name="connsiteY4" fmla="*/ 0 h 30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30566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753" y="45119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橢圓 13"/>
          <p:cNvSpPr/>
          <p:nvPr userDrawn="1"/>
        </p:nvSpPr>
        <p:spPr>
          <a:xfrm>
            <a:off x="8316416" y="3795886"/>
            <a:ext cx="468000" cy="46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 userDrawn="1"/>
        </p:nvSpPr>
        <p:spPr>
          <a:xfrm>
            <a:off x="6444208" y="4675369"/>
            <a:ext cx="468000" cy="46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 userDrawn="1"/>
        </p:nvSpPr>
        <p:spPr>
          <a:xfrm>
            <a:off x="4096209" y="3849480"/>
            <a:ext cx="468000" cy="46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 userDrawn="1"/>
        </p:nvSpPr>
        <p:spPr>
          <a:xfrm>
            <a:off x="2123728" y="4514758"/>
            <a:ext cx="468000" cy="46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 userDrawn="1"/>
        </p:nvSpPr>
        <p:spPr>
          <a:xfrm>
            <a:off x="179512" y="3561886"/>
            <a:ext cx="468000" cy="46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6" name="圖片 35"/>
          <p:cNvPicPr>
            <a:picLocks noChangeAspect="1"/>
          </p:cNvPicPr>
          <p:nvPr userDrawn="1"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172628"/>
            <a:ext cx="1080000" cy="786914"/>
          </a:xfrm>
          <a:prstGeom prst="rect">
            <a:avLst/>
          </a:prstGeom>
        </p:spPr>
      </p:pic>
      <p:sp>
        <p:nvSpPr>
          <p:cNvPr id="37" name="文字方塊 36"/>
          <p:cNvSpPr txBox="1"/>
          <p:nvPr userDrawn="1"/>
        </p:nvSpPr>
        <p:spPr>
          <a:xfrm rot="21000000">
            <a:off x="253358" y="1321254"/>
            <a:ext cx="1800000" cy="1008000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zh-TW" altLang="en-US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隨時分享旅途中的喜樂</a:t>
            </a:r>
            <a:endParaRPr lang="zh-TW" altLang="en-US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50" name="群組 49"/>
          <p:cNvGrpSpPr/>
          <p:nvPr userDrawn="1"/>
        </p:nvGrpSpPr>
        <p:grpSpPr>
          <a:xfrm>
            <a:off x="2456003" y="1059662"/>
            <a:ext cx="720000" cy="720000"/>
            <a:chOff x="2357728" y="771550"/>
            <a:chExt cx="720000" cy="720000"/>
          </a:xfrm>
        </p:grpSpPr>
        <p:sp>
          <p:nvSpPr>
            <p:cNvPr id="38" name="淚滴形 37"/>
            <p:cNvSpPr/>
            <p:nvPr userDrawn="1"/>
          </p:nvSpPr>
          <p:spPr>
            <a:xfrm>
              <a:off x="2357728" y="771550"/>
              <a:ext cx="720000" cy="720000"/>
            </a:xfrm>
            <a:prstGeom prst="teardrop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3" name="圓角矩形 42"/>
            <p:cNvSpPr/>
            <p:nvPr userDrawn="1"/>
          </p:nvSpPr>
          <p:spPr>
            <a:xfrm>
              <a:off x="2483768" y="843518"/>
              <a:ext cx="468000" cy="57606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" name="矩形 43"/>
            <p:cNvSpPr/>
            <p:nvPr userDrawn="1"/>
          </p:nvSpPr>
          <p:spPr>
            <a:xfrm>
              <a:off x="2537728" y="938229"/>
              <a:ext cx="108000" cy="108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5" name="矩形 44"/>
            <p:cNvSpPr/>
            <p:nvPr userDrawn="1"/>
          </p:nvSpPr>
          <p:spPr>
            <a:xfrm>
              <a:off x="2537728" y="1095418"/>
              <a:ext cx="108000" cy="108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6" name="矩形 45"/>
            <p:cNvSpPr/>
            <p:nvPr userDrawn="1"/>
          </p:nvSpPr>
          <p:spPr>
            <a:xfrm>
              <a:off x="2537728" y="1244229"/>
              <a:ext cx="108000" cy="108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8" name="矩形 47"/>
            <p:cNvSpPr/>
            <p:nvPr userDrawn="1"/>
          </p:nvSpPr>
          <p:spPr>
            <a:xfrm>
              <a:off x="2744128" y="1095418"/>
              <a:ext cx="108000" cy="108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9" name="矩形 48"/>
            <p:cNvSpPr/>
            <p:nvPr userDrawn="1"/>
          </p:nvSpPr>
          <p:spPr>
            <a:xfrm>
              <a:off x="2744128" y="1244229"/>
              <a:ext cx="108000" cy="108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3" name="群組 52"/>
          <p:cNvGrpSpPr/>
          <p:nvPr userDrawn="1"/>
        </p:nvGrpSpPr>
        <p:grpSpPr>
          <a:xfrm>
            <a:off x="3579088" y="1059662"/>
            <a:ext cx="720000" cy="720000"/>
            <a:chOff x="4021518" y="818982"/>
            <a:chExt cx="720000" cy="720000"/>
          </a:xfrm>
        </p:grpSpPr>
        <p:sp>
          <p:nvSpPr>
            <p:cNvPr id="42" name="淚滴形 41"/>
            <p:cNvSpPr/>
            <p:nvPr userDrawn="1"/>
          </p:nvSpPr>
          <p:spPr>
            <a:xfrm>
              <a:off x="4021518" y="818982"/>
              <a:ext cx="720000" cy="720000"/>
            </a:xfrm>
            <a:prstGeom prst="teardrop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2" name="矩形 51"/>
            <p:cNvSpPr/>
            <p:nvPr userDrawn="1"/>
          </p:nvSpPr>
          <p:spPr>
            <a:xfrm rot="2700000">
              <a:off x="4297131" y="1211099"/>
              <a:ext cx="45719" cy="1742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1" name="橢圓 50"/>
            <p:cNvSpPr/>
            <p:nvPr userDrawn="1"/>
          </p:nvSpPr>
          <p:spPr>
            <a:xfrm>
              <a:off x="4319991" y="920726"/>
              <a:ext cx="360000" cy="360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55" name="群組 54"/>
          <p:cNvGrpSpPr/>
          <p:nvPr userDrawn="1"/>
        </p:nvGrpSpPr>
        <p:grpSpPr>
          <a:xfrm>
            <a:off x="4702173" y="1059662"/>
            <a:ext cx="720000" cy="720000"/>
            <a:chOff x="5580112" y="752955"/>
            <a:chExt cx="720000" cy="720000"/>
          </a:xfrm>
        </p:grpSpPr>
        <p:sp>
          <p:nvSpPr>
            <p:cNvPr id="41" name="淚滴形 40"/>
            <p:cNvSpPr/>
            <p:nvPr userDrawn="1"/>
          </p:nvSpPr>
          <p:spPr>
            <a:xfrm>
              <a:off x="5580112" y="752955"/>
              <a:ext cx="720000" cy="720000"/>
            </a:xfrm>
            <a:prstGeom prst="teardrop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4" name="立方體 53"/>
            <p:cNvSpPr/>
            <p:nvPr userDrawn="1"/>
          </p:nvSpPr>
          <p:spPr>
            <a:xfrm>
              <a:off x="5724128" y="861418"/>
              <a:ext cx="468000" cy="468000"/>
            </a:xfrm>
            <a:prstGeom prst="cub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0" name="群組 59"/>
          <p:cNvGrpSpPr/>
          <p:nvPr userDrawn="1"/>
        </p:nvGrpSpPr>
        <p:grpSpPr>
          <a:xfrm>
            <a:off x="5825258" y="1059662"/>
            <a:ext cx="720000" cy="720000"/>
            <a:chOff x="7380312" y="832752"/>
            <a:chExt cx="720000" cy="720000"/>
          </a:xfrm>
        </p:grpSpPr>
        <p:sp>
          <p:nvSpPr>
            <p:cNvPr id="40" name="淚滴形 39"/>
            <p:cNvSpPr/>
            <p:nvPr userDrawn="1"/>
          </p:nvSpPr>
          <p:spPr>
            <a:xfrm>
              <a:off x="7380312" y="832752"/>
              <a:ext cx="720000" cy="720000"/>
            </a:xfrm>
            <a:prstGeom prst="teardrop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6" name="L-圖案 55"/>
            <p:cNvSpPr/>
            <p:nvPr userDrawn="1"/>
          </p:nvSpPr>
          <p:spPr>
            <a:xfrm>
              <a:off x="7524328" y="938229"/>
              <a:ext cx="432048" cy="514586"/>
            </a:xfrm>
            <a:prstGeom prst="corner">
              <a:avLst>
                <a:gd name="adj1" fmla="val 9037"/>
                <a:gd name="adj2" fmla="val 11475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7" name="矩形 56"/>
            <p:cNvSpPr/>
            <p:nvPr userDrawn="1"/>
          </p:nvSpPr>
          <p:spPr>
            <a:xfrm rot="2700000">
              <a:off x="7590159" y="1238052"/>
              <a:ext cx="72008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8" name="矩形 57"/>
            <p:cNvSpPr/>
            <p:nvPr userDrawn="1"/>
          </p:nvSpPr>
          <p:spPr>
            <a:xfrm rot="2700000">
              <a:off x="7742559" y="1137369"/>
              <a:ext cx="72008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9" name="向上箭號 58"/>
            <p:cNvSpPr/>
            <p:nvPr userDrawn="1"/>
          </p:nvSpPr>
          <p:spPr>
            <a:xfrm rot="1800000">
              <a:off x="7894959" y="1036686"/>
              <a:ext cx="72008" cy="216024"/>
            </a:xfrm>
            <a:prstGeom prst="up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65" name="群組 64"/>
          <p:cNvGrpSpPr/>
          <p:nvPr userDrawn="1"/>
        </p:nvGrpSpPr>
        <p:grpSpPr>
          <a:xfrm>
            <a:off x="6948344" y="1059662"/>
            <a:ext cx="720000" cy="720000"/>
            <a:chOff x="9170415" y="992229"/>
            <a:chExt cx="720000" cy="720000"/>
          </a:xfrm>
        </p:grpSpPr>
        <p:sp>
          <p:nvSpPr>
            <p:cNvPr id="39" name="淚滴形 38"/>
            <p:cNvSpPr/>
            <p:nvPr userDrawn="1"/>
          </p:nvSpPr>
          <p:spPr>
            <a:xfrm>
              <a:off x="9170415" y="992229"/>
              <a:ext cx="720000" cy="720000"/>
            </a:xfrm>
            <a:prstGeom prst="teardrop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1" name="橢圓 60"/>
            <p:cNvSpPr/>
            <p:nvPr userDrawn="1"/>
          </p:nvSpPr>
          <p:spPr>
            <a:xfrm>
              <a:off x="9233382" y="1033604"/>
              <a:ext cx="637895" cy="637895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2" name="橢圓 61"/>
            <p:cNvSpPr/>
            <p:nvPr userDrawn="1"/>
          </p:nvSpPr>
          <p:spPr>
            <a:xfrm>
              <a:off x="9312699" y="1035950"/>
              <a:ext cx="479260" cy="637895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3" name="橢圓 62"/>
            <p:cNvSpPr/>
            <p:nvPr userDrawn="1"/>
          </p:nvSpPr>
          <p:spPr>
            <a:xfrm>
              <a:off x="9429361" y="1038296"/>
              <a:ext cx="245936" cy="637895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4" name="橢圓 63"/>
            <p:cNvSpPr/>
            <p:nvPr userDrawn="1"/>
          </p:nvSpPr>
          <p:spPr>
            <a:xfrm rot="5400000">
              <a:off x="9429360" y="1048250"/>
              <a:ext cx="245936" cy="637895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8773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5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75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375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25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75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375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6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9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4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9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4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9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37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11D80-1EA3-44AB-9A1B-2ADEC5FB300A}" type="datetime1">
              <a:rPr lang="zh-TW" altLang="en-US" smtClean="0"/>
              <a:t>2015/12/21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056AD-4F67-47EB-B264-A7F052726E7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流程圖: 文件 6"/>
          <p:cNvSpPr/>
          <p:nvPr userDrawn="1"/>
        </p:nvSpPr>
        <p:spPr>
          <a:xfrm flipH="1" flipV="1">
            <a:off x="-1566618" y="3723878"/>
            <a:ext cx="10800000" cy="1440160"/>
          </a:xfrm>
          <a:prstGeom prst="flowChartDocumen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流程圖: 文件 7"/>
          <p:cNvSpPr/>
          <p:nvPr userDrawn="1"/>
        </p:nvSpPr>
        <p:spPr>
          <a:xfrm rot="300000" flipH="1" flipV="1">
            <a:off x="-1414218" y="3876278"/>
            <a:ext cx="10800000" cy="1440160"/>
          </a:xfrm>
          <a:prstGeom prst="flowChartDocumen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流程圖: 文件 8"/>
          <p:cNvSpPr/>
          <p:nvPr userDrawn="1"/>
        </p:nvSpPr>
        <p:spPr>
          <a:xfrm rot="600000" flipH="1" flipV="1">
            <a:off x="-1414218" y="3876278"/>
            <a:ext cx="10800000" cy="1440160"/>
          </a:xfrm>
          <a:prstGeom prst="flowChartDocumen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流程圖: 文件 9"/>
          <p:cNvSpPr/>
          <p:nvPr userDrawn="1"/>
        </p:nvSpPr>
        <p:spPr>
          <a:xfrm rot="900000" flipH="1" flipV="1">
            <a:off x="-1261818" y="4028678"/>
            <a:ext cx="10800000" cy="1440160"/>
          </a:xfrm>
          <a:prstGeom prst="flowChartDocumen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流程圖: 文件 10"/>
          <p:cNvSpPr/>
          <p:nvPr userDrawn="1"/>
        </p:nvSpPr>
        <p:spPr>
          <a:xfrm rot="240000" flipH="1">
            <a:off x="-3330882" y="-527644"/>
            <a:ext cx="14400000" cy="101886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30566"/>
              <a:gd name="connsiteX1" fmla="*/ 21600 w 21600"/>
              <a:gd name="connsiteY1" fmla="*/ 0 h 30566"/>
              <a:gd name="connsiteX2" fmla="*/ 21600 w 21600"/>
              <a:gd name="connsiteY2" fmla="*/ 17322 h 30566"/>
              <a:gd name="connsiteX3" fmla="*/ 0 w 21600"/>
              <a:gd name="connsiteY3" fmla="*/ 20172 h 30566"/>
              <a:gd name="connsiteX4" fmla="*/ 0 w 21600"/>
              <a:gd name="connsiteY4" fmla="*/ 0 h 30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30566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753" y="45119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流程圖: 文件 10"/>
          <p:cNvSpPr/>
          <p:nvPr userDrawn="1"/>
        </p:nvSpPr>
        <p:spPr>
          <a:xfrm flipH="1">
            <a:off x="-3178482" y="-524594"/>
            <a:ext cx="14400000" cy="101886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30566"/>
              <a:gd name="connsiteX1" fmla="*/ 21600 w 21600"/>
              <a:gd name="connsiteY1" fmla="*/ 0 h 30566"/>
              <a:gd name="connsiteX2" fmla="*/ 21600 w 21600"/>
              <a:gd name="connsiteY2" fmla="*/ 17322 h 30566"/>
              <a:gd name="connsiteX3" fmla="*/ 0 w 21600"/>
              <a:gd name="connsiteY3" fmla="*/ 20172 h 30566"/>
              <a:gd name="connsiteX4" fmla="*/ 0 w 21600"/>
              <a:gd name="connsiteY4" fmla="*/ 0 h 30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30566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753" y="45119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流程圖: 文件 10"/>
          <p:cNvSpPr/>
          <p:nvPr userDrawn="1"/>
        </p:nvSpPr>
        <p:spPr>
          <a:xfrm rot="-240000" flipH="1">
            <a:off x="-3178482" y="-599652"/>
            <a:ext cx="14400000" cy="101886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30566"/>
              <a:gd name="connsiteX1" fmla="*/ 21600 w 21600"/>
              <a:gd name="connsiteY1" fmla="*/ 0 h 30566"/>
              <a:gd name="connsiteX2" fmla="*/ 21600 w 21600"/>
              <a:gd name="connsiteY2" fmla="*/ 17322 h 30566"/>
              <a:gd name="connsiteX3" fmla="*/ 0 w 21600"/>
              <a:gd name="connsiteY3" fmla="*/ 20172 h 30566"/>
              <a:gd name="connsiteX4" fmla="*/ 0 w 21600"/>
              <a:gd name="connsiteY4" fmla="*/ 0 h 30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30566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753" y="45119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6" name="圖片 35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699543"/>
            <a:ext cx="1080000" cy="786914"/>
          </a:xfrm>
          <a:prstGeom prst="rect">
            <a:avLst/>
          </a:prstGeom>
        </p:spPr>
      </p:pic>
      <p:sp>
        <p:nvSpPr>
          <p:cNvPr id="37" name="文字方塊 36"/>
          <p:cNvSpPr txBox="1"/>
          <p:nvPr userDrawn="1"/>
        </p:nvSpPr>
        <p:spPr>
          <a:xfrm rot="21000000">
            <a:off x="253358" y="848169"/>
            <a:ext cx="1800000" cy="1008000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zh-TW" altLang="en-US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隨時分享旅途中的喜樂</a:t>
            </a:r>
            <a:endParaRPr lang="zh-TW" altLang="en-US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8164" y="391746"/>
            <a:ext cx="540000" cy="53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391746"/>
            <a:ext cx="540000" cy="53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8284" y="391746"/>
            <a:ext cx="540000" cy="53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391746"/>
            <a:ext cx="540000" cy="53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文字方塊 73"/>
          <p:cNvSpPr txBox="1"/>
          <p:nvPr userDrawn="1"/>
        </p:nvSpPr>
        <p:spPr>
          <a:xfrm>
            <a:off x="3852365" y="1347614"/>
            <a:ext cx="326243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</a:t>
            </a:r>
            <a:r>
              <a:rPr lang="zh-TW" altLang="en-US" sz="5400" b="1" baseline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  <a:p>
            <a:r>
              <a:rPr lang="zh-TW" altLang="en-US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企業簡介</a:t>
            </a:r>
            <a:endParaRPr lang="zh-TW" altLang="en-US" sz="5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391746"/>
            <a:ext cx="540000" cy="53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62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13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43933E-6 L -0.28941 0.3294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79" y="164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FE072-AEBB-4F22-9991-74240ECFCF34}" type="datetime1">
              <a:rPr lang="zh-TW" altLang="en-US" smtClean="0"/>
              <a:t>2015/12/21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056AD-4F67-47EB-B264-A7F052726E7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流程圖: 文件 6"/>
          <p:cNvSpPr/>
          <p:nvPr userDrawn="1"/>
        </p:nvSpPr>
        <p:spPr>
          <a:xfrm flipH="1" flipV="1">
            <a:off x="-1566618" y="3723878"/>
            <a:ext cx="10800000" cy="1440160"/>
          </a:xfrm>
          <a:prstGeom prst="flowChartDocumen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流程圖: 文件 7"/>
          <p:cNvSpPr/>
          <p:nvPr userDrawn="1"/>
        </p:nvSpPr>
        <p:spPr>
          <a:xfrm rot="300000" flipH="1" flipV="1">
            <a:off x="-1414218" y="3876278"/>
            <a:ext cx="10800000" cy="1440160"/>
          </a:xfrm>
          <a:prstGeom prst="flowChartDocumen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流程圖: 文件 8"/>
          <p:cNvSpPr/>
          <p:nvPr userDrawn="1"/>
        </p:nvSpPr>
        <p:spPr>
          <a:xfrm rot="600000" flipH="1" flipV="1">
            <a:off x="-1414218" y="3876278"/>
            <a:ext cx="10800000" cy="1440160"/>
          </a:xfrm>
          <a:prstGeom prst="flowChartDocumen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流程圖: 文件 9"/>
          <p:cNvSpPr/>
          <p:nvPr userDrawn="1"/>
        </p:nvSpPr>
        <p:spPr>
          <a:xfrm rot="900000" flipH="1" flipV="1">
            <a:off x="-1261818" y="4028678"/>
            <a:ext cx="10800000" cy="1440160"/>
          </a:xfrm>
          <a:prstGeom prst="flowChartDocumen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流程圖: 文件 10"/>
          <p:cNvSpPr/>
          <p:nvPr userDrawn="1"/>
        </p:nvSpPr>
        <p:spPr>
          <a:xfrm rot="240000" flipH="1">
            <a:off x="-3330882" y="-527644"/>
            <a:ext cx="14400000" cy="101886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30566"/>
              <a:gd name="connsiteX1" fmla="*/ 21600 w 21600"/>
              <a:gd name="connsiteY1" fmla="*/ 0 h 30566"/>
              <a:gd name="connsiteX2" fmla="*/ 21600 w 21600"/>
              <a:gd name="connsiteY2" fmla="*/ 17322 h 30566"/>
              <a:gd name="connsiteX3" fmla="*/ 0 w 21600"/>
              <a:gd name="connsiteY3" fmla="*/ 20172 h 30566"/>
              <a:gd name="connsiteX4" fmla="*/ 0 w 21600"/>
              <a:gd name="connsiteY4" fmla="*/ 0 h 30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30566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753" y="45119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流程圖: 文件 10"/>
          <p:cNvSpPr/>
          <p:nvPr userDrawn="1"/>
        </p:nvSpPr>
        <p:spPr>
          <a:xfrm flipH="1">
            <a:off x="-3178482" y="-524594"/>
            <a:ext cx="14400000" cy="101886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30566"/>
              <a:gd name="connsiteX1" fmla="*/ 21600 w 21600"/>
              <a:gd name="connsiteY1" fmla="*/ 0 h 30566"/>
              <a:gd name="connsiteX2" fmla="*/ 21600 w 21600"/>
              <a:gd name="connsiteY2" fmla="*/ 17322 h 30566"/>
              <a:gd name="connsiteX3" fmla="*/ 0 w 21600"/>
              <a:gd name="connsiteY3" fmla="*/ 20172 h 30566"/>
              <a:gd name="connsiteX4" fmla="*/ 0 w 21600"/>
              <a:gd name="connsiteY4" fmla="*/ 0 h 30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30566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753" y="45119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流程圖: 文件 10"/>
          <p:cNvSpPr/>
          <p:nvPr userDrawn="1"/>
        </p:nvSpPr>
        <p:spPr>
          <a:xfrm rot="-240000" flipH="1">
            <a:off x="-3178482" y="-599652"/>
            <a:ext cx="14400000" cy="101886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30566"/>
              <a:gd name="connsiteX1" fmla="*/ 21600 w 21600"/>
              <a:gd name="connsiteY1" fmla="*/ 0 h 30566"/>
              <a:gd name="connsiteX2" fmla="*/ 21600 w 21600"/>
              <a:gd name="connsiteY2" fmla="*/ 17322 h 30566"/>
              <a:gd name="connsiteX3" fmla="*/ 0 w 21600"/>
              <a:gd name="connsiteY3" fmla="*/ 20172 h 30566"/>
              <a:gd name="connsiteX4" fmla="*/ 0 w 21600"/>
              <a:gd name="connsiteY4" fmla="*/ 0 h 30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30566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753" y="45119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6" name="圖片 35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699543"/>
            <a:ext cx="1080000" cy="786914"/>
          </a:xfrm>
          <a:prstGeom prst="rect">
            <a:avLst/>
          </a:prstGeom>
        </p:spPr>
      </p:pic>
      <p:sp>
        <p:nvSpPr>
          <p:cNvPr id="37" name="文字方塊 36"/>
          <p:cNvSpPr txBox="1"/>
          <p:nvPr userDrawn="1"/>
        </p:nvSpPr>
        <p:spPr>
          <a:xfrm rot="21000000">
            <a:off x="253358" y="848169"/>
            <a:ext cx="1800000" cy="1008000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zh-TW" altLang="en-US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隨時分享旅途中的喜樂</a:t>
            </a:r>
            <a:endParaRPr lang="zh-TW" altLang="en-US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391746"/>
            <a:ext cx="540000" cy="53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8284" y="391746"/>
            <a:ext cx="540000" cy="53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391746"/>
            <a:ext cx="540000" cy="53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文字方塊 73"/>
          <p:cNvSpPr txBox="1"/>
          <p:nvPr userDrawn="1"/>
        </p:nvSpPr>
        <p:spPr>
          <a:xfrm>
            <a:off x="3852365" y="1347614"/>
            <a:ext cx="326243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</a:t>
            </a:r>
            <a:r>
              <a:rPr lang="zh-TW" altLang="en-US" sz="5400" b="1" baseline="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5400" b="1" baseline="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altLang="zh-TW" sz="5400" b="1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5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經營分析</a:t>
            </a:r>
            <a:endParaRPr lang="zh-TW" altLang="en-US" sz="54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391746"/>
            <a:ext cx="540000" cy="53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59033" y="380222"/>
            <a:ext cx="539999" cy="53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65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13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7848E-6 L -0.35764 0.3176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82" y="158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AF27-B7DC-4BE0-9E41-580CEC9F5936}" type="datetime1">
              <a:rPr lang="zh-TW" altLang="en-US" smtClean="0"/>
              <a:t>2015/12/21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056AD-4F67-47EB-B264-A7F052726E7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流程圖: 文件 6"/>
          <p:cNvSpPr/>
          <p:nvPr userDrawn="1"/>
        </p:nvSpPr>
        <p:spPr>
          <a:xfrm flipH="1" flipV="1">
            <a:off x="-1566618" y="3723878"/>
            <a:ext cx="10800000" cy="1440160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流程圖: 文件 7"/>
          <p:cNvSpPr/>
          <p:nvPr userDrawn="1"/>
        </p:nvSpPr>
        <p:spPr>
          <a:xfrm rot="300000" flipH="1" flipV="1">
            <a:off x="-1414218" y="3876278"/>
            <a:ext cx="10800000" cy="1440160"/>
          </a:xfrm>
          <a:prstGeom prst="flowChartDocumen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流程圖: 文件 8"/>
          <p:cNvSpPr/>
          <p:nvPr userDrawn="1"/>
        </p:nvSpPr>
        <p:spPr>
          <a:xfrm rot="600000" flipH="1" flipV="1">
            <a:off x="-1414218" y="3876278"/>
            <a:ext cx="10800000" cy="1440160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流程圖: 文件 9"/>
          <p:cNvSpPr/>
          <p:nvPr userDrawn="1"/>
        </p:nvSpPr>
        <p:spPr>
          <a:xfrm rot="900000" flipH="1" flipV="1">
            <a:off x="-1261818" y="4028678"/>
            <a:ext cx="10800000" cy="1440160"/>
          </a:xfrm>
          <a:prstGeom prst="flowChartDocumen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流程圖: 文件 10"/>
          <p:cNvSpPr/>
          <p:nvPr userDrawn="1"/>
        </p:nvSpPr>
        <p:spPr>
          <a:xfrm rot="240000" flipH="1">
            <a:off x="-3330882" y="-527644"/>
            <a:ext cx="14400000" cy="101886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30566"/>
              <a:gd name="connsiteX1" fmla="*/ 21600 w 21600"/>
              <a:gd name="connsiteY1" fmla="*/ 0 h 30566"/>
              <a:gd name="connsiteX2" fmla="*/ 21600 w 21600"/>
              <a:gd name="connsiteY2" fmla="*/ 17322 h 30566"/>
              <a:gd name="connsiteX3" fmla="*/ 0 w 21600"/>
              <a:gd name="connsiteY3" fmla="*/ 20172 h 30566"/>
              <a:gd name="connsiteX4" fmla="*/ 0 w 21600"/>
              <a:gd name="connsiteY4" fmla="*/ 0 h 30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30566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753" y="45119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流程圖: 文件 10"/>
          <p:cNvSpPr/>
          <p:nvPr userDrawn="1"/>
        </p:nvSpPr>
        <p:spPr>
          <a:xfrm flipH="1">
            <a:off x="-3178482" y="-524594"/>
            <a:ext cx="14400000" cy="101886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30566"/>
              <a:gd name="connsiteX1" fmla="*/ 21600 w 21600"/>
              <a:gd name="connsiteY1" fmla="*/ 0 h 30566"/>
              <a:gd name="connsiteX2" fmla="*/ 21600 w 21600"/>
              <a:gd name="connsiteY2" fmla="*/ 17322 h 30566"/>
              <a:gd name="connsiteX3" fmla="*/ 0 w 21600"/>
              <a:gd name="connsiteY3" fmla="*/ 20172 h 30566"/>
              <a:gd name="connsiteX4" fmla="*/ 0 w 21600"/>
              <a:gd name="connsiteY4" fmla="*/ 0 h 30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30566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753" y="45119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流程圖: 文件 10"/>
          <p:cNvSpPr/>
          <p:nvPr userDrawn="1"/>
        </p:nvSpPr>
        <p:spPr>
          <a:xfrm rot="-240000" flipH="1">
            <a:off x="-3178482" y="-599652"/>
            <a:ext cx="14400000" cy="101886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30566"/>
              <a:gd name="connsiteX1" fmla="*/ 21600 w 21600"/>
              <a:gd name="connsiteY1" fmla="*/ 0 h 30566"/>
              <a:gd name="connsiteX2" fmla="*/ 21600 w 21600"/>
              <a:gd name="connsiteY2" fmla="*/ 17322 h 30566"/>
              <a:gd name="connsiteX3" fmla="*/ 0 w 21600"/>
              <a:gd name="connsiteY3" fmla="*/ 20172 h 30566"/>
              <a:gd name="connsiteX4" fmla="*/ 0 w 21600"/>
              <a:gd name="connsiteY4" fmla="*/ 0 h 30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30566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753" y="45119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6" name="圖片 35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699543"/>
            <a:ext cx="1080000" cy="786914"/>
          </a:xfrm>
          <a:prstGeom prst="rect">
            <a:avLst/>
          </a:prstGeom>
        </p:spPr>
      </p:pic>
      <p:sp>
        <p:nvSpPr>
          <p:cNvPr id="37" name="文字方塊 36"/>
          <p:cNvSpPr txBox="1"/>
          <p:nvPr userDrawn="1"/>
        </p:nvSpPr>
        <p:spPr>
          <a:xfrm rot="21000000">
            <a:off x="253358" y="848169"/>
            <a:ext cx="1800000" cy="1008000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zh-TW" altLang="en-US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隨時分享旅途中的喜樂</a:t>
            </a:r>
            <a:endParaRPr lang="zh-TW" altLang="en-US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8284" y="391746"/>
            <a:ext cx="540000" cy="53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391746"/>
            <a:ext cx="540000" cy="53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文字方塊 73"/>
          <p:cNvSpPr txBox="1"/>
          <p:nvPr userDrawn="1"/>
        </p:nvSpPr>
        <p:spPr>
          <a:xfrm>
            <a:off x="3852365" y="1347614"/>
            <a:ext cx="326243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</a:t>
            </a:r>
            <a:r>
              <a:rPr lang="zh-TW" altLang="en-US" sz="5400" b="1" baseline="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5400" b="1" baseline="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altLang="zh-TW" sz="5400" b="1" dirty="0" smtClean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54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產品介紹</a:t>
            </a:r>
            <a:endParaRPr lang="zh-TW" altLang="en-US" sz="54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391746"/>
            <a:ext cx="540000" cy="53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8164" y="391746"/>
            <a:ext cx="540000" cy="53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89294" y="380221"/>
            <a:ext cx="539999" cy="53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810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13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7848E-6 L -0.41562 0.3176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81" y="158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4B5C6-BDAE-4D9D-9A2E-78C00F02A1BB}" type="datetime1">
              <a:rPr lang="zh-TW" altLang="en-US" smtClean="0"/>
              <a:t>2015/12/21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056AD-4F67-47EB-B264-A7F052726E7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流程圖: 文件 6"/>
          <p:cNvSpPr/>
          <p:nvPr userDrawn="1"/>
        </p:nvSpPr>
        <p:spPr>
          <a:xfrm flipH="1" flipV="1">
            <a:off x="-1566618" y="3723878"/>
            <a:ext cx="10800000" cy="1440160"/>
          </a:xfrm>
          <a:prstGeom prst="flowChartDocumen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流程圖: 文件 7"/>
          <p:cNvSpPr/>
          <p:nvPr userDrawn="1"/>
        </p:nvSpPr>
        <p:spPr>
          <a:xfrm rot="300000" flipH="1" flipV="1">
            <a:off x="-1414218" y="3876278"/>
            <a:ext cx="10800000" cy="1440160"/>
          </a:xfrm>
          <a:prstGeom prst="flowChartDocumen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流程圖: 文件 8"/>
          <p:cNvSpPr/>
          <p:nvPr userDrawn="1"/>
        </p:nvSpPr>
        <p:spPr>
          <a:xfrm rot="600000" flipH="1" flipV="1">
            <a:off x="-1414218" y="3876278"/>
            <a:ext cx="10800000" cy="1440160"/>
          </a:xfrm>
          <a:prstGeom prst="flowChartDocumen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流程圖: 文件 9"/>
          <p:cNvSpPr/>
          <p:nvPr userDrawn="1"/>
        </p:nvSpPr>
        <p:spPr>
          <a:xfrm rot="900000" flipH="1" flipV="1">
            <a:off x="-1261818" y="4028678"/>
            <a:ext cx="10800000" cy="1440160"/>
          </a:xfrm>
          <a:prstGeom prst="flowChartDocumen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流程圖: 文件 10"/>
          <p:cNvSpPr/>
          <p:nvPr userDrawn="1"/>
        </p:nvSpPr>
        <p:spPr>
          <a:xfrm rot="240000" flipH="1">
            <a:off x="-3330882" y="-527644"/>
            <a:ext cx="14400000" cy="101886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30566"/>
              <a:gd name="connsiteX1" fmla="*/ 21600 w 21600"/>
              <a:gd name="connsiteY1" fmla="*/ 0 h 30566"/>
              <a:gd name="connsiteX2" fmla="*/ 21600 w 21600"/>
              <a:gd name="connsiteY2" fmla="*/ 17322 h 30566"/>
              <a:gd name="connsiteX3" fmla="*/ 0 w 21600"/>
              <a:gd name="connsiteY3" fmla="*/ 20172 h 30566"/>
              <a:gd name="connsiteX4" fmla="*/ 0 w 21600"/>
              <a:gd name="connsiteY4" fmla="*/ 0 h 30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30566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753" y="45119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流程圖: 文件 10"/>
          <p:cNvSpPr/>
          <p:nvPr userDrawn="1"/>
        </p:nvSpPr>
        <p:spPr>
          <a:xfrm flipH="1">
            <a:off x="-3178482" y="-524594"/>
            <a:ext cx="14400000" cy="101886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30566"/>
              <a:gd name="connsiteX1" fmla="*/ 21600 w 21600"/>
              <a:gd name="connsiteY1" fmla="*/ 0 h 30566"/>
              <a:gd name="connsiteX2" fmla="*/ 21600 w 21600"/>
              <a:gd name="connsiteY2" fmla="*/ 17322 h 30566"/>
              <a:gd name="connsiteX3" fmla="*/ 0 w 21600"/>
              <a:gd name="connsiteY3" fmla="*/ 20172 h 30566"/>
              <a:gd name="connsiteX4" fmla="*/ 0 w 21600"/>
              <a:gd name="connsiteY4" fmla="*/ 0 h 30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30566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753" y="45119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流程圖: 文件 10"/>
          <p:cNvSpPr/>
          <p:nvPr userDrawn="1"/>
        </p:nvSpPr>
        <p:spPr>
          <a:xfrm rot="-240000" flipH="1">
            <a:off x="-3178482" y="-599652"/>
            <a:ext cx="14400000" cy="101886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30566"/>
              <a:gd name="connsiteX1" fmla="*/ 21600 w 21600"/>
              <a:gd name="connsiteY1" fmla="*/ 0 h 30566"/>
              <a:gd name="connsiteX2" fmla="*/ 21600 w 21600"/>
              <a:gd name="connsiteY2" fmla="*/ 17322 h 30566"/>
              <a:gd name="connsiteX3" fmla="*/ 0 w 21600"/>
              <a:gd name="connsiteY3" fmla="*/ 20172 h 30566"/>
              <a:gd name="connsiteX4" fmla="*/ 0 w 21600"/>
              <a:gd name="connsiteY4" fmla="*/ 0 h 30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30566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753" y="45119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6" name="圖片 35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699543"/>
            <a:ext cx="1080000" cy="786914"/>
          </a:xfrm>
          <a:prstGeom prst="rect">
            <a:avLst/>
          </a:prstGeom>
        </p:spPr>
      </p:pic>
      <p:sp>
        <p:nvSpPr>
          <p:cNvPr id="37" name="文字方塊 36"/>
          <p:cNvSpPr txBox="1"/>
          <p:nvPr userDrawn="1"/>
        </p:nvSpPr>
        <p:spPr>
          <a:xfrm rot="21000000">
            <a:off x="253358" y="848169"/>
            <a:ext cx="1800000" cy="1008000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zh-TW" altLang="en-US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隨時分享旅途中的喜樂</a:t>
            </a:r>
            <a:endParaRPr lang="zh-TW" altLang="en-US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391746"/>
            <a:ext cx="540000" cy="53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文字方塊 73"/>
          <p:cNvSpPr txBox="1"/>
          <p:nvPr userDrawn="1"/>
        </p:nvSpPr>
        <p:spPr>
          <a:xfrm>
            <a:off x="3852365" y="1347614"/>
            <a:ext cx="326243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</a:t>
            </a:r>
            <a:r>
              <a:rPr lang="zh-TW" altLang="en-US" sz="5400" b="1" baseline="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5400" b="1" baseline="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altLang="zh-TW" sz="5400" b="1" dirty="0" smtClean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5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財務資訊</a:t>
            </a:r>
            <a:endParaRPr lang="zh-TW" altLang="en-US" sz="54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391746"/>
            <a:ext cx="540000" cy="53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8164" y="391746"/>
            <a:ext cx="540000" cy="53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391746"/>
            <a:ext cx="540000" cy="53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10170" y="380220"/>
            <a:ext cx="539999" cy="53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336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13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27848E-6 L -0.46459 0.3315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29" y="16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A324-8434-4D9B-9A72-5638306FD983}" type="datetime1">
              <a:rPr lang="zh-TW" altLang="en-US" smtClean="0"/>
              <a:t>2015/12/21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056AD-4F67-47EB-B264-A7F052726E7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流程圖: 文件 6"/>
          <p:cNvSpPr/>
          <p:nvPr userDrawn="1"/>
        </p:nvSpPr>
        <p:spPr>
          <a:xfrm flipH="1" flipV="1">
            <a:off x="-1566618" y="3723878"/>
            <a:ext cx="10800000" cy="1440160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流程圖: 文件 7"/>
          <p:cNvSpPr/>
          <p:nvPr userDrawn="1"/>
        </p:nvSpPr>
        <p:spPr>
          <a:xfrm rot="300000" flipH="1" flipV="1">
            <a:off x="-1414218" y="3876278"/>
            <a:ext cx="10800000" cy="1440160"/>
          </a:xfrm>
          <a:prstGeom prst="flowChartDocumen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流程圖: 文件 8"/>
          <p:cNvSpPr/>
          <p:nvPr userDrawn="1"/>
        </p:nvSpPr>
        <p:spPr>
          <a:xfrm rot="600000" flipH="1" flipV="1">
            <a:off x="-1414218" y="3876278"/>
            <a:ext cx="10800000" cy="1440160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流程圖: 文件 9"/>
          <p:cNvSpPr/>
          <p:nvPr userDrawn="1"/>
        </p:nvSpPr>
        <p:spPr>
          <a:xfrm rot="900000" flipH="1" flipV="1">
            <a:off x="-1261818" y="4028678"/>
            <a:ext cx="10800000" cy="1440160"/>
          </a:xfrm>
          <a:prstGeom prst="flowChartDocumen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流程圖: 文件 10"/>
          <p:cNvSpPr/>
          <p:nvPr userDrawn="1"/>
        </p:nvSpPr>
        <p:spPr>
          <a:xfrm rot="240000" flipH="1">
            <a:off x="-3330882" y="-527644"/>
            <a:ext cx="14400000" cy="101886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30566"/>
              <a:gd name="connsiteX1" fmla="*/ 21600 w 21600"/>
              <a:gd name="connsiteY1" fmla="*/ 0 h 30566"/>
              <a:gd name="connsiteX2" fmla="*/ 21600 w 21600"/>
              <a:gd name="connsiteY2" fmla="*/ 17322 h 30566"/>
              <a:gd name="connsiteX3" fmla="*/ 0 w 21600"/>
              <a:gd name="connsiteY3" fmla="*/ 20172 h 30566"/>
              <a:gd name="connsiteX4" fmla="*/ 0 w 21600"/>
              <a:gd name="connsiteY4" fmla="*/ 0 h 30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30566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753" y="45119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流程圖: 文件 10"/>
          <p:cNvSpPr/>
          <p:nvPr userDrawn="1"/>
        </p:nvSpPr>
        <p:spPr>
          <a:xfrm flipH="1">
            <a:off x="-3178482" y="-524594"/>
            <a:ext cx="14400000" cy="101886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30566"/>
              <a:gd name="connsiteX1" fmla="*/ 21600 w 21600"/>
              <a:gd name="connsiteY1" fmla="*/ 0 h 30566"/>
              <a:gd name="connsiteX2" fmla="*/ 21600 w 21600"/>
              <a:gd name="connsiteY2" fmla="*/ 17322 h 30566"/>
              <a:gd name="connsiteX3" fmla="*/ 0 w 21600"/>
              <a:gd name="connsiteY3" fmla="*/ 20172 h 30566"/>
              <a:gd name="connsiteX4" fmla="*/ 0 w 21600"/>
              <a:gd name="connsiteY4" fmla="*/ 0 h 30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30566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753" y="45119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流程圖: 文件 10"/>
          <p:cNvSpPr/>
          <p:nvPr userDrawn="1"/>
        </p:nvSpPr>
        <p:spPr>
          <a:xfrm rot="-240000" flipH="1">
            <a:off x="-3178482" y="-599652"/>
            <a:ext cx="14400000" cy="101886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30566"/>
              <a:gd name="connsiteX1" fmla="*/ 21600 w 21600"/>
              <a:gd name="connsiteY1" fmla="*/ 0 h 30566"/>
              <a:gd name="connsiteX2" fmla="*/ 21600 w 21600"/>
              <a:gd name="connsiteY2" fmla="*/ 17322 h 30566"/>
              <a:gd name="connsiteX3" fmla="*/ 0 w 21600"/>
              <a:gd name="connsiteY3" fmla="*/ 20172 h 30566"/>
              <a:gd name="connsiteX4" fmla="*/ 0 w 21600"/>
              <a:gd name="connsiteY4" fmla="*/ 0 h 30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30566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753" y="45119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6" name="圖片 35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699543"/>
            <a:ext cx="1080000" cy="786914"/>
          </a:xfrm>
          <a:prstGeom prst="rect">
            <a:avLst/>
          </a:prstGeom>
        </p:spPr>
      </p:pic>
      <p:sp>
        <p:nvSpPr>
          <p:cNvPr id="37" name="文字方塊 36"/>
          <p:cNvSpPr txBox="1"/>
          <p:nvPr userDrawn="1"/>
        </p:nvSpPr>
        <p:spPr>
          <a:xfrm rot="21000000">
            <a:off x="253358" y="848169"/>
            <a:ext cx="1800000" cy="1008000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zh-TW" altLang="en-US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隨時分享旅途中的喜樂</a:t>
            </a:r>
            <a:endParaRPr lang="zh-TW" altLang="en-US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4" name="文字方塊 73"/>
          <p:cNvSpPr txBox="1"/>
          <p:nvPr userDrawn="1"/>
        </p:nvSpPr>
        <p:spPr>
          <a:xfrm>
            <a:off x="3852365" y="1347614"/>
            <a:ext cx="326243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</a:t>
            </a:r>
            <a:r>
              <a:rPr lang="zh-TW" altLang="en-US" sz="5400" b="1" baseline="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5400" b="1" baseline="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altLang="zh-TW" sz="54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5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未來展望</a:t>
            </a:r>
            <a:endParaRPr lang="zh-TW" altLang="en-US" sz="54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391746"/>
            <a:ext cx="540000" cy="53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8164" y="391746"/>
            <a:ext cx="540000" cy="53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391746"/>
            <a:ext cx="540000" cy="53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8284" y="391746"/>
            <a:ext cx="540000" cy="53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68345" y="386357"/>
            <a:ext cx="539999" cy="53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18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1" name="push.wav"/>
          </p:stSnd>
        </p:sndAc>
      </p:transition>
    </mc:Choice>
    <mc:Fallback xmlns="">
      <p:transition spd="slow">
        <p:fade/>
        <p:sndAc>
          <p:stSnd>
            <p:snd r:embed="rId13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50973E-6 L -0.52553 0.3167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85" y="15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五邊形 15"/>
          <p:cNvSpPr/>
          <p:nvPr userDrawn="1"/>
        </p:nvSpPr>
        <p:spPr>
          <a:xfrm>
            <a:off x="-2545" y="4855500"/>
            <a:ext cx="8280000" cy="288000"/>
          </a:xfrm>
          <a:prstGeom prst="homePlat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＞形箭號 16"/>
          <p:cNvSpPr/>
          <p:nvPr userDrawn="1"/>
        </p:nvSpPr>
        <p:spPr>
          <a:xfrm>
            <a:off x="8370000" y="4852751"/>
            <a:ext cx="720000" cy="288000"/>
          </a:xfrm>
          <a:prstGeom prst="chevr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9E3E5-0983-419F-942B-6EA874409BAA}" type="datetime1">
              <a:rPr lang="zh-TW" altLang="en-US" smtClean="0"/>
              <a:t>2015/12/21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056AD-4F67-47EB-B264-A7F052726E7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平行四邊形 8"/>
          <p:cNvSpPr/>
          <p:nvPr userDrawn="1"/>
        </p:nvSpPr>
        <p:spPr>
          <a:xfrm>
            <a:off x="971800" y="-20538"/>
            <a:ext cx="1800000" cy="540000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平行四邊形 9"/>
          <p:cNvSpPr/>
          <p:nvPr userDrawn="1"/>
        </p:nvSpPr>
        <p:spPr>
          <a:xfrm>
            <a:off x="2577440" y="-20538"/>
            <a:ext cx="1620000" cy="540000"/>
          </a:xfrm>
          <a:prstGeom prst="parallelogram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平行四邊形 10"/>
          <p:cNvSpPr/>
          <p:nvPr userDrawn="1"/>
        </p:nvSpPr>
        <p:spPr>
          <a:xfrm>
            <a:off x="8280000" y="-20538"/>
            <a:ext cx="1620000" cy="540000"/>
          </a:xfrm>
          <a:prstGeom prst="parallelogram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平行四邊形 11"/>
          <p:cNvSpPr/>
          <p:nvPr userDrawn="1"/>
        </p:nvSpPr>
        <p:spPr>
          <a:xfrm>
            <a:off x="6854360" y="-20538"/>
            <a:ext cx="1620000" cy="540000"/>
          </a:xfrm>
          <a:prstGeom prst="parallelogram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平行四邊形 12"/>
          <p:cNvSpPr/>
          <p:nvPr userDrawn="1"/>
        </p:nvSpPr>
        <p:spPr>
          <a:xfrm>
            <a:off x="5428720" y="-20538"/>
            <a:ext cx="1620000" cy="540000"/>
          </a:xfrm>
          <a:prstGeom prst="parallelogram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平行四邊形 13"/>
          <p:cNvSpPr/>
          <p:nvPr userDrawn="1"/>
        </p:nvSpPr>
        <p:spPr>
          <a:xfrm>
            <a:off x="4003080" y="-20538"/>
            <a:ext cx="1620000" cy="540000"/>
          </a:xfrm>
          <a:prstGeom prst="parallelogram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42000">
                <a:schemeClr val="bg1"/>
              </a:gs>
              <a:gs pos="100000">
                <a:schemeClr val="bg1">
                  <a:lumMod val="6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 userDrawn="1"/>
        </p:nvSpPr>
        <p:spPr>
          <a:xfrm>
            <a:off x="878444" y="519462"/>
            <a:ext cx="8280000" cy="36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 userDrawn="1"/>
        </p:nvSpPr>
        <p:spPr>
          <a:xfrm>
            <a:off x="-468560" y="-524594"/>
            <a:ext cx="1620000" cy="1620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 userDrawn="1"/>
        </p:nvSpPr>
        <p:spPr>
          <a:xfrm>
            <a:off x="1619672" y="54573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2">
                    <a:lumMod val="50000"/>
                  </a:schemeClr>
                </a:solidFill>
              </a:rPr>
              <a:t>業簡介</a:t>
            </a:r>
            <a:endParaRPr lang="zh-TW" altLang="en-U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文字方塊 18"/>
          <p:cNvSpPr txBox="1"/>
          <p:nvPr userDrawn="1"/>
        </p:nvSpPr>
        <p:spPr>
          <a:xfrm>
            <a:off x="6961050" y="5457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未來展望</a:t>
            </a:r>
            <a:endParaRPr lang="en-US" altLang="zh-TW" sz="2400" b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文字方塊 19"/>
          <p:cNvSpPr txBox="1"/>
          <p:nvPr userDrawn="1"/>
        </p:nvSpPr>
        <p:spPr>
          <a:xfrm>
            <a:off x="5526648" y="5457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財務資訊</a:t>
            </a:r>
            <a:endParaRPr lang="zh-TW" altLang="en-US" sz="2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文字方塊 20"/>
          <p:cNvSpPr txBox="1"/>
          <p:nvPr userDrawn="1"/>
        </p:nvSpPr>
        <p:spPr>
          <a:xfrm>
            <a:off x="4092248" y="5457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產品介紹</a:t>
            </a:r>
            <a:endParaRPr lang="zh-TW" altLang="en-US" sz="2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文字方塊 21"/>
          <p:cNvSpPr txBox="1"/>
          <p:nvPr userDrawn="1"/>
        </p:nvSpPr>
        <p:spPr>
          <a:xfrm>
            <a:off x="2657848" y="5457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經營分析</a:t>
            </a:r>
            <a:endParaRPr lang="zh-TW" altLang="en-US" sz="2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弧形箭號 (左彎) 23">
            <a:hlinkClick r:id="rId2" action="ppaction://hlinksldjump"/>
          </p:cNvPr>
          <p:cNvSpPr/>
          <p:nvPr userDrawn="1"/>
        </p:nvSpPr>
        <p:spPr>
          <a:xfrm>
            <a:off x="8616879" y="106679"/>
            <a:ext cx="378705" cy="344277"/>
          </a:xfrm>
          <a:prstGeom prst="curvedLef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25" name="圖片 24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434" y="123075"/>
            <a:ext cx="900000" cy="655762"/>
          </a:xfrm>
          <a:prstGeom prst="rect">
            <a:avLst/>
          </a:prstGeom>
        </p:spPr>
      </p:pic>
      <p:sp>
        <p:nvSpPr>
          <p:cNvPr id="26" name="淚滴形 25"/>
          <p:cNvSpPr/>
          <p:nvPr userDrawn="1"/>
        </p:nvSpPr>
        <p:spPr>
          <a:xfrm>
            <a:off x="1202915" y="80801"/>
            <a:ext cx="468000" cy="468000"/>
          </a:xfrm>
          <a:prstGeom prst="teardrop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accent2">
                    <a:lumMod val="50000"/>
                  </a:schemeClr>
                </a:solidFill>
              </a:rPr>
              <a:t>企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07480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25152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B75C589B-0266-4B38-AC83-CB4F6F9379EC}" type="datetime1">
              <a:rPr lang="zh-TW" altLang="en-US" smtClean="0"/>
              <a:t>2015/12/21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73224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7A0056AD-4F67-47EB-B264-A7F052726E7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4651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63" r:id="rId6"/>
    <p:sldLayoutId id="2147483664" r:id="rId7"/>
    <p:sldLayoutId id="2147483665" r:id="rId8"/>
    <p:sldLayoutId id="2147483651" r:id="rId9"/>
    <p:sldLayoutId id="2147483666" r:id="rId10"/>
    <p:sldLayoutId id="2147483667" r:id="rId11"/>
    <p:sldLayoutId id="2147483668" r:id="rId12"/>
    <p:sldLayoutId id="2147483669" r:id="rId13"/>
    <p:sldLayoutId id="2147483652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0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75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94803-BEDE-4995-920D-DFC558356BBD}" type="datetime1">
              <a:rPr lang="zh-TW" altLang="en-US" smtClean="0"/>
              <a:t>2015/12/21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056AD-4F67-47EB-B264-A7F052726E7E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362086" y="915566"/>
            <a:ext cx="6372258" cy="52322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</p:spPr>
        <p:txBody>
          <a:bodyPr wrap="none">
            <a:spAutoFit/>
          </a:bodyPr>
          <a:lstStyle/>
          <a:p>
            <a:pPr algn="ctr"/>
            <a:r>
              <a:rPr lang="en-US" altLang="zh-TW" sz="2800" dirty="0" smtClean="0"/>
              <a:t>2014</a:t>
            </a:r>
            <a:r>
              <a:rPr lang="zh-TW" altLang="en-US" sz="2800" dirty="0" smtClean="0"/>
              <a:t>年男女性別車友騎車原因差異比較</a:t>
            </a:r>
            <a:endParaRPr lang="zh-TW" altLang="en-US" sz="2800" dirty="0"/>
          </a:p>
        </p:txBody>
      </p:sp>
      <p:graphicFrame>
        <p:nvGraphicFramePr>
          <p:cNvPr id="5" name="圖表 4"/>
          <p:cNvGraphicFramePr/>
          <p:nvPr>
            <p:extLst>
              <p:ext uri="{D42A27DB-BD31-4B8C-83A1-F6EECF244321}">
                <p14:modId xmlns:p14="http://schemas.microsoft.com/office/powerpoint/2010/main" val="1422011087"/>
              </p:ext>
            </p:extLst>
          </p:nvPr>
        </p:nvGraphicFramePr>
        <p:xfrm>
          <a:off x="683568" y="1500570"/>
          <a:ext cx="7260855" cy="3231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流程圖: 文件 6"/>
          <p:cNvSpPr/>
          <p:nvPr/>
        </p:nvSpPr>
        <p:spPr>
          <a:xfrm>
            <a:off x="8442400" y="1293487"/>
            <a:ext cx="540000" cy="343850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831"/>
              <a:gd name="connsiteX1" fmla="*/ 21600 w 21600"/>
              <a:gd name="connsiteY1" fmla="*/ 0 h 21831"/>
              <a:gd name="connsiteX2" fmla="*/ 21255 w 21600"/>
              <a:gd name="connsiteY2" fmla="*/ 20145 h 21831"/>
              <a:gd name="connsiteX3" fmla="*/ 0 w 21600"/>
              <a:gd name="connsiteY3" fmla="*/ 20172 h 21831"/>
              <a:gd name="connsiteX4" fmla="*/ 0 w 21600"/>
              <a:gd name="connsiteY4" fmla="*/ 0 h 21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831">
                <a:moveTo>
                  <a:pt x="0" y="0"/>
                </a:moveTo>
                <a:lnTo>
                  <a:pt x="21600" y="0"/>
                </a:lnTo>
                <a:cubicBezTo>
                  <a:pt x="21600" y="5774"/>
                  <a:pt x="21255" y="14371"/>
                  <a:pt x="21255" y="20145"/>
                </a:cubicBezTo>
                <a:cubicBezTo>
                  <a:pt x="10455" y="20145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多數車友騎單車</a:t>
            </a:r>
            <a:r>
              <a:rPr lang="zh-TW" altLang="en-US" sz="1600" dirty="0" smtClean="0">
                <a:solidFill>
                  <a:schemeClr val="tx1"/>
                </a:solidFill>
              </a:rPr>
              <a:t>原因是</a:t>
            </a:r>
            <a:r>
              <a:rPr lang="zh-TW" altLang="en-US" sz="2000" b="1" dirty="0" smtClean="0">
                <a:solidFill>
                  <a:schemeClr val="accent6"/>
                </a:solidFill>
              </a:rPr>
              <a:t>運動健身</a:t>
            </a:r>
            <a:endParaRPr lang="zh-TW" altLang="zh-TW" b="1" dirty="0">
              <a:solidFill>
                <a:schemeClr val="accent6"/>
              </a:solidFill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1691680" y="1779662"/>
            <a:ext cx="432048" cy="432048"/>
          </a:xfrm>
          <a:prstGeom prst="ellipse">
            <a:avLst/>
          </a:prstGeom>
          <a:noFill/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1187624" y="541500"/>
            <a:ext cx="7680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/>
              <a:t>國人國內旅遊重要指標 </a:t>
            </a:r>
            <a:r>
              <a:rPr lang="en-US" altLang="zh-TW" sz="1600" dirty="0" smtClean="0"/>
              <a:t>/</a:t>
            </a:r>
            <a:r>
              <a:rPr lang="zh-TW" altLang="en-US" sz="1600" dirty="0" smtClean="0"/>
              <a:t> 運動型旅遊活動比例 </a:t>
            </a:r>
            <a:r>
              <a:rPr lang="en-US" altLang="zh-TW" sz="1600" dirty="0" smtClean="0"/>
              <a:t>/</a:t>
            </a:r>
            <a:r>
              <a:rPr lang="zh-TW" altLang="en-US" sz="1600" dirty="0" smtClean="0"/>
              <a:t> 男女性別車友年齡差異比較 </a:t>
            </a:r>
            <a:r>
              <a:rPr lang="en-US" altLang="zh-TW" sz="1600" dirty="0" smtClean="0"/>
              <a:t>/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SWOT</a:t>
            </a:r>
            <a:endParaRPr lang="zh-TW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32534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 uiExpand="1">
        <p:bldSub>
          <a:bldChart bld="series"/>
        </p:bldSub>
      </p:bldGraphic>
      <p:bldP spid="6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圓角矩形 13"/>
          <p:cNvSpPr/>
          <p:nvPr/>
        </p:nvSpPr>
        <p:spPr>
          <a:xfrm>
            <a:off x="1153568" y="3955820"/>
            <a:ext cx="972108" cy="285486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2032795674"/>
              </p:ext>
            </p:extLst>
          </p:nvPr>
        </p:nvGraphicFramePr>
        <p:xfrm>
          <a:off x="1524000" y="1438786"/>
          <a:ext cx="6072336" cy="3293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圓角矩形 11"/>
          <p:cNvSpPr/>
          <p:nvPr/>
        </p:nvSpPr>
        <p:spPr>
          <a:xfrm>
            <a:off x="1619672" y="1821182"/>
            <a:ext cx="1368152" cy="216024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781546" y="3363838"/>
            <a:ext cx="18582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TW" altLang="en-US" dirty="0" smtClean="0"/>
              <a:t>樂活風氣盛行</a:t>
            </a:r>
            <a:endParaRPr lang="en-US" altLang="zh-TW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dirty="0" smtClean="0"/>
              <a:t>自行車市場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b="1" dirty="0" smtClean="0">
                <a:solidFill>
                  <a:schemeClr val="accent4">
                    <a:lumMod val="75000"/>
                  </a:schemeClr>
                </a:solidFill>
              </a:rPr>
              <a:t>商機龐大</a:t>
            </a:r>
            <a:endParaRPr lang="en-US" altLang="zh-TW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81546" y="1744527"/>
            <a:ext cx="2319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TW" altLang="en-US" dirty="0"/>
              <a:t>產品</a:t>
            </a:r>
            <a:r>
              <a:rPr lang="zh-TW" altLang="en-US" b="1" dirty="0" smtClean="0">
                <a:solidFill>
                  <a:schemeClr val="accent2"/>
                </a:solidFill>
              </a:rPr>
              <a:t>功能最具特色</a:t>
            </a:r>
            <a:endParaRPr lang="en-US" altLang="zh-TW" b="1" dirty="0" smtClean="0">
              <a:solidFill>
                <a:schemeClr val="accent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dirty="0"/>
              <a:t>利潤逐年增加</a:t>
            </a: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94803-BEDE-4995-920D-DFC558356BBD}" type="datetime1">
              <a:rPr lang="zh-TW" altLang="en-US" smtClean="0"/>
              <a:t>2015/12/21</a:t>
            </a:fld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056AD-4F67-47EB-B264-A7F052726E7E}" type="slidenum">
              <a:rPr lang="zh-TW" altLang="en-US" smtClean="0"/>
              <a:t>11</a:t>
            </a:fld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3132000" y="915566"/>
            <a:ext cx="2880000" cy="52322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</p:spPr>
        <p:txBody>
          <a:bodyPr wrap="none">
            <a:spAutoFit/>
          </a:bodyPr>
          <a:lstStyle/>
          <a:p>
            <a:pPr algn="ctr"/>
            <a:r>
              <a:rPr lang="en-US" altLang="zh-TW" sz="2800" dirty="0" smtClean="0"/>
              <a:t>SWOT</a:t>
            </a:r>
            <a:r>
              <a:rPr lang="zh-TW" altLang="en-US" sz="2800" dirty="0" smtClean="0"/>
              <a:t>分析</a:t>
            </a:r>
            <a:endParaRPr lang="zh-TW" altLang="en-US" sz="28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6204517" y="1744527"/>
            <a:ext cx="18582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TW" altLang="en-US" dirty="0" smtClean="0"/>
              <a:t>創業經驗不足</a:t>
            </a:r>
            <a:endParaRPr lang="en-US" altLang="zh-TW" dirty="0"/>
          </a:p>
          <a:p>
            <a:pPr marL="285750" indent="-285750">
              <a:buFont typeface="Arial" pitchFamily="34" charset="0"/>
              <a:buChar char="•"/>
            </a:pPr>
            <a:r>
              <a:rPr lang="zh-TW" altLang="en-US" b="1" dirty="0" smtClean="0">
                <a:solidFill>
                  <a:schemeClr val="accent3">
                    <a:lumMod val="75000"/>
                  </a:schemeClr>
                </a:solidFill>
              </a:rPr>
              <a:t>新公司</a:t>
            </a:r>
            <a:r>
              <a:rPr lang="zh-TW" altLang="en-US" dirty="0" smtClean="0"/>
              <a:t>成立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 smtClean="0"/>
              <a:t>知名度待加強</a:t>
            </a:r>
            <a:endParaRPr lang="en-US" altLang="zh-TW" dirty="0" smtClean="0"/>
          </a:p>
        </p:txBody>
      </p:sp>
      <p:sp>
        <p:nvSpPr>
          <p:cNvPr id="10" name="文字方塊 9"/>
          <p:cNvSpPr txBox="1"/>
          <p:nvPr/>
        </p:nvSpPr>
        <p:spPr>
          <a:xfrm>
            <a:off x="6204516" y="3363838"/>
            <a:ext cx="1396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TW" altLang="en-US" dirty="0" smtClean="0"/>
              <a:t>競爭者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b="1" dirty="0" smtClean="0">
                <a:solidFill>
                  <a:schemeClr val="accent5"/>
                </a:solidFill>
              </a:rPr>
              <a:t>競爭激烈</a:t>
            </a:r>
            <a:endParaRPr lang="en-US" altLang="zh-TW" b="1" dirty="0" smtClean="0">
              <a:solidFill>
                <a:schemeClr val="accent5"/>
              </a:solidFill>
            </a:endParaRPr>
          </a:p>
        </p:txBody>
      </p:sp>
      <p:sp>
        <p:nvSpPr>
          <p:cNvPr id="11" name="流程圖: 文件 6"/>
          <p:cNvSpPr/>
          <p:nvPr/>
        </p:nvSpPr>
        <p:spPr>
          <a:xfrm>
            <a:off x="8211317" y="1685153"/>
            <a:ext cx="540000" cy="299368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831"/>
              <a:gd name="connsiteX1" fmla="*/ 21600 w 21600"/>
              <a:gd name="connsiteY1" fmla="*/ 0 h 21831"/>
              <a:gd name="connsiteX2" fmla="*/ 21255 w 21600"/>
              <a:gd name="connsiteY2" fmla="*/ 20145 h 21831"/>
              <a:gd name="connsiteX3" fmla="*/ 0 w 21600"/>
              <a:gd name="connsiteY3" fmla="*/ 20172 h 21831"/>
              <a:gd name="connsiteX4" fmla="*/ 0 w 21600"/>
              <a:gd name="connsiteY4" fmla="*/ 0 h 21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831">
                <a:moveTo>
                  <a:pt x="0" y="0"/>
                </a:moveTo>
                <a:lnTo>
                  <a:pt x="21600" y="0"/>
                </a:lnTo>
                <a:cubicBezTo>
                  <a:pt x="21600" y="5774"/>
                  <a:pt x="21255" y="14371"/>
                  <a:pt x="21255" y="20145"/>
                </a:cubicBezTo>
                <a:cubicBezTo>
                  <a:pt x="10455" y="20145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r>
              <a:rPr lang="zh-TW" altLang="en-US" sz="2000" dirty="0" smtClean="0">
                <a:solidFill>
                  <a:schemeClr val="tx1"/>
                </a:solidFill>
              </a:rPr>
              <a:t>推出</a:t>
            </a:r>
            <a:r>
              <a:rPr lang="zh-TW" altLang="en-US" sz="2400" b="1" dirty="0" smtClean="0">
                <a:solidFill>
                  <a:schemeClr val="accent2"/>
                </a:solidFill>
              </a:rPr>
              <a:t>單車輕旅遊系統</a:t>
            </a:r>
            <a:endParaRPr lang="zh-TW" altLang="zh-TW" sz="2400" b="1" dirty="0">
              <a:solidFill>
                <a:schemeClr val="accent2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187624" y="541500"/>
            <a:ext cx="775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/>
              <a:t>國人國內旅遊重要指標 </a:t>
            </a:r>
            <a:r>
              <a:rPr lang="en-US" altLang="zh-TW" sz="1600" dirty="0" smtClean="0"/>
              <a:t>/</a:t>
            </a:r>
            <a:r>
              <a:rPr lang="zh-TW" altLang="en-US" sz="1600" dirty="0" smtClean="0"/>
              <a:t> 運動型旅遊活動比例 </a:t>
            </a:r>
            <a:r>
              <a:rPr lang="en-US" altLang="zh-TW" sz="1600" dirty="0" smtClean="0"/>
              <a:t>/</a:t>
            </a:r>
            <a:r>
              <a:rPr lang="zh-TW" altLang="en-US" sz="1600" dirty="0" smtClean="0"/>
              <a:t> 男女性別車友年齡差異比較 </a:t>
            </a:r>
            <a:r>
              <a:rPr lang="en-US" altLang="zh-TW" sz="1600" dirty="0" smtClean="0"/>
              <a:t>/</a:t>
            </a:r>
            <a:r>
              <a:rPr lang="zh-TW" altLang="en-US" sz="1600" dirty="0" smtClean="0"/>
              <a:t> </a:t>
            </a:r>
            <a:r>
              <a:rPr lang="en-US" altLang="zh-TW" b="1" dirty="0" smtClean="0">
                <a:solidFill>
                  <a:schemeClr val="accent3">
                    <a:lumMod val="50000"/>
                  </a:schemeClr>
                </a:solidFill>
              </a:rPr>
              <a:t>SWOT</a:t>
            </a:r>
            <a:endParaRPr lang="zh-TW" altLang="en-US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9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624BE0-F29C-4D98-9573-1E25B8E3B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9D624BE0-F29C-4D98-9573-1E25B8E3BE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B15AA0-A177-409A-BEC6-FEFAC5507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96B15AA0-A177-409A-BEC6-FEFAC55071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1E79C7-3C1F-41CB-84E8-A5AA663F4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B71E79C7-3C1F-41CB-84E8-A5AA663F47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384DBD-F40B-46D8-8B0A-DB686D78F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EA384DBD-F40B-46D8-8B0A-DB686D78F7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1253621-5DE7-4996-9669-72A4A5778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21253621-5DE7-4996-9669-72A4A5778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Graphic spid="5" grpId="0" uiExpand="1">
        <p:bldSub>
          <a:bldDgm bld="one"/>
        </p:bldSub>
      </p:bldGraphic>
      <p:bldP spid="12" grpId="0" animBg="1"/>
      <p:bldP spid="8" grpId="0"/>
      <p:bldP spid="7" grpId="0"/>
      <p:bldP spid="4" grpId="0" animBg="1"/>
      <p:bldP spid="9" grpId="0"/>
      <p:bldP spid="10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C735-B2F8-4F8B-A4A9-0E8B71EA6406}" type="datetime1">
              <a:rPr lang="zh-TW" altLang="en-US" smtClean="0"/>
              <a:t>2015/12/21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056AD-4F67-47EB-B264-A7F052726E7E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591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84303" y="915566"/>
            <a:ext cx="3775393" cy="52322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</p:spPr>
        <p:txBody>
          <a:bodyPr wrap="none">
            <a:spAutoFit/>
          </a:bodyPr>
          <a:lstStyle/>
          <a:p>
            <a:pPr algn="ctr"/>
            <a:r>
              <a:rPr lang="zh-TW" altLang="zh-TW" sz="2800" dirty="0"/>
              <a:t>競爭產品現況評估</a:t>
            </a:r>
            <a:r>
              <a:rPr lang="zh-TW" altLang="en-US" sz="2800" dirty="0" smtClean="0"/>
              <a:t>分析</a:t>
            </a:r>
            <a:endParaRPr lang="zh-TW" altLang="en-US" sz="28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412"/>
              </p:ext>
            </p:extLst>
          </p:nvPr>
        </p:nvGraphicFramePr>
        <p:xfrm>
          <a:off x="467545" y="1438786"/>
          <a:ext cx="7488833" cy="3236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041"/>
                <a:gridCol w="1419698"/>
                <a:gridCol w="1419698"/>
                <a:gridCol w="1419698"/>
                <a:gridCol w="1419698"/>
              </a:tblGrid>
              <a:tr h="472072">
                <a:tc>
                  <a:txBody>
                    <a:bodyPr/>
                    <a:lstStyle/>
                    <a:p>
                      <a:pPr algn="r"/>
                      <a:r>
                        <a:rPr lang="zh-TW" altLang="en-US" sz="1300" dirty="0" smtClean="0">
                          <a:solidFill>
                            <a:schemeClr val="tx1"/>
                          </a:solidFill>
                        </a:rPr>
                        <a:t>產品</a:t>
                      </a:r>
                      <a:endParaRPr lang="zh-TW" altLang="en-US" sz="13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00" dirty="0" smtClean="0">
                          <a:solidFill>
                            <a:schemeClr val="tx1"/>
                          </a:solidFill>
                        </a:rPr>
                        <a:t>功能</a:t>
                      </a:r>
                    </a:p>
                  </a:txBody>
                  <a:tcPr marL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單車輕旅遊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chemeClr val="tx1"/>
                          </a:solidFill>
                        </a:rPr>
                        <a:t>公路騎行軟體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chemeClr val="tx1"/>
                          </a:solidFill>
                        </a:rPr>
                        <a:t>My Tracks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err="1" smtClean="0">
                          <a:solidFill>
                            <a:schemeClr val="tx1"/>
                          </a:solidFill>
                        </a:rPr>
                        <a:t>mySports</a:t>
                      </a:r>
                      <a:endParaRPr lang="zh-TW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5458">
                <a:tc>
                  <a:txBody>
                    <a:bodyPr/>
                    <a:lstStyle/>
                    <a:p>
                      <a:pPr lvl="0" algn="l"/>
                      <a:r>
                        <a:rPr lang="zh-TW" altLang="zh-TW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路線規劃及難易度選擇</a:t>
                      </a:r>
                      <a:endParaRPr lang="zh-TW" alt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accent6"/>
                          </a:solidFill>
                        </a:rPr>
                        <a:t>O</a:t>
                      </a:r>
                      <a:endParaRPr lang="zh-TW" altLang="en-US" sz="1400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accent2"/>
                          </a:solidFill>
                        </a:rPr>
                        <a:t>X</a:t>
                      </a:r>
                      <a:endParaRPr lang="zh-TW" altLang="en-US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accent2"/>
                          </a:solidFill>
                        </a:rPr>
                        <a:t>X</a:t>
                      </a:r>
                      <a:endParaRPr lang="zh-TW" altLang="en-US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accent2"/>
                          </a:solidFill>
                        </a:rPr>
                        <a:t>X</a:t>
                      </a:r>
                      <a:endParaRPr lang="zh-TW" altLang="en-US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5458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3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旅遊照片與心得分享</a:t>
                      </a:r>
                      <a:endParaRPr lang="zh-TW" alt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accent6"/>
                          </a:solidFill>
                        </a:rPr>
                        <a:t>O</a:t>
                      </a:r>
                      <a:endParaRPr lang="zh-TW" altLang="en-US" sz="1400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5458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3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GPS定位服務</a:t>
                      </a:r>
                      <a:endParaRPr lang="zh-TW" alt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accent6"/>
                          </a:solidFill>
                        </a:rPr>
                        <a:t>O</a:t>
                      </a:r>
                      <a:endParaRPr lang="zh-TW" altLang="en-US" sz="1400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accent2"/>
                          </a:solidFill>
                        </a:rPr>
                        <a:t>X</a:t>
                      </a:r>
                      <a:endParaRPr lang="zh-TW" altLang="en-US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5458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3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獎品制度及點數競賽</a:t>
                      </a:r>
                      <a:endParaRPr lang="zh-TW" alt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accent6"/>
                          </a:solidFill>
                        </a:rPr>
                        <a:t>O</a:t>
                      </a:r>
                      <a:endParaRPr lang="zh-TW" altLang="en-US" sz="1400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accent2"/>
                          </a:solidFill>
                        </a:rPr>
                        <a:t>X</a:t>
                      </a:r>
                      <a:endParaRPr lang="zh-TW" altLang="en-US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accent2"/>
                          </a:solidFill>
                        </a:rPr>
                        <a:t>X</a:t>
                      </a:r>
                      <a:endParaRPr lang="zh-TW" altLang="en-US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accent2"/>
                          </a:solidFill>
                        </a:rPr>
                        <a:t>X</a:t>
                      </a:r>
                      <a:endParaRPr lang="zh-TW" altLang="en-US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5458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3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免費下載</a:t>
                      </a:r>
                      <a:endParaRPr lang="zh-TW" alt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accent6"/>
                          </a:solidFill>
                        </a:rPr>
                        <a:t>O</a:t>
                      </a:r>
                      <a:endParaRPr lang="zh-TW" altLang="en-US" sz="1400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accent2"/>
                          </a:solidFill>
                        </a:rPr>
                        <a:t>X</a:t>
                      </a:r>
                      <a:endParaRPr lang="zh-TW" altLang="en-US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5458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300" dirty="0" smtClean="0">
                          <a:solidFill>
                            <a:schemeClr val="tx1"/>
                          </a:solidFill>
                        </a:rPr>
                        <a:t>運動數據紀錄</a:t>
                      </a:r>
                      <a:endParaRPr lang="zh-TW" alt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accent6"/>
                          </a:solidFill>
                        </a:rPr>
                        <a:t>O</a:t>
                      </a:r>
                      <a:endParaRPr lang="zh-TW" altLang="en-US" sz="1400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5458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3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緊急連絡人機制</a:t>
                      </a:r>
                      <a:endParaRPr lang="zh-TW" alt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accent6"/>
                          </a:solidFill>
                        </a:rPr>
                        <a:t>O</a:t>
                      </a:r>
                      <a:endParaRPr lang="zh-TW" altLang="en-US" sz="1400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accent2"/>
                          </a:solidFill>
                        </a:rPr>
                        <a:t>X</a:t>
                      </a:r>
                      <a:endParaRPr lang="zh-TW" altLang="en-US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accent2"/>
                          </a:solidFill>
                        </a:rPr>
                        <a:t>X</a:t>
                      </a:r>
                      <a:endParaRPr lang="zh-TW" altLang="en-US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accent2"/>
                          </a:solidFill>
                        </a:rPr>
                        <a:t>X</a:t>
                      </a:r>
                      <a:endParaRPr lang="zh-TW" altLang="en-US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5458">
                <a:tc>
                  <a:txBody>
                    <a:bodyPr/>
                    <a:lstStyle/>
                    <a:p>
                      <a:pPr algn="l"/>
                      <a:r>
                        <a:rPr lang="zh-TW" altLang="zh-TW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可</a:t>
                      </a:r>
                      <a:r>
                        <a:rPr lang="en-US" altLang="zh-TW" sz="13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舉辦活動</a:t>
                      </a:r>
                      <a:endParaRPr lang="zh-TW" alt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accent6"/>
                          </a:solidFill>
                        </a:rPr>
                        <a:t>O</a:t>
                      </a:r>
                      <a:endParaRPr lang="zh-TW" altLang="en-US" sz="1400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accent2"/>
                          </a:solidFill>
                        </a:rPr>
                        <a:t>X</a:t>
                      </a:r>
                      <a:endParaRPr lang="zh-TW" altLang="en-US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accent2"/>
                          </a:solidFill>
                        </a:rPr>
                        <a:t>X</a:t>
                      </a:r>
                      <a:endParaRPr lang="zh-TW" altLang="en-US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5458">
                <a:tc>
                  <a:txBody>
                    <a:bodyPr/>
                    <a:lstStyle/>
                    <a:p>
                      <a:pPr algn="l"/>
                      <a:r>
                        <a:rPr lang="zh-TW" altLang="zh-TW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中文介面</a:t>
                      </a:r>
                      <a:endParaRPr lang="zh-TW" alt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accent6"/>
                          </a:solidFill>
                        </a:rPr>
                        <a:t>O</a:t>
                      </a:r>
                      <a:endParaRPr lang="zh-TW" altLang="en-US" sz="1400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 smtClean="0">
                          <a:solidFill>
                            <a:schemeClr val="accent2"/>
                          </a:solidFill>
                        </a:rPr>
                        <a:t>X</a:t>
                      </a:r>
                      <a:endParaRPr lang="zh-TW" altLang="en-US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94803-BEDE-4995-920D-DFC558356BBD}" type="datetime1">
              <a:rPr lang="zh-TW" altLang="en-US" smtClean="0"/>
              <a:t>2015/12/21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056AD-4F67-47EB-B264-A7F052726E7E}" type="slidenum">
              <a:rPr lang="zh-TW" altLang="en-US" smtClean="0"/>
              <a:t>13</a:t>
            </a:fld>
            <a:endParaRPr lang="zh-TW" altLang="en-US"/>
          </a:p>
        </p:txBody>
      </p:sp>
      <p:grpSp>
        <p:nvGrpSpPr>
          <p:cNvPr id="9" name="群組 8"/>
          <p:cNvGrpSpPr/>
          <p:nvPr/>
        </p:nvGrpSpPr>
        <p:grpSpPr>
          <a:xfrm>
            <a:off x="3410540" y="1371803"/>
            <a:ext cx="415498" cy="393380"/>
            <a:chOff x="1343999" y="988427"/>
            <a:chExt cx="415498" cy="393380"/>
          </a:xfrm>
        </p:grpSpPr>
        <p:sp>
          <p:nvSpPr>
            <p:cNvPr id="7" name="七角星形 6"/>
            <p:cNvSpPr/>
            <p:nvPr/>
          </p:nvSpPr>
          <p:spPr>
            <a:xfrm>
              <a:off x="1343999" y="988427"/>
              <a:ext cx="378705" cy="378705"/>
            </a:xfrm>
            <a:prstGeom prst="star7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1343999" y="1012475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勝</a:t>
              </a:r>
            </a:p>
          </p:txBody>
        </p:sp>
      </p:grpSp>
      <p:sp>
        <p:nvSpPr>
          <p:cNvPr id="10" name="流程圖: 文件 6"/>
          <p:cNvSpPr/>
          <p:nvPr/>
        </p:nvSpPr>
        <p:spPr>
          <a:xfrm>
            <a:off x="8304040" y="1177176"/>
            <a:ext cx="540000" cy="342017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831"/>
              <a:gd name="connsiteX1" fmla="*/ 21600 w 21600"/>
              <a:gd name="connsiteY1" fmla="*/ 0 h 21831"/>
              <a:gd name="connsiteX2" fmla="*/ 21255 w 21600"/>
              <a:gd name="connsiteY2" fmla="*/ 20145 h 21831"/>
              <a:gd name="connsiteX3" fmla="*/ 0 w 21600"/>
              <a:gd name="connsiteY3" fmla="*/ 20172 h 21831"/>
              <a:gd name="connsiteX4" fmla="*/ 0 w 21600"/>
              <a:gd name="connsiteY4" fmla="*/ 0 h 21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831">
                <a:moveTo>
                  <a:pt x="0" y="0"/>
                </a:moveTo>
                <a:lnTo>
                  <a:pt x="21600" y="0"/>
                </a:lnTo>
                <a:cubicBezTo>
                  <a:pt x="21600" y="5774"/>
                  <a:pt x="21255" y="14371"/>
                  <a:pt x="21255" y="20145"/>
                </a:cubicBezTo>
                <a:cubicBezTo>
                  <a:pt x="10455" y="20145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</a:rPr>
              <a:t>單車輕旅遊功能</a:t>
            </a:r>
            <a:r>
              <a:rPr lang="zh-TW" altLang="en-US" sz="2400" b="1" dirty="0" smtClean="0">
                <a:solidFill>
                  <a:schemeClr val="accent4">
                    <a:lumMod val="75000"/>
                  </a:schemeClr>
                </a:solidFill>
              </a:rPr>
              <a:t>最具特色</a:t>
            </a:r>
            <a:endParaRPr lang="zh-TW" altLang="zh-TW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264344" y="1989896"/>
            <a:ext cx="7920880" cy="29578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圓角矩形 16"/>
          <p:cNvSpPr/>
          <p:nvPr/>
        </p:nvSpPr>
        <p:spPr>
          <a:xfrm>
            <a:off x="264344" y="2295685"/>
            <a:ext cx="7920880" cy="29578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圓角矩形 17"/>
          <p:cNvSpPr/>
          <p:nvPr/>
        </p:nvSpPr>
        <p:spPr>
          <a:xfrm>
            <a:off x="264344" y="2601474"/>
            <a:ext cx="7920880" cy="29578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圓角矩形 18"/>
          <p:cNvSpPr/>
          <p:nvPr/>
        </p:nvSpPr>
        <p:spPr>
          <a:xfrm>
            <a:off x="264344" y="2907263"/>
            <a:ext cx="7920880" cy="29578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圓角矩形 19"/>
          <p:cNvSpPr/>
          <p:nvPr/>
        </p:nvSpPr>
        <p:spPr>
          <a:xfrm>
            <a:off x="264344" y="3213052"/>
            <a:ext cx="7920880" cy="29578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圓角矩形 20"/>
          <p:cNvSpPr/>
          <p:nvPr/>
        </p:nvSpPr>
        <p:spPr>
          <a:xfrm>
            <a:off x="264344" y="3495174"/>
            <a:ext cx="7920880" cy="3253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圓角矩形 21"/>
          <p:cNvSpPr/>
          <p:nvPr/>
        </p:nvSpPr>
        <p:spPr>
          <a:xfrm>
            <a:off x="264344" y="3809841"/>
            <a:ext cx="7920880" cy="3253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圓角矩形 22"/>
          <p:cNvSpPr/>
          <p:nvPr/>
        </p:nvSpPr>
        <p:spPr>
          <a:xfrm>
            <a:off x="264344" y="4115630"/>
            <a:ext cx="7920880" cy="3253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圓角矩形 23"/>
          <p:cNvSpPr/>
          <p:nvPr/>
        </p:nvSpPr>
        <p:spPr>
          <a:xfrm>
            <a:off x="264344" y="4421419"/>
            <a:ext cx="7920880" cy="3253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/>
          <p:cNvSpPr txBox="1"/>
          <p:nvPr/>
        </p:nvSpPr>
        <p:spPr>
          <a:xfrm>
            <a:off x="4112772" y="546234"/>
            <a:ext cx="47949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sz="1600" b="1" dirty="0">
                <a:solidFill>
                  <a:schemeClr val="accent4">
                    <a:lumMod val="50000"/>
                  </a:schemeClr>
                </a:solidFill>
              </a:rPr>
              <a:t>競爭產品現況評估</a:t>
            </a:r>
            <a:r>
              <a:rPr lang="zh-TW" altLang="en-US" sz="1600" b="1" dirty="0">
                <a:solidFill>
                  <a:schemeClr val="accent4">
                    <a:lumMod val="50000"/>
                  </a:schemeClr>
                </a:solidFill>
              </a:rPr>
              <a:t>分析 </a:t>
            </a:r>
            <a:r>
              <a:rPr lang="en-US" altLang="zh-TW" sz="1600" dirty="0" smtClean="0"/>
              <a:t>/</a:t>
            </a:r>
            <a:r>
              <a:rPr lang="zh-TW" altLang="en-US" sz="1600" dirty="0" smtClean="0"/>
              <a:t> 可行性分析 </a:t>
            </a:r>
            <a:r>
              <a:rPr lang="en-US" altLang="zh-TW" sz="1600" dirty="0" smtClean="0"/>
              <a:t>/</a:t>
            </a:r>
            <a:r>
              <a:rPr lang="zh-TW" altLang="en-US" sz="1600" dirty="0" smtClean="0"/>
              <a:t> 行銷</a:t>
            </a:r>
            <a:r>
              <a:rPr lang="en-US" altLang="zh-TW" sz="1600" dirty="0" smtClean="0"/>
              <a:t>4P</a:t>
            </a:r>
            <a:r>
              <a:rPr lang="zh-TW" altLang="en-US" sz="1600" dirty="0" smtClean="0"/>
              <a:t>分析  </a:t>
            </a:r>
          </a:p>
        </p:txBody>
      </p:sp>
    </p:spTree>
    <p:extLst>
      <p:ext uri="{BB962C8B-B14F-4D97-AF65-F5344CB8AC3E}">
        <p14:creationId xmlns:p14="http://schemas.microsoft.com/office/powerpoint/2010/main" val="268503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B13FE-2989-4B76-8D88-CA6F0E680F6E}" type="datetime1">
              <a:rPr lang="zh-TW" altLang="en-US" smtClean="0"/>
              <a:t>2015/12/21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056AD-4F67-47EB-B264-A7F052726E7E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3132000" y="949496"/>
            <a:ext cx="2880000" cy="52322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</p:spPr>
        <p:txBody>
          <a:bodyPr wrap="none">
            <a:spAutoFit/>
          </a:bodyPr>
          <a:lstStyle/>
          <a:p>
            <a:pPr algn="ctr"/>
            <a:r>
              <a:rPr lang="zh-TW" altLang="en-US" sz="2800" dirty="0" smtClean="0"/>
              <a:t>可行性分析</a:t>
            </a:r>
            <a:endParaRPr lang="zh-TW" altLang="en-US" sz="2800" dirty="0"/>
          </a:p>
        </p:txBody>
      </p:sp>
      <p:sp>
        <p:nvSpPr>
          <p:cNvPr id="7" name="手繪多邊形 6"/>
          <p:cNvSpPr/>
          <p:nvPr/>
        </p:nvSpPr>
        <p:spPr>
          <a:xfrm>
            <a:off x="3935376" y="1474003"/>
            <a:ext cx="1465607" cy="582778"/>
          </a:xfrm>
          <a:custGeom>
            <a:avLst/>
            <a:gdLst>
              <a:gd name="connsiteX0" fmla="*/ 0 w 1465607"/>
              <a:gd name="connsiteY0" fmla="*/ 97132 h 582778"/>
              <a:gd name="connsiteX1" fmla="*/ 97132 w 1465607"/>
              <a:gd name="connsiteY1" fmla="*/ 0 h 582778"/>
              <a:gd name="connsiteX2" fmla="*/ 1368475 w 1465607"/>
              <a:gd name="connsiteY2" fmla="*/ 0 h 582778"/>
              <a:gd name="connsiteX3" fmla="*/ 1465607 w 1465607"/>
              <a:gd name="connsiteY3" fmla="*/ 97132 h 582778"/>
              <a:gd name="connsiteX4" fmla="*/ 1465607 w 1465607"/>
              <a:gd name="connsiteY4" fmla="*/ 485646 h 582778"/>
              <a:gd name="connsiteX5" fmla="*/ 1368475 w 1465607"/>
              <a:gd name="connsiteY5" fmla="*/ 582778 h 582778"/>
              <a:gd name="connsiteX6" fmla="*/ 97132 w 1465607"/>
              <a:gd name="connsiteY6" fmla="*/ 582778 h 582778"/>
              <a:gd name="connsiteX7" fmla="*/ 0 w 1465607"/>
              <a:gd name="connsiteY7" fmla="*/ 485646 h 582778"/>
              <a:gd name="connsiteX8" fmla="*/ 0 w 1465607"/>
              <a:gd name="connsiteY8" fmla="*/ 97132 h 582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5607" h="582778">
                <a:moveTo>
                  <a:pt x="0" y="97132"/>
                </a:moveTo>
                <a:cubicBezTo>
                  <a:pt x="0" y="43487"/>
                  <a:pt x="43487" y="0"/>
                  <a:pt x="97132" y="0"/>
                </a:cubicBezTo>
                <a:lnTo>
                  <a:pt x="1368475" y="0"/>
                </a:lnTo>
                <a:cubicBezTo>
                  <a:pt x="1422120" y="0"/>
                  <a:pt x="1465607" y="43487"/>
                  <a:pt x="1465607" y="97132"/>
                </a:cubicBezTo>
                <a:lnTo>
                  <a:pt x="1465607" y="485646"/>
                </a:lnTo>
                <a:cubicBezTo>
                  <a:pt x="1465607" y="539291"/>
                  <a:pt x="1422120" y="582778"/>
                  <a:pt x="1368475" y="582778"/>
                </a:cubicBezTo>
                <a:lnTo>
                  <a:pt x="97132" y="582778"/>
                </a:lnTo>
                <a:cubicBezTo>
                  <a:pt x="43487" y="582778"/>
                  <a:pt x="0" y="539291"/>
                  <a:pt x="0" y="485646"/>
                </a:cubicBezTo>
                <a:lnTo>
                  <a:pt x="0" y="9713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029" tIns="97029" rIns="97029" bIns="97029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18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路線規劃</a:t>
            </a:r>
            <a:endParaRPr lang="zh-TW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手繪多邊形 7"/>
          <p:cNvSpPr/>
          <p:nvPr/>
        </p:nvSpPr>
        <p:spPr>
          <a:xfrm>
            <a:off x="3295215" y="1765392"/>
            <a:ext cx="2745928" cy="274592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108259" y="213493"/>
                </a:moveTo>
                <a:arcTo wR="1372964" hR="1372964" stAng="18142884" swAng="724718"/>
              </a:path>
            </a:pathLst>
          </a:custGeom>
          <a:noFill/>
          <a:ln w="28575"/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手繪多邊形 8"/>
          <p:cNvSpPr/>
          <p:nvPr/>
        </p:nvSpPr>
        <p:spPr>
          <a:xfrm>
            <a:off x="5410649" y="2160485"/>
            <a:ext cx="1465607" cy="582778"/>
          </a:xfrm>
          <a:custGeom>
            <a:avLst/>
            <a:gdLst>
              <a:gd name="connsiteX0" fmla="*/ 0 w 1465607"/>
              <a:gd name="connsiteY0" fmla="*/ 97132 h 582778"/>
              <a:gd name="connsiteX1" fmla="*/ 97132 w 1465607"/>
              <a:gd name="connsiteY1" fmla="*/ 0 h 582778"/>
              <a:gd name="connsiteX2" fmla="*/ 1368475 w 1465607"/>
              <a:gd name="connsiteY2" fmla="*/ 0 h 582778"/>
              <a:gd name="connsiteX3" fmla="*/ 1465607 w 1465607"/>
              <a:gd name="connsiteY3" fmla="*/ 97132 h 582778"/>
              <a:gd name="connsiteX4" fmla="*/ 1465607 w 1465607"/>
              <a:gd name="connsiteY4" fmla="*/ 485646 h 582778"/>
              <a:gd name="connsiteX5" fmla="*/ 1368475 w 1465607"/>
              <a:gd name="connsiteY5" fmla="*/ 582778 h 582778"/>
              <a:gd name="connsiteX6" fmla="*/ 97132 w 1465607"/>
              <a:gd name="connsiteY6" fmla="*/ 582778 h 582778"/>
              <a:gd name="connsiteX7" fmla="*/ 0 w 1465607"/>
              <a:gd name="connsiteY7" fmla="*/ 485646 h 582778"/>
              <a:gd name="connsiteX8" fmla="*/ 0 w 1465607"/>
              <a:gd name="connsiteY8" fmla="*/ 97132 h 582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5607" h="582778">
                <a:moveTo>
                  <a:pt x="0" y="97132"/>
                </a:moveTo>
                <a:cubicBezTo>
                  <a:pt x="0" y="43487"/>
                  <a:pt x="43487" y="0"/>
                  <a:pt x="97132" y="0"/>
                </a:cubicBezTo>
                <a:lnTo>
                  <a:pt x="1368475" y="0"/>
                </a:lnTo>
                <a:cubicBezTo>
                  <a:pt x="1422120" y="0"/>
                  <a:pt x="1465607" y="43487"/>
                  <a:pt x="1465607" y="97132"/>
                </a:cubicBezTo>
                <a:lnTo>
                  <a:pt x="1465607" y="485646"/>
                </a:lnTo>
                <a:cubicBezTo>
                  <a:pt x="1465607" y="539291"/>
                  <a:pt x="1422120" y="582778"/>
                  <a:pt x="1368475" y="582778"/>
                </a:cubicBezTo>
                <a:lnTo>
                  <a:pt x="97132" y="582778"/>
                </a:lnTo>
                <a:cubicBezTo>
                  <a:pt x="43487" y="582778"/>
                  <a:pt x="0" y="539291"/>
                  <a:pt x="0" y="485646"/>
                </a:cubicBezTo>
                <a:lnTo>
                  <a:pt x="0" y="9713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029" tIns="97029" rIns="97029" bIns="97029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18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社群平台</a:t>
            </a:r>
            <a:endParaRPr lang="zh-TW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手繪多邊形 9"/>
          <p:cNvSpPr/>
          <p:nvPr/>
        </p:nvSpPr>
        <p:spPr>
          <a:xfrm>
            <a:off x="3295215" y="1765392"/>
            <a:ext cx="2745928" cy="274592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690105" y="985445"/>
                </a:moveTo>
                <a:arcTo wR="1372964" hR="1372964" stAng="20616329" swAng="1967342"/>
              </a:path>
            </a:pathLst>
          </a:custGeom>
          <a:noFill/>
          <a:ln w="28575"/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手繪多邊形 10"/>
          <p:cNvSpPr/>
          <p:nvPr/>
        </p:nvSpPr>
        <p:spPr>
          <a:xfrm>
            <a:off x="5410649" y="3533449"/>
            <a:ext cx="1465607" cy="582778"/>
          </a:xfrm>
          <a:custGeom>
            <a:avLst/>
            <a:gdLst>
              <a:gd name="connsiteX0" fmla="*/ 0 w 1465607"/>
              <a:gd name="connsiteY0" fmla="*/ 97132 h 582778"/>
              <a:gd name="connsiteX1" fmla="*/ 97132 w 1465607"/>
              <a:gd name="connsiteY1" fmla="*/ 0 h 582778"/>
              <a:gd name="connsiteX2" fmla="*/ 1368475 w 1465607"/>
              <a:gd name="connsiteY2" fmla="*/ 0 h 582778"/>
              <a:gd name="connsiteX3" fmla="*/ 1465607 w 1465607"/>
              <a:gd name="connsiteY3" fmla="*/ 97132 h 582778"/>
              <a:gd name="connsiteX4" fmla="*/ 1465607 w 1465607"/>
              <a:gd name="connsiteY4" fmla="*/ 485646 h 582778"/>
              <a:gd name="connsiteX5" fmla="*/ 1368475 w 1465607"/>
              <a:gd name="connsiteY5" fmla="*/ 582778 h 582778"/>
              <a:gd name="connsiteX6" fmla="*/ 97132 w 1465607"/>
              <a:gd name="connsiteY6" fmla="*/ 582778 h 582778"/>
              <a:gd name="connsiteX7" fmla="*/ 0 w 1465607"/>
              <a:gd name="connsiteY7" fmla="*/ 485646 h 582778"/>
              <a:gd name="connsiteX8" fmla="*/ 0 w 1465607"/>
              <a:gd name="connsiteY8" fmla="*/ 97132 h 582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5607" h="582778">
                <a:moveTo>
                  <a:pt x="0" y="97132"/>
                </a:moveTo>
                <a:cubicBezTo>
                  <a:pt x="0" y="43487"/>
                  <a:pt x="43487" y="0"/>
                  <a:pt x="97132" y="0"/>
                </a:cubicBezTo>
                <a:lnTo>
                  <a:pt x="1368475" y="0"/>
                </a:lnTo>
                <a:cubicBezTo>
                  <a:pt x="1422120" y="0"/>
                  <a:pt x="1465607" y="43487"/>
                  <a:pt x="1465607" y="97132"/>
                </a:cubicBezTo>
                <a:lnTo>
                  <a:pt x="1465607" y="485646"/>
                </a:lnTo>
                <a:cubicBezTo>
                  <a:pt x="1465607" y="539291"/>
                  <a:pt x="1422120" y="582778"/>
                  <a:pt x="1368475" y="582778"/>
                </a:cubicBezTo>
                <a:lnTo>
                  <a:pt x="97132" y="582778"/>
                </a:lnTo>
                <a:cubicBezTo>
                  <a:pt x="43487" y="582778"/>
                  <a:pt x="0" y="539291"/>
                  <a:pt x="0" y="485646"/>
                </a:cubicBezTo>
                <a:lnTo>
                  <a:pt x="0" y="9713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029" tIns="97029" rIns="97029" bIns="97029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18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心率手環</a:t>
            </a:r>
            <a:endParaRPr lang="zh-TW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手繪多邊形 11"/>
          <p:cNvSpPr/>
          <p:nvPr/>
        </p:nvSpPr>
        <p:spPr>
          <a:xfrm>
            <a:off x="3295215" y="1765392"/>
            <a:ext cx="2745928" cy="274592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334604" y="2352902"/>
                </a:moveTo>
                <a:arcTo wR="1372964" hR="1372964" stAng="2732398" swAng="724718"/>
              </a:path>
            </a:pathLst>
          </a:custGeom>
          <a:noFill/>
          <a:ln w="28575"/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手繪多邊形 12"/>
          <p:cNvSpPr/>
          <p:nvPr/>
        </p:nvSpPr>
        <p:spPr>
          <a:xfrm>
            <a:off x="3935376" y="4219931"/>
            <a:ext cx="1465607" cy="582778"/>
          </a:xfrm>
          <a:custGeom>
            <a:avLst/>
            <a:gdLst>
              <a:gd name="connsiteX0" fmla="*/ 0 w 1465607"/>
              <a:gd name="connsiteY0" fmla="*/ 97132 h 582778"/>
              <a:gd name="connsiteX1" fmla="*/ 97132 w 1465607"/>
              <a:gd name="connsiteY1" fmla="*/ 0 h 582778"/>
              <a:gd name="connsiteX2" fmla="*/ 1368475 w 1465607"/>
              <a:gd name="connsiteY2" fmla="*/ 0 h 582778"/>
              <a:gd name="connsiteX3" fmla="*/ 1465607 w 1465607"/>
              <a:gd name="connsiteY3" fmla="*/ 97132 h 582778"/>
              <a:gd name="connsiteX4" fmla="*/ 1465607 w 1465607"/>
              <a:gd name="connsiteY4" fmla="*/ 485646 h 582778"/>
              <a:gd name="connsiteX5" fmla="*/ 1368475 w 1465607"/>
              <a:gd name="connsiteY5" fmla="*/ 582778 h 582778"/>
              <a:gd name="connsiteX6" fmla="*/ 97132 w 1465607"/>
              <a:gd name="connsiteY6" fmla="*/ 582778 h 582778"/>
              <a:gd name="connsiteX7" fmla="*/ 0 w 1465607"/>
              <a:gd name="connsiteY7" fmla="*/ 485646 h 582778"/>
              <a:gd name="connsiteX8" fmla="*/ 0 w 1465607"/>
              <a:gd name="connsiteY8" fmla="*/ 97132 h 582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5607" h="582778">
                <a:moveTo>
                  <a:pt x="0" y="97132"/>
                </a:moveTo>
                <a:cubicBezTo>
                  <a:pt x="0" y="43487"/>
                  <a:pt x="43487" y="0"/>
                  <a:pt x="97132" y="0"/>
                </a:cubicBezTo>
                <a:lnTo>
                  <a:pt x="1368475" y="0"/>
                </a:lnTo>
                <a:cubicBezTo>
                  <a:pt x="1422120" y="0"/>
                  <a:pt x="1465607" y="43487"/>
                  <a:pt x="1465607" y="97132"/>
                </a:cubicBezTo>
                <a:lnTo>
                  <a:pt x="1465607" y="485646"/>
                </a:lnTo>
                <a:cubicBezTo>
                  <a:pt x="1465607" y="539291"/>
                  <a:pt x="1422120" y="582778"/>
                  <a:pt x="1368475" y="582778"/>
                </a:cubicBezTo>
                <a:lnTo>
                  <a:pt x="97132" y="582778"/>
                </a:lnTo>
                <a:cubicBezTo>
                  <a:pt x="43487" y="582778"/>
                  <a:pt x="0" y="539291"/>
                  <a:pt x="0" y="485646"/>
                </a:cubicBezTo>
                <a:lnTo>
                  <a:pt x="0" y="9713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029" tIns="97029" rIns="97029" bIns="97029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18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擴增實境</a:t>
            </a:r>
            <a:endParaRPr lang="zh-TW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手繪多邊形 13"/>
          <p:cNvSpPr/>
          <p:nvPr/>
        </p:nvSpPr>
        <p:spPr>
          <a:xfrm>
            <a:off x="3295215" y="1765392"/>
            <a:ext cx="2745928" cy="274592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637669" y="2532435"/>
                </a:moveTo>
                <a:arcTo wR="1372964" hR="1372964" stAng="7342884" swAng="724718"/>
              </a:path>
            </a:pathLst>
          </a:custGeom>
          <a:noFill/>
          <a:ln w="28575"/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手繪多邊形 14"/>
          <p:cNvSpPr/>
          <p:nvPr/>
        </p:nvSpPr>
        <p:spPr>
          <a:xfrm>
            <a:off x="2483768" y="3533449"/>
            <a:ext cx="1465607" cy="582778"/>
          </a:xfrm>
          <a:custGeom>
            <a:avLst/>
            <a:gdLst>
              <a:gd name="connsiteX0" fmla="*/ 0 w 1465607"/>
              <a:gd name="connsiteY0" fmla="*/ 97132 h 582778"/>
              <a:gd name="connsiteX1" fmla="*/ 97132 w 1465607"/>
              <a:gd name="connsiteY1" fmla="*/ 0 h 582778"/>
              <a:gd name="connsiteX2" fmla="*/ 1368475 w 1465607"/>
              <a:gd name="connsiteY2" fmla="*/ 0 h 582778"/>
              <a:gd name="connsiteX3" fmla="*/ 1465607 w 1465607"/>
              <a:gd name="connsiteY3" fmla="*/ 97132 h 582778"/>
              <a:gd name="connsiteX4" fmla="*/ 1465607 w 1465607"/>
              <a:gd name="connsiteY4" fmla="*/ 485646 h 582778"/>
              <a:gd name="connsiteX5" fmla="*/ 1368475 w 1465607"/>
              <a:gd name="connsiteY5" fmla="*/ 582778 h 582778"/>
              <a:gd name="connsiteX6" fmla="*/ 97132 w 1465607"/>
              <a:gd name="connsiteY6" fmla="*/ 582778 h 582778"/>
              <a:gd name="connsiteX7" fmla="*/ 0 w 1465607"/>
              <a:gd name="connsiteY7" fmla="*/ 485646 h 582778"/>
              <a:gd name="connsiteX8" fmla="*/ 0 w 1465607"/>
              <a:gd name="connsiteY8" fmla="*/ 97132 h 582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5607" h="582778">
                <a:moveTo>
                  <a:pt x="0" y="97132"/>
                </a:moveTo>
                <a:cubicBezTo>
                  <a:pt x="0" y="43487"/>
                  <a:pt x="43487" y="0"/>
                  <a:pt x="97132" y="0"/>
                </a:cubicBezTo>
                <a:lnTo>
                  <a:pt x="1368475" y="0"/>
                </a:lnTo>
                <a:cubicBezTo>
                  <a:pt x="1422120" y="0"/>
                  <a:pt x="1465607" y="43487"/>
                  <a:pt x="1465607" y="97132"/>
                </a:cubicBezTo>
                <a:lnTo>
                  <a:pt x="1465607" y="485646"/>
                </a:lnTo>
                <a:cubicBezTo>
                  <a:pt x="1465607" y="539291"/>
                  <a:pt x="1422120" y="582778"/>
                  <a:pt x="1368475" y="582778"/>
                </a:cubicBezTo>
                <a:lnTo>
                  <a:pt x="97132" y="582778"/>
                </a:lnTo>
                <a:cubicBezTo>
                  <a:pt x="43487" y="582778"/>
                  <a:pt x="0" y="539291"/>
                  <a:pt x="0" y="485646"/>
                </a:cubicBezTo>
                <a:lnTo>
                  <a:pt x="0" y="9713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029" tIns="97029" rIns="97029" bIns="97029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sz="18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HTC</a:t>
            </a:r>
            <a:r>
              <a:rPr lang="zh-TW" altLang="en-US" sz="18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18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</a:t>
            </a:r>
            <a:br>
              <a:rPr lang="en-US" altLang="zh-TW" sz="18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18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鏡頭</a:t>
            </a:r>
            <a:endParaRPr lang="zh-TW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手繪多邊形 15"/>
          <p:cNvSpPr/>
          <p:nvPr/>
        </p:nvSpPr>
        <p:spPr>
          <a:xfrm>
            <a:off x="3295215" y="1765392"/>
            <a:ext cx="2745928" cy="274592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55823" y="1760482"/>
                </a:moveTo>
                <a:arcTo wR="1372964" hR="1372964" stAng="9816329" swAng="1967342"/>
              </a:path>
            </a:pathLst>
          </a:custGeom>
          <a:noFill/>
          <a:ln w="28575"/>
        </p:spPr>
        <p:style>
          <a:lnRef idx="1">
            <a:schemeClr val="accent6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手繪多邊形 16"/>
          <p:cNvSpPr/>
          <p:nvPr/>
        </p:nvSpPr>
        <p:spPr>
          <a:xfrm>
            <a:off x="2483768" y="2160485"/>
            <a:ext cx="1465607" cy="582778"/>
          </a:xfrm>
          <a:custGeom>
            <a:avLst/>
            <a:gdLst>
              <a:gd name="connsiteX0" fmla="*/ 0 w 1465607"/>
              <a:gd name="connsiteY0" fmla="*/ 97132 h 582778"/>
              <a:gd name="connsiteX1" fmla="*/ 97132 w 1465607"/>
              <a:gd name="connsiteY1" fmla="*/ 0 h 582778"/>
              <a:gd name="connsiteX2" fmla="*/ 1368475 w 1465607"/>
              <a:gd name="connsiteY2" fmla="*/ 0 h 582778"/>
              <a:gd name="connsiteX3" fmla="*/ 1465607 w 1465607"/>
              <a:gd name="connsiteY3" fmla="*/ 97132 h 582778"/>
              <a:gd name="connsiteX4" fmla="*/ 1465607 w 1465607"/>
              <a:gd name="connsiteY4" fmla="*/ 485646 h 582778"/>
              <a:gd name="connsiteX5" fmla="*/ 1368475 w 1465607"/>
              <a:gd name="connsiteY5" fmla="*/ 582778 h 582778"/>
              <a:gd name="connsiteX6" fmla="*/ 97132 w 1465607"/>
              <a:gd name="connsiteY6" fmla="*/ 582778 h 582778"/>
              <a:gd name="connsiteX7" fmla="*/ 0 w 1465607"/>
              <a:gd name="connsiteY7" fmla="*/ 485646 h 582778"/>
              <a:gd name="connsiteX8" fmla="*/ 0 w 1465607"/>
              <a:gd name="connsiteY8" fmla="*/ 97132 h 582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5607" h="582778">
                <a:moveTo>
                  <a:pt x="0" y="97132"/>
                </a:moveTo>
                <a:cubicBezTo>
                  <a:pt x="0" y="43487"/>
                  <a:pt x="43487" y="0"/>
                  <a:pt x="97132" y="0"/>
                </a:cubicBezTo>
                <a:lnTo>
                  <a:pt x="1368475" y="0"/>
                </a:lnTo>
                <a:cubicBezTo>
                  <a:pt x="1422120" y="0"/>
                  <a:pt x="1465607" y="43487"/>
                  <a:pt x="1465607" y="97132"/>
                </a:cubicBezTo>
                <a:lnTo>
                  <a:pt x="1465607" y="485646"/>
                </a:lnTo>
                <a:cubicBezTo>
                  <a:pt x="1465607" y="539291"/>
                  <a:pt x="1422120" y="582778"/>
                  <a:pt x="1368475" y="582778"/>
                </a:cubicBezTo>
                <a:lnTo>
                  <a:pt x="97132" y="582778"/>
                </a:lnTo>
                <a:cubicBezTo>
                  <a:pt x="43487" y="582778"/>
                  <a:pt x="0" y="539291"/>
                  <a:pt x="0" y="485646"/>
                </a:cubicBezTo>
                <a:lnTo>
                  <a:pt x="0" y="97132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spcFirstLastPara="0" vert="horz" wrap="square" lIns="97029" tIns="97029" rIns="97029" bIns="97029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18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胎壓</a:t>
            </a:r>
            <a:r>
              <a:rPr lang="en-US" altLang="zh-TW" sz="18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18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18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感應器</a:t>
            </a:r>
            <a:endParaRPr lang="zh-TW" altLang="en-U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手繪多邊形 17"/>
          <p:cNvSpPr/>
          <p:nvPr/>
        </p:nvSpPr>
        <p:spPr>
          <a:xfrm>
            <a:off x="3295215" y="1765392"/>
            <a:ext cx="2745928" cy="274592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11324" y="393025"/>
                </a:moveTo>
                <a:arcTo wR="1372964" hR="1372964" stAng="13532398" swAng="724718"/>
              </a:path>
            </a:pathLst>
          </a:custGeom>
          <a:noFill/>
          <a:ln w="28575"/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3357" y="2636591"/>
            <a:ext cx="1377292" cy="100352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5374927" y="1596115"/>
            <a:ext cx="2236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1600" dirty="0" smtClean="0"/>
              <a:t>符合</a:t>
            </a:r>
            <a:r>
              <a:rPr lang="zh-TW" altLang="zh-TW" sz="1600" dirty="0"/>
              <a:t>單車騎士</a:t>
            </a:r>
            <a:r>
              <a:rPr lang="zh-TW" altLang="zh-TW" sz="1600" b="1" dirty="0" smtClean="0">
                <a:solidFill>
                  <a:schemeClr val="accent2"/>
                </a:solidFill>
              </a:rPr>
              <a:t>需求路線</a:t>
            </a:r>
            <a:endParaRPr lang="zh-TW" altLang="en-US" sz="1600" b="1" dirty="0">
              <a:solidFill>
                <a:schemeClr val="accent2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43125" y="2730655"/>
            <a:ext cx="21940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1600" dirty="0" smtClean="0"/>
              <a:t>平台上的</a:t>
            </a:r>
            <a:r>
              <a:rPr lang="zh-TW" altLang="zh-TW" sz="1600" b="1" dirty="0" smtClean="0">
                <a:solidFill>
                  <a:schemeClr val="accent3">
                    <a:lumMod val="75000"/>
                  </a:schemeClr>
                </a:solidFill>
              </a:rPr>
              <a:t>回饋機制</a:t>
            </a:r>
            <a:endParaRPr lang="zh-TW" altLang="en-US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580112" y="4096662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1600" dirty="0"/>
              <a:t>確保使用者的</a:t>
            </a:r>
            <a:r>
              <a:rPr lang="zh-TW" altLang="zh-TW" sz="1600" b="1" dirty="0">
                <a:solidFill>
                  <a:schemeClr val="accent4">
                    <a:lumMod val="75000"/>
                  </a:schemeClr>
                </a:solidFill>
              </a:rPr>
              <a:t>安全</a:t>
            </a:r>
            <a:endParaRPr lang="zh-TW" altLang="en-US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989000" y="4256951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1600" dirty="0"/>
              <a:t>特定</a:t>
            </a:r>
            <a:r>
              <a:rPr lang="zh-TW" altLang="zh-TW" sz="1600" dirty="0" smtClean="0"/>
              <a:t>支援軟體</a:t>
            </a:r>
            <a:r>
              <a:rPr lang="zh-TW" altLang="zh-TW" sz="1600" dirty="0"/>
              <a:t>格式</a:t>
            </a:r>
          </a:p>
          <a:p>
            <a:r>
              <a:rPr lang="zh-TW" altLang="zh-TW" sz="1600" dirty="0"/>
              <a:t>招募</a:t>
            </a:r>
            <a:r>
              <a:rPr lang="zh-TW" altLang="zh-TW" sz="1600" b="1" dirty="0">
                <a:solidFill>
                  <a:schemeClr val="accent5"/>
                </a:solidFill>
              </a:rPr>
              <a:t>相關技術人員</a:t>
            </a:r>
          </a:p>
        </p:txBody>
      </p:sp>
      <p:sp>
        <p:nvSpPr>
          <p:cNvPr id="24" name="矩形 23"/>
          <p:cNvSpPr/>
          <p:nvPr/>
        </p:nvSpPr>
        <p:spPr>
          <a:xfrm>
            <a:off x="862811" y="2125758"/>
            <a:ext cx="16209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1600" dirty="0"/>
              <a:t>感應器</a:t>
            </a:r>
            <a:r>
              <a:rPr lang="zh-TW" altLang="zh-TW" sz="1600" dirty="0" smtClean="0"/>
              <a:t>開發</a:t>
            </a:r>
            <a:r>
              <a:rPr lang="en-US" altLang="zh-TW" sz="1600" dirty="0" smtClean="0"/>
              <a:t/>
            </a:r>
            <a:br>
              <a:rPr lang="en-US" altLang="zh-TW" sz="1600" dirty="0" smtClean="0"/>
            </a:br>
            <a:r>
              <a:rPr lang="zh-TW" altLang="zh-TW" sz="1600" b="1" dirty="0" smtClean="0">
                <a:solidFill>
                  <a:schemeClr val="accent1"/>
                </a:solidFill>
              </a:rPr>
              <a:t>完成</a:t>
            </a:r>
            <a:r>
              <a:rPr lang="zh-TW" altLang="zh-TW" sz="1600" b="1" dirty="0">
                <a:solidFill>
                  <a:schemeClr val="accent1"/>
                </a:solidFill>
              </a:rPr>
              <a:t>性和可用性</a:t>
            </a:r>
            <a:endParaRPr lang="zh-TW" altLang="en-US" sz="1600" b="1" dirty="0">
              <a:solidFill>
                <a:schemeClr val="accent1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305859" y="3194895"/>
            <a:ext cx="18261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1600" dirty="0" smtClean="0"/>
              <a:t>及時</a:t>
            </a:r>
            <a:r>
              <a:rPr lang="zh-TW" altLang="zh-TW" sz="1600" b="1" dirty="0" smtClean="0">
                <a:solidFill>
                  <a:schemeClr val="accent6"/>
                </a:solidFill>
              </a:rPr>
              <a:t>提供攝影</a:t>
            </a:r>
            <a:r>
              <a:rPr lang="zh-TW" altLang="zh-TW" sz="1600" dirty="0" smtClean="0"/>
              <a:t>服務</a:t>
            </a:r>
            <a:endParaRPr lang="zh-TW" altLang="en-US" sz="1600" dirty="0"/>
          </a:p>
        </p:txBody>
      </p:sp>
      <p:sp>
        <p:nvSpPr>
          <p:cNvPr id="26" name="流程圖: 文件 6"/>
          <p:cNvSpPr/>
          <p:nvPr/>
        </p:nvSpPr>
        <p:spPr>
          <a:xfrm>
            <a:off x="8304040" y="1679361"/>
            <a:ext cx="540000" cy="283195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831"/>
              <a:gd name="connsiteX1" fmla="*/ 21600 w 21600"/>
              <a:gd name="connsiteY1" fmla="*/ 0 h 21831"/>
              <a:gd name="connsiteX2" fmla="*/ 21255 w 21600"/>
              <a:gd name="connsiteY2" fmla="*/ 20145 h 21831"/>
              <a:gd name="connsiteX3" fmla="*/ 0 w 21600"/>
              <a:gd name="connsiteY3" fmla="*/ 20172 h 21831"/>
              <a:gd name="connsiteX4" fmla="*/ 0 w 21600"/>
              <a:gd name="connsiteY4" fmla="*/ 0 h 21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831">
                <a:moveTo>
                  <a:pt x="0" y="0"/>
                </a:moveTo>
                <a:lnTo>
                  <a:pt x="21600" y="0"/>
                </a:lnTo>
                <a:cubicBezTo>
                  <a:pt x="21600" y="5774"/>
                  <a:pt x="21255" y="14371"/>
                  <a:pt x="21255" y="20145"/>
                </a:cubicBezTo>
                <a:cubicBezTo>
                  <a:pt x="10455" y="20145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</a:rPr>
              <a:t>不斷追求</a:t>
            </a:r>
            <a:r>
              <a:rPr lang="zh-TW" altLang="en-US" sz="2400" b="1" dirty="0" smtClean="0">
                <a:solidFill>
                  <a:schemeClr val="accent4">
                    <a:lumMod val="75000"/>
                  </a:schemeClr>
                </a:solidFill>
              </a:rPr>
              <a:t>產品創新</a:t>
            </a:r>
            <a:endParaRPr lang="zh-TW" altLang="zh-TW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4112772" y="546234"/>
            <a:ext cx="47949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sz="1600" dirty="0" smtClean="0"/>
              <a:t>競爭產品現況評估</a:t>
            </a:r>
            <a:r>
              <a:rPr lang="zh-TW" altLang="en-US" sz="1600" dirty="0" smtClean="0"/>
              <a:t>分析 </a:t>
            </a:r>
            <a:r>
              <a:rPr lang="en-US" altLang="zh-TW" sz="1600" dirty="0" smtClean="0"/>
              <a:t>/</a:t>
            </a:r>
            <a:r>
              <a:rPr lang="zh-TW" altLang="en-US" sz="1600" dirty="0" smtClean="0"/>
              <a:t> </a:t>
            </a:r>
            <a:r>
              <a:rPr lang="zh-TW" altLang="en-US" sz="1600" b="1" dirty="0" smtClean="0">
                <a:solidFill>
                  <a:schemeClr val="accent4">
                    <a:lumMod val="50000"/>
                  </a:schemeClr>
                </a:solidFill>
              </a:rPr>
              <a:t>可行性</a:t>
            </a:r>
            <a:r>
              <a:rPr lang="zh-TW" altLang="en-US" sz="1600" b="1" dirty="0">
                <a:solidFill>
                  <a:schemeClr val="accent4">
                    <a:lumMod val="50000"/>
                  </a:schemeClr>
                </a:solidFill>
              </a:rPr>
              <a:t>分析 </a:t>
            </a:r>
            <a:r>
              <a:rPr lang="en-US" altLang="zh-TW" sz="1600" dirty="0" smtClean="0"/>
              <a:t>/</a:t>
            </a:r>
            <a:r>
              <a:rPr lang="zh-TW" altLang="en-US" sz="1600" dirty="0" smtClean="0"/>
              <a:t> 行銷</a:t>
            </a:r>
            <a:r>
              <a:rPr lang="en-US" altLang="zh-TW" sz="1600" dirty="0" smtClean="0"/>
              <a:t>4P</a:t>
            </a:r>
            <a:r>
              <a:rPr lang="zh-TW" altLang="en-US" sz="1600" dirty="0" smtClean="0"/>
              <a:t>分析  </a:t>
            </a:r>
          </a:p>
        </p:txBody>
      </p:sp>
    </p:spTree>
    <p:extLst>
      <p:ext uri="{BB962C8B-B14F-4D97-AF65-F5344CB8AC3E}">
        <p14:creationId xmlns:p14="http://schemas.microsoft.com/office/powerpoint/2010/main" val="21056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  <p:bldP spid="20" grpId="0"/>
      <p:bldP spid="21" grpId="0"/>
      <p:bldP spid="22" grpId="0"/>
      <p:bldP spid="23" grpId="0"/>
      <p:bldP spid="24" grpId="0"/>
      <p:bldP spid="25" grpId="0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B13FE-2989-4B76-8D88-CA6F0E680F6E}" type="datetime1">
              <a:rPr lang="zh-TW" altLang="en-US" smtClean="0"/>
              <a:t>2015/12/21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056AD-4F67-47EB-B264-A7F052726E7E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3132000" y="936410"/>
            <a:ext cx="2880000" cy="52322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4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</p:spPr>
        <p:txBody>
          <a:bodyPr wrap="none">
            <a:spAutoFit/>
          </a:bodyPr>
          <a:lstStyle/>
          <a:p>
            <a:pPr algn="ctr"/>
            <a:r>
              <a:rPr lang="zh-TW" altLang="en-US" sz="2800" dirty="0" smtClean="0"/>
              <a:t>行銷</a:t>
            </a:r>
            <a:r>
              <a:rPr lang="en-US" altLang="zh-TW" sz="2800" dirty="0" smtClean="0"/>
              <a:t>4P</a:t>
            </a:r>
            <a:r>
              <a:rPr lang="zh-TW" altLang="en-US" sz="2800" dirty="0"/>
              <a:t>分析</a:t>
            </a: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4193800357"/>
              </p:ext>
            </p:extLst>
          </p:nvPr>
        </p:nvGraphicFramePr>
        <p:xfrm>
          <a:off x="1524000" y="1563638"/>
          <a:ext cx="6096000" cy="325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534782" y="1422524"/>
            <a:ext cx="252505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altLang="zh-TW" sz="1600" b="1" dirty="0" err="1" smtClean="0">
                <a:solidFill>
                  <a:schemeClr val="accent2"/>
                </a:solidFill>
              </a:rPr>
              <a:t>分享旅遊照片與心得</a:t>
            </a:r>
            <a:endParaRPr lang="zh-TW" altLang="zh-TW" sz="1600" b="1" dirty="0">
              <a:solidFill>
                <a:schemeClr val="accent2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altLang="zh-TW" sz="1600" dirty="0" smtClean="0"/>
              <a:t>GPS</a:t>
            </a:r>
            <a:r>
              <a:rPr lang="zh-TW" altLang="zh-TW" sz="1600" dirty="0" smtClean="0"/>
              <a:t>定位</a:t>
            </a:r>
            <a:endParaRPr lang="en-US" altLang="zh-TW" sz="16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zh-TW" altLang="zh-TW" sz="1600" dirty="0" smtClean="0"/>
              <a:t>提供</a:t>
            </a:r>
            <a:r>
              <a:rPr lang="zh-TW" altLang="zh-TW" sz="1600" dirty="0"/>
              <a:t>路線</a:t>
            </a:r>
            <a:r>
              <a:rPr lang="zh-TW" altLang="zh-TW" sz="1600" dirty="0" smtClean="0"/>
              <a:t>規劃</a:t>
            </a:r>
            <a:endParaRPr lang="zh-TW" altLang="zh-TW" sz="16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zh-TW" altLang="zh-TW" sz="1600" dirty="0" smtClean="0"/>
              <a:t>消費者</a:t>
            </a:r>
            <a:r>
              <a:rPr lang="zh-TW" altLang="zh-TW" sz="1600" dirty="0"/>
              <a:t>互動回饋的</a:t>
            </a:r>
            <a:r>
              <a:rPr lang="zh-TW" altLang="zh-TW" sz="1600" dirty="0" smtClean="0"/>
              <a:t>平台</a:t>
            </a:r>
            <a:endParaRPr lang="en-US" altLang="zh-TW" sz="16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zh-TW" altLang="zh-TW" sz="1600" dirty="0" smtClean="0"/>
              <a:t>運動</a:t>
            </a:r>
            <a:r>
              <a:rPr lang="zh-TW" altLang="zh-TW" sz="1600" dirty="0"/>
              <a:t>數據</a:t>
            </a:r>
            <a:r>
              <a:rPr lang="zh-TW" altLang="zh-TW" sz="1600" dirty="0" smtClean="0"/>
              <a:t>記錄</a:t>
            </a:r>
            <a:endParaRPr lang="en-US" altLang="zh-TW" sz="16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zh-TW" altLang="zh-TW" sz="1600" dirty="0" smtClean="0"/>
              <a:t>可</a:t>
            </a:r>
            <a:r>
              <a:rPr lang="zh-TW" altLang="zh-TW" sz="1600" dirty="0"/>
              <a:t>舉辦</a:t>
            </a:r>
            <a:r>
              <a:rPr lang="zh-TW" altLang="zh-TW" sz="1600" dirty="0" smtClean="0"/>
              <a:t>活動</a:t>
            </a:r>
            <a:endParaRPr lang="en-US" altLang="zh-TW" sz="16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zh-TW" altLang="zh-TW" sz="1600" dirty="0" smtClean="0"/>
              <a:t>緊急</a:t>
            </a:r>
            <a:r>
              <a:rPr lang="zh-TW" altLang="zh-TW" sz="1600" dirty="0"/>
              <a:t>連絡人</a:t>
            </a:r>
            <a:r>
              <a:rPr lang="zh-TW" altLang="zh-TW" sz="1600" dirty="0" smtClean="0"/>
              <a:t>機制</a:t>
            </a:r>
            <a:endParaRPr lang="en-US" altLang="zh-TW" sz="16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zh-TW" altLang="zh-TW" sz="1600" dirty="0" smtClean="0"/>
              <a:t>售後服務</a:t>
            </a:r>
            <a:endParaRPr lang="zh-TW" altLang="en-US" sz="16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6195641" y="2086278"/>
            <a:ext cx="23182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zh-TW" altLang="zh-TW" sz="1600" b="1" dirty="0">
                <a:solidFill>
                  <a:schemeClr val="accent3">
                    <a:lumMod val="75000"/>
                  </a:schemeClr>
                </a:solidFill>
              </a:rPr>
              <a:t>線上</a:t>
            </a:r>
            <a:r>
              <a:rPr lang="zh-TW" altLang="zh-TW" sz="1600" b="1" dirty="0" smtClean="0">
                <a:solidFill>
                  <a:schemeClr val="accent3">
                    <a:lumMod val="75000"/>
                  </a:schemeClr>
                </a:solidFill>
              </a:rPr>
              <a:t>平台</a:t>
            </a:r>
            <a:r>
              <a:rPr lang="en-US" altLang="zh-TW" sz="1600" dirty="0" smtClean="0"/>
              <a:t/>
            </a:r>
            <a:br>
              <a:rPr lang="en-US" altLang="zh-TW" sz="1600" dirty="0" smtClean="0"/>
            </a:br>
            <a:r>
              <a:rPr lang="zh-TW" altLang="zh-TW" sz="1600" dirty="0" smtClean="0"/>
              <a:t>提供</a:t>
            </a:r>
            <a:r>
              <a:rPr lang="zh-TW" altLang="zh-TW" sz="1600" dirty="0"/>
              <a:t>免費的</a:t>
            </a:r>
            <a:r>
              <a:rPr lang="en-US" altLang="zh-TW" sz="1600" dirty="0"/>
              <a:t>APP</a:t>
            </a:r>
            <a:r>
              <a:rPr lang="zh-TW" altLang="zh-TW" sz="1600" dirty="0"/>
              <a:t>程式</a:t>
            </a:r>
            <a:endParaRPr lang="zh-TW" altLang="en-US" sz="16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534782" y="3787175"/>
            <a:ext cx="2069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altLang="zh-TW" sz="1600" b="1" dirty="0">
                <a:solidFill>
                  <a:schemeClr val="accent4">
                    <a:lumMod val="75000"/>
                  </a:schemeClr>
                </a:solidFill>
              </a:rPr>
              <a:t>Google </a:t>
            </a:r>
            <a:r>
              <a:rPr lang="en-US" altLang="zh-TW" sz="1600" b="1" dirty="0" err="1">
                <a:solidFill>
                  <a:schemeClr val="accent4">
                    <a:lumMod val="75000"/>
                  </a:schemeClr>
                </a:solidFill>
              </a:rPr>
              <a:t>Play</a:t>
            </a:r>
            <a:r>
              <a:rPr lang="en-US" altLang="zh-TW" sz="1600" b="1" dirty="0" err="1" smtClean="0">
                <a:solidFill>
                  <a:schemeClr val="accent4">
                    <a:lumMod val="75000"/>
                  </a:schemeClr>
                </a:solidFill>
              </a:rPr>
              <a:t>商店</a:t>
            </a:r>
            <a:endParaRPr lang="zh-TW" altLang="zh-TW" sz="16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sz="1600" dirty="0"/>
              <a:t>Apple </a:t>
            </a:r>
            <a:r>
              <a:rPr lang="en-US" altLang="zh-TW" sz="1600" dirty="0" smtClean="0"/>
              <a:t>Store</a:t>
            </a:r>
            <a:endParaRPr lang="zh-TW" altLang="en-US" sz="16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6195641" y="3219822"/>
            <a:ext cx="12939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zh-TW" altLang="zh-TW" sz="1600" b="1" dirty="0">
                <a:solidFill>
                  <a:schemeClr val="accent5">
                    <a:lumMod val="75000"/>
                  </a:schemeClr>
                </a:solidFill>
              </a:rPr>
              <a:t>網路</a:t>
            </a:r>
            <a:r>
              <a:rPr lang="zh-TW" altLang="zh-TW" sz="1600" b="1" dirty="0" smtClean="0">
                <a:solidFill>
                  <a:schemeClr val="accent5">
                    <a:lumMod val="75000"/>
                  </a:schemeClr>
                </a:solidFill>
              </a:rPr>
              <a:t>行銷</a:t>
            </a:r>
            <a:endParaRPr lang="en-US" altLang="zh-TW" sz="1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zh-TW" altLang="zh-TW" sz="1600" dirty="0" smtClean="0"/>
              <a:t>競賽時間</a:t>
            </a:r>
            <a:endParaRPr lang="en-US" altLang="zh-TW" sz="16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zh-TW" altLang="zh-TW" sz="1600" dirty="0" smtClean="0"/>
              <a:t>協會合作</a:t>
            </a:r>
            <a:endParaRPr lang="en-US" altLang="zh-TW" sz="16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zh-TW" altLang="zh-TW" sz="1600" dirty="0" smtClean="0"/>
              <a:t>業者合作</a:t>
            </a:r>
            <a:endParaRPr lang="en-US" altLang="zh-TW" sz="16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zh-TW" altLang="zh-TW" sz="1600" dirty="0" smtClean="0"/>
              <a:t>社</a:t>
            </a:r>
            <a:r>
              <a:rPr lang="zh-TW" altLang="zh-TW" sz="1600" dirty="0"/>
              <a:t>群</a:t>
            </a:r>
            <a:r>
              <a:rPr lang="zh-TW" altLang="zh-TW" sz="1600" dirty="0" smtClean="0"/>
              <a:t>行銷</a:t>
            </a:r>
            <a:endParaRPr lang="en-US" altLang="zh-TW" sz="16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zh-TW" altLang="zh-TW" sz="1600" dirty="0" smtClean="0"/>
              <a:t>獎金制度</a:t>
            </a:r>
            <a:endParaRPr lang="zh-TW" altLang="en-US" sz="1600" dirty="0"/>
          </a:p>
        </p:txBody>
      </p:sp>
      <p:sp>
        <p:nvSpPr>
          <p:cNvPr id="10" name="流程圖: 文件 6"/>
          <p:cNvSpPr/>
          <p:nvPr/>
        </p:nvSpPr>
        <p:spPr>
          <a:xfrm>
            <a:off x="8460382" y="2086278"/>
            <a:ext cx="540000" cy="212553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831"/>
              <a:gd name="connsiteX1" fmla="*/ 21600 w 21600"/>
              <a:gd name="connsiteY1" fmla="*/ 0 h 21831"/>
              <a:gd name="connsiteX2" fmla="*/ 21255 w 21600"/>
              <a:gd name="connsiteY2" fmla="*/ 20145 h 21831"/>
              <a:gd name="connsiteX3" fmla="*/ 0 w 21600"/>
              <a:gd name="connsiteY3" fmla="*/ 20172 h 21831"/>
              <a:gd name="connsiteX4" fmla="*/ 0 w 21600"/>
              <a:gd name="connsiteY4" fmla="*/ 0 h 21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831">
                <a:moveTo>
                  <a:pt x="0" y="0"/>
                </a:moveTo>
                <a:lnTo>
                  <a:pt x="21600" y="0"/>
                </a:lnTo>
                <a:cubicBezTo>
                  <a:pt x="21600" y="5774"/>
                  <a:pt x="21255" y="14371"/>
                  <a:pt x="21255" y="20145"/>
                </a:cubicBezTo>
                <a:cubicBezTo>
                  <a:pt x="10455" y="20145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行銷策略</a:t>
            </a:r>
            <a:r>
              <a:rPr lang="zh-TW" altLang="en-US" sz="2400" b="1" dirty="0">
                <a:solidFill>
                  <a:schemeClr val="accent4">
                    <a:lumMod val="75000"/>
                  </a:schemeClr>
                </a:solidFill>
              </a:rPr>
              <a:t>完整</a:t>
            </a:r>
            <a:endParaRPr lang="zh-TW" altLang="zh-TW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112772" y="546234"/>
            <a:ext cx="47949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sz="1600" dirty="0" smtClean="0"/>
              <a:t>競爭產品現況評估</a:t>
            </a:r>
            <a:r>
              <a:rPr lang="zh-TW" altLang="en-US" sz="1600" dirty="0" smtClean="0"/>
              <a:t>分析 </a:t>
            </a:r>
            <a:r>
              <a:rPr lang="en-US" altLang="zh-TW" sz="1600" dirty="0" smtClean="0"/>
              <a:t>/</a:t>
            </a:r>
            <a:r>
              <a:rPr lang="zh-TW" altLang="en-US" sz="1600" dirty="0" smtClean="0"/>
              <a:t> 可行性分析 </a:t>
            </a:r>
            <a:r>
              <a:rPr lang="en-US" altLang="zh-TW" sz="1600" dirty="0" smtClean="0"/>
              <a:t>/</a:t>
            </a:r>
            <a:r>
              <a:rPr lang="zh-TW" altLang="en-US" sz="1600" dirty="0" smtClean="0"/>
              <a:t> </a:t>
            </a:r>
            <a:r>
              <a:rPr lang="zh-TW" altLang="en-US" sz="1600" b="1" dirty="0" smtClean="0">
                <a:solidFill>
                  <a:schemeClr val="accent4">
                    <a:lumMod val="50000"/>
                  </a:schemeClr>
                </a:solidFill>
              </a:rPr>
              <a:t>行銷</a:t>
            </a:r>
            <a:r>
              <a:rPr lang="en-US" altLang="zh-TW" sz="1600" b="1" dirty="0" smtClean="0">
                <a:solidFill>
                  <a:schemeClr val="accent4">
                    <a:lumMod val="50000"/>
                  </a:schemeClr>
                </a:solidFill>
              </a:rPr>
              <a:t>4P</a:t>
            </a:r>
            <a:r>
              <a:rPr lang="zh-TW" altLang="en-US" sz="1600" b="1" dirty="0" smtClean="0">
                <a:solidFill>
                  <a:schemeClr val="accent4">
                    <a:lumMod val="50000"/>
                  </a:schemeClr>
                </a:solidFill>
              </a:rPr>
              <a:t>分析  </a:t>
            </a:r>
          </a:p>
        </p:txBody>
      </p:sp>
    </p:spTree>
    <p:extLst>
      <p:ext uri="{BB962C8B-B14F-4D97-AF65-F5344CB8AC3E}">
        <p14:creationId xmlns:p14="http://schemas.microsoft.com/office/powerpoint/2010/main" val="387744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2CC49A-595B-45AA-9BC3-770727E11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5">
                                            <p:graphicEl>
                                              <a:dgm id="{752CC49A-595B-45AA-9BC3-770727E115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48242E-2034-4E46-9E69-2726A5BBE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5">
                                            <p:graphicEl>
                                              <a:dgm id="{1148242E-2034-4E46-9E69-2726A5BBE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F4F031-B0D3-4B81-94C6-C6EEB3BB51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5">
                                            <p:graphicEl>
                                              <a:dgm id="{E4F4F031-B0D3-4B81-94C6-C6EEB3BB51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6A468D-9A81-4578-BF18-404E812683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3E6A468D-9A81-4578-BF18-404E812683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FB0452A-D2BB-4C90-B82D-05D699F9B0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5">
                                            <p:graphicEl>
                                              <a:dgm id="{1FB0452A-D2BB-4C90-B82D-05D699F9B0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 uiExpand="1">
        <p:bldSub>
          <a:bldDgm bld="one"/>
        </p:bldSub>
      </p:bldGraphic>
      <p:bldP spid="6" grpId="0"/>
      <p:bldP spid="7" grpId="0"/>
      <p:bldP spid="8" grpId="0"/>
      <p:bldP spid="9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B6E7-C0D3-4E2A-B23A-92F48127CFC2}" type="datetime1">
              <a:rPr lang="zh-TW" altLang="en-US" smtClean="0"/>
              <a:t>2015/12/21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056AD-4F67-47EB-B264-A7F052726E7E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233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A8FA-A898-47F3-AFAF-7B5E6641E5F2}" type="datetime1">
              <a:rPr lang="zh-TW" altLang="en-US" smtClean="0"/>
              <a:t>2015/12/21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056AD-4F67-47EB-B264-A7F052726E7E}" type="slidenum">
              <a:rPr lang="zh-TW" altLang="en-US" smtClean="0"/>
              <a:t>17</a:t>
            </a:fld>
            <a:endParaRPr lang="zh-TW" alt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5796" y="1522738"/>
            <a:ext cx="3672408" cy="333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2660518" y="915566"/>
            <a:ext cx="3775393" cy="52322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5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</p:spPr>
        <p:txBody>
          <a:bodyPr wrap="none">
            <a:spAutoFit/>
          </a:bodyPr>
          <a:lstStyle/>
          <a:p>
            <a:pPr algn="ctr"/>
            <a:r>
              <a:rPr lang="zh-TW" altLang="en-US" sz="2800" dirty="0" smtClean="0"/>
              <a:t>預估未來三年成本分析</a:t>
            </a:r>
            <a:endParaRPr lang="zh-TW" altLang="en-US" sz="2800" dirty="0"/>
          </a:p>
        </p:txBody>
      </p:sp>
      <p:sp>
        <p:nvSpPr>
          <p:cNvPr id="12" name="流程圖: 文件 6"/>
          <p:cNvSpPr/>
          <p:nvPr/>
        </p:nvSpPr>
        <p:spPr>
          <a:xfrm>
            <a:off x="7452320" y="2098459"/>
            <a:ext cx="540000" cy="212553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831"/>
              <a:gd name="connsiteX1" fmla="*/ 21600 w 21600"/>
              <a:gd name="connsiteY1" fmla="*/ 0 h 21831"/>
              <a:gd name="connsiteX2" fmla="*/ 21255 w 21600"/>
              <a:gd name="connsiteY2" fmla="*/ 20145 h 21831"/>
              <a:gd name="connsiteX3" fmla="*/ 0 w 21600"/>
              <a:gd name="connsiteY3" fmla="*/ 20172 h 21831"/>
              <a:gd name="connsiteX4" fmla="*/ 0 w 21600"/>
              <a:gd name="connsiteY4" fmla="*/ 0 h 21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831">
                <a:moveTo>
                  <a:pt x="0" y="0"/>
                </a:moveTo>
                <a:lnTo>
                  <a:pt x="21600" y="0"/>
                </a:lnTo>
                <a:cubicBezTo>
                  <a:pt x="21600" y="5774"/>
                  <a:pt x="21255" y="14371"/>
                  <a:pt x="21255" y="20145"/>
                </a:cubicBezTo>
                <a:cubicBezTo>
                  <a:pt x="10455" y="20145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</a:rPr>
              <a:t>收入</a:t>
            </a:r>
            <a:r>
              <a:rPr lang="zh-TW" altLang="en-US" sz="2400" b="1" dirty="0" smtClean="0">
                <a:solidFill>
                  <a:schemeClr val="accent1"/>
                </a:solidFill>
              </a:rPr>
              <a:t>穩定成長</a:t>
            </a:r>
            <a:endParaRPr lang="zh-TW" altLang="zh-TW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3" name="直線單箭頭接點 12"/>
          <p:cNvCxnSpPr/>
          <p:nvPr/>
        </p:nvCxnSpPr>
        <p:spPr>
          <a:xfrm flipV="1">
            <a:off x="6516216" y="2067694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V="1">
            <a:off x="6516216" y="4589269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流程圖: 文件 6"/>
          <p:cNvSpPr/>
          <p:nvPr/>
        </p:nvSpPr>
        <p:spPr>
          <a:xfrm>
            <a:off x="8157494" y="2098459"/>
            <a:ext cx="540000" cy="212553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831"/>
              <a:gd name="connsiteX1" fmla="*/ 21600 w 21600"/>
              <a:gd name="connsiteY1" fmla="*/ 0 h 21831"/>
              <a:gd name="connsiteX2" fmla="*/ 21255 w 21600"/>
              <a:gd name="connsiteY2" fmla="*/ 20145 h 21831"/>
              <a:gd name="connsiteX3" fmla="*/ 0 w 21600"/>
              <a:gd name="connsiteY3" fmla="*/ 20172 h 21831"/>
              <a:gd name="connsiteX4" fmla="*/ 0 w 21600"/>
              <a:gd name="connsiteY4" fmla="*/ 0 h 21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831">
                <a:moveTo>
                  <a:pt x="0" y="0"/>
                </a:moveTo>
                <a:lnTo>
                  <a:pt x="21600" y="0"/>
                </a:lnTo>
                <a:cubicBezTo>
                  <a:pt x="21600" y="5774"/>
                  <a:pt x="21255" y="14371"/>
                  <a:pt x="21255" y="20145"/>
                </a:cubicBezTo>
                <a:cubicBezTo>
                  <a:pt x="10455" y="20145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</a:rPr>
              <a:t>利潤</a:t>
            </a:r>
            <a:r>
              <a:rPr lang="zh-TW" altLang="en-US" sz="2400" b="1" dirty="0" smtClean="0">
                <a:solidFill>
                  <a:schemeClr val="accent6"/>
                </a:solidFill>
              </a:rPr>
              <a:t>逐年增加</a:t>
            </a:r>
            <a:endParaRPr lang="zh-TW" altLang="zh-TW" sz="2400" b="1" dirty="0">
              <a:solidFill>
                <a:schemeClr val="accent6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691680" y="541500"/>
            <a:ext cx="7531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</a:rPr>
              <a:t>預估未來三年成本分析 </a:t>
            </a:r>
            <a:r>
              <a:rPr lang="en-US" altLang="zh-TW" sz="1600" dirty="0" smtClean="0"/>
              <a:t>/</a:t>
            </a:r>
            <a:r>
              <a:rPr lang="zh-TW" altLang="en-US" sz="1600" dirty="0" smtClean="0"/>
              <a:t>主要收入分析</a:t>
            </a:r>
            <a:r>
              <a:rPr lang="zh-TW" altLang="en-US" sz="1600" dirty="0"/>
              <a:t> </a:t>
            </a:r>
            <a:r>
              <a:rPr lang="en-US" altLang="zh-TW" sz="1600" dirty="0" smtClean="0"/>
              <a:t>/</a:t>
            </a:r>
            <a:r>
              <a:rPr lang="zh-TW" altLang="en-US" sz="1600" dirty="0" smtClean="0"/>
              <a:t>未來</a:t>
            </a:r>
            <a:r>
              <a:rPr lang="en-US" altLang="zh-TW" sz="1600" dirty="0" smtClean="0"/>
              <a:t>3</a:t>
            </a:r>
            <a:r>
              <a:rPr lang="zh-TW" altLang="en-US" sz="1600" dirty="0" smtClean="0"/>
              <a:t>年預估的損益結果 </a:t>
            </a:r>
            <a:r>
              <a:rPr lang="en-US" altLang="zh-TW" sz="1600" dirty="0" smtClean="0"/>
              <a:t>/</a:t>
            </a:r>
            <a:r>
              <a:rPr lang="zh-TW" altLang="en-US" sz="1600" dirty="0" smtClean="0"/>
              <a:t> 財務資訊分析</a:t>
            </a:r>
          </a:p>
        </p:txBody>
      </p:sp>
    </p:spTree>
    <p:extLst>
      <p:ext uri="{BB962C8B-B14F-4D97-AF65-F5344CB8AC3E}">
        <p14:creationId xmlns:p14="http://schemas.microsoft.com/office/powerpoint/2010/main" val="138177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F1FF-1150-4865-8395-7EE9AE6BE518}" type="datetime1">
              <a:rPr lang="zh-TW" altLang="en-US" smtClean="0"/>
              <a:t>2015/12/21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056AD-4F67-47EB-B264-A7F052726E7E}" type="slidenum">
              <a:rPr lang="zh-TW" altLang="en-US" smtClean="0"/>
              <a:t>18</a:t>
            </a:fld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2301445" y="915566"/>
            <a:ext cx="4493539" cy="52322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5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</p:spPr>
        <p:txBody>
          <a:bodyPr wrap="none">
            <a:spAutoFit/>
          </a:bodyPr>
          <a:lstStyle/>
          <a:p>
            <a:pPr algn="ctr"/>
            <a:r>
              <a:rPr lang="zh-TW" altLang="en-US" sz="2800" dirty="0" smtClean="0"/>
              <a:t>預估未來三年主要收入分析</a:t>
            </a:r>
            <a:endParaRPr lang="zh-TW" altLang="en-US" sz="2800" dirty="0"/>
          </a:p>
        </p:txBody>
      </p:sp>
      <p:graphicFrame>
        <p:nvGraphicFramePr>
          <p:cNvPr id="5" name="圖表 4"/>
          <p:cNvGraphicFramePr/>
          <p:nvPr>
            <p:extLst>
              <p:ext uri="{D42A27DB-BD31-4B8C-83A1-F6EECF244321}">
                <p14:modId xmlns:p14="http://schemas.microsoft.com/office/powerpoint/2010/main" val="1205480542"/>
              </p:ext>
            </p:extLst>
          </p:nvPr>
        </p:nvGraphicFramePr>
        <p:xfrm>
          <a:off x="1524000" y="1707654"/>
          <a:ext cx="6096000" cy="2896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矩形 6"/>
          <p:cNvSpPr/>
          <p:nvPr/>
        </p:nvSpPr>
        <p:spPr>
          <a:xfrm>
            <a:off x="3559577" y="3377852"/>
            <a:ext cx="979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ctr"/>
            <a:r>
              <a:rPr lang="en-US" altLang="zh-TW" sz="1400" b="1" u="none" strike="noStrike" dirty="0" smtClean="0">
                <a:effectLst/>
              </a:rPr>
              <a:t>3,102,857</a:t>
            </a:r>
            <a:endParaRPr lang="en-US" altLang="zh-TW" sz="1400" b="1" dirty="0">
              <a:solidFill>
                <a:srgbClr val="262626"/>
              </a:solidFill>
              <a:latin typeface="微軟正黑體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51287" y="2715766"/>
            <a:ext cx="10791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ctr"/>
            <a:r>
              <a:rPr lang="en-US" altLang="zh-TW" sz="1400" b="1" u="none" strike="noStrike" dirty="0" smtClean="0">
                <a:effectLst/>
              </a:rPr>
              <a:t>31,028,571</a:t>
            </a:r>
            <a:endParaRPr lang="en-US" altLang="zh-TW" sz="1400" b="1" dirty="0">
              <a:solidFill>
                <a:srgbClr val="262626"/>
              </a:solidFill>
              <a:latin typeface="微軟正黑體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940152" y="2036728"/>
            <a:ext cx="10791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ctr"/>
            <a:r>
              <a:rPr lang="en-US" altLang="zh-TW" sz="1400" b="1" u="none" strike="noStrike" dirty="0" smtClean="0">
                <a:effectLst/>
              </a:rPr>
              <a:t>62,057,142</a:t>
            </a:r>
            <a:endParaRPr lang="en-US" altLang="zh-TW" sz="1400" b="1" dirty="0">
              <a:solidFill>
                <a:srgbClr val="262626"/>
              </a:solidFill>
              <a:latin typeface="微軟正黑體"/>
            </a:endParaRPr>
          </a:p>
        </p:txBody>
      </p:sp>
      <p:grpSp>
        <p:nvGrpSpPr>
          <p:cNvPr id="26" name="群組 25"/>
          <p:cNvGrpSpPr/>
          <p:nvPr/>
        </p:nvGrpSpPr>
        <p:grpSpPr>
          <a:xfrm>
            <a:off x="2465031" y="1847909"/>
            <a:ext cx="3456384" cy="2016224"/>
            <a:chOff x="2483767" y="1851670"/>
            <a:chExt cx="2736305" cy="2016224"/>
          </a:xfrm>
        </p:grpSpPr>
        <p:cxnSp>
          <p:nvCxnSpPr>
            <p:cNvPr id="18" name="肘形接點 17"/>
            <p:cNvCxnSpPr/>
            <p:nvPr/>
          </p:nvCxnSpPr>
          <p:spPr>
            <a:xfrm rot="10800000" flipV="1">
              <a:off x="2483768" y="2499742"/>
              <a:ext cx="2736304" cy="885285"/>
            </a:xfrm>
            <a:prstGeom prst="bentConnector3">
              <a:avLst>
                <a:gd name="adj1" fmla="val 52731"/>
              </a:avLst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>
              <a:off x="2483767" y="3385028"/>
              <a:ext cx="0" cy="482866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>
            <a:xfrm>
              <a:off x="5220072" y="1851670"/>
              <a:ext cx="0" cy="648072"/>
            </a:xfrm>
            <a:prstGeom prst="line">
              <a:avLst/>
            </a:prstGeom>
            <a:ln>
              <a:headEnd type="arrow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7" name="流程圖: 文件 6"/>
          <p:cNvSpPr/>
          <p:nvPr/>
        </p:nvSpPr>
        <p:spPr>
          <a:xfrm>
            <a:off x="7592199" y="1438786"/>
            <a:ext cx="540000" cy="297163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831"/>
              <a:gd name="connsiteX1" fmla="*/ 21600 w 21600"/>
              <a:gd name="connsiteY1" fmla="*/ 0 h 21831"/>
              <a:gd name="connsiteX2" fmla="*/ 21255 w 21600"/>
              <a:gd name="connsiteY2" fmla="*/ 20145 h 21831"/>
              <a:gd name="connsiteX3" fmla="*/ 0 w 21600"/>
              <a:gd name="connsiteY3" fmla="*/ 20172 h 21831"/>
              <a:gd name="connsiteX4" fmla="*/ 0 w 21600"/>
              <a:gd name="connsiteY4" fmla="*/ 0 h 21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831">
                <a:moveTo>
                  <a:pt x="0" y="0"/>
                </a:moveTo>
                <a:lnTo>
                  <a:pt x="21600" y="0"/>
                </a:lnTo>
                <a:cubicBezTo>
                  <a:pt x="21600" y="5774"/>
                  <a:pt x="21255" y="14371"/>
                  <a:pt x="21255" y="20145"/>
                </a:cubicBezTo>
                <a:cubicBezTo>
                  <a:pt x="10455" y="20145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</a:rPr>
              <a:t>主要收入為</a:t>
            </a:r>
            <a:r>
              <a:rPr lang="zh-TW" altLang="en-US" sz="2400" b="1" dirty="0" smtClean="0">
                <a:solidFill>
                  <a:schemeClr val="accent1"/>
                </a:solidFill>
              </a:rPr>
              <a:t>廣告收入</a:t>
            </a:r>
            <a:endParaRPr lang="zh-TW" altLang="zh-TW" sz="2400" b="1" dirty="0">
              <a:solidFill>
                <a:schemeClr val="accent1"/>
              </a:solidFill>
            </a:endParaRPr>
          </a:p>
        </p:txBody>
      </p:sp>
      <p:sp>
        <p:nvSpPr>
          <p:cNvPr id="28" name="流程圖: 文件 6"/>
          <p:cNvSpPr/>
          <p:nvPr/>
        </p:nvSpPr>
        <p:spPr>
          <a:xfrm>
            <a:off x="8357859" y="1662288"/>
            <a:ext cx="540000" cy="2414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831"/>
              <a:gd name="connsiteX1" fmla="*/ 21600 w 21600"/>
              <a:gd name="connsiteY1" fmla="*/ 0 h 21831"/>
              <a:gd name="connsiteX2" fmla="*/ 21255 w 21600"/>
              <a:gd name="connsiteY2" fmla="*/ 20145 h 21831"/>
              <a:gd name="connsiteX3" fmla="*/ 0 w 21600"/>
              <a:gd name="connsiteY3" fmla="*/ 20172 h 21831"/>
              <a:gd name="connsiteX4" fmla="*/ 0 w 21600"/>
              <a:gd name="connsiteY4" fmla="*/ 0 h 21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831">
                <a:moveTo>
                  <a:pt x="0" y="0"/>
                </a:moveTo>
                <a:lnTo>
                  <a:pt x="21600" y="0"/>
                </a:lnTo>
                <a:cubicBezTo>
                  <a:pt x="21600" y="5774"/>
                  <a:pt x="21255" y="14371"/>
                  <a:pt x="21255" y="20145"/>
                </a:cubicBezTo>
                <a:cubicBezTo>
                  <a:pt x="10455" y="20145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</a:rPr>
              <a:t>收入</a:t>
            </a:r>
            <a:r>
              <a:rPr lang="zh-TW" altLang="en-US" sz="2400" b="1" dirty="0" smtClean="0">
                <a:solidFill>
                  <a:schemeClr val="accent4">
                    <a:lumMod val="75000"/>
                  </a:schemeClr>
                </a:solidFill>
              </a:rPr>
              <a:t>持續成長</a:t>
            </a:r>
            <a:endParaRPr lang="zh-TW" altLang="zh-TW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1691680" y="541500"/>
            <a:ext cx="7428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/>
              <a:t>預估未來三年成本分析 </a:t>
            </a:r>
            <a:r>
              <a:rPr lang="en-US" altLang="zh-TW" sz="1600" dirty="0" smtClean="0"/>
              <a:t>/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</a:rPr>
              <a:t>主要收入分析 </a:t>
            </a:r>
            <a:r>
              <a:rPr lang="en-US" altLang="zh-TW" sz="1600" dirty="0" smtClean="0"/>
              <a:t>/</a:t>
            </a:r>
            <a:r>
              <a:rPr lang="zh-TW" altLang="en-US" sz="1600" dirty="0" smtClean="0"/>
              <a:t>未來</a:t>
            </a:r>
            <a:r>
              <a:rPr lang="en-US" altLang="zh-TW" sz="1600" dirty="0" smtClean="0"/>
              <a:t>3</a:t>
            </a:r>
            <a:r>
              <a:rPr lang="zh-TW" altLang="en-US" sz="1600" dirty="0" smtClean="0"/>
              <a:t>年預估的損益結果 </a:t>
            </a:r>
            <a:r>
              <a:rPr lang="en-US" altLang="zh-TW" sz="1600" dirty="0" smtClean="0"/>
              <a:t>/</a:t>
            </a:r>
            <a:r>
              <a:rPr lang="zh-TW" altLang="en-US" sz="1600" dirty="0" smtClean="0"/>
              <a:t> 財務資訊分析</a:t>
            </a:r>
          </a:p>
        </p:txBody>
      </p:sp>
    </p:spTree>
    <p:extLst>
      <p:ext uri="{BB962C8B-B14F-4D97-AF65-F5344CB8AC3E}">
        <p14:creationId xmlns:p14="http://schemas.microsoft.com/office/powerpoint/2010/main" val="140682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 uiExpand="1">
        <p:bldSub>
          <a:bldChart bld="series"/>
        </p:bldSub>
      </p:bldGraphic>
      <p:bldGraphic spid="5" grpId="1" uiExpand="1">
        <p:bldSub>
          <a:bldChart bld="series"/>
        </p:bldSub>
      </p:bldGraphic>
      <p:bldP spid="7" grpId="0"/>
      <p:bldP spid="8" grpId="0"/>
      <p:bldP spid="9" grpId="0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F1FF-1150-4865-8395-7EE9AE6BE518}" type="datetime1">
              <a:rPr lang="zh-TW" altLang="en-US" smtClean="0"/>
              <a:t>2015/12/21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056AD-4F67-47EB-B264-A7F052726E7E}" type="slidenum">
              <a:rPr lang="zh-TW" altLang="en-US" smtClean="0"/>
              <a:t>19</a:t>
            </a:fld>
            <a:endParaRPr lang="zh-TW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844422"/>
              </p:ext>
            </p:extLst>
          </p:nvPr>
        </p:nvGraphicFramePr>
        <p:xfrm>
          <a:off x="1331639" y="3579862"/>
          <a:ext cx="6120679" cy="1150620"/>
        </p:xfrm>
        <a:graphic>
          <a:graphicData uri="http://schemas.openxmlformats.org/drawingml/2006/table">
            <a:tbl>
              <a:tblPr/>
              <a:tblGrid>
                <a:gridCol w="1296145"/>
                <a:gridCol w="1608178"/>
                <a:gridCol w="1608178"/>
                <a:gridCol w="1608178"/>
              </a:tblGrid>
              <a:tr h="228600">
                <a:tc>
                  <a:txBody>
                    <a:bodyPr/>
                    <a:lstStyle/>
                    <a:p>
                      <a:pPr algn="l" fontAlgn="ctr"/>
                      <a:endParaRPr lang="zh-TW" sz="1400" b="1" i="0" u="none" strike="noStrike" dirty="0">
                        <a:solidFill>
                          <a:srgbClr val="262626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600" b="1" i="0" u="none" strike="noStrike" dirty="0">
                          <a:solidFill>
                            <a:srgbClr val="262626"/>
                          </a:solidFill>
                          <a:effectLst/>
                          <a:latin typeface="微軟正黑體"/>
                        </a:rPr>
                        <a:t>第一年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600" b="1" i="0" u="none" strike="noStrike" dirty="0">
                          <a:solidFill>
                            <a:srgbClr val="262626"/>
                          </a:solidFill>
                          <a:effectLst/>
                          <a:latin typeface="微軟正黑體"/>
                        </a:rPr>
                        <a:t>第二年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sz="1600" b="1" i="0" u="none" strike="noStrike">
                          <a:solidFill>
                            <a:srgbClr val="262626"/>
                          </a:solidFill>
                          <a:effectLst/>
                          <a:latin typeface="微軟正黑體"/>
                        </a:rPr>
                        <a:t>第三年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BF0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sz="1400" b="1" i="0" u="none" strike="noStrike" dirty="0">
                          <a:solidFill>
                            <a:srgbClr val="262626"/>
                          </a:solidFill>
                          <a:effectLst/>
                          <a:latin typeface="微軟正黑體"/>
                        </a:rPr>
                        <a:t>營業</a:t>
                      </a:r>
                      <a:r>
                        <a:rPr lang="zh-TW" sz="1400" b="1" i="0" u="none" strike="noStrike" dirty="0" smtClean="0">
                          <a:solidFill>
                            <a:srgbClr val="262626"/>
                          </a:solidFill>
                          <a:effectLst/>
                          <a:latin typeface="微軟正黑體"/>
                        </a:rPr>
                        <a:t>收入小計</a:t>
                      </a:r>
                      <a:endParaRPr lang="zh-TW" sz="1400" b="1" i="0" u="none" strike="noStrike" dirty="0">
                        <a:solidFill>
                          <a:srgbClr val="262626"/>
                        </a:solidFill>
                        <a:effectLst/>
                        <a:latin typeface="微軟正黑體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微軟正黑體"/>
                        </a:rPr>
                        <a:t>    3,102,857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微軟正黑體"/>
                        </a:rPr>
                        <a:t>     31,028,571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sz="1400" b="0" i="0" u="none" strike="noStrike">
                          <a:solidFill>
                            <a:srgbClr val="262626"/>
                          </a:solidFill>
                          <a:effectLst/>
                          <a:latin typeface="微軟正黑體"/>
                        </a:rPr>
                        <a:t>     62,057,142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BF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zh-TW" sz="1400" b="1" i="0" u="none" strike="noStrike" dirty="0">
                          <a:solidFill>
                            <a:srgbClr val="262626"/>
                          </a:solidFill>
                          <a:effectLst/>
                          <a:latin typeface="微軟正黑體"/>
                        </a:rPr>
                        <a:t>營業成本小計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微軟正黑體"/>
                        </a:rPr>
                        <a:t>          60,000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微軟正黑體"/>
                        </a:rPr>
                        <a:t>          100,000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微軟正黑體"/>
                        </a:rPr>
                        <a:t>       7,518,000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BF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zh-TW" sz="1400" b="1" i="0" u="none" strike="noStrike">
                          <a:solidFill>
                            <a:srgbClr val="262626"/>
                          </a:solidFill>
                          <a:effectLst/>
                          <a:latin typeface="微軟正黑體"/>
                        </a:rPr>
                        <a:t>營業費用小計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sz="1400" b="0" i="0" u="none" strike="noStrike">
                          <a:solidFill>
                            <a:srgbClr val="262626"/>
                          </a:solidFill>
                          <a:effectLst/>
                          <a:latin typeface="微軟正黑體"/>
                        </a:rPr>
                        <a:t>    6,606,807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微軟正黑體"/>
                        </a:rPr>
                        <a:t>     32,038,308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微軟正黑體"/>
                        </a:rPr>
                        <a:t>     48,817,855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BF0"/>
                    </a:solidFill>
                  </a:tcPr>
                </a:tc>
              </a:tr>
              <a:tr h="205740">
                <a:tc>
                  <a:txBody>
                    <a:bodyPr/>
                    <a:lstStyle/>
                    <a:p>
                      <a:pPr algn="l" fontAlgn="ctr"/>
                      <a:r>
                        <a:rPr lang="zh-TW" sz="1400" b="1" i="0" u="none" strike="noStrike">
                          <a:solidFill>
                            <a:srgbClr val="262626"/>
                          </a:solidFill>
                          <a:effectLst/>
                          <a:latin typeface="微軟正黑體"/>
                        </a:rPr>
                        <a:t>本期損益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sz="1400" b="0" i="0" u="none" strike="noStrike">
                          <a:solidFill>
                            <a:srgbClr val="262626"/>
                          </a:solidFill>
                          <a:effectLst/>
                          <a:latin typeface="微軟正黑體"/>
                        </a:rPr>
                        <a:t>-  3,563,950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微軟正黑體"/>
                        </a:rPr>
                        <a:t>-     1,109,737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TW" sz="1400" b="0" i="0" u="none" strike="noStrike" dirty="0">
                          <a:solidFill>
                            <a:srgbClr val="262626"/>
                          </a:solidFill>
                          <a:effectLst/>
                          <a:latin typeface="微軟正黑體"/>
                        </a:rPr>
                        <a:t>       5,721,287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B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圖表 5"/>
          <p:cNvGraphicFramePr/>
          <p:nvPr>
            <p:extLst>
              <p:ext uri="{D42A27DB-BD31-4B8C-83A1-F6EECF244321}">
                <p14:modId xmlns:p14="http://schemas.microsoft.com/office/powerpoint/2010/main" val="1235178863"/>
              </p:ext>
            </p:extLst>
          </p:nvPr>
        </p:nvGraphicFramePr>
        <p:xfrm>
          <a:off x="1524000" y="1491630"/>
          <a:ext cx="609600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矩形 6"/>
          <p:cNvSpPr/>
          <p:nvPr/>
        </p:nvSpPr>
        <p:spPr>
          <a:xfrm>
            <a:off x="2560331" y="915566"/>
            <a:ext cx="3975768" cy="52322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5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</p:spPr>
        <p:txBody>
          <a:bodyPr wrap="none">
            <a:spAutoFit/>
          </a:bodyPr>
          <a:lstStyle/>
          <a:p>
            <a:pPr algn="ctr"/>
            <a:r>
              <a:rPr lang="zh-TW" altLang="en-US" sz="2800" dirty="0" smtClean="0"/>
              <a:t>未來</a:t>
            </a:r>
            <a:r>
              <a:rPr lang="en-US" altLang="zh-TW" sz="2800" dirty="0" smtClean="0"/>
              <a:t>3</a:t>
            </a:r>
            <a:r>
              <a:rPr lang="zh-TW" altLang="en-US" sz="2800" dirty="0" smtClean="0"/>
              <a:t>年預估的損益結果</a:t>
            </a:r>
            <a:endParaRPr lang="zh-TW" altLang="en-US" sz="2800" dirty="0"/>
          </a:p>
        </p:txBody>
      </p:sp>
      <p:cxnSp>
        <p:nvCxnSpPr>
          <p:cNvPr id="9" name="直線單箭頭接點 8"/>
          <p:cNvCxnSpPr/>
          <p:nvPr/>
        </p:nvCxnSpPr>
        <p:spPr>
          <a:xfrm flipV="1">
            <a:off x="3491880" y="1923678"/>
            <a:ext cx="3168352" cy="792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流程圖: 文件 6"/>
          <p:cNvSpPr/>
          <p:nvPr/>
        </p:nvSpPr>
        <p:spPr>
          <a:xfrm>
            <a:off x="8100392" y="1934719"/>
            <a:ext cx="540000" cy="256152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831"/>
              <a:gd name="connsiteX1" fmla="*/ 21600 w 21600"/>
              <a:gd name="connsiteY1" fmla="*/ 0 h 21831"/>
              <a:gd name="connsiteX2" fmla="*/ 21255 w 21600"/>
              <a:gd name="connsiteY2" fmla="*/ 20145 h 21831"/>
              <a:gd name="connsiteX3" fmla="*/ 0 w 21600"/>
              <a:gd name="connsiteY3" fmla="*/ 20172 h 21831"/>
              <a:gd name="connsiteX4" fmla="*/ 0 w 21600"/>
              <a:gd name="connsiteY4" fmla="*/ 0 h 21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831">
                <a:moveTo>
                  <a:pt x="0" y="0"/>
                </a:moveTo>
                <a:lnTo>
                  <a:pt x="21600" y="0"/>
                </a:lnTo>
                <a:cubicBezTo>
                  <a:pt x="21600" y="5774"/>
                  <a:pt x="21255" y="14371"/>
                  <a:pt x="21255" y="20145"/>
                </a:cubicBezTo>
                <a:cubicBezTo>
                  <a:pt x="10455" y="20145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</a:rPr>
              <a:t>預估損益</a:t>
            </a:r>
            <a:r>
              <a:rPr lang="zh-TW" altLang="en-US" sz="2400" b="1" dirty="0" smtClean="0">
                <a:solidFill>
                  <a:schemeClr val="accent1"/>
                </a:solidFill>
              </a:rPr>
              <a:t>大幅成長</a:t>
            </a:r>
            <a:endParaRPr lang="zh-TW" altLang="zh-TW" sz="2800" b="1" dirty="0">
              <a:solidFill>
                <a:schemeClr val="accent1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691680" y="541500"/>
            <a:ext cx="7545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/>
              <a:t>預估未來三年成本分析 </a:t>
            </a:r>
            <a:r>
              <a:rPr lang="en-US" altLang="zh-TW" sz="1600" dirty="0" smtClean="0"/>
              <a:t>/</a:t>
            </a:r>
            <a:r>
              <a:rPr lang="zh-TW" altLang="en-US" sz="1600" dirty="0" smtClean="0"/>
              <a:t>主要收入分析</a:t>
            </a:r>
            <a:r>
              <a:rPr lang="zh-TW" altLang="en-US" sz="1600" dirty="0"/>
              <a:t> </a:t>
            </a:r>
            <a:r>
              <a:rPr lang="en-US" altLang="zh-TW" sz="1600" dirty="0" smtClean="0"/>
              <a:t>/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</a:rPr>
              <a:t>未來</a:t>
            </a: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</a:rPr>
              <a:t>年預估的損益結果 </a:t>
            </a:r>
            <a:r>
              <a:rPr lang="en-US" altLang="zh-TW" sz="1600" dirty="0" smtClean="0"/>
              <a:t>/</a:t>
            </a:r>
            <a:r>
              <a:rPr lang="zh-TW" altLang="en-US" sz="1600" dirty="0" smtClean="0"/>
              <a:t> 財務資訊分析</a:t>
            </a:r>
          </a:p>
        </p:txBody>
      </p:sp>
    </p:spTree>
    <p:extLst>
      <p:ext uri="{BB962C8B-B14F-4D97-AF65-F5344CB8AC3E}">
        <p14:creationId xmlns:p14="http://schemas.microsoft.com/office/powerpoint/2010/main" val="353196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  <p:bldP spid="7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9CF7-BC90-4043-ACBC-EF3620D61A05}" type="datetime1">
              <a:rPr lang="zh-TW" altLang="en-US" smtClean="0"/>
              <a:t>2015/12/21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056AD-4F67-47EB-B264-A7F052726E7E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616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6F1FF-1150-4865-8395-7EE9AE6BE518}" type="datetime1">
              <a:rPr lang="zh-TW" altLang="en-US" smtClean="0"/>
              <a:t>2015/12/21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056AD-4F67-47EB-B264-A7F052726E7E}" type="slidenum">
              <a:rPr lang="zh-TW" altLang="en-US" smtClean="0"/>
              <a:t>20</a:t>
            </a:fld>
            <a:endParaRPr lang="zh-TW" altLang="en-US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089052472"/>
              </p:ext>
            </p:extLst>
          </p:nvPr>
        </p:nvGraphicFramePr>
        <p:xfrm>
          <a:off x="1547664" y="2427734"/>
          <a:ext cx="6288360" cy="2464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/>
          <p:cNvSpPr/>
          <p:nvPr/>
        </p:nvSpPr>
        <p:spPr>
          <a:xfrm>
            <a:off x="3132000" y="915566"/>
            <a:ext cx="2880000" cy="52322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5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</p:spPr>
        <p:txBody>
          <a:bodyPr wrap="none">
            <a:spAutoFit/>
          </a:bodyPr>
          <a:lstStyle/>
          <a:p>
            <a:pPr algn="ctr"/>
            <a:r>
              <a:rPr lang="zh-TW" altLang="en-US" sz="2800" dirty="0" smtClean="0"/>
              <a:t>財務資訊分析</a:t>
            </a:r>
            <a:endParaRPr lang="zh-TW" altLang="en-US" sz="2800" dirty="0"/>
          </a:p>
        </p:txBody>
      </p:sp>
      <p:sp>
        <p:nvSpPr>
          <p:cNvPr id="6" name="橢圓 5"/>
          <p:cNvSpPr/>
          <p:nvPr/>
        </p:nvSpPr>
        <p:spPr>
          <a:xfrm>
            <a:off x="2434682" y="2542343"/>
            <a:ext cx="720000" cy="7200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成本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分析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橢圓 6"/>
          <p:cNvSpPr/>
          <p:nvPr/>
        </p:nvSpPr>
        <p:spPr>
          <a:xfrm>
            <a:off x="4212987" y="2067574"/>
            <a:ext cx="720000" cy="7200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主要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收入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橢圓 7"/>
          <p:cNvSpPr/>
          <p:nvPr/>
        </p:nvSpPr>
        <p:spPr>
          <a:xfrm>
            <a:off x="6300192" y="1657369"/>
            <a:ext cx="720000" cy="7200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預估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損益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流程圖: 文件 6"/>
          <p:cNvSpPr/>
          <p:nvPr/>
        </p:nvSpPr>
        <p:spPr>
          <a:xfrm>
            <a:off x="8100392" y="1631906"/>
            <a:ext cx="540000" cy="256152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831"/>
              <a:gd name="connsiteX1" fmla="*/ 21600 w 21600"/>
              <a:gd name="connsiteY1" fmla="*/ 0 h 21831"/>
              <a:gd name="connsiteX2" fmla="*/ 21255 w 21600"/>
              <a:gd name="connsiteY2" fmla="*/ 20145 h 21831"/>
              <a:gd name="connsiteX3" fmla="*/ 0 w 21600"/>
              <a:gd name="connsiteY3" fmla="*/ 20172 h 21831"/>
              <a:gd name="connsiteX4" fmla="*/ 0 w 21600"/>
              <a:gd name="connsiteY4" fmla="*/ 0 h 21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831">
                <a:moveTo>
                  <a:pt x="0" y="0"/>
                </a:moveTo>
                <a:lnTo>
                  <a:pt x="21600" y="0"/>
                </a:lnTo>
                <a:cubicBezTo>
                  <a:pt x="21600" y="5774"/>
                  <a:pt x="21255" y="14371"/>
                  <a:pt x="21255" y="20145"/>
                </a:cubicBezTo>
                <a:cubicBezTo>
                  <a:pt x="10455" y="20145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</a:rPr>
              <a:t>持續</a:t>
            </a:r>
            <a:r>
              <a:rPr lang="zh-TW" altLang="en-US" sz="2400" b="1" dirty="0" smtClean="0">
                <a:solidFill>
                  <a:schemeClr val="accent5"/>
                </a:solidFill>
              </a:rPr>
              <a:t>創造</a:t>
            </a:r>
            <a:r>
              <a:rPr lang="zh-TW" altLang="en-US" sz="2000" dirty="0" smtClean="0">
                <a:solidFill>
                  <a:schemeClr val="tx1"/>
                </a:solidFill>
              </a:rPr>
              <a:t>企業價值</a:t>
            </a:r>
            <a:endParaRPr lang="zh-TW" altLang="zh-TW" sz="2000" dirty="0">
              <a:solidFill>
                <a:schemeClr val="tx1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691680" y="541500"/>
            <a:ext cx="7422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/>
              <a:t>預估未來三年成本分析 </a:t>
            </a:r>
            <a:r>
              <a:rPr lang="en-US" altLang="zh-TW" sz="1600" dirty="0" smtClean="0"/>
              <a:t>/</a:t>
            </a:r>
            <a:r>
              <a:rPr lang="zh-TW" altLang="en-US" sz="1600" dirty="0" smtClean="0"/>
              <a:t>主要收入分析</a:t>
            </a:r>
            <a:r>
              <a:rPr lang="zh-TW" altLang="en-US" sz="1600" dirty="0"/>
              <a:t> </a:t>
            </a:r>
            <a:r>
              <a:rPr lang="en-US" altLang="zh-TW" sz="1600" dirty="0" smtClean="0"/>
              <a:t>/</a:t>
            </a:r>
            <a:r>
              <a:rPr lang="zh-TW" altLang="en-US" sz="1600" dirty="0" smtClean="0"/>
              <a:t>未來</a:t>
            </a:r>
            <a:r>
              <a:rPr lang="en-US" altLang="zh-TW" sz="1600" dirty="0" smtClean="0"/>
              <a:t>3</a:t>
            </a:r>
            <a:r>
              <a:rPr lang="zh-TW" altLang="en-US" sz="1600" dirty="0" smtClean="0"/>
              <a:t>年預估的損益結果 </a:t>
            </a:r>
            <a:r>
              <a:rPr lang="en-US" altLang="zh-TW" sz="1600" dirty="0" smtClean="0"/>
              <a:t>/</a:t>
            </a:r>
            <a:r>
              <a:rPr lang="zh-TW" altLang="en-US" sz="1600" dirty="0" smtClean="0"/>
              <a:t> 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</a:rPr>
              <a:t>財務資訊分析</a:t>
            </a:r>
          </a:p>
        </p:txBody>
      </p:sp>
    </p:spTree>
    <p:extLst>
      <p:ext uri="{BB962C8B-B14F-4D97-AF65-F5344CB8AC3E}">
        <p14:creationId xmlns:p14="http://schemas.microsoft.com/office/powerpoint/2010/main" val="59090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49CF61-5001-48DF-BD8B-DA0325702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5149CF61-5001-48DF-BD8B-DA03257024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B31C00-025B-471D-8081-C9408DCE5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6DB31C00-025B-471D-8081-C9408DCE51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671B01-53A2-4F9E-B342-69C2E5FB8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E3671B01-53A2-4F9E-B342-69C2E5FB8E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AF7143-56B0-4717-B4DB-334507E2EF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7EAF7143-56B0-4717-B4DB-334507E2EF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A37EC6-2633-4427-9A89-80D93E722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5AA37EC6-2633-4427-9A89-80D93E722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D002E2-4DDC-4D10-9120-AF7F7532B1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70D002E2-4DDC-4D10-9120-AF7F7532B1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D0A2C7-0A97-466A-8117-966FEC96CE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EDD0A2C7-0A97-466A-8117-966FEC96CE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670631-8741-4F73-BD2E-BDF7B239E0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14670631-8741-4F73-BD2E-BDF7B239E0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/>
        </p:bldSub>
      </p:bldGraphic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46FF1-0091-4875-BD1F-418E314A4939}" type="datetime1">
              <a:rPr lang="zh-TW" altLang="en-US" smtClean="0"/>
              <a:t>2015/12/21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056AD-4F67-47EB-B264-A7F052726E7E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393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B54EC-6554-47D5-B68C-7270AF01D386}" type="datetime1">
              <a:rPr lang="zh-TW" altLang="en-US" smtClean="0"/>
              <a:t>2015/12/21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056AD-4F67-47EB-B264-A7F052726E7E}" type="slidenum">
              <a:rPr lang="zh-TW" altLang="en-US" smtClean="0"/>
              <a:t>22</a:t>
            </a:fld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3154504" y="913215"/>
            <a:ext cx="2880000" cy="52322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</p:spPr>
        <p:txBody>
          <a:bodyPr wrap="none">
            <a:spAutoFit/>
          </a:bodyPr>
          <a:lstStyle/>
          <a:p>
            <a:pPr algn="ctr"/>
            <a:r>
              <a:rPr lang="zh-TW" altLang="en-US" sz="2800" dirty="0" smtClean="0"/>
              <a:t>主要目標</a:t>
            </a:r>
            <a:endParaRPr lang="zh-TW" altLang="en-US" sz="2800" dirty="0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248896968"/>
              </p:ext>
            </p:extLst>
          </p:nvPr>
        </p:nvGraphicFramePr>
        <p:xfrm>
          <a:off x="107504" y="1645093"/>
          <a:ext cx="4344144" cy="296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手繪多邊形 7"/>
          <p:cNvSpPr/>
          <p:nvPr/>
        </p:nvSpPr>
        <p:spPr>
          <a:xfrm>
            <a:off x="6034504" y="2905899"/>
            <a:ext cx="1754081" cy="1754081"/>
          </a:xfrm>
          <a:custGeom>
            <a:avLst/>
            <a:gdLst>
              <a:gd name="connsiteX0" fmla="*/ 1245054 w 1754081"/>
              <a:gd name="connsiteY0" fmla="*/ 279668 h 1754081"/>
              <a:gd name="connsiteX1" fmla="*/ 1381494 w 1754081"/>
              <a:gd name="connsiteY1" fmla="*/ 165175 h 1754081"/>
              <a:gd name="connsiteX2" fmla="*/ 1490493 w 1754081"/>
              <a:gd name="connsiteY2" fmla="*/ 256637 h 1754081"/>
              <a:gd name="connsiteX3" fmla="*/ 1401433 w 1754081"/>
              <a:gd name="connsiteY3" fmla="*/ 410885 h 1754081"/>
              <a:gd name="connsiteX4" fmla="*/ 1542939 w 1754081"/>
              <a:gd name="connsiteY4" fmla="*/ 655981 h 1754081"/>
              <a:gd name="connsiteX5" fmla="*/ 1721052 w 1754081"/>
              <a:gd name="connsiteY5" fmla="*/ 655977 h 1754081"/>
              <a:gd name="connsiteX6" fmla="*/ 1745760 w 1754081"/>
              <a:gd name="connsiteY6" fmla="*/ 796104 h 1754081"/>
              <a:gd name="connsiteX7" fmla="*/ 1578387 w 1754081"/>
              <a:gd name="connsiteY7" fmla="*/ 857018 h 1754081"/>
              <a:gd name="connsiteX8" fmla="*/ 1529242 w 1754081"/>
              <a:gd name="connsiteY8" fmla="*/ 1135731 h 1754081"/>
              <a:gd name="connsiteX9" fmla="*/ 1665688 w 1754081"/>
              <a:gd name="connsiteY9" fmla="*/ 1250216 h 1754081"/>
              <a:gd name="connsiteX10" fmla="*/ 1594544 w 1754081"/>
              <a:gd name="connsiteY10" fmla="*/ 1373442 h 1754081"/>
              <a:gd name="connsiteX11" fmla="*/ 1427174 w 1754081"/>
              <a:gd name="connsiteY11" fmla="*/ 1312519 h 1754081"/>
              <a:gd name="connsiteX12" fmla="*/ 1210374 w 1754081"/>
              <a:gd name="connsiteY12" fmla="*/ 1494436 h 1754081"/>
              <a:gd name="connsiteX13" fmla="*/ 1241307 w 1754081"/>
              <a:gd name="connsiteY13" fmla="*/ 1669842 h 1754081"/>
              <a:gd name="connsiteX14" fmla="*/ 1107599 w 1754081"/>
              <a:gd name="connsiteY14" fmla="*/ 1718508 h 1754081"/>
              <a:gd name="connsiteX15" fmla="*/ 1018547 w 1754081"/>
              <a:gd name="connsiteY15" fmla="*/ 1564255 h 1754081"/>
              <a:gd name="connsiteX16" fmla="*/ 735535 w 1754081"/>
              <a:gd name="connsiteY16" fmla="*/ 1564255 h 1754081"/>
              <a:gd name="connsiteX17" fmla="*/ 646482 w 1754081"/>
              <a:gd name="connsiteY17" fmla="*/ 1718508 h 1754081"/>
              <a:gd name="connsiteX18" fmla="*/ 512774 w 1754081"/>
              <a:gd name="connsiteY18" fmla="*/ 1669842 h 1754081"/>
              <a:gd name="connsiteX19" fmla="*/ 543708 w 1754081"/>
              <a:gd name="connsiteY19" fmla="*/ 1494436 h 1754081"/>
              <a:gd name="connsiteX20" fmla="*/ 326908 w 1754081"/>
              <a:gd name="connsiteY20" fmla="*/ 1312519 h 1754081"/>
              <a:gd name="connsiteX21" fmla="*/ 159537 w 1754081"/>
              <a:gd name="connsiteY21" fmla="*/ 1373442 h 1754081"/>
              <a:gd name="connsiteX22" fmla="*/ 88393 w 1754081"/>
              <a:gd name="connsiteY22" fmla="*/ 1250216 h 1754081"/>
              <a:gd name="connsiteX23" fmla="*/ 224838 w 1754081"/>
              <a:gd name="connsiteY23" fmla="*/ 1135731 h 1754081"/>
              <a:gd name="connsiteX24" fmla="*/ 175693 w 1754081"/>
              <a:gd name="connsiteY24" fmla="*/ 857018 h 1754081"/>
              <a:gd name="connsiteX25" fmla="*/ 8321 w 1754081"/>
              <a:gd name="connsiteY25" fmla="*/ 796104 h 1754081"/>
              <a:gd name="connsiteX26" fmla="*/ 33029 w 1754081"/>
              <a:gd name="connsiteY26" fmla="*/ 655977 h 1754081"/>
              <a:gd name="connsiteX27" fmla="*/ 211142 w 1754081"/>
              <a:gd name="connsiteY27" fmla="*/ 655981 h 1754081"/>
              <a:gd name="connsiteX28" fmla="*/ 352648 w 1754081"/>
              <a:gd name="connsiteY28" fmla="*/ 410885 h 1754081"/>
              <a:gd name="connsiteX29" fmla="*/ 263588 w 1754081"/>
              <a:gd name="connsiteY29" fmla="*/ 256637 h 1754081"/>
              <a:gd name="connsiteX30" fmla="*/ 372587 w 1754081"/>
              <a:gd name="connsiteY30" fmla="*/ 165175 h 1754081"/>
              <a:gd name="connsiteX31" fmla="*/ 509027 w 1754081"/>
              <a:gd name="connsiteY31" fmla="*/ 279668 h 1754081"/>
              <a:gd name="connsiteX32" fmla="*/ 774972 w 1754081"/>
              <a:gd name="connsiteY32" fmla="*/ 182872 h 1754081"/>
              <a:gd name="connsiteX33" fmla="*/ 805896 w 1754081"/>
              <a:gd name="connsiteY33" fmla="*/ 7464 h 1754081"/>
              <a:gd name="connsiteX34" fmla="*/ 948185 w 1754081"/>
              <a:gd name="connsiteY34" fmla="*/ 7464 h 1754081"/>
              <a:gd name="connsiteX35" fmla="*/ 979109 w 1754081"/>
              <a:gd name="connsiteY35" fmla="*/ 182872 h 1754081"/>
              <a:gd name="connsiteX36" fmla="*/ 1245054 w 1754081"/>
              <a:gd name="connsiteY36" fmla="*/ 279668 h 1754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754081" h="1754081">
                <a:moveTo>
                  <a:pt x="1245054" y="279668"/>
                </a:moveTo>
                <a:lnTo>
                  <a:pt x="1381494" y="165175"/>
                </a:lnTo>
                <a:lnTo>
                  <a:pt x="1490493" y="256637"/>
                </a:lnTo>
                <a:lnTo>
                  <a:pt x="1401433" y="410885"/>
                </a:lnTo>
                <a:cubicBezTo>
                  <a:pt x="1464760" y="482124"/>
                  <a:pt x="1512908" y="565519"/>
                  <a:pt x="1542939" y="655981"/>
                </a:cubicBezTo>
                <a:lnTo>
                  <a:pt x="1721052" y="655977"/>
                </a:lnTo>
                <a:lnTo>
                  <a:pt x="1745760" y="796104"/>
                </a:lnTo>
                <a:lnTo>
                  <a:pt x="1578387" y="857018"/>
                </a:lnTo>
                <a:cubicBezTo>
                  <a:pt x="1581107" y="952296"/>
                  <a:pt x="1564385" y="1047129"/>
                  <a:pt x="1529242" y="1135731"/>
                </a:cubicBezTo>
                <a:lnTo>
                  <a:pt x="1665688" y="1250216"/>
                </a:lnTo>
                <a:lnTo>
                  <a:pt x="1594544" y="1373442"/>
                </a:lnTo>
                <a:lnTo>
                  <a:pt x="1427174" y="1312519"/>
                </a:lnTo>
                <a:cubicBezTo>
                  <a:pt x="1368014" y="1387255"/>
                  <a:pt x="1294247" y="1449153"/>
                  <a:pt x="1210374" y="1494436"/>
                </a:cubicBezTo>
                <a:lnTo>
                  <a:pt x="1241307" y="1669842"/>
                </a:lnTo>
                <a:lnTo>
                  <a:pt x="1107599" y="1718508"/>
                </a:lnTo>
                <a:lnTo>
                  <a:pt x="1018547" y="1564255"/>
                </a:lnTo>
                <a:cubicBezTo>
                  <a:pt x="925189" y="1583479"/>
                  <a:pt x="828893" y="1583479"/>
                  <a:pt x="735535" y="1564255"/>
                </a:cubicBezTo>
                <a:lnTo>
                  <a:pt x="646482" y="1718508"/>
                </a:lnTo>
                <a:lnTo>
                  <a:pt x="512774" y="1669842"/>
                </a:lnTo>
                <a:lnTo>
                  <a:pt x="543708" y="1494436"/>
                </a:lnTo>
                <a:cubicBezTo>
                  <a:pt x="459835" y="1449153"/>
                  <a:pt x="386068" y="1387255"/>
                  <a:pt x="326908" y="1312519"/>
                </a:cubicBezTo>
                <a:lnTo>
                  <a:pt x="159537" y="1373442"/>
                </a:lnTo>
                <a:lnTo>
                  <a:pt x="88393" y="1250216"/>
                </a:lnTo>
                <a:lnTo>
                  <a:pt x="224838" y="1135731"/>
                </a:lnTo>
                <a:cubicBezTo>
                  <a:pt x="189695" y="1047129"/>
                  <a:pt x="172973" y="952296"/>
                  <a:pt x="175693" y="857018"/>
                </a:cubicBezTo>
                <a:lnTo>
                  <a:pt x="8321" y="796104"/>
                </a:lnTo>
                <a:lnTo>
                  <a:pt x="33029" y="655977"/>
                </a:lnTo>
                <a:lnTo>
                  <a:pt x="211142" y="655981"/>
                </a:lnTo>
                <a:cubicBezTo>
                  <a:pt x="241173" y="565519"/>
                  <a:pt x="289321" y="482124"/>
                  <a:pt x="352648" y="410885"/>
                </a:cubicBezTo>
                <a:lnTo>
                  <a:pt x="263588" y="256637"/>
                </a:lnTo>
                <a:lnTo>
                  <a:pt x="372587" y="165175"/>
                </a:lnTo>
                <a:lnTo>
                  <a:pt x="509027" y="279668"/>
                </a:lnTo>
                <a:cubicBezTo>
                  <a:pt x="590180" y="229673"/>
                  <a:pt x="680669" y="196738"/>
                  <a:pt x="774972" y="182872"/>
                </a:cubicBezTo>
                <a:lnTo>
                  <a:pt x="805896" y="7464"/>
                </a:lnTo>
                <a:lnTo>
                  <a:pt x="948185" y="7464"/>
                </a:lnTo>
                <a:lnTo>
                  <a:pt x="979109" y="182872"/>
                </a:lnTo>
                <a:cubicBezTo>
                  <a:pt x="1073412" y="196738"/>
                  <a:pt x="1163901" y="229673"/>
                  <a:pt x="1245054" y="279668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5038" tIns="483275" rIns="425038" bIns="513952" numCol="1" spcCol="1270" anchor="ctr" anchorCtr="0">
            <a:noAutofit/>
          </a:bodyPr>
          <a:lstStyle/>
          <a:p>
            <a:pPr lvl="0" algn="ctr" defTabSz="2533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5700" kern="1200"/>
          </a:p>
        </p:txBody>
      </p:sp>
      <p:sp>
        <p:nvSpPr>
          <p:cNvPr id="9" name="手繪多邊形 8"/>
          <p:cNvSpPr/>
          <p:nvPr/>
        </p:nvSpPr>
        <p:spPr>
          <a:xfrm>
            <a:off x="5013947" y="2491298"/>
            <a:ext cx="1275695" cy="1275695"/>
          </a:xfrm>
          <a:custGeom>
            <a:avLst/>
            <a:gdLst>
              <a:gd name="connsiteX0" fmla="*/ 954535 w 1275695"/>
              <a:gd name="connsiteY0" fmla="*/ 323101 h 1275695"/>
              <a:gd name="connsiteX1" fmla="*/ 1142743 w 1275695"/>
              <a:gd name="connsiteY1" fmla="*/ 266379 h 1275695"/>
              <a:gd name="connsiteX2" fmla="*/ 1211997 w 1275695"/>
              <a:gd name="connsiteY2" fmla="*/ 386330 h 1275695"/>
              <a:gd name="connsiteX3" fmla="*/ 1068770 w 1275695"/>
              <a:gd name="connsiteY3" fmla="*/ 520961 h 1275695"/>
              <a:gd name="connsiteX4" fmla="*/ 1068770 w 1275695"/>
              <a:gd name="connsiteY4" fmla="*/ 754733 h 1275695"/>
              <a:gd name="connsiteX5" fmla="*/ 1211997 w 1275695"/>
              <a:gd name="connsiteY5" fmla="*/ 889365 h 1275695"/>
              <a:gd name="connsiteX6" fmla="*/ 1142743 w 1275695"/>
              <a:gd name="connsiteY6" fmla="*/ 1009316 h 1275695"/>
              <a:gd name="connsiteX7" fmla="*/ 954535 w 1275695"/>
              <a:gd name="connsiteY7" fmla="*/ 952594 h 1275695"/>
              <a:gd name="connsiteX8" fmla="*/ 752082 w 1275695"/>
              <a:gd name="connsiteY8" fmla="*/ 1069480 h 1275695"/>
              <a:gd name="connsiteX9" fmla="*/ 707101 w 1275695"/>
              <a:gd name="connsiteY9" fmla="*/ 1260834 h 1275695"/>
              <a:gd name="connsiteX10" fmla="*/ 568594 w 1275695"/>
              <a:gd name="connsiteY10" fmla="*/ 1260834 h 1275695"/>
              <a:gd name="connsiteX11" fmla="*/ 523613 w 1275695"/>
              <a:gd name="connsiteY11" fmla="*/ 1069480 h 1275695"/>
              <a:gd name="connsiteX12" fmla="*/ 321160 w 1275695"/>
              <a:gd name="connsiteY12" fmla="*/ 952594 h 1275695"/>
              <a:gd name="connsiteX13" fmla="*/ 132952 w 1275695"/>
              <a:gd name="connsiteY13" fmla="*/ 1009316 h 1275695"/>
              <a:gd name="connsiteX14" fmla="*/ 63698 w 1275695"/>
              <a:gd name="connsiteY14" fmla="*/ 889365 h 1275695"/>
              <a:gd name="connsiteX15" fmla="*/ 206925 w 1275695"/>
              <a:gd name="connsiteY15" fmla="*/ 754734 h 1275695"/>
              <a:gd name="connsiteX16" fmla="*/ 206925 w 1275695"/>
              <a:gd name="connsiteY16" fmla="*/ 520962 h 1275695"/>
              <a:gd name="connsiteX17" fmla="*/ 63698 w 1275695"/>
              <a:gd name="connsiteY17" fmla="*/ 386330 h 1275695"/>
              <a:gd name="connsiteX18" fmla="*/ 132952 w 1275695"/>
              <a:gd name="connsiteY18" fmla="*/ 266379 h 1275695"/>
              <a:gd name="connsiteX19" fmla="*/ 321160 w 1275695"/>
              <a:gd name="connsiteY19" fmla="*/ 323101 h 1275695"/>
              <a:gd name="connsiteX20" fmla="*/ 523613 w 1275695"/>
              <a:gd name="connsiteY20" fmla="*/ 206215 h 1275695"/>
              <a:gd name="connsiteX21" fmla="*/ 568594 w 1275695"/>
              <a:gd name="connsiteY21" fmla="*/ 14861 h 1275695"/>
              <a:gd name="connsiteX22" fmla="*/ 707101 w 1275695"/>
              <a:gd name="connsiteY22" fmla="*/ 14861 h 1275695"/>
              <a:gd name="connsiteX23" fmla="*/ 752082 w 1275695"/>
              <a:gd name="connsiteY23" fmla="*/ 206215 h 1275695"/>
              <a:gd name="connsiteX24" fmla="*/ 954535 w 1275695"/>
              <a:gd name="connsiteY24" fmla="*/ 323101 h 1275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75695" h="1275695">
                <a:moveTo>
                  <a:pt x="954535" y="323101"/>
                </a:moveTo>
                <a:lnTo>
                  <a:pt x="1142743" y="266379"/>
                </a:lnTo>
                <a:lnTo>
                  <a:pt x="1211997" y="386330"/>
                </a:lnTo>
                <a:lnTo>
                  <a:pt x="1068770" y="520961"/>
                </a:lnTo>
                <a:cubicBezTo>
                  <a:pt x="1089532" y="597502"/>
                  <a:pt x="1089532" y="678192"/>
                  <a:pt x="1068770" y="754733"/>
                </a:cubicBezTo>
                <a:lnTo>
                  <a:pt x="1211997" y="889365"/>
                </a:lnTo>
                <a:lnTo>
                  <a:pt x="1142743" y="1009316"/>
                </a:lnTo>
                <a:lnTo>
                  <a:pt x="954535" y="952594"/>
                </a:lnTo>
                <a:cubicBezTo>
                  <a:pt x="898629" y="1008845"/>
                  <a:pt x="828750" y="1049190"/>
                  <a:pt x="752082" y="1069480"/>
                </a:cubicBezTo>
                <a:lnTo>
                  <a:pt x="707101" y="1260834"/>
                </a:lnTo>
                <a:lnTo>
                  <a:pt x="568594" y="1260834"/>
                </a:lnTo>
                <a:lnTo>
                  <a:pt x="523613" y="1069480"/>
                </a:lnTo>
                <a:cubicBezTo>
                  <a:pt x="446946" y="1049189"/>
                  <a:pt x="377066" y="1008844"/>
                  <a:pt x="321160" y="952594"/>
                </a:cubicBezTo>
                <a:lnTo>
                  <a:pt x="132952" y="1009316"/>
                </a:lnTo>
                <a:lnTo>
                  <a:pt x="63698" y="889365"/>
                </a:lnTo>
                <a:lnTo>
                  <a:pt x="206925" y="754734"/>
                </a:lnTo>
                <a:cubicBezTo>
                  <a:pt x="186163" y="678193"/>
                  <a:pt x="186163" y="597503"/>
                  <a:pt x="206925" y="520962"/>
                </a:cubicBezTo>
                <a:lnTo>
                  <a:pt x="63698" y="386330"/>
                </a:lnTo>
                <a:lnTo>
                  <a:pt x="132952" y="266379"/>
                </a:lnTo>
                <a:lnTo>
                  <a:pt x="321160" y="323101"/>
                </a:lnTo>
                <a:cubicBezTo>
                  <a:pt x="377066" y="266850"/>
                  <a:pt x="446945" y="226505"/>
                  <a:pt x="523613" y="206215"/>
                </a:cubicBezTo>
                <a:lnTo>
                  <a:pt x="568594" y="14861"/>
                </a:lnTo>
                <a:lnTo>
                  <a:pt x="707101" y="14861"/>
                </a:lnTo>
                <a:lnTo>
                  <a:pt x="752082" y="206215"/>
                </a:lnTo>
                <a:cubicBezTo>
                  <a:pt x="828749" y="226506"/>
                  <a:pt x="898629" y="266851"/>
                  <a:pt x="954535" y="323101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6560" tIns="348501" rIns="346560" bIns="348501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000" kern="1200"/>
          </a:p>
        </p:txBody>
      </p:sp>
      <p:sp>
        <p:nvSpPr>
          <p:cNvPr id="10" name="手繪多邊形 9"/>
          <p:cNvSpPr/>
          <p:nvPr/>
        </p:nvSpPr>
        <p:spPr>
          <a:xfrm>
            <a:off x="5588010" y="1470741"/>
            <a:ext cx="1530835" cy="1530835"/>
          </a:xfrm>
          <a:custGeom>
            <a:avLst/>
            <a:gdLst>
              <a:gd name="connsiteX0" fmla="*/ 935250 w 1249921"/>
              <a:gd name="connsiteY0" fmla="*/ 316573 h 1249921"/>
              <a:gd name="connsiteX1" fmla="*/ 1119655 w 1249921"/>
              <a:gd name="connsiteY1" fmla="*/ 260997 h 1249921"/>
              <a:gd name="connsiteX2" fmla="*/ 1187510 w 1249921"/>
              <a:gd name="connsiteY2" fmla="*/ 378524 h 1249921"/>
              <a:gd name="connsiteX3" fmla="*/ 1047176 w 1249921"/>
              <a:gd name="connsiteY3" fmla="*/ 510436 h 1249921"/>
              <a:gd name="connsiteX4" fmla="*/ 1047176 w 1249921"/>
              <a:gd name="connsiteY4" fmla="*/ 739485 h 1249921"/>
              <a:gd name="connsiteX5" fmla="*/ 1187510 w 1249921"/>
              <a:gd name="connsiteY5" fmla="*/ 871397 h 1249921"/>
              <a:gd name="connsiteX6" fmla="*/ 1119655 w 1249921"/>
              <a:gd name="connsiteY6" fmla="*/ 988924 h 1249921"/>
              <a:gd name="connsiteX7" fmla="*/ 935250 w 1249921"/>
              <a:gd name="connsiteY7" fmla="*/ 933348 h 1249921"/>
              <a:gd name="connsiteX8" fmla="*/ 736888 w 1249921"/>
              <a:gd name="connsiteY8" fmla="*/ 1047873 h 1249921"/>
              <a:gd name="connsiteX9" fmla="*/ 692815 w 1249921"/>
              <a:gd name="connsiteY9" fmla="*/ 1235361 h 1249921"/>
              <a:gd name="connsiteX10" fmla="*/ 557106 w 1249921"/>
              <a:gd name="connsiteY10" fmla="*/ 1235361 h 1249921"/>
              <a:gd name="connsiteX11" fmla="*/ 513034 w 1249921"/>
              <a:gd name="connsiteY11" fmla="*/ 1047872 h 1249921"/>
              <a:gd name="connsiteX12" fmla="*/ 314672 w 1249921"/>
              <a:gd name="connsiteY12" fmla="*/ 933347 h 1249921"/>
              <a:gd name="connsiteX13" fmla="*/ 130266 w 1249921"/>
              <a:gd name="connsiteY13" fmla="*/ 988924 h 1249921"/>
              <a:gd name="connsiteX14" fmla="*/ 62411 w 1249921"/>
              <a:gd name="connsiteY14" fmla="*/ 871397 h 1249921"/>
              <a:gd name="connsiteX15" fmla="*/ 202745 w 1249921"/>
              <a:gd name="connsiteY15" fmla="*/ 739485 h 1249921"/>
              <a:gd name="connsiteX16" fmla="*/ 202745 w 1249921"/>
              <a:gd name="connsiteY16" fmla="*/ 510436 h 1249921"/>
              <a:gd name="connsiteX17" fmla="*/ 62411 w 1249921"/>
              <a:gd name="connsiteY17" fmla="*/ 378524 h 1249921"/>
              <a:gd name="connsiteX18" fmla="*/ 130266 w 1249921"/>
              <a:gd name="connsiteY18" fmla="*/ 260997 h 1249921"/>
              <a:gd name="connsiteX19" fmla="*/ 314671 w 1249921"/>
              <a:gd name="connsiteY19" fmla="*/ 316573 h 1249921"/>
              <a:gd name="connsiteX20" fmla="*/ 513033 w 1249921"/>
              <a:gd name="connsiteY20" fmla="*/ 202048 h 1249921"/>
              <a:gd name="connsiteX21" fmla="*/ 557106 w 1249921"/>
              <a:gd name="connsiteY21" fmla="*/ 14560 h 1249921"/>
              <a:gd name="connsiteX22" fmla="*/ 692815 w 1249921"/>
              <a:gd name="connsiteY22" fmla="*/ 14560 h 1249921"/>
              <a:gd name="connsiteX23" fmla="*/ 736887 w 1249921"/>
              <a:gd name="connsiteY23" fmla="*/ 202049 h 1249921"/>
              <a:gd name="connsiteX24" fmla="*/ 935249 w 1249921"/>
              <a:gd name="connsiteY24" fmla="*/ 316574 h 1249921"/>
              <a:gd name="connsiteX25" fmla="*/ 935250 w 1249921"/>
              <a:gd name="connsiteY25" fmla="*/ 316573 h 1249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49921" h="1249921">
                <a:moveTo>
                  <a:pt x="804508" y="316171"/>
                </a:moveTo>
                <a:lnTo>
                  <a:pt x="938199" y="233370"/>
                </a:lnTo>
                <a:lnTo>
                  <a:pt x="1016551" y="311722"/>
                </a:lnTo>
                <a:lnTo>
                  <a:pt x="933749" y="445413"/>
                </a:lnTo>
                <a:cubicBezTo>
                  <a:pt x="965641" y="500261"/>
                  <a:pt x="982348" y="562613"/>
                  <a:pt x="982153" y="626058"/>
                </a:cubicBezTo>
                <a:lnTo>
                  <a:pt x="1120707" y="700438"/>
                </a:lnTo>
                <a:lnTo>
                  <a:pt x="1092028" y="807468"/>
                </a:lnTo>
                <a:lnTo>
                  <a:pt x="934848" y="802606"/>
                </a:lnTo>
                <a:cubicBezTo>
                  <a:pt x="903294" y="857649"/>
                  <a:pt x="857649" y="903294"/>
                  <a:pt x="802607" y="934848"/>
                </a:cubicBezTo>
                <a:lnTo>
                  <a:pt x="807468" y="1092029"/>
                </a:lnTo>
                <a:lnTo>
                  <a:pt x="700438" y="1120707"/>
                </a:lnTo>
                <a:lnTo>
                  <a:pt x="626059" y="982153"/>
                </a:lnTo>
                <a:cubicBezTo>
                  <a:pt x="562614" y="982348"/>
                  <a:pt x="500261" y="965641"/>
                  <a:pt x="445413" y="933749"/>
                </a:cubicBezTo>
                <a:lnTo>
                  <a:pt x="311722" y="1016551"/>
                </a:lnTo>
                <a:lnTo>
                  <a:pt x="233370" y="938199"/>
                </a:lnTo>
                <a:lnTo>
                  <a:pt x="316172" y="804508"/>
                </a:lnTo>
                <a:cubicBezTo>
                  <a:pt x="284280" y="749660"/>
                  <a:pt x="267573" y="687308"/>
                  <a:pt x="267768" y="623863"/>
                </a:cubicBezTo>
                <a:lnTo>
                  <a:pt x="129214" y="549483"/>
                </a:lnTo>
                <a:lnTo>
                  <a:pt x="157893" y="442453"/>
                </a:lnTo>
                <a:lnTo>
                  <a:pt x="315073" y="447315"/>
                </a:lnTo>
                <a:cubicBezTo>
                  <a:pt x="346627" y="392272"/>
                  <a:pt x="392272" y="346627"/>
                  <a:pt x="447314" y="315073"/>
                </a:cubicBezTo>
                <a:lnTo>
                  <a:pt x="442453" y="157892"/>
                </a:lnTo>
                <a:lnTo>
                  <a:pt x="549483" y="129214"/>
                </a:lnTo>
                <a:lnTo>
                  <a:pt x="623862" y="267768"/>
                </a:lnTo>
                <a:cubicBezTo>
                  <a:pt x="687307" y="267573"/>
                  <a:pt x="749660" y="284280"/>
                  <a:pt x="804508" y="316172"/>
                </a:cubicBezTo>
                <a:lnTo>
                  <a:pt x="804508" y="31617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2541" tIns="442542" rIns="442542" bIns="442541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2200" kern="1200"/>
          </a:p>
        </p:txBody>
      </p:sp>
      <p:sp>
        <p:nvSpPr>
          <p:cNvPr id="11" name="圓形箭號 10"/>
          <p:cNvSpPr/>
          <p:nvPr/>
        </p:nvSpPr>
        <p:spPr>
          <a:xfrm>
            <a:off x="5888912" y="2647250"/>
            <a:ext cx="2245224" cy="2245224"/>
          </a:xfrm>
          <a:prstGeom prst="circularArrow">
            <a:avLst>
              <a:gd name="adj1" fmla="val 4687"/>
              <a:gd name="adj2" fmla="val 299029"/>
              <a:gd name="adj3" fmla="val 2486252"/>
              <a:gd name="adj4" fmla="val 15927290"/>
              <a:gd name="adj5" fmla="val 5469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圖案 11"/>
          <p:cNvSpPr/>
          <p:nvPr/>
        </p:nvSpPr>
        <p:spPr>
          <a:xfrm>
            <a:off x="4788024" y="2213348"/>
            <a:ext cx="1631295" cy="1631295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圓形箭號 12"/>
          <p:cNvSpPr/>
          <p:nvPr/>
        </p:nvSpPr>
        <p:spPr>
          <a:xfrm>
            <a:off x="5439347" y="1341733"/>
            <a:ext cx="1758865" cy="1758865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文字方塊 13"/>
          <p:cNvSpPr txBox="1"/>
          <p:nvPr/>
        </p:nvSpPr>
        <p:spPr>
          <a:xfrm>
            <a:off x="6511435" y="3367441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積極</a:t>
            </a:r>
            <a:r>
              <a:rPr lang="en-US" altLang="zh-TW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態度</a:t>
            </a:r>
            <a:endParaRPr lang="zh-TW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5302981" y="2775202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合作</a:t>
            </a:r>
            <a:r>
              <a:rPr lang="en-US" altLang="zh-TW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夥伴</a:t>
            </a:r>
            <a:endParaRPr lang="zh-TW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6004614" y="1882215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社群</a:t>
            </a:r>
            <a:r>
              <a:rPr lang="en-US" altLang="zh-TW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平台</a:t>
            </a:r>
            <a:endParaRPr lang="zh-TW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向右箭號 16"/>
          <p:cNvSpPr/>
          <p:nvPr/>
        </p:nvSpPr>
        <p:spPr>
          <a:xfrm>
            <a:off x="3851920" y="2682679"/>
            <a:ext cx="871126" cy="835838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zh-TW" altLang="en-US" sz="1400" dirty="0" smtClean="0"/>
              <a:t>持續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zh-TW" altLang="en-US" sz="1400" dirty="0" smtClean="0"/>
              <a:t>發展</a:t>
            </a:r>
            <a:endParaRPr lang="zh-TW" altLang="en-US" sz="1400" dirty="0"/>
          </a:p>
        </p:txBody>
      </p:sp>
      <p:sp>
        <p:nvSpPr>
          <p:cNvPr id="18" name="流程圖: 文件 6"/>
          <p:cNvSpPr/>
          <p:nvPr/>
        </p:nvSpPr>
        <p:spPr>
          <a:xfrm>
            <a:off x="8412997" y="1581705"/>
            <a:ext cx="540000" cy="283974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831"/>
              <a:gd name="connsiteX1" fmla="*/ 21600 w 21600"/>
              <a:gd name="connsiteY1" fmla="*/ 0 h 21831"/>
              <a:gd name="connsiteX2" fmla="*/ 21255 w 21600"/>
              <a:gd name="connsiteY2" fmla="*/ 20145 h 21831"/>
              <a:gd name="connsiteX3" fmla="*/ 0 w 21600"/>
              <a:gd name="connsiteY3" fmla="*/ 20172 h 21831"/>
              <a:gd name="connsiteX4" fmla="*/ 0 w 21600"/>
              <a:gd name="connsiteY4" fmla="*/ 0 h 21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831">
                <a:moveTo>
                  <a:pt x="0" y="0"/>
                </a:moveTo>
                <a:lnTo>
                  <a:pt x="21600" y="0"/>
                </a:lnTo>
                <a:cubicBezTo>
                  <a:pt x="21600" y="5774"/>
                  <a:pt x="21255" y="14371"/>
                  <a:pt x="21255" y="20145"/>
                </a:cubicBezTo>
                <a:cubicBezTo>
                  <a:pt x="10455" y="20145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</a:rPr>
              <a:t>發展公司</a:t>
            </a:r>
            <a:r>
              <a:rPr lang="zh-TW" altLang="en-US" sz="2400" b="1" dirty="0" smtClean="0">
                <a:solidFill>
                  <a:schemeClr val="accent6">
                    <a:lumMod val="50000"/>
                  </a:schemeClr>
                </a:solidFill>
              </a:rPr>
              <a:t>差異化優勢</a:t>
            </a:r>
            <a:endParaRPr lang="zh-TW" altLang="zh-TW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6880977" y="505004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</a:rPr>
              <a:t>主要目標 </a:t>
            </a:r>
            <a:r>
              <a:rPr lang="en-US" altLang="zh-TW" sz="1600" dirty="0" smtClean="0"/>
              <a:t>/</a:t>
            </a:r>
            <a:r>
              <a:rPr lang="zh-TW" altLang="en-US" sz="1600" dirty="0" smtClean="0"/>
              <a:t> 未來展望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73217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FEF96E-33CA-4C24-B199-B0D4099FB1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8FFEF96E-33CA-4C24-B199-B0D4099FB1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840236-83AB-445C-A3FA-B2F5422BB0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56840236-83AB-445C-A3FA-B2F5422BB0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086F9A-283E-49F9-A948-0D696456D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C2086F9A-283E-49F9-A948-0D696456DB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 uiExpand="1">
        <p:bldSub>
          <a:bldDgm bld="one"/>
        </p:bldSub>
      </p:bldGraphic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4" grpId="0"/>
      <p:bldP spid="15" grpId="0"/>
      <p:bldP spid="16" grpId="0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向上箭號 11"/>
          <p:cNvSpPr/>
          <p:nvPr/>
        </p:nvSpPr>
        <p:spPr>
          <a:xfrm>
            <a:off x="2483768" y="2211710"/>
            <a:ext cx="4176464" cy="1740137"/>
          </a:xfrm>
          <a:custGeom>
            <a:avLst/>
            <a:gdLst>
              <a:gd name="connsiteX0" fmla="*/ 0 w 4176464"/>
              <a:gd name="connsiteY0" fmla="*/ 760288 h 2244193"/>
              <a:gd name="connsiteX1" fmla="*/ 2088232 w 4176464"/>
              <a:gd name="connsiteY1" fmla="*/ 0 h 2244193"/>
              <a:gd name="connsiteX2" fmla="*/ 4176464 w 4176464"/>
              <a:gd name="connsiteY2" fmla="*/ 760288 h 2244193"/>
              <a:gd name="connsiteX3" fmla="*/ 3771535 w 4176464"/>
              <a:gd name="connsiteY3" fmla="*/ 760288 h 2244193"/>
              <a:gd name="connsiteX4" fmla="*/ 3771535 w 4176464"/>
              <a:gd name="connsiteY4" fmla="*/ 2244193 h 2244193"/>
              <a:gd name="connsiteX5" fmla="*/ 404929 w 4176464"/>
              <a:gd name="connsiteY5" fmla="*/ 2244193 h 2244193"/>
              <a:gd name="connsiteX6" fmla="*/ 404929 w 4176464"/>
              <a:gd name="connsiteY6" fmla="*/ 760288 h 2244193"/>
              <a:gd name="connsiteX7" fmla="*/ 0 w 4176464"/>
              <a:gd name="connsiteY7" fmla="*/ 760288 h 2244193"/>
              <a:gd name="connsiteX0" fmla="*/ 0 w 4176464"/>
              <a:gd name="connsiteY0" fmla="*/ 760288 h 2244193"/>
              <a:gd name="connsiteX1" fmla="*/ 2088232 w 4176464"/>
              <a:gd name="connsiteY1" fmla="*/ 0 h 2244193"/>
              <a:gd name="connsiteX2" fmla="*/ 4176464 w 4176464"/>
              <a:gd name="connsiteY2" fmla="*/ 760288 h 2244193"/>
              <a:gd name="connsiteX3" fmla="*/ 3771535 w 4176464"/>
              <a:gd name="connsiteY3" fmla="*/ 760288 h 2244193"/>
              <a:gd name="connsiteX4" fmla="*/ 3771535 w 4176464"/>
              <a:gd name="connsiteY4" fmla="*/ 2244193 h 2244193"/>
              <a:gd name="connsiteX5" fmla="*/ 404929 w 4176464"/>
              <a:gd name="connsiteY5" fmla="*/ 2244193 h 2244193"/>
              <a:gd name="connsiteX6" fmla="*/ 973100 w 4176464"/>
              <a:gd name="connsiteY6" fmla="*/ 760288 h 2244193"/>
              <a:gd name="connsiteX7" fmla="*/ 0 w 4176464"/>
              <a:gd name="connsiteY7" fmla="*/ 760288 h 2244193"/>
              <a:gd name="connsiteX0" fmla="*/ 0 w 4176464"/>
              <a:gd name="connsiteY0" fmla="*/ 760288 h 2244193"/>
              <a:gd name="connsiteX1" fmla="*/ 2088232 w 4176464"/>
              <a:gd name="connsiteY1" fmla="*/ 0 h 2244193"/>
              <a:gd name="connsiteX2" fmla="*/ 4176464 w 4176464"/>
              <a:gd name="connsiteY2" fmla="*/ 760288 h 2244193"/>
              <a:gd name="connsiteX3" fmla="*/ 3176731 w 4176464"/>
              <a:gd name="connsiteY3" fmla="*/ 778043 h 2244193"/>
              <a:gd name="connsiteX4" fmla="*/ 3771535 w 4176464"/>
              <a:gd name="connsiteY4" fmla="*/ 2244193 h 2244193"/>
              <a:gd name="connsiteX5" fmla="*/ 404929 w 4176464"/>
              <a:gd name="connsiteY5" fmla="*/ 2244193 h 2244193"/>
              <a:gd name="connsiteX6" fmla="*/ 973100 w 4176464"/>
              <a:gd name="connsiteY6" fmla="*/ 760288 h 2244193"/>
              <a:gd name="connsiteX7" fmla="*/ 0 w 4176464"/>
              <a:gd name="connsiteY7" fmla="*/ 760288 h 2244193"/>
              <a:gd name="connsiteX0" fmla="*/ 0 w 4176464"/>
              <a:gd name="connsiteY0" fmla="*/ 760288 h 2244193"/>
              <a:gd name="connsiteX1" fmla="*/ 2088232 w 4176464"/>
              <a:gd name="connsiteY1" fmla="*/ 0 h 2244193"/>
              <a:gd name="connsiteX2" fmla="*/ 4176464 w 4176464"/>
              <a:gd name="connsiteY2" fmla="*/ 760288 h 2244193"/>
              <a:gd name="connsiteX3" fmla="*/ 3185609 w 4176464"/>
              <a:gd name="connsiteY3" fmla="*/ 742533 h 2244193"/>
              <a:gd name="connsiteX4" fmla="*/ 3771535 w 4176464"/>
              <a:gd name="connsiteY4" fmla="*/ 2244193 h 2244193"/>
              <a:gd name="connsiteX5" fmla="*/ 404929 w 4176464"/>
              <a:gd name="connsiteY5" fmla="*/ 2244193 h 2244193"/>
              <a:gd name="connsiteX6" fmla="*/ 973100 w 4176464"/>
              <a:gd name="connsiteY6" fmla="*/ 760288 h 2244193"/>
              <a:gd name="connsiteX7" fmla="*/ 0 w 4176464"/>
              <a:gd name="connsiteY7" fmla="*/ 760288 h 2244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76464" h="2244193">
                <a:moveTo>
                  <a:pt x="0" y="760288"/>
                </a:moveTo>
                <a:lnTo>
                  <a:pt x="2088232" y="0"/>
                </a:lnTo>
                <a:lnTo>
                  <a:pt x="4176464" y="760288"/>
                </a:lnTo>
                <a:lnTo>
                  <a:pt x="3185609" y="742533"/>
                </a:lnTo>
                <a:lnTo>
                  <a:pt x="3771535" y="2244193"/>
                </a:lnTo>
                <a:lnTo>
                  <a:pt x="404929" y="2244193"/>
                </a:lnTo>
                <a:lnTo>
                  <a:pt x="973100" y="760288"/>
                </a:lnTo>
                <a:lnTo>
                  <a:pt x="0" y="760288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56000">
                <a:schemeClr val="accent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E623-BF51-4E2A-B454-8702891F8D65}" type="datetime1">
              <a:rPr lang="zh-TW" altLang="en-US" smtClean="0"/>
              <a:t>2015/12/21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056AD-4F67-47EB-B264-A7F052726E7E}" type="slidenum">
              <a:rPr lang="zh-TW" altLang="en-US" smtClean="0"/>
              <a:t>23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132000" y="1013613"/>
            <a:ext cx="2880000" cy="52322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</p:spPr>
        <p:txBody>
          <a:bodyPr wrap="none">
            <a:spAutoFit/>
          </a:bodyPr>
          <a:lstStyle/>
          <a:p>
            <a:pPr algn="ctr"/>
            <a:r>
              <a:rPr lang="zh-TW" altLang="en-US" sz="2800" dirty="0" smtClean="0"/>
              <a:t>未來展望</a:t>
            </a:r>
            <a:endParaRPr lang="zh-TW" altLang="en-US" sz="2800" dirty="0"/>
          </a:p>
        </p:txBody>
      </p:sp>
      <p:sp>
        <p:nvSpPr>
          <p:cNvPr id="13" name="矩形 12"/>
          <p:cNvSpPr/>
          <p:nvPr/>
        </p:nvSpPr>
        <p:spPr>
          <a:xfrm>
            <a:off x="1921274" y="1566369"/>
            <a:ext cx="5301451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TW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創造</a:t>
            </a:r>
            <a:r>
              <a:rPr lang="zh-TW" altLang="zh-TW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屬於</a:t>
            </a:r>
            <a:r>
              <a:rPr lang="zh-TW" altLang="zh-TW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背包客精彩的網路空間</a:t>
            </a:r>
            <a:endParaRPr lang="zh-TW" alt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2051720" y="3147854"/>
            <a:ext cx="1440000" cy="1511968"/>
            <a:chOff x="2051720" y="3147854"/>
            <a:chExt cx="1440000" cy="1511968"/>
          </a:xfrm>
        </p:grpSpPr>
        <p:sp>
          <p:nvSpPr>
            <p:cNvPr id="6" name="橢圓 5"/>
            <p:cNvSpPr/>
            <p:nvPr/>
          </p:nvSpPr>
          <p:spPr>
            <a:xfrm>
              <a:off x="2051720" y="3219822"/>
              <a:ext cx="1440000" cy="1440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2231720" y="3147854"/>
              <a:ext cx="1080000" cy="360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經營理念</a:t>
              </a:r>
              <a:endPara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2166426" y="3543555"/>
              <a:ext cx="121058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000" b="1" dirty="0" smtClean="0">
                  <a:solidFill>
                    <a:schemeClr val="accent1"/>
                  </a:solidFill>
                </a:rPr>
                <a:t>顧客滿意</a:t>
              </a:r>
              <a:endParaRPr lang="en-US" altLang="zh-TW" sz="2000" b="1" dirty="0" smtClean="0">
                <a:solidFill>
                  <a:schemeClr val="accent1"/>
                </a:solidFill>
              </a:endParaRPr>
            </a:p>
            <a:p>
              <a:r>
                <a:rPr lang="zh-TW" altLang="en-US" dirty="0"/>
                <a:t>創新</a:t>
              </a:r>
              <a:r>
                <a:rPr lang="zh-TW" altLang="en-US" dirty="0" smtClean="0"/>
                <a:t>挑戰</a:t>
              </a:r>
              <a:endParaRPr lang="en-US" altLang="zh-TW" dirty="0" smtClean="0"/>
            </a:p>
            <a:p>
              <a:r>
                <a:rPr lang="zh-TW" altLang="en-US" dirty="0"/>
                <a:t>追求卓越</a:t>
              </a: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5724128" y="3147854"/>
            <a:ext cx="1440000" cy="1511968"/>
            <a:chOff x="5724128" y="3147854"/>
            <a:chExt cx="1440000" cy="1511968"/>
          </a:xfrm>
        </p:grpSpPr>
        <p:sp>
          <p:nvSpPr>
            <p:cNvPr id="7" name="橢圓 6"/>
            <p:cNvSpPr/>
            <p:nvPr/>
          </p:nvSpPr>
          <p:spPr>
            <a:xfrm>
              <a:off x="5724128" y="3219822"/>
              <a:ext cx="1440000" cy="1440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圓角矩形 10"/>
            <p:cNvSpPr/>
            <p:nvPr/>
          </p:nvSpPr>
          <p:spPr>
            <a:xfrm>
              <a:off x="5904128" y="3147854"/>
              <a:ext cx="1080000" cy="36000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鼓勵員工</a:t>
              </a:r>
              <a:endPara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5890130" y="3543555"/>
              <a:ext cx="110799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 smtClean="0">
                  <a:solidFill>
                    <a:schemeClr val="accent4">
                      <a:lumMod val="75000"/>
                    </a:schemeClr>
                  </a:solidFill>
                </a:rPr>
                <a:t>創意思維</a:t>
              </a:r>
              <a:endParaRPr lang="en-US" altLang="zh-TW" b="1" dirty="0" smtClean="0">
                <a:solidFill>
                  <a:schemeClr val="accent4">
                    <a:lumMod val="75000"/>
                  </a:schemeClr>
                </a:solidFill>
              </a:endParaRPr>
            </a:p>
            <a:p>
              <a:r>
                <a:rPr lang="zh-TW" altLang="en-US" dirty="0"/>
                <a:t>大膽</a:t>
              </a:r>
              <a:r>
                <a:rPr lang="zh-TW" altLang="en-US" dirty="0" smtClean="0"/>
                <a:t>思考</a:t>
              </a:r>
              <a:endParaRPr lang="en-US" altLang="zh-TW" dirty="0" smtClean="0"/>
            </a:p>
            <a:p>
              <a:r>
                <a:rPr lang="zh-TW" altLang="en-US" dirty="0" smtClean="0"/>
                <a:t>細心製作</a:t>
              </a:r>
              <a:endParaRPr lang="zh-TW" altLang="en-US" dirty="0"/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3887924" y="3147854"/>
            <a:ext cx="1440000" cy="1511968"/>
            <a:chOff x="3887924" y="3147854"/>
            <a:chExt cx="1440000" cy="1511968"/>
          </a:xfrm>
        </p:grpSpPr>
        <p:sp>
          <p:nvSpPr>
            <p:cNvPr id="8" name="橢圓 7"/>
            <p:cNvSpPr/>
            <p:nvPr/>
          </p:nvSpPr>
          <p:spPr>
            <a:xfrm>
              <a:off x="3887924" y="3219822"/>
              <a:ext cx="1440000" cy="14400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圓角矩形 9"/>
            <p:cNvSpPr/>
            <p:nvPr/>
          </p:nvSpPr>
          <p:spPr>
            <a:xfrm>
              <a:off x="4067924" y="3147854"/>
              <a:ext cx="1080000" cy="3600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企業使命</a:t>
              </a:r>
              <a:endPara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4015454" y="3565447"/>
              <a:ext cx="118494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zh-TW" sz="2000" b="1" dirty="0">
                  <a:solidFill>
                    <a:schemeClr val="accent5"/>
                  </a:solidFill>
                </a:rPr>
                <a:t>最貼心</a:t>
              </a:r>
              <a:r>
                <a:rPr lang="zh-TW" altLang="zh-TW" dirty="0" smtClean="0"/>
                <a:t>的</a:t>
              </a:r>
              <a:r>
                <a:rPr lang="en-US" altLang="zh-TW" dirty="0" smtClean="0"/>
                <a:t/>
              </a:r>
              <a:br>
                <a:rPr lang="en-US" altLang="zh-TW" dirty="0" smtClean="0"/>
              </a:br>
              <a:r>
                <a:rPr lang="zh-TW" altLang="zh-TW" dirty="0" smtClean="0"/>
                <a:t>行動應用</a:t>
              </a:r>
              <a:r>
                <a:rPr lang="en-US" altLang="zh-TW" dirty="0" smtClean="0"/>
                <a:t/>
              </a:r>
              <a:br>
                <a:rPr lang="en-US" altLang="zh-TW" dirty="0" smtClean="0"/>
              </a:br>
              <a:r>
                <a:rPr lang="zh-TW" altLang="zh-TW" dirty="0" smtClean="0"/>
                <a:t>軟體</a:t>
              </a:r>
              <a:r>
                <a:rPr lang="zh-TW" altLang="zh-TW" dirty="0"/>
                <a:t>公司</a:t>
              </a:r>
              <a:endParaRPr lang="zh-TW" altLang="en-US" sz="1600" dirty="0"/>
            </a:p>
          </p:txBody>
        </p:sp>
      </p:grpSp>
      <p:sp>
        <p:nvSpPr>
          <p:cNvPr id="20" name="文字方塊 19"/>
          <p:cNvSpPr txBox="1"/>
          <p:nvPr/>
        </p:nvSpPr>
        <p:spPr>
          <a:xfrm>
            <a:off x="6880977" y="505004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/>
              <a:t>主要目標 </a:t>
            </a:r>
            <a:r>
              <a:rPr lang="en-US" altLang="zh-TW" sz="1600" dirty="0" smtClean="0"/>
              <a:t>/</a:t>
            </a:r>
            <a:r>
              <a:rPr lang="zh-TW" altLang="en-US" sz="1600" dirty="0" smtClean="0"/>
              <a:t> </a:t>
            </a:r>
            <a:r>
              <a:rPr lang="zh-TW" altLang="en-US" b="1" dirty="0" smtClean="0">
                <a:solidFill>
                  <a:schemeClr val="accent6">
                    <a:lumMod val="50000"/>
                  </a:schemeClr>
                </a:solidFill>
              </a:rPr>
              <a:t>未來展望</a:t>
            </a:r>
            <a:endParaRPr lang="zh-TW" alt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30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670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FCE58-3401-4EF9-8635-FA2DD3FA941F}" type="datetime1">
              <a:rPr lang="zh-TW" altLang="en-US" smtClean="0"/>
              <a:t>2015/12/21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056AD-4F67-47EB-B264-A7F052726E7E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863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7651-5E65-4936-B40C-E519EF9B6435}" type="datetime1">
              <a:rPr lang="zh-TW" altLang="en-US" smtClean="0"/>
              <a:t>2015/12/21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056AD-4F67-47EB-B264-A7F052726E7E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3059832" y="915566"/>
            <a:ext cx="2880000" cy="52322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</p:spPr>
        <p:txBody>
          <a:bodyPr wrap="none">
            <a:spAutoFit/>
          </a:bodyPr>
          <a:lstStyle/>
          <a:p>
            <a:pPr algn="ctr"/>
            <a:r>
              <a:rPr lang="zh-TW" altLang="en-US" sz="2800" dirty="0"/>
              <a:t>企業簡介</a:t>
            </a: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236197436"/>
              </p:ext>
            </p:extLst>
          </p:nvPr>
        </p:nvGraphicFramePr>
        <p:xfrm>
          <a:off x="683568" y="1512288"/>
          <a:ext cx="6096000" cy="3164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圖片 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2347229"/>
            <a:ext cx="1838679" cy="1339707"/>
          </a:xfrm>
          <a:prstGeom prst="rect">
            <a:avLst/>
          </a:prstGeom>
        </p:spPr>
      </p:pic>
      <p:sp>
        <p:nvSpPr>
          <p:cNvPr id="7" name="流程圖: 文件 6"/>
          <p:cNvSpPr/>
          <p:nvPr/>
        </p:nvSpPr>
        <p:spPr>
          <a:xfrm>
            <a:off x="8420989" y="1635646"/>
            <a:ext cx="540000" cy="291824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831"/>
              <a:gd name="connsiteX1" fmla="*/ 21600 w 21600"/>
              <a:gd name="connsiteY1" fmla="*/ 0 h 21831"/>
              <a:gd name="connsiteX2" fmla="*/ 21255 w 21600"/>
              <a:gd name="connsiteY2" fmla="*/ 20145 h 21831"/>
              <a:gd name="connsiteX3" fmla="*/ 0 w 21600"/>
              <a:gd name="connsiteY3" fmla="*/ 20172 h 21831"/>
              <a:gd name="connsiteX4" fmla="*/ 0 w 21600"/>
              <a:gd name="connsiteY4" fmla="*/ 0 h 21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831">
                <a:moveTo>
                  <a:pt x="0" y="0"/>
                </a:moveTo>
                <a:lnTo>
                  <a:pt x="21600" y="0"/>
                </a:lnTo>
                <a:cubicBezTo>
                  <a:pt x="21600" y="5774"/>
                  <a:pt x="21255" y="14371"/>
                  <a:pt x="21255" y="20145"/>
                </a:cubicBezTo>
                <a:cubicBezTo>
                  <a:pt x="10455" y="20145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</a:rPr>
              <a:t>隨時分享旅途中的</a:t>
            </a:r>
            <a:r>
              <a:rPr lang="zh-TW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喜樂</a:t>
            </a:r>
            <a:endParaRPr lang="zh-TW" altLang="zh-TW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933607" y="534578"/>
            <a:ext cx="3692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</a:rPr>
              <a:t>企業簡介 </a:t>
            </a:r>
            <a:r>
              <a:rPr lang="en-US" altLang="zh-TW" sz="1600" dirty="0" smtClean="0"/>
              <a:t>/</a:t>
            </a:r>
            <a:r>
              <a:rPr lang="zh-TW" altLang="en-US" sz="1600" dirty="0" smtClean="0"/>
              <a:t>方便行有限公司組織架構圖</a:t>
            </a:r>
          </a:p>
        </p:txBody>
      </p:sp>
    </p:spTree>
    <p:extLst>
      <p:ext uri="{BB962C8B-B14F-4D97-AF65-F5344CB8AC3E}">
        <p14:creationId xmlns:p14="http://schemas.microsoft.com/office/powerpoint/2010/main" val="424303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1AB6D7-994E-4E8B-B3E3-29B98FB9A8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A31AB6D7-994E-4E8B-B3E3-29B98FB9A8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55FE5C-4B6D-44D5-BE90-A55E3CF88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9655FE5C-4B6D-44D5-BE90-A55E3CF88A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5E6A5D3-16E7-4D86-971E-5FA8B4AEB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A5E6A5D3-16E7-4D86-971E-5FA8B4AEB3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8BFEC5-ED6C-4D0B-87FD-5AE1C08B5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C18BFEC5-ED6C-4D0B-87FD-5AE1C08B5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E0D4B1-11B1-4CE7-AC9B-03CDC831A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2FE0D4B1-11B1-4CE7-AC9B-03CDC831AF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A46C3DC-9247-4227-86F5-75870C648B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AA46C3DC-9247-4227-86F5-75870C648B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82B783-DBF8-4786-AC70-DFD048435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1982B783-DBF8-4786-AC70-DFD0484350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21219D-0CB6-489B-9B75-1B56DB06B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AF21219D-0CB6-489B-9B75-1B56DB06B2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 uiExpand="1">
        <p:bldSub>
          <a:bldDgm bld="lvlAtOnce"/>
        </p:bldSub>
      </p:bldGraphic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9E3E5-0983-419F-942B-6EA874409BAA}" type="datetime1">
              <a:rPr lang="zh-TW" altLang="en-US" smtClean="0"/>
              <a:t>2015/12/21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056AD-4F67-47EB-B264-A7F052726E7E}" type="slidenum">
              <a:rPr lang="zh-TW" altLang="en-US" smtClean="0"/>
              <a:t>5</a:t>
            </a:fld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2253062" y="915566"/>
            <a:ext cx="4493538" cy="52322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</p:spPr>
        <p:txBody>
          <a:bodyPr wrap="none">
            <a:spAutoFit/>
          </a:bodyPr>
          <a:lstStyle/>
          <a:p>
            <a:pPr algn="ctr"/>
            <a:r>
              <a:rPr lang="zh-TW" altLang="en-US" sz="2800" dirty="0" smtClean="0"/>
              <a:t>方便行有限公司組織架構圖</a:t>
            </a:r>
            <a:endParaRPr lang="zh-TW" altLang="en-US" sz="2800" dirty="0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1999417505"/>
              </p:ext>
            </p:extLst>
          </p:nvPr>
        </p:nvGraphicFramePr>
        <p:xfrm>
          <a:off x="1524000" y="1563638"/>
          <a:ext cx="6096000" cy="3095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流程圖: 文件 6"/>
          <p:cNvSpPr/>
          <p:nvPr/>
        </p:nvSpPr>
        <p:spPr>
          <a:xfrm>
            <a:off x="7884368" y="2139702"/>
            <a:ext cx="540000" cy="2016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831"/>
              <a:gd name="connsiteX1" fmla="*/ 21600 w 21600"/>
              <a:gd name="connsiteY1" fmla="*/ 0 h 21831"/>
              <a:gd name="connsiteX2" fmla="*/ 21255 w 21600"/>
              <a:gd name="connsiteY2" fmla="*/ 20145 h 21831"/>
              <a:gd name="connsiteX3" fmla="*/ 0 w 21600"/>
              <a:gd name="connsiteY3" fmla="*/ 20172 h 21831"/>
              <a:gd name="connsiteX4" fmla="*/ 0 w 21600"/>
              <a:gd name="connsiteY4" fmla="*/ 0 h 21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831">
                <a:moveTo>
                  <a:pt x="0" y="0"/>
                </a:moveTo>
                <a:lnTo>
                  <a:pt x="21600" y="0"/>
                </a:lnTo>
                <a:cubicBezTo>
                  <a:pt x="21600" y="5774"/>
                  <a:pt x="21255" y="14371"/>
                  <a:pt x="21255" y="20145"/>
                </a:cubicBezTo>
                <a:cubicBezTo>
                  <a:pt x="10455" y="20145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</a:rPr>
              <a:t>組織效率</a:t>
            </a:r>
            <a:r>
              <a:rPr lang="zh-TW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佳</a:t>
            </a:r>
            <a:endParaRPr lang="zh-TW" altLang="zh-TW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933607" y="534578"/>
            <a:ext cx="3948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/>
              <a:t>企業簡介 </a:t>
            </a:r>
            <a:r>
              <a:rPr lang="en-US" altLang="zh-TW" sz="1600" dirty="0" smtClean="0"/>
              <a:t>/</a:t>
            </a:r>
            <a:r>
              <a:rPr lang="zh-TW" altLang="en-US" sz="1600" dirty="0" smtClean="0"/>
              <a:t> </a:t>
            </a:r>
            <a:r>
              <a:rPr lang="zh-TW" altLang="en-US" b="1" dirty="0" smtClean="0">
                <a:solidFill>
                  <a:schemeClr val="accent2">
                    <a:lumMod val="50000"/>
                  </a:schemeClr>
                </a:solidFill>
              </a:rPr>
              <a:t>方便行有限公司組織架構圖</a:t>
            </a:r>
          </a:p>
        </p:txBody>
      </p:sp>
    </p:spTree>
    <p:extLst>
      <p:ext uri="{BB962C8B-B14F-4D97-AF65-F5344CB8AC3E}">
        <p14:creationId xmlns:p14="http://schemas.microsoft.com/office/powerpoint/2010/main" val="297753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265957-7DD8-4227-A60C-96131C338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E8265957-7DD8-4227-A60C-96131C338B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C12F37-5574-418C-A456-DCEC70658B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81C12F37-5574-418C-A456-DCEC70658B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C3AB0F-D62C-4C4D-AD81-4609C8568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A9C3AB0F-D62C-4C4D-AD81-4609C8568C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AADB01-5378-425E-A9A6-BE87C8C6E3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E9AADB01-5378-425E-A9A6-BE87C8C6E3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0FB76D-7FEC-47A1-9DB6-5E73F2BF4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D80FB76D-7FEC-47A1-9DB6-5E73F2BF4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91BF04-6599-4850-915B-D50D54162B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C891BF04-6599-4850-915B-D50D54162B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F5FEB7-0FD5-4AD0-8536-5511DEB6B0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2FF5FEB7-0FD5-4AD0-8536-5511DEB6B0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CFC3C8E-CA1D-448D-A21A-54CAFA324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0CFC3C8E-CA1D-448D-A21A-54CAFA3247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57C8C2-F0CA-4BDB-AABA-D7A6FB9B5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9157C8C2-F0CA-4BDB-AABA-D7A6FB9B5F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 uiExpand="1">
        <p:bldSub>
          <a:bldDgm bld="lvlAtOnce"/>
        </p:bldSub>
      </p:bldGraphic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D515-2328-444D-816D-C7C83B0A49D5}" type="datetime1">
              <a:rPr lang="zh-TW" altLang="en-US" smtClean="0"/>
              <a:t>2015/12/21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056AD-4F67-47EB-B264-A7F052726E7E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16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94803-BEDE-4995-920D-DFC558356BBD}" type="datetime1">
              <a:rPr lang="zh-TW" altLang="en-US" smtClean="0"/>
              <a:t>2015/12/21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056AD-4F67-47EB-B264-A7F052726E7E}" type="slidenum">
              <a:rPr lang="zh-TW" altLang="en-US" smtClean="0"/>
              <a:t>7</a:t>
            </a:fld>
            <a:endParaRPr lang="zh-TW" altLang="en-US"/>
          </a:p>
        </p:txBody>
      </p:sp>
      <p:graphicFrame>
        <p:nvGraphicFramePr>
          <p:cNvPr id="4" name="圖表 3"/>
          <p:cNvGraphicFramePr/>
          <p:nvPr>
            <p:extLst>
              <p:ext uri="{D42A27DB-BD31-4B8C-83A1-F6EECF244321}">
                <p14:modId xmlns:p14="http://schemas.microsoft.com/office/powerpoint/2010/main" val="2676314101"/>
              </p:ext>
            </p:extLst>
          </p:nvPr>
        </p:nvGraphicFramePr>
        <p:xfrm>
          <a:off x="467544" y="1419708"/>
          <a:ext cx="777686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矩形 4"/>
          <p:cNvSpPr/>
          <p:nvPr/>
        </p:nvSpPr>
        <p:spPr>
          <a:xfrm>
            <a:off x="1574483" y="915566"/>
            <a:ext cx="5947462" cy="52322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</p:spPr>
        <p:txBody>
          <a:bodyPr wrap="none">
            <a:spAutoFit/>
          </a:bodyPr>
          <a:lstStyle/>
          <a:p>
            <a:pPr algn="ctr"/>
            <a:r>
              <a:rPr lang="en-US" altLang="zh-TW" sz="2800" dirty="0" smtClean="0"/>
              <a:t>2009~2014</a:t>
            </a:r>
            <a:r>
              <a:rPr lang="zh-TW" altLang="en-US" sz="2800" dirty="0" smtClean="0"/>
              <a:t>年國人國內旅遊重要指標</a:t>
            </a:r>
            <a:endParaRPr lang="zh-TW" altLang="en-US" sz="28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393195" y="1635646"/>
            <a:ext cx="400110" cy="810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1400" dirty="0" smtClean="0">
                <a:solidFill>
                  <a:schemeClr val="accent5">
                    <a:lumMod val="75000"/>
                  </a:schemeClr>
                </a:solidFill>
              </a:rPr>
              <a:t>單位：次</a:t>
            </a:r>
            <a:endParaRPr lang="zh-TW" altLang="en-US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580112" y="4599006"/>
            <a:ext cx="24929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 smtClean="0"/>
              <a:t>資料來源：中華民國交通部觀光局</a:t>
            </a:r>
            <a:endParaRPr lang="zh-TW" altLang="en-US" sz="1200" dirty="0"/>
          </a:p>
        </p:txBody>
      </p:sp>
      <p:sp>
        <p:nvSpPr>
          <p:cNvPr id="8" name="流程圖: 文件 6"/>
          <p:cNvSpPr/>
          <p:nvPr/>
        </p:nvSpPr>
        <p:spPr>
          <a:xfrm>
            <a:off x="8268865" y="1177891"/>
            <a:ext cx="540000" cy="343850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831"/>
              <a:gd name="connsiteX1" fmla="*/ 21600 w 21600"/>
              <a:gd name="connsiteY1" fmla="*/ 0 h 21831"/>
              <a:gd name="connsiteX2" fmla="*/ 21255 w 21600"/>
              <a:gd name="connsiteY2" fmla="*/ 20145 h 21831"/>
              <a:gd name="connsiteX3" fmla="*/ 0 w 21600"/>
              <a:gd name="connsiteY3" fmla="*/ 20172 h 21831"/>
              <a:gd name="connsiteX4" fmla="*/ 0 w 21600"/>
              <a:gd name="connsiteY4" fmla="*/ 0 h 21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831">
                <a:moveTo>
                  <a:pt x="0" y="0"/>
                </a:moveTo>
                <a:lnTo>
                  <a:pt x="21600" y="0"/>
                </a:lnTo>
                <a:cubicBezTo>
                  <a:pt x="21600" y="5774"/>
                  <a:pt x="21255" y="14371"/>
                  <a:pt x="21255" y="20145"/>
                </a:cubicBezTo>
                <a:cubicBezTo>
                  <a:pt x="10455" y="20145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r>
              <a:rPr lang="zh-TW" altLang="en-US" sz="2000" dirty="0" smtClean="0">
                <a:solidFill>
                  <a:schemeClr val="tx1"/>
                </a:solidFill>
              </a:rPr>
              <a:t>國人越來越</a:t>
            </a:r>
            <a:r>
              <a:rPr lang="zh-TW" altLang="en-US" sz="2400" b="1" dirty="0" smtClean="0">
                <a:solidFill>
                  <a:schemeClr val="accent2"/>
                </a:solidFill>
              </a:rPr>
              <a:t>熱衷</a:t>
            </a:r>
            <a:r>
              <a:rPr lang="zh-TW" altLang="en-US" sz="2000" dirty="0" smtClean="0">
                <a:solidFill>
                  <a:schemeClr val="tx1"/>
                </a:solidFill>
              </a:rPr>
              <a:t>於國內旅遊</a:t>
            </a:r>
            <a:endParaRPr lang="zh-TW" altLang="zh-TW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圖案 8"/>
          <p:cNvSpPr/>
          <p:nvPr/>
        </p:nvSpPr>
        <p:spPr>
          <a:xfrm rot="18770043" flipV="1">
            <a:off x="5954555" y="2151702"/>
            <a:ext cx="1665444" cy="1040902"/>
          </a:xfrm>
          <a:prstGeom prst="swooshArrow">
            <a:avLst>
              <a:gd name="adj1" fmla="val 25000"/>
              <a:gd name="adj2" fmla="val 25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10" name="文字方塊 9"/>
          <p:cNvSpPr txBox="1"/>
          <p:nvPr/>
        </p:nvSpPr>
        <p:spPr>
          <a:xfrm>
            <a:off x="1187624" y="541500"/>
            <a:ext cx="794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</a:rPr>
              <a:t>國人國內旅遊重要指標 </a:t>
            </a:r>
            <a:r>
              <a:rPr lang="en-US" altLang="zh-TW" sz="1600" dirty="0" smtClean="0"/>
              <a:t>/</a:t>
            </a:r>
            <a:r>
              <a:rPr lang="zh-TW" altLang="en-US" sz="1600" dirty="0" smtClean="0"/>
              <a:t> 運動型旅遊活動比例 </a:t>
            </a:r>
            <a:r>
              <a:rPr lang="en-US" altLang="zh-TW" sz="1600" dirty="0" smtClean="0"/>
              <a:t>/</a:t>
            </a:r>
            <a:r>
              <a:rPr lang="zh-TW" altLang="en-US" sz="1600" dirty="0" smtClean="0"/>
              <a:t> 男女性別車友年齡差異比較 </a:t>
            </a:r>
            <a:r>
              <a:rPr lang="en-US" altLang="zh-TW" sz="1600" dirty="0" smtClean="0"/>
              <a:t>/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SWOT</a:t>
            </a:r>
            <a:endParaRPr lang="zh-TW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42730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  <p:bldP spid="5" grpId="0" animBg="1"/>
      <p:bldP spid="6" grpId="0"/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94803-BEDE-4995-920D-DFC558356BBD}" type="datetime1">
              <a:rPr lang="zh-TW" altLang="en-US" smtClean="0"/>
              <a:t>2015/12/21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056AD-4F67-47EB-B264-A7F052726E7E}" type="slidenum">
              <a:rPr lang="zh-TW" altLang="en-US" smtClean="0"/>
              <a:t>8</a:t>
            </a:fld>
            <a:endParaRPr lang="zh-TW" altLang="en-US"/>
          </a:p>
        </p:txBody>
      </p:sp>
      <p:graphicFrame>
        <p:nvGraphicFramePr>
          <p:cNvPr id="4" name="圖表 3"/>
          <p:cNvGraphicFramePr/>
          <p:nvPr>
            <p:extLst>
              <p:ext uri="{D42A27DB-BD31-4B8C-83A1-F6EECF244321}">
                <p14:modId xmlns:p14="http://schemas.microsoft.com/office/powerpoint/2010/main" val="2482622788"/>
              </p:ext>
            </p:extLst>
          </p:nvPr>
        </p:nvGraphicFramePr>
        <p:xfrm>
          <a:off x="855508" y="1159008"/>
          <a:ext cx="7385411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矩形 4"/>
          <p:cNvSpPr/>
          <p:nvPr/>
        </p:nvSpPr>
        <p:spPr>
          <a:xfrm>
            <a:off x="1003013" y="915566"/>
            <a:ext cx="7090403" cy="52322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</p:spPr>
        <p:txBody>
          <a:bodyPr wrap="none">
            <a:spAutoFit/>
          </a:bodyPr>
          <a:lstStyle/>
          <a:p>
            <a:pPr algn="ctr"/>
            <a:r>
              <a:rPr lang="en-US" altLang="zh-TW" sz="2800" dirty="0" smtClean="0"/>
              <a:t>2014</a:t>
            </a:r>
            <a:r>
              <a:rPr lang="zh-TW" altLang="en-US" sz="2800" dirty="0" smtClean="0"/>
              <a:t>年國人從事運動型旅遊活動各項目比例</a:t>
            </a:r>
            <a:endParaRPr lang="zh-TW" altLang="en-US" sz="2800" dirty="0"/>
          </a:p>
        </p:txBody>
      </p:sp>
      <p:sp>
        <p:nvSpPr>
          <p:cNvPr id="6" name="流程圖: 文件 6"/>
          <p:cNvSpPr/>
          <p:nvPr/>
        </p:nvSpPr>
        <p:spPr>
          <a:xfrm>
            <a:off x="7452320" y="1719264"/>
            <a:ext cx="540000" cy="301272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831"/>
              <a:gd name="connsiteX1" fmla="*/ 21600 w 21600"/>
              <a:gd name="connsiteY1" fmla="*/ 0 h 21831"/>
              <a:gd name="connsiteX2" fmla="*/ 21255 w 21600"/>
              <a:gd name="connsiteY2" fmla="*/ 20145 h 21831"/>
              <a:gd name="connsiteX3" fmla="*/ 0 w 21600"/>
              <a:gd name="connsiteY3" fmla="*/ 20172 h 21831"/>
              <a:gd name="connsiteX4" fmla="*/ 0 w 21600"/>
              <a:gd name="connsiteY4" fmla="*/ 0 h 21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831">
                <a:moveTo>
                  <a:pt x="0" y="0"/>
                </a:moveTo>
                <a:lnTo>
                  <a:pt x="21600" y="0"/>
                </a:lnTo>
                <a:cubicBezTo>
                  <a:pt x="21600" y="5774"/>
                  <a:pt x="21255" y="14371"/>
                  <a:pt x="21255" y="20145"/>
                </a:cubicBezTo>
                <a:cubicBezTo>
                  <a:pt x="10455" y="20145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r>
              <a:rPr lang="zh-TW" altLang="en-US" sz="2000" b="1" dirty="0" smtClean="0">
                <a:solidFill>
                  <a:schemeClr val="accent1"/>
                </a:solidFill>
              </a:rPr>
              <a:t>自行車旅遊市場</a:t>
            </a:r>
            <a:r>
              <a:rPr lang="zh-TW" altLang="en-US" sz="2000" dirty="0">
                <a:solidFill>
                  <a:schemeClr val="tx1"/>
                </a:solidFill>
              </a:rPr>
              <a:t>比例最高</a:t>
            </a:r>
            <a:endParaRPr lang="zh-TW" altLang="zh-TW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流程圖: 文件 6"/>
          <p:cNvSpPr/>
          <p:nvPr/>
        </p:nvSpPr>
        <p:spPr>
          <a:xfrm>
            <a:off x="8093416" y="2217270"/>
            <a:ext cx="540000" cy="20167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831"/>
              <a:gd name="connsiteX1" fmla="*/ 21600 w 21600"/>
              <a:gd name="connsiteY1" fmla="*/ 0 h 21831"/>
              <a:gd name="connsiteX2" fmla="*/ 21255 w 21600"/>
              <a:gd name="connsiteY2" fmla="*/ 20145 h 21831"/>
              <a:gd name="connsiteX3" fmla="*/ 0 w 21600"/>
              <a:gd name="connsiteY3" fmla="*/ 20172 h 21831"/>
              <a:gd name="connsiteX4" fmla="*/ 0 w 21600"/>
              <a:gd name="connsiteY4" fmla="*/ 0 h 21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831">
                <a:moveTo>
                  <a:pt x="0" y="0"/>
                </a:moveTo>
                <a:lnTo>
                  <a:pt x="21600" y="0"/>
                </a:lnTo>
                <a:cubicBezTo>
                  <a:pt x="21600" y="5774"/>
                  <a:pt x="21255" y="14371"/>
                  <a:pt x="21255" y="20145"/>
                </a:cubicBezTo>
                <a:cubicBezTo>
                  <a:pt x="10455" y="20145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TW" altLang="en-US" sz="2400" b="1" dirty="0" smtClean="0">
                <a:solidFill>
                  <a:schemeClr val="accent1"/>
                </a:solidFill>
              </a:rPr>
              <a:t>商機龐大</a:t>
            </a:r>
            <a:endParaRPr lang="zh-TW" altLang="zh-TW" sz="2400" b="1" dirty="0">
              <a:solidFill>
                <a:schemeClr val="accent1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187624" y="541500"/>
            <a:ext cx="7680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/>
              <a:t>國人國內旅遊重要指標 </a:t>
            </a:r>
            <a:r>
              <a:rPr lang="en-US" altLang="zh-TW" sz="1600" dirty="0" smtClean="0"/>
              <a:t>/</a:t>
            </a:r>
            <a:r>
              <a:rPr lang="zh-TW" altLang="en-US" sz="1600" dirty="0" smtClean="0"/>
              <a:t> 運動型旅遊活動比例 </a:t>
            </a:r>
            <a:r>
              <a:rPr lang="en-US" altLang="zh-TW" sz="1600" dirty="0" smtClean="0"/>
              <a:t>/</a:t>
            </a:r>
            <a:r>
              <a:rPr lang="zh-TW" altLang="en-US" sz="1600" dirty="0" smtClean="0"/>
              <a:t> 男女性別車友年齡差異比較 </a:t>
            </a:r>
            <a:r>
              <a:rPr lang="en-US" altLang="zh-TW" sz="1600" dirty="0" smtClean="0"/>
              <a:t>/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SWOT</a:t>
            </a:r>
            <a:endParaRPr lang="zh-TW" altLang="en-US" sz="1600" dirty="0" smtClean="0"/>
          </a:p>
        </p:txBody>
      </p:sp>
      <p:sp>
        <p:nvSpPr>
          <p:cNvPr id="9" name="文字方塊 8"/>
          <p:cNvSpPr txBox="1"/>
          <p:nvPr/>
        </p:nvSpPr>
        <p:spPr>
          <a:xfrm>
            <a:off x="3088625" y="4593489"/>
            <a:ext cx="43636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TW" sz="1200" dirty="0"/>
              <a:t>資料來源</a:t>
            </a:r>
            <a:r>
              <a:rPr lang="en-US" altLang="zh-TW" sz="1200" dirty="0"/>
              <a:t>:</a:t>
            </a:r>
            <a:r>
              <a:rPr lang="zh-TW" altLang="zh-TW" sz="1200" dirty="0"/>
              <a:t>中華民國交通部觀光局</a:t>
            </a:r>
            <a:r>
              <a:rPr lang="en-US" altLang="zh-TW" sz="1200" dirty="0"/>
              <a:t>(2015)</a:t>
            </a:r>
            <a:r>
              <a:rPr lang="zh-TW" altLang="zh-TW" sz="1200" dirty="0"/>
              <a:t>及本公司重新計算</a:t>
            </a:r>
            <a:r>
              <a:rPr lang="zh-TW" altLang="zh-TW" sz="1200" dirty="0" smtClean="0"/>
              <a:t>整理</a:t>
            </a:r>
            <a:endParaRPr lang="zh-TW" altLang="zh-TW" sz="1200" dirty="0"/>
          </a:p>
        </p:txBody>
      </p:sp>
    </p:spTree>
    <p:extLst>
      <p:ext uri="{BB962C8B-B14F-4D97-AF65-F5344CB8AC3E}">
        <p14:creationId xmlns:p14="http://schemas.microsoft.com/office/powerpoint/2010/main" val="222707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"/>
        </p:bldSub>
      </p:bldGraphic>
      <p:bldGraphic spid="4" grpId="1" uiExpand="1">
        <p:bldSub>
          <a:bldChart bld="category"/>
        </p:bldSub>
      </p:bldGraphic>
      <p:bldP spid="5" grpId="0" animBg="1"/>
      <p:bldP spid="6" grpId="0" animBg="1"/>
      <p:bldP spid="7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BD15-50E3-4C4A-9DBB-E68748799261}" type="datetime1">
              <a:rPr lang="zh-TW" altLang="en-US" smtClean="0"/>
              <a:t>2015/12/21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056AD-4F67-47EB-B264-A7F052726E7E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744944" y="1031877"/>
            <a:ext cx="5654112" cy="52322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</p:spPr>
        <p:txBody>
          <a:bodyPr wrap="none">
            <a:spAutoFit/>
          </a:bodyPr>
          <a:lstStyle/>
          <a:p>
            <a:pPr algn="ctr"/>
            <a:r>
              <a:rPr lang="en-US" altLang="zh-TW" sz="2800" dirty="0" smtClean="0"/>
              <a:t>2014</a:t>
            </a:r>
            <a:r>
              <a:rPr lang="zh-TW" altLang="en-US" sz="2800" dirty="0" smtClean="0"/>
              <a:t>年男女性別車友年齡差異比較</a:t>
            </a:r>
            <a:endParaRPr lang="zh-TW" altLang="en-US" sz="2800" dirty="0"/>
          </a:p>
        </p:txBody>
      </p:sp>
      <p:graphicFrame>
        <p:nvGraphicFramePr>
          <p:cNvPr id="6" name="圖表 5"/>
          <p:cNvGraphicFramePr/>
          <p:nvPr>
            <p:extLst>
              <p:ext uri="{D42A27DB-BD31-4B8C-83A1-F6EECF244321}">
                <p14:modId xmlns:p14="http://schemas.microsoft.com/office/powerpoint/2010/main" val="4265204019"/>
              </p:ext>
            </p:extLst>
          </p:nvPr>
        </p:nvGraphicFramePr>
        <p:xfrm>
          <a:off x="1524000" y="1707654"/>
          <a:ext cx="609600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流程圖: 文件 6"/>
          <p:cNvSpPr/>
          <p:nvPr/>
        </p:nvSpPr>
        <p:spPr>
          <a:xfrm>
            <a:off x="7956376" y="1555097"/>
            <a:ext cx="540000" cy="3032877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831"/>
              <a:gd name="connsiteX1" fmla="*/ 21600 w 21600"/>
              <a:gd name="connsiteY1" fmla="*/ 0 h 21831"/>
              <a:gd name="connsiteX2" fmla="*/ 21255 w 21600"/>
              <a:gd name="connsiteY2" fmla="*/ 20145 h 21831"/>
              <a:gd name="connsiteX3" fmla="*/ 0 w 21600"/>
              <a:gd name="connsiteY3" fmla="*/ 20172 h 21831"/>
              <a:gd name="connsiteX4" fmla="*/ 0 w 21600"/>
              <a:gd name="connsiteY4" fmla="*/ 0 h 21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831">
                <a:moveTo>
                  <a:pt x="0" y="0"/>
                </a:moveTo>
                <a:lnTo>
                  <a:pt x="21600" y="0"/>
                </a:lnTo>
                <a:cubicBezTo>
                  <a:pt x="21600" y="5774"/>
                  <a:pt x="21255" y="14371"/>
                  <a:pt x="21255" y="20145"/>
                </a:cubicBezTo>
                <a:cubicBezTo>
                  <a:pt x="10455" y="20145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TW" altLang="zh-TW" sz="2400" b="1" dirty="0">
                <a:solidFill>
                  <a:schemeClr val="accent1"/>
                </a:solidFill>
              </a:rPr>
              <a:t>女性車</a:t>
            </a:r>
            <a:r>
              <a:rPr lang="zh-TW" altLang="zh-TW" sz="2400" b="1" dirty="0" smtClean="0">
                <a:solidFill>
                  <a:schemeClr val="accent1"/>
                </a:solidFill>
              </a:rPr>
              <a:t>友</a:t>
            </a:r>
            <a:r>
              <a:rPr lang="zh-TW" altLang="zh-TW" sz="2000" dirty="0" smtClean="0">
                <a:solidFill>
                  <a:schemeClr val="tx1"/>
                </a:solidFill>
              </a:rPr>
              <a:t>年齡較年輕</a:t>
            </a:r>
            <a:endParaRPr lang="zh-TW" altLang="zh-TW" sz="2000" dirty="0">
              <a:solidFill>
                <a:schemeClr val="tx1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187624" y="541500"/>
            <a:ext cx="7680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dirty="0" smtClean="0"/>
              <a:t>國人國內旅遊重要指標 </a:t>
            </a:r>
            <a:r>
              <a:rPr lang="en-US" altLang="zh-TW" sz="1600" dirty="0" smtClean="0"/>
              <a:t>/</a:t>
            </a:r>
            <a:r>
              <a:rPr lang="zh-TW" altLang="en-US" sz="1600" dirty="0" smtClean="0"/>
              <a:t> 運動型旅遊活動比例 </a:t>
            </a:r>
            <a:r>
              <a:rPr lang="en-US" altLang="zh-TW" sz="1600" dirty="0" smtClean="0"/>
              <a:t>/</a:t>
            </a:r>
            <a:r>
              <a:rPr lang="zh-TW" altLang="en-US" sz="1600" dirty="0" smtClean="0"/>
              <a:t> 男女性別車友年齡差異比較 </a:t>
            </a:r>
            <a:r>
              <a:rPr lang="en-US" altLang="zh-TW" sz="1600" dirty="0" smtClean="0"/>
              <a:t>/</a:t>
            </a:r>
            <a:r>
              <a:rPr lang="zh-TW" altLang="en-US" sz="1600" dirty="0" smtClean="0"/>
              <a:t> </a:t>
            </a:r>
            <a:r>
              <a:rPr lang="en-US" altLang="zh-TW" sz="1600" dirty="0" smtClean="0"/>
              <a:t>SWOT</a:t>
            </a:r>
            <a:endParaRPr lang="zh-TW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63443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6" grpId="0" uiExpand="1">
        <p:bldSub>
          <a:bldChart bld="series"/>
        </p:bldSub>
      </p:bldGraphic>
      <p:bldP spid="7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自訂 1">
      <a:dk1>
        <a:srgbClr val="262626"/>
      </a:dk1>
      <a:lt1>
        <a:sysClr val="window" lastClr="FFFFFF"/>
      </a:lt1>
      <a:dk2>
        <a:srgbClr val="4F271C"/>
      </a:dk2>
      <a:lt2>
        <a:srgbClr val="E7DEC9"/>
      </a:lt2>
      <a:accent1>
        <a:srgbClr val="FF6600"/>
      </a:accent1>
      <a:accent2>
        <a:srgbClr val="C32D2E"/>
      </a:accent2>
      <a:accent3>
        <a:srgbClr val="FEB80A"/>
      </a:accent3>
      <a:accent4>
        <a:srgbClr val="84AA33"/>
      </a:accent4>
      <a:accent5>
        <a:srgbClr val="3891A7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896</Words>
  <Application>Microsoft Office PowerPoint</Application>
  <PresentationFormat>如螢幕大小 (16:9)</PresentationFormat>
  <Paragraphs>267</Paragraphs>
  <Slides>24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9" baseType="lpstr">
      <vt:lpstr>Arial</vt:lpstr>
      <vt:lpstr>新細明體</vt:lpstr>
      <vt:lpstr>Calibri</vt:lpstr>
      <vt:lpstr>微軟正黑體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JA046</dc:creator>
  <cp:lastModifiedBy>user</cp:lastModifiedBy>
  <cp:revision>52</cp:revision>
  <dcterms:created xsi:type="dcterms:W3CDTF">2015-12-02T00:16:11Z</dcterms:created>
  <dcterms:modified xsi:type="dcterms:W3CDTF">2015-12-21T02:51:57Z</dcterms:modified>
</cp:coreProperties>
</file>