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7"/>
  </p:notesMasterIdLst>
  <p:sldIdLst>
    <p:sldId id="280" r:id="rId2"/>
    <p:sldId id="274" r:id="rId3"/>
    <p:sldId id="275" r:id="rId4"/>
    <p:sldId id="257" r:id="rId5"/>
    <p:sldId id="262" r:id="rId6"/>
    <p:sldId id="263" r:id="rId7"/>
    <p:sldId id="276" r:id="rId8"/>
    <p:sldId id="258" r:id="rId9"/>
    <p:sldId id="264" r:id="rId10"/>
    <p:sldId id="265" r:id="rId11"/>
    <p:sldId id="266" r:id="rId12"/>
    <p:sldId id="267" r:id="rId13"/>
    <p:sldId id="268" r:id="rId14"/>
    <p:sldId id="277" r:id="rId15"/>
    <p:sldId id="259" r:id="rId16"/>
    <p:sldId id="269" r:id="rId17"/>
    <p:sldId id="270" r:id="rId18"/>
    <p:sldId id="271" r:id="rId19"/>
    <p:sldId id="278" r:id="rId20"/>
    <p:sldId id="260" r:id="rId21"/>
    <p:sldId id="272" r:id="rId22"/>
    <p:sldId id="279" r:id="rId23"/>
    <p:sldId id="261" r:id="rId24"/>
    <p:sldId id="273" r:id="rId25"/>
    <p:sldId id="281" r:id="rId26"/>
  </p:sldIdLst>
  <p:sldSz cx="9144000" cy="5143500" type="screen16x9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微軟正黑體" pitchFamily="34" charset="-120"/>
      <p:regular r:id="rId32"/>
      <p:bold r:id="rId33"/>
    </p:embeddedFont>
    <p:embeddedFont>
      <p:font typeface="華康粗黑體" pitchFamily="49" charset="-120"/>
      <p:regular r:id="rId3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98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none"/>
            </a:pPr>
            <a:r>
              <a:rPr lang="en-US" altLang="zh-TW" sz="2160" b="1" i="0" u="none" strike="noStrike" baseline="0" dirty="0" smtClean="0">
                <a:effectLst/>
              </a:rPr>
              <a:t>2014</a:t>
            </a:r>
            <a:r>
              <a:rPr lang="zh-TW" altLang="zh-TW" sz="2160" b="1" i="0" u="none" strike="noStrike" baseline="0" dirty="0" smtClean="0">
                <a:effectLst/>
              </a:rPr>
              <a:t>年男女性別車友年齡差異比較</a:t>
            </a:r>
            <a:endParaRPr lang="zh-TW" altLang="en-US" u="none" dirty="0"/>
          </a:p>
        </c:rich>
      </c:tx>
      <c:layout>
        <c:manualLayout>
          <c:xMode val="edge"/>
          <c:yMode val="edge"/>
          <c:x val="0.2296711378185118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51913700837567"/>
          <c:y val="0.22406394500227944"/>
          <c:w val="0.80272644239135671"/>
          <c:h val="0.665897515218615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男性車友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2"/>
              <c:layout>
                <c:manualLayout>
                  <c:x val="-3.1215803947054065E-3"/>
                  <c:y val="3.04084986725612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243160789410813E-3"/>
                  <c:y val="9.1225496017683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215803947054065E-3"/>
                  <c:y val="1.82450992035367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accent3"/>
                    </a:solidFill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工作表1!$A$2:$A$8</c:f>
              <c:strCache>
                <c:ptCount val="7"/>
                <c:pt idx="0">
                  <c:v>17歲及以下</c:v>
                </c:pt>
                <c:pt idx="1">
                  <c:v>18-25歲</c:v>
                </c:pt>
                <c:pt idx="2">
                  <c:v>26-35歲</c:v>
                </c:pt>
                <c:pt idx="3">
                  <c:v>36-45歲</c:v>
                </c:pt>
                <c:pt idx="4">
                  <c:v>46-55歲</c:v>
                </c:pt>
                <c:pt idx="5">
                  <c:v>56-65歲</c:v>
                </c:pt>
                <c:pt idx="6">
                  <c:v>66歲以上</c:v>
                </c:pt>
              </c:strCache>
            </c:strRef>
          </c:cat>
          <c:val>
            <c:numRef>
              <c:f>工作表1!$B$2:$B$8</c:f>
              <c:numCache>
                <c:formatCode>0%</c:formatCode>
                <c:ptCount val="7"/>
                <c:pt idx="0">
                  <c:v>2.1100000000000001E-2</c:v>
                </c:pt>
                <c:pt idx="1">
                  <c:v>9.1499999999999998E-2</c:v>
                </c:pt>
                <c:pt idx="2">
                  <c:v>0.3468</c:v>
                </c:pt>
                <c:pt idx="3">
                  <c:v>0.3715</c:v>
                </c:pt>
                <c:pt idx="4">
                  <c:v>0.1338</c:v>
                </c:pt>
                <c:pt idx="5">
                  <c:v>3.5299999999999998E-2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女性車友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04108930425355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43160789410813E-3"/>
                  <c:y val="-1.21633994690245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823705920581099E-3"/>
                  <c:y val="-1.21633994690245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215803947054065E-3"/>
                  <c:y val="-3.04084986725612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215803947054065E-3"/>
                  <c:y val="-1.21633994690245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04084986725612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accent5"/>
                    </a:solidFill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工作表1!$A$2:$A$8</c:f>
              <c:strCache>
                <c:ptCount val="7"/>
                <c:pt idx="0">
                  <c:v>17歲及以下</c:v>
                </c:pt>
                <c:pt idx="1">
                  <c:v>18-25歲</c:v>
                </c:pt>
                <c:pt idx="2">
                  <c:v>26-35歲</c:v>
                </c:pt>
                <c:pt idx="3">
                  <c:v>36-45歲</c:v>
                </c:pt>
                <c:pt idx="4">
                  <c:v>46-55歲</c:v>
                </c:pt>
                <c:pt idx="5">
                  <c:v>56-65歲</c:v>
                </c:pt>
                <c:pt idx="6">
                  <c:v>66歲以上</c:v>
                </c:pt>
              </c:strCache>
            </c:strRef>
          </c:cat>
          <c:val>
            <c:numRef>
              <c:f>工作表1!$C$2:$C$8</c:f>
              <c:numCache>
                <c:formatCode>0%</c:formatCode>
                <c:ptCount val="7"/>
                <c:pt idx="0">
                  <c:v>8.5000000000000006E-3</c:v>
                </c:pt>
                <c:pt idx="1">
                  <c:v>6.7799999999999999E-2</c:v>
                </c:pt>
                <c:pt idx="2">
                  <c:v>0.40679999999999999</c:v>
                </c:pt>
                <c:pt idx="3">
                  <c:v>0.38140000000000002</c:v>
                </c:pt>
                <c:pt idx="4">
                  <c:v>0.11020000000000001</c:v>
                </c:pt>
                <c:pt idx="5">
                  <c:v>1.6799999999999999E-2</c:v>
                </c:pt>
                <c:pt idx="6">
                  <c:v>8.5000000000000006E-3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225024"/>
        <c:axId val="117334400"/>
      </c:barChart>
      <c:catAx>
        <c:axId val="382250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17334400"/>
        <c:crosses val="autoZero"/>
        <c:auto val="1"/>
        <c:lblAlgn val="ctr"/>
        <c:lblOffset val="100"/>
        <c:noMultiLvlLbl val="0"/>
      </c:catAx>
      <c:valAx>
        <c:axId val="11733440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382250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2654471528728862"/>
          <c:y val="0.10445319294024802"/>
          <c:w val="0.30557900154653417"/>
          <c:h val="7.7038853920445627E-2"/>
        </c:manualLayout>
      </c:layout>
      <c:overlay val="0"/>
      <c:txPr>
        <a:bodyPr/>
        <a:lstStyle/>
        <a:p>
          <a:pPr>
            <a:defRPr sz="16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u="none"/>
            </a:pPr>
            <a:r>
              <a:rPr lang="en-US" altLang="zh-TW" sz="2000" b="1" i="0" u="none" strike="noStrike" baseline="0" dirty="0" smtClean="0">
                <a:effectLst/>
              </a:rPr>
              <a:t>2014</a:t>
            </a:r>
            <a:r>
              <a:rPr lang="zh-TW" altLang="zh-TW" sz="2000" b="1" i="0" u="none" strike="noStrike" baseline="0" dirty="0" smtClean="0">
                <a:effectLst/>
              </a:rPr>
              <a:t>年男女性別車友騎車原因差異比較</a:t>
            </a:r>
            <a:endParaRPr lang="zh-TW" altLang="en-US" sz="2000" u="none" dirty="0"/>
          </a:p>
        </c:rich>
      </c:tx>
      <c:layout>
        <c:manualLayout>
          <c:xMode val="edge"/>
          <c:yMode val="edge"/>
          <c:x val="0.2508783746250417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男性車友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accent5"/>
                    </a:solidFill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工作表1!$A$2:$A$7</c:f>
              <c:strCache>
                <c:ptCount val="6"/>
                <c:pt idx="0">
                  <c:v>運動健身</c:v>
                </c:pt>
                <c:pt idx="1">
                  <c:v>自行車愛好者</c:v>
                </c:pt>
                <c:pt idx="2">
                  <c:v>休閒</c:v>
                </c:pt>
                <c:pt idx="3">
                  <c:v>參加競賽</c:v>
                </c:pt>
                <c:pt idx="4">
                  <c:v>通勤</c:v>
                </c:pt>
                <c:pt idx="5">
                  <c:v>其他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0.53520000000000001</c:v>
                </c:pt>
                <c:pt idx="1">
                  <c:v>0.2165</c:v>
                </c:pt>
                <c:pt idx="2">
                  <c:v>0.1215</c:v>
                </c:pt>
                <c:pt idx="3">
                  <c:v>0.1109</c:v>
                </c:pt>
                <c:pt idx="4">
                  <c:v>8.8000000000000005E-3</c:v>
                </c:pt>
                <c:pt idx="5">
                  <c:v>7.0000000000000001E-3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女性車友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accent3"/>
                    </a:solidFill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工作表1!$A$2:$A$7</c:f>
              <c:strCache>
                <c:ptCount val="6"/>
                <c:pt idx="0">
                  <c:v>運動健身</c:v>
                </c:pt>
                <c:pt idx="1">
                  <c:v>自行車愛好者</c:v>
                </c:pt>
                <c:pt idx="2">
                  <c:v>休閒</c:v>
                </c:pt>
                <c:pt idx="3">
                  <c:v>參加競賽</c:v>
                </c:pt>
                <c:pt idx="4">
                  <c:v>通勤</c:v>
                </c:pt>
                <c:pt idx="5">
                  <c:v>其他</c:v>
                </c:pt>
              </c:strCache>
            </c:strRef>
          </c:cat>
          <c:val>
            <c:numRef>
              <c:f>工作表1!$C$2:$C$7</c:f>
              <c:numCache>
                <c:formatCode>0%</c:formatCode>
                <c:ptCount val="6"/>
                <c:pt idx="0">
                  <c:v>0.5</c:v>
                </c:pt>
                <c:pt idx="1">
                  <c:v>0.14410000000000001</c:v>
                </c:pt>
                <c:pt idx="2">
                  <c:v>0.29659999999999997</c:v>
                </c:pt>
                <c:pt idx="3">
                  <c:v>5.0799999999999998E-2</c:v>
                </c:pt>
                <c:pt idx="4">
                  <c:v>8.5000000000000006E-3</c:v>
                </c:pt>
                <c:pt idx="5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7642240"/>
        <c:axId val="37647104"/>
      </c:barChart>
      <c:catAx>
        <c:axId val="37642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37647104"/>
        <c:crosses val="autoZero"/>
        <c:auto val="1"/>
        <c:lblAlgn val="ctr"/>
        <c:lblOffset val="100"/>
        <c:noMultiLvlLbl val="0"/>
      </c:catAx>
      <c:valAx>
        <c:axId val="3764710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376422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4704216892567491"/>
          <c:y val="0.10445319294024802"/>
          <c:w val="0.30830738548891395"/>
          <c:h val="7.7038853920445627E-2"/>
        </c:manualLayout>
      </c:layout>
      <c:overlay val="0"/>
      <c:txPr>
        <a:bodyPr/>
        <a:lstStyle/>
        <a:p>
          <a:pPr>
            <a:defRPr sz="16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u="none"/>
            </a:pPr>
            <a:r>
              <a:rPr lang="en-US" altLang="zh-TW" sz="1600" b="1" i="0" u="none" strike="noStrike" baseline="0" dirty="0" smtClean="0">
                <a:effectLst/>
              </a:rPr>
              <a:t>2009~2014</a:t>
            </a:r>
            <a:r>
              <a:rPr lang="zh-TW" altLang="zh-TW" sz="1600" b="1" i="0" u="none" strike="noStrike" baseline="0" dirty="0" smtClean="0">
                <a:effectLst/>
              </a:rPr>
              <a:t>年國人國內旅遊總旅次、旅遊總旅次年增率及國人國內旅遊比例</a:t>
            </a:r>
            <a:endParaRPr lang="zh-TW" altLang="en-US" sz="1600" u="none" dirty="0"/>
          </a:p>
        </c:rich>
      </c:tx>
      <c:layout>
        <c:manualLayout>
          <c:xMode val="edge"/>
          <c:yMode val="edge"/>
          <c:x val="9.5950707612510011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817482581300491"/>
          <c:y val="0.23097284825495579"/>
          <c:w val="0.56703671102071285"/>
          <c:h val="0.51443192819845418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工作表1!$D$1</c:f>
              <c:strCache>
                <c:ptCount val="1"/>
                <c:pt idx="0">
                  <c:v>國人國內旅遊總旅次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工作表1!$A$2:$A$7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工作表1!$D$2:$D$7</c:f>
              <c:numCache>
                <c:formatCode>#,##0</c:formatCode>
                <c:ptCount val="6"/>
                <c:pt idx="0">
                  <c:v>97990000</c:v>
                </c:pt>
                <c:pt idx="1">
                  <c:v>123937000</c:v>
                </c:pt>
                <c:pt idx="2">
                  <c:v>152268000</c:v>
                </c:pt>
                <c:pt idx="3">
                  <c:v>142069000</c:v>
                </c:pt>
                <c:pt idx="4">
                  <c:v>142615000</c:v>
                </c:pt>
                <c:pt idx="5">
                  <c:v>156260000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86016"/>
        <c:axId val="40487936"/>
      </c:barChart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國人國內旅遊比例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工作表1!$A$2:$A$7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工作表1!$B$2:$B$7</c:f>
              <c:numCache>
                <c:formatCode>0%</c:formatCode>
                <c:ptCount val="6"/>
                <c:pt idx="0">
                  <c:v>0.93</c:v>
                </c:pt>
                <c:pt idx="1">
                  <c:v>0.94</c:v>
                </c:pt>
                <c:pt idx="2">
                  <c:v>0.95</c:v>
                </c:pt>
                <c:pt idx="3">
                  <c:v>0.92</c:v>
                </c:pt>
                <c:pt idx="4">
                  <c:v>0.91</c:v>
                </c:pt>
                <c:pt idx="5">
                  <c:v>0.93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國人國內旅遊總旅次年增率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cat>
            <c:numRef>
              <c:f>工作表1!$A$2:$A$7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工作表1!$C$2:$C$7</c:f>
              <c:numCache>
                <c:formatCode>0%</c:formatCode>
                <c:ptCount val="6"/>
                <c:pt idx="1">
                  <c:v>0.26</c:v>
                </c:pt>
                <c:pt idx="2">
                  <c:v>0.23</c:v>
                </c:pt>
                <c:pt idx="3">
                  <c:v>-7.0000000000000007E-2</c:v>
                </c:pt>
                <c:pt idx="4">
                  <c:v>0</c:v>
                </c:pt>
                <c:pt idx="5">
                  <c:v>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046912"/>
        <c:axId val="98667520"/>
      </c:lineChart>
      <c:catAx>
        <c:axId val="404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487936"/>
        <c:crosses val="autoZero"/>
        <c:auto val="1"/>
        <c:lblAlgn val="ctr"/>
        <c:lblOffset val="100"/>
        <c:noMultiLvlLbl val="0"/>
      </c:catAx>
      <c:valAx>
        <c:axId val="40487936"/>
        <c:scaling>
          <c:orientation val="minMax"/>
          <c:max val="180000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5"/>
                </a:solidFill>
              </a:defRPr>
            </a:pPr>
            <a:endParaRPr lang="zh-TW"/>
          </a:p>
        </c:txPr>
        <c:crossAx val="40486016"/>
        <c:crosses val="autoZero"/>
        <c:crossBetween val="between"/>
        <c:majorUnit val="20000000"/>
        <c:dispUnits>
          <c:builtInUnit val="tenMillions"/>
        </c:dispUnits>
      </c:valAx>
      <c:valAx>
        <c:axId val="98667520"/>
        <c:scaling>
          <c:orientation val="minMax"/>
          <c:max val="1"/>
          <c:min val="-0.1"/>
        </c:scaling>
        <c:delete val="0"/>
        <c:axPos val="r"/>
        <c:numFmt formatCode="0%" sourceLinked="1"/>
        <c:majorTickMark val="none"/>
        <c:minorTickMark val="none"/>
        <c:tickLblPos val="nextTo"/>
        <c:crossAx val="97046912"/>
        <c:crosses val="max"/>
        <c:crossBetween val="between"/>
        <c:majorUnit val="0.2"/>
      </c:valAx>
      <c:catAx>
        <c:axId val="97046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67520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lnSpc>
                <a:spcPts val="1300"/>
              </a:lnSpc>
              <a:defRPr sz="1200"/>
            </a:pPr>
            <a:endParaRPr lang="zh-TW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none"/>
            </a:pPr>
            <a:r>
              <a:rPr lang="en-US" altLang="zh-TW" sz="2160" b="1" i="0" u="none" strike="noStrike" baseline="0" dirty="0" smtClean="0">
                <a:effectLst/>
              </a:rPr>
              <a:t>2014</a:t>
            </a:r>
            <a:r>
              <a:rPr lang="zh-TW" altLang="zh-TW" sz="2160" b="1" i="0" u="none" strike="noStrike" baseline="0" dirty="0" smtClean="0">
                <a:effectLst/>
              </a:rPr>
              <a:t>年國人從事運動型旅遊活動各項目比例</a:t>
            </a:r>
            <a:endParaRPr lang="zh-TW" altLang="en-US" u="none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1028423742391198"/>
          <c:y val="0.12460633029078638"/>
          <c:w val="0.4267728293347523"/>
          <c:h val="0.85354565866950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bubble3D val="0"/>
            <c:spPr>
              <a:noFill/>
            </c:spPr>
          </c:dPt>
          <c:dLbls>
            <c:dLbl>
              <c:idx val="0"/>
              <c:layout>
                <c:manualLayout>
                  <c:x val="0.16996061110169045"/>
                  <c:y val="0.20874186493898339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 smtClean="0"/>
                      <a:t>游泳</a:t>
                    </a:r>
                    <a:r>
                      <a:rPr lang="en-US" altLang="zh-TW" dirty="0"/>
                      <a:t>,</a:t>
                    </a:r>
                    <a:r>
                      <a:rPr lang="zh-TW" altLang="en-US" dirty="0"/>
                      <a:t>潛水</a:t>
                    </a:r>
                    <a:r>
                      <a:rPr lang="en-US" altLang="zh-TW" dirty="0"/>
                      <a:t>,</a:t>
                    </a:r>
                    <a:r>
                      <a:rPr lang="zh-TW" altLang="en-US" dirty="0"/>
                      <a:t>衝浪</a:t>
                    </a:r>
                    <a:r>
                      <a:rPr lang="en-US" altLang="zh-TW" dirty="0"/>
                      <a:t>,</a:t>
                    </a:r>
                    <a:r>
                      <a:rPr lang="zh-TW" altLang="en-US" dirty="0"/>
                      <a:t>滑水</a:t>
                    </a:r>
                    <a:r>
                      <a:rPr lang="en-US" altLang="zh-TW" dirty="0"/>
                      <a:t>,</a:t>
                    </a:r>
                    <a:r>
                      <a:rPr lang="zh-TW" altLang="en-US" dirty="0"/>
                      <a:t>水上摩托車 </a:t>
                    </a:r>
                    <a:r>
                      <a:rPr lang="en-US" altLang="zh-TW" dirty="0" smtClean="0"/>
                      <a:t>36%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3.5247691776937068E-2"/>
                  <c:y val="7.9780901537256088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 smtClean="0"/>
                      <a:t>釣魚 </a:t>
                    </a:r>
                    <a:r>
                      <a:rPr lang="en-US" altLang="zh-TW" dirty="0" smtClean="0"/>
                      <a:t>9%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0.12010573386582778"/>
                  <c:y val="0.23434267537525069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zh-TW" altLang="en-US" sz="2400" dirty="0"/>
                      <a:t>騎協力車、單車 </a:t>
                    </a:r>
                    <a:r>
                      <a:rPr lang="en-US" altLang="zh-TW" sz="2400" dirty="0" smtClean="0"/>
                      <a:t/>
                    </a:r>
                    <a:br>
                      <a:rPr lang="en-US" altLang="zh-TW" sz="2400" dirty="0" smtClean="0"/>
                    </a:br>
                    <a:r>
                      <a:rPr lang="en-US" altLang="zh-TW" sz="2400" dirty="0" smtClean="0"/>
                      <a:t>47%</a:t>
                    </a:r>
                    <a:endParaRPr lang="zh-TW" altLang="en-US" sz="24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0.15221620112385173"/>
                  <c:y val="3.54023529549348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400"/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工作表1!$A$2:$A$6</c:f>
              <c:strCache>
                <c:ptCount val="4"/>
                <c:pt idx="0">
                  <c:v>游泳,潛水,衝浪,滑水,水上摩托車</c:v>
                </c:pt>
                <c:pt idx="1">
                  <c:v>釣魚</c:v>
                </c:pt>
                <c:pt idx="2">
                  <c:v>騎協力車、單車</c:v>
                </c:pt>
                <c:pt idx="3">
                  <c:v>其他運動型旅遊比率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0.36</c:v>
                </c:pt>
                <c:pt idx="1">
                  <c:v>0.09</c:v>
                </c:pt>
                <c:pt idx="2">
                  <c:v>0.47</c:v>
                </c:pt>
                <c:pt idx="3">
                  <c:v>8.1000000000000003E-2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27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043BE-3845-410B-93CE-D23361D77228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A6D9682C-18C2-4641-BA25-6454C824B178}">
      <dgm:prSet phldrT="[文字]" custT="1"/>
      <dgm:spPr/>
      <dgm:t>
        <a:bodyPr lIns="0" rIns="0"/>
        <a:lstStyle/>
        <a:p>
          <a:r>
            <a:rPr lang="zh-TW" altLang="en-US" sz="2000" b="1" dirty="0" smtClean="0"/>
            <a:t>總經理室</a:t>
          </a:r>
          <a:endParaRPr lang="zh-TW" altLang="en-US" sz="2000" b="1" dirty="0"/>
        </a:p>
      </dgm:t>
    </dgm:pt>
    <dgm:pt modelId="{9E400EB7-D390-48F8-9B87-91DFF1FE5DFD}" type="parTrans" cxnId="{6C07C51C-4813-409D-8550-0C0E44877D02}">
      <dgm:prSet/>
      <dgm:spPr/>
      <dgm:t>
        <a:bodyPr/>
        <a:lstStyle/>
        <a:p>
          <a:endParaRPr lang="zh-TW" altLang="en-US" sz="3200" b="1"/>
        </a:p>
      </dgm:t>
    </dgm:pt>
    <dgm:pt modelId="{98E256DC-1518-4CB7-B804-26679F24534D}" type="sibTrans" cxnId="{6C07C51C-4813-409D-8550-0C0E44877D02}">
      <dgm:prSet/>
      <dgm:spPr/>
      <dgm:t>
        <a:bodyPr/>
        <a:lstStyle/>
        <a:p>
          <a:endParaRPr lang="zh-TW" altLang="en-US" sz="3200" b="1"/>
        </a:p>
      </dgm:t>
    </dgm:pt>
    <dgm:pt modelId="{3898254E-4D5B-4F07-9618-39A2277BD1D3}">
      <dgm:prSet phldrT="[文字]" custT="1"/>
      <dgm:spPr/>
      <dgm:t>
        <a:bodyPr/>
        <a:lstStyle/>
        <a:p>
          <a:r>
            <a:rPr lang="zh-TW" altLang="en-US" sz="2000" b="1" dirty="0" smtClean="0"/>
            <a:t>行銷部</a:t>
          </a:r>
          <a:endParaRPr lang="zh-TW" altLang="en-US" sz="2000" b="1" dirty="0"/>
        </a:p>
      </dgm:t>
    </dgm:pt>
    <dgm:pt modelId="{DE0FC541-B896-4279-842E-2FDF59E22E6C}" type="parTrans" cxnId="{18C6A08A-CED0-4FE0-9E65-4784C12C8A3A}">
      <dgm:prSet/>
      <dgm:spPr/>
      <dgm:t>
        <a:bodyPr/>
        <a:lstStyle/>
        <a:p>
          <a:endParaRPr lang="zh-TW" altLang="en-US" sz="3200" b="1"/>
        </a:p>
      </dgm:t>
    </dgm:pt>
    <dgm:pt modelId="{DAA1C6DE-D6A1-4A58-8157-9C923583A618}" type="sibTrans" cxnId="{18C6A08A-CED0-4FE0-9E65-4784C12C8A3A}">
      <dgm:prSet/>
      <dgm:spPr/>
      <dgm:t>
        <a:bodyPr/>
        <a:lstStyle/>
        <a:p>
          <a:endParaRPr lang="zh-TW" altLang="en-US" sz="3200" b="1"/>
        </a:p>
      </dgm:t>
    </dgm:pt>
    <dgm:pt modelId="{24510202-FCBF-4426-80FB-61D2CDBC87B6}">
      <dgm:prSet phldrT="[文字]" custT="1"/>
      <dgm:spPr/>
      <dgm:t>
        <a:bodyPr/>
        <a:lstStyle/>
        <a:p>
          <a:r>
            <a:rPr lang="zh-TW" altLang="en-US" sz="2000" b="1" dirty="0" smtClean="0"/>
            <a:t>財務部</a:t>
          </a:r>
          <a:endParaRPr lang="zh-TW" altLang="en-US" sz="2000" b="1" dirty="0"/>
        </a:p>
      </dgm:t>
    </dgm:pt>
    <dgm:pt modelId="{E9DF2771-5606-4FFC-9C40-94660FA2C7A6}" type="parTrans" cxnId="{F92D54CA-B786-4863-A57E-C7A14EF82181}">
      <dgm:prSet/>
      <dgm:spPr/>
      <dgm:t>
        <a:bodyPr/>
        <a:lstStyle/>
        <a:p>
          <a:endParaRPr lang="zh-TW" altLang="en-US" sz="3200" b="1"/>
        </a:p>
      </dgm:t>
    </dgm:pt>
    <dgm:pt modelId="{DA6A59A6-481A-494B-A2DD-D409C661CD34}" type="sibTrans" cxnId="{F92D54CA-B786-4863-A57E-C7A14EF82181}">
      <dgm:prSet/>
      <dgm:spPr/>
      <dgm:t>
        <a:bodyPr/>
        <a:lstStyle/>
        <a:p>
          <a:endParaRPr lang="zh-TW" altLang="en-US" sz="3200" b="1"/>
        </a:p>
      </dgm:t>
    </dgm:pt>
    <dgm:pt modelId="{991DFDCA-1FBE-4D41-AF21-345401FA45E9}">
      <dgm:prSet phldrT="[文字]" custT="1"/>
      <dgm:spPr/>
      <dgm:t>
        <a:bodyPr/>
        <a:lstStyle/>
        <a:p>
          <a:r>
            <a:rPr lang="zh-TW" altLang="en-US" sz="2000" b="1" dirty="0" smtClean="0"/>
            <a:t>行政</a:t>
          </a:r>
          <a:r>
            <a:rPr lang="en-US" altLang="zh-TW" sz="2000" b="1" dirty="0" smtClean="0"/>
            <a:t/>
          </a:r>
          <a:br>
            <a:rPr lang="en-US" altLang="zh-TW" sz="2000" b="1" dirty="0" smtClean="0"/>
          </a:br>
          <a:r>
            <a:rPr lang="zh-TW" altLang="en-US" sz="2000" b="1" dirty="0" smtClean="0"/>
            <a:t>管理部</a:t>
          </a:r>
          <a:endParaRPr lang="zh-TW" altLang="en-US" sz="2000" b="1" dirty="0"/>
        </a:p>
      </dgm:t>
    </dgm:pt>
    <dgm:pt modelId="{767F822C-362B-4842-96CD-911AD8C5C10F}" type="parTrans" cxnId="{A38B0DD6-C801-43B3-8770-FE0B7C58EEC8}">
      <dgm:prSet/>
      <dgm:spPr/>
      <dgm:t>
        <a:bodyPr/>
        <a:lstStyle/>
        <a:p>
          <a:endParaRPr lang="zh-TW" altLang="en-US" sz="3200" b="1"/>
        </a:p>
      </dgm:t>
    </dgm:pt>
    <dgm:pt modelId="{1EE502A6-E483-4AD6-A96E-AE562167D13E}" type="sibTrans" cxnId="{A38B0DD6-C801-43B3-8770-FE0B7C58EEC8}">
      <dgm:prSet/>
      <dgm:spPr/>
      <dgm:t>
        <a:bodyPr/>
        <a:lstStyle/>
        <a:p>
          <a:endParaRPr lang="zh-TW" altLang="en-US" sz="3200" b="1"/>
        </a:p>
      </dgm:t>
    </dgm:pt>
    <dgm:pt modelId="{C4D7D59D-FDC2-4412-9E2B-C3169AA1CBDF}">
      <dgm:prSet phldrT="[文字]" custT="1"/>
      <dgm:spPr/>
      <dgm:t>
        <a:bodyPr/>
        <a:lstStyle/>
        <a:p>
          <a:r>
            <a:rPr lang="zh-TW" altLang="en-US" sz="2000" b="1" dirty="0" smtClean="0"/>
            <a:t>研發</a:t>
          </a:r>
          <a:r>
            <a:rPr lang="en-US" altLang="zh-TW" sz="2000" b="1" dirty="0" smtClean="0"/>
            <a:t/>
          </a:r>
          <a:br>
            <a:rPr lang="en-US" altLang="zh-TW" sz="2000" b="1" dirty="0" smtClean="0"/>
          </a:br>
          <a:r>
            <a:rPr lang="zh-TW" altLang="en-US" sz="2000" b="1" dirty="0" smtClean="0"/>
            <a:t>資訊部</a:t>
          </a:r>
          <a:endParaRPr lang="zh-TW" altLang="en-US" sz="2000" b="1" dirty="0"/>
        </a:p>
      </dgm:t>
    </dgm:pt>
    <dgm:pt modelId="{CDC48791-5EE3-474C-A137-511EE0FCD699}" type="parTrans" cxnId="{BA8C5318-85C6-4ABA-9C92-2209A7A813B7}">
      <dgm:prSet/>
      <dgm:spPr/>
      <dgm:t>
        <a:bodyPr/>
        <a:lstStyle/>
        <a:p>
          <a:endParaRPr lang="zh-TW" altLang="en-US" sz="3200" b="1"/>
        </a:p>
      </dgm:t>
    </dgm:pt>
    <dgm:pt modelId="{3311E910-034E-4B6E-A9CB-F027AD77BC49}" type="sibTrans" cxnId="{BA8C5318-85C6-4ABA-9C92-2209A7A813B7}">
      <dgm:prSet/>
      <dgm:spPr/>
      <dgm:t>
        <a:bodyPr/>
        <a:lstStyle/>
        <a:p>
          <a:endParaRPr lang="zh-TW" altLang="en-US" sz="3200" b="1"/>
        </a:p>
      </dgm:t>
    </dgm:pt>
    <dgm:pt modelId="{40FA9B7A-F690-436C-8C17-00A9822729AA}">
      <dgm:prSet phldrT="[文字]" custT="1"/>
      <dgm:spPr/>
      <dgm:t>
        <a:bodyPr/>
        <a:lstStyle/>
        <a:p>
          <a:r>
            <a:rPr lang="zh-TW" altLang="en-US" sz="2000" b="1" dirty="0" smtClean="0"/>
            <a:t>業務部</a:t>
          </a:r>
          <a:endParaRPr lang="zh-TW" altLang="en-US" sz="2000" b="1" dirty="0"/>
        </a:p>
      </dgm:t>
    </dgm:pt>
    <dgm:pt modelId="{D17BA479-0BF6-4866-B450-39CE1E9AE952}" type="parTrans" cxnId="{F0EB68A2-8A8B-4634-966A-A4B3751351A5}">
      <dgm:prSet/>
      <dgm:spPr/>
      <dgm:t>
        <a:bodyPr/>
        <a:lstStyle/>
        <a:p>
          <a:endParaRPr lang="zh-TW" altLang="en-US" sz="3200" b="1"/>
        </a:p>
      </dgm:t>
    </dgm:pt>
    <dgm:pt modelId="{3CAC1BAB-BF9D-448F-9E41-ED0CC04B8EEE}" type="sibTrans" cxnId="{F0EB68A2-8A8B-4634-966A-A4B3751351A5}">
      <dgm:prSet/>
      <dgm:spPr/>
      <dgm:t>
        <a:bodyPr/>
        <a:lstStyle/>
        <a:p>
          <a:endParaRPr lang="zh-TW" altLang="en-US" sz="3200" b="1"/>
        </a:p>
      </dgm:t>
    </dgm:pt>
    <dgm:pt modelId="{AAB81BCA-FDAA-4375-8DD2-35491B705B60}" type="pres">
      <dgm:prSet presAssocID="{9F2043BE-3845-410B-93CE-D23361D772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D9AB65-CFE2-41BD-875E-3BE9B7DDBA7B}" type="pres">
      <dgm:prSet presAssocID="{A6D9682C-18C2-4641-BA25-6454C824B178}" presName="hierRoot1" presStyleCnt="0"/>
      <dgm:spPr/>
    </dgm:pt>
    <dgm:pt modelId="{B02E7018-704B-450D-B77C-D21314958003}" type="pres">
      <dgm:prSet presAssocID="{A6D9682C-18C2-4641-BA25-6454C824B178}" presName="composite" presStyleCnt="0"/>
      <dgm:spPr/>
    </dgm:pt>
    <dgm:pt modelId="{AECC4DA9-B45D-4519-86DB-E0928C1E6AE8}" type="pres">
      <dgm:prSet presAssocID="{A6D9682C-18C2-4641-BA25-6454C824B178}" presName="background" presStyleLbl="node0" presStyleIdx="0" presStyleCnt="1"/>
      <dgm:spPr/>
    </dgm:pt>
    <dgm:pt modelId="{ECD170CD-8FD6-4288-98BA-CBBBDE9AA6A3}" type="pres">
      <dgm:prSet presAssocID="{A6D9682C-18C2-4641-BA25-6454C824B17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CDB88E-7B34-4629-8748-7B88135EDE71}" type="pres">
      <dgm:prSet presAssocID="{A6D9682C-18C2-4641-BA25-6454C824B178}" presName="hierChild2" presStyleCnt="0"/>
      <dgm:spPr/>
    </dgm:pt>
    <dgm:pt modelId="{D44AF76A-6CFD-409F-AACA-BBA98BAA1955}" type="pres">
      <dgm:prSet presAssocID="{DE0FC541-B896-4279-842E-2FDF59E22E6C}" presName="Name10" presStyleLbl="parChTrans1D2" presStyleIdx="0" presStyleCnt="5"/>
      <dgm:spPr/>
    </dgm:pt>
    <dgm:pt modelId="{16FD9661-0AB6-4258-A053-D49FBFBCDC20}" type="pres">
      <dgm:prSet presAssocID="{3898254E-4D5B-4F07-9618-39A2277BD1D3}" presName="hierRoot2" presStyleCnt="0"/>
      <dgm:spPr/>
    </dgm:pt>
    <dgm:pt modelId="{044DDF61-0217-4B37-8FA1-217DEF616232}" type="pres">
      <dgm:prSet presAssocID="{3898254E-4D5B-4F07-9618-39A2277BD1D3}" presName="composite2" presStyleCnt="0"/>
      <dgm:spPr/>
    </dgm:pt>
    <dgm:pt modelId="{75980FB9-E688-4599-8BF7-5894370CC9C1}" type="pres">
      <dgm:prSet presAssocID="{3898254E-4D5B-4F07-9618-39A2277BD1D3}" presName="background2" presStyleLbl="node2" presStyleIdx="0" presStyleCnt="5"/>
      <dgm:spPr/>
    </dgm:pt>
    <dgm:pt modelId="{D7B2B480-2B7C-4ED2-AFA1-5303ADCAA4A4}" type="pres">
      <dgm:prSet presAssocID="{3898254E-4D5B-4F07-9618-39A2277BD1D3}" presName="text2" presStyleLbl="fgAcc2" presStyleIdx="0" presStyleCnt="5">
        <dgm:presLayoutVars>
          <dgm:chPref val="3"/>
        </dgm:presLayoutVars>
      </dgm:prSet>
      <dgm:spPr/>
    </dgm:pt>
    <dgm:pt modelId="{4B2ACC8D-336C-4DA3-829F-D55E8BC60BB3}" type="pres">
      <dgm:prSet presAssocID="{3898254E-4D5B-4F07-9618-39A2277BD1D3}" presName="hierChild3" presStyleCnt="0"/>
      <dgm:spPr/>
    </dgm:pt>
    <dgm:pt modelId="{A8EBD967-117E-4106-A9A0-77FC2D62B273}" type="pres">
      <dgm:prSet presAssocID="{E9DF2771-5606-4FFC-9C40-94660FA2C7A6}" presName="Name10" presStyleLbl="parChTrans1D2" presStyleIdx="1" presStyleCnt="5"/>
      <dgm:spPr/>
    </dgm:pt>
    <dgm:pt modelId="{138B7E2F-1B2D-46D3-99B1-E6587A83A590}" type="pres">
      <dgm:prSet presAssocID="{24510202-FCBF-4426-80FB-61D2CDBC87B6}" presName="hierRoot2" presStyleCnt="0"/>
      <dgm:spPr/>
    </dgm:pt>
    <dgm:pt modelId="{E6DFA6F5-46C0-4F86-BB2F-C9A9D1696379}" type="pres">
      <dgm:prSet presAssocID="{24510202-FCBF-4426-80FB-61D2CDBC87B6}" presName="composite2" presStyleCnt="0"/>
      <dgm:spPr/>
    </dgm:pt>
    <dgm:pt modelId="{8A11BFCE-8035-4773-9EA7-CCC11ACAD58B}" type="pres">
      <dgm:prSet presAssocID="{24510202-FCBF-4426-80FB-61D2CDBC87B6}" presName="background2" presStyleLbl="node2" presStyleIdx="1" presStyleCnt="5"/>
      <dgm:spPr/>
    </dgm:pt>
    <dgm:pt modelId="{80D06EC6-1B25-4EB4-9FE0-B61854859A1C}" type="pres">
      <dgm:prSet presAssocID="{24510202-FCBF-4426-80FB-61D2CDBC87B6}" presName="text2" presStyleLbl="fgAcc2" presStyleIdx="1" presStyleCnt="5">
        <dgm:presLayoutVars>
          <dgm:chPref val="3"/>
        </dgm:presLayoutVars>
      </dgm:prSet>
      <dgm:spPr/>
    </dgm:pt>
    <dgm:pt modelId="{F3DB6059-93D9-4996-A868-C164F0E25CB5}" type="pres">
      <dgm:prSet presAssocID="{24510202-FCBF-4426-80FB-61D2CDBC87B6}" presName="hierChild3" presStyleCnt="0"/>
      <dgm:spPr/>
    </dgm:pt>
    <dgm:pt modelId="{D426F6CA-7819-4135-A7A3-A678DFA79A54}" type="pres">
      <dgm:prSet presAssocID="{767F822C-362B-4842-96CD-911AD8C5C10F}" presName="Name10" presStyleLbl="parChTrans1D2" presStyleIdx="2" presStyleCnt="5"/>
      <dgm:spPr/>
    </dgm:pt>
    <dgm:pt modelId="{4F3FC3D4-7F06-47F7-B890-0B24F80D88EE}" type="pres">
      <dgm:prSet presAssocID="{991DFDCA-1FBE-4D41-AF21-345401FA45E9}" presName="hierRoot2" presStyleCnt="0"/>
      <dgm:spPr/>
    </dgm:pt>
    <dgm:pt modelId="{6B06CCE9-922A-45A6-8269-43981DE30194}" type="pres">
      <dgm:prSet presAssocID="{991DFDCA-1FBE-4D41-AF21-345401FA45E9}" presName="composite2" presStyleCnt="0"/>
      <dgm:spPr/>
    </dgm:pt>
    <dgm:pt modelId="{F42E7F80-3711-42F4-A149-843DB92BB23D}" type="pres">
      <dgm:prSet presAssocID="{991DFDCA-1FBE-4D41-AF21-345401FA45E9}" presName="background2" presStyleLbl="node2" presStyleIdx="2" presStyleCnt="5"/>
      <dgm:spPr/>
    </dgm:pt>
    <dgm:pt modelId="{DF0A906B-C6B5-4202-AC61-8A8DE79E5206}" type="pres">
      <dgm:prSet presAssocID="{991DFDCA-1FBE-4D41-AF21-345401FA45E9}" presName="text2" presStyleLbl="fgAcc2" presStyleIdx="2" presStyleCnt="5">
        <dgm:presLayoutVars>
          <dgm:chPref val="3"/>
        </dgm:presLayoutVars>
      </dgm:prSet>
      <dgm:spPr/>
    </dgm:pt>
    <dgm:pt modelId="{CCC98D37-4D28-4D15-A8D9-18AE94D763C8}" type="pres">
      <dgm:prSet presAssocID="{991DFDCA-1FBE-4D41-AF21-345401FA45E9}" presName="hierChild3" presStyleCnt="0"/>
      <dgm:spPr/>
    </dgm:pt>
    <dgm:pt modelId="{99A93335-D202-4300-9752-8392ADD676EB}" type="pres">
      <dgm:prSet presAssocID="{CDC48791-5EE3-474C-A137-511EE0FCD699}" presName="Name10" presStyleLbl="parChTrans1D2" presStyleIdx="3" presStyleCnt="5"/>
      <dgm:spPr/>
    </dgm:pt>
    <dgm:pt modelId="{0ADDB90F-C917-45F1-9C48-93609852AA2A}" type="pres">
      <dgm:prSet presAssocID="{C4D7D59D-FDC2-4412-9E2B-C3169AA1CBDF}" presName="hierRoot2" presStyleCnt="0"/>
      <dgm:spPr/>
    </dgm:pt>
    <dgm:pt modelId="{224DB21D-66AA-40A9-A307-9BED5C5397E5}" type="pres">
      <dgm:prSet presAssocID="{C4D7D59D-FDC2-4412-9E2B-C3169AA1CBDF}" presName="composite2" presStyleCnt="0"/>
      <dgm:spPr/>
    </dgm:pt>
    <dgm:pt modelId="{D2A4FA36-5AB5-410D-A728-DD73A6CED02C}" type="pres">
      <dgm:prSet presAssocID="{C4D7D59D-FDC2-4412-9E2B-C3169AA1CBDF}" presName="background2" presStyleLbl="node2" presStyleIdx="3" presStyleCnt="5"/>
      <dgm:spPr/>
    </dgm:pt>
    <dgm:pt modelId="{F019E02B-5A0C-475C-A89C-FFCD057D289D}" type="pres">
      <dgm:prSet presAssocID="{C4D7D59D-FDC2-4412-9E2B-C3169AA1CBDF}" presName="text2" presStyleLbl="fgAcc2" presStyleIdx="3" presStyleCnt="5">
        <dgm:presLayoutVars>
          <dgm:chPref val="3"/>
        </dgm:presLayoutVars>
      </dgm:prSet>
      <dgm:spPr/>
    </dgm:pt>
    <dgm:pt modelId="{1C0DB23D-E3B6-4141-AFCE-10F6DC268960}" type="pres">
      <dgm:prSet presAssocID="{C4D7D59D-FDC2-4412-9E2B-C3169AA1CBDF}" presName="hierChild3" presStyleCnt="0"/>
      <dgm:spPr/>
    </dgm:pt>
    <dgm:pt modelId="{41AA0AA2-C1A2-472D-9753-A42804E527BB}" type="pres">
      <dgm:prSet presAssocID="{D17BA479-0BF6-4866-B450-39CE1E9AE952}" presName="Name10" presStyleLbl="parChTrans1D2" presStyleIdx="4" presStyleCnt="5"/>
      <dgm:spPr/>
    </dgm:pt>
    <dgm:pt modelId="{6D411BD3-E71E-4336-976D-8C439312679F}" type="pres">
      <dgm:prSet presAssocID="{40FA9B7A-F690-436C-8C17-00A9822729AA}" presName="hierRoot2" presStyleCnt="0"/>
      <dgm:spPr/>
    </dgm:pt>
    <dgm:pt modelId="{0C4BD717-A3F7-461D-8EB5-844BDEF96023}" type="pres">
      <dgm:prSet presAssocID="{40FA9B7A-F690-436C-8C17-00A9822729AA}" presName="composite2" presStyleCnt="0"/>
      <dgm:spPr/>
    </dgm:pt>
    <dgm:pt modelId="{018739A5-63C5-412A-B251-C278CB90207F}" type="pres">
      <dgm:prSet presAssocID="{40FA9B7A-F690-436C-8C17-00A9822729AA}" presName="background2" presStyleLbl="node2" presStyleIdx="4" presStyleCnt="5"/>
      <dgm:spPr/>
    </dgm:pt>
    <dgm:pt modelId="{02E81E76-4E3E-41F5-8BCA-8C4581FB5B7B}" type="pres">
      <dgm:prSet presAssocID="{40FA9B7A-F690-436C-8C17-00A9822729AA}" presName="text2" presStyleLbl="fgAcc2" presStyleIdx="4" presStyleCnt="5">
        <dgm:presLayoutVars>
          <dgm:chPref val="3"/>
        </dgm:presLayoutVars>
      </dgm:prSet>
      <dgm:spPr/>
    </dgm:pt>
    <dgm:pt modelId="{2444EED9-C716-4A6B-9D15-1AEB4B35A657}" type="pres">
      <dgm:prSet presAssocID="{40FA9B7A-F690-436C-8C17-00A9822729AA}" presName="hierChild3" presStyleCnt="0"/>
      <dgm:spPr/>
    </dgm:pt>
  </dgm:ptLst>
  <dgm:cxnLst>
    <dgm:cxn modelId="{F92D54CA-B786-4863-A57E-C7A14EF82181}" srcId="{A6D9682C-18C2-4641-BA25-6454C824B178}" destId="{24510202-FCBF-4426-80FB-61D2CDBC87B6}" srcOrd="1" destOrd="0" parTransId="{E9DF2771-5606-4FFC-9C40-94660FA2C7A6}" sibTransId="{DA6A59A6-481A-494B-A2DD-D409C661CD34}"/>
    <dgm:cxn modelId="{70F7FA80-A100-4A8E-A131-DEB2391195EB}" type="presOf" srcId="{A6D9682C-18C2-4641-BA25-6454C824B178}" destId="{ECD170CD-8FD6-4288-98BA-CBBBDE9AA6A3}" srcOrd="0" destOrd="0" presId="urn:microsoft.com/office/officeart/2005/8/layout/hierarchy1"/>
    <dgm:cxn modelId="{C0E93ED4-A8BA-402D-B0AD-A1FD9F320C0F}" type="presOf" srcId="{C4D7D59D-FDC2-4412-9E2B-C3169AA1CBDF}" destId="{F019E02B-5A0C-475C-A89C-FFCD057D289D}" srcOrd="0" destOrd="0" presId="urn:microsoft.com/office/officeart/2005/8/layout/hierarchy1"/>
    <dgm:cxn modelId="{6C07C51C-4813-409D-8550-0C0E44877D02}" srcId="{9F2043BE-3845-410B-93CE-D23361D77228}" destId="{A6D9682C-18C2-4641-BA25-6454C824B178}" srcOrd="0" destOrd="0" parTransId="{9E400EB7-D390-48F8-9B87-91DFF1FE5DFD}" sibTransId="{98E256DC-1518-4CB7-B804-26679F24534D}"/>
    <dgm:cxn modelId="{F0EB68A2-8A8B-4634-966A-A4B3751351A5}" srcId="{A6D9682C-18C2-4641-BA25-6454C824B178}" destId="{40FA9B7A-F690-436C-8C17-00A9822729AA}" srcOrd="4" destOrd="0" parTransId="{D17BA479-0BF6-4866-B450-39CE1E9AE952}" sibTransId="{3CAC1BAB-BF9D-448F-9E41-ED0CC04B8EEE}"/>
    <dgm:cxn modelId="{BA8C5318-85C6-4ABA-9C92-2209A7A813B7}" srcId="{A6D9682C-18C2-4641-BA25-6454C824B178}" destId="{C4D7D59D-FDC2-4412-9E2B-C3169AA1CBDF}" srcOrd="3" destOrd="0" parTransId="{CDC48791-5EE3-474C-A137-511EE0FCD699}" sibTransId="{3311E910-034E-4B6E-A9CB-F027AD77BC49}"/>
    <dgm:cxn modelId="{578CC81C-E984-405D-B5DD-7EE761035D3F}" type="presOf" srcId="{E9DF2771-5606-4FFC-9C40-94660FA2C7A6}" destId="{A8EBD967-117E-4106-A9A0-77FC2D62B273}" srcOrd="0" destOrd="0" presId="urn:microsoft.com/office/officeart/2005/8/layout/hierarchy1"/>
    <dgm:cxn modelId="{EA0E0926-B02F-4770-BE46-7F27507152B6}" type="presOf" srcId="{40FA9B7A-F690-436C-8C17-00A9822729AA}" destId="{02E81E76-4E3E-41F5-8BCA-8C4581FB5B7B}" srcOrd="0" destOrd="0" presId="urn:microsoft.com/office/officeart/2005/8/layout/hierarchy1"/>
    <dgm:cxn modelId="{B3DEC84B-659B-4638-9426-538EFA5616C3}" type="presOf" srcId="{24510202-FCBF-4426-80FB-61D2CDBC87B6}" destId="{80D06EC6-1B25-4EB4-9FE0-B61854859A1C}" srcOrd="0" destOrd="0" presId="urn:microsoft.com/office/officeart/2005/8/layout/hierarchy1"/>
    <dgm:cxn modelId="{B902B429-D3CD-49EC-A8B2-A3B31EAF82E4}" type="presOf" srcId="{DE0FC541-B896-4279-842E-2FDF59E22E6C}" destId="{D44AF76A-6CFD-409F-AACA-BBA98BAA1955}" srcOrd="0" destOrd="0" presId="urn:microsoft.com/office/officeart/2005/8/layout/hierarchy1"/>
    <dgm:cxn modelId="{A4C9A257-C892-439E-B73D-B12D9AC8BA6F}" type="presOf" srcId="{991DFDCA-1FBE-4D41-AF21-345401FA45E9}" destId="{DF0A906B-C6B5-4202-AC61-8A8DE79E5206}" srcOrd="0" destOrd="0" presId="urn:microsoft.com/office/officeart/2005/8/layout/hierarchy1"/>
    <dgm:cxn modelId="{18C6A08A-CED0-4FE0-9E65-4784C12C8A3A}" srcId="{A6D9682C-18C2-4641-BA25-6454C824B178}" destId="{3898254E-4D5B-4F07-9618-39A2277BD1D3}" srcOrd="0" destOrd="0" parTransId="{DE0FC541-B896-4279-842E-2FDF59E22E6C}" sibTransId="{DAA1C6DE-D6A1-4A58-8157-9C923583A618}"/>
    <dgm:cxn modelId="{3C5B06EE-58E5-4AB4-AC5F-EC26C0A875CD}" type="presOf" srcId="{D17BA479-0BF6-4866-B450-39CE1E9AE952}" destId="{41AA0AA2-C1A2-472D-9753-A42804E527BB}" srcOrd="0" destOrd="0" presId="urn:microsoft.com/office/officeart/2005/8/layout/hierarchy1"/>
    <dgm:cxn modelId="{916CA427-8AE9-41FA-80B8-BD8D57B8E4BB}" type="presOf" srcId="{9F2043BE-3845-410B-93CE-D23361D77228}" destId="{AAB81BCA-FDAA-4375-8DD2-35491B705B60}" srcOrd="0" destOrd="0" presId="urn:microsoft.com/office/officeart/2005/8/layout/hierarchy1"/>
    <dgm:cxn modelId="{91685CA7-2884-4864-BCEE-E9770CDBFE0E}" type="presOf" srcId="{CDC48791-5EE3-474C-A137-511EE0FCD699}" destId="{99A93335-D202-4300-9752-8392ADD676EB}" srcOrd="0" destOrd="0" presId="urn:microsoft.com/office/officeart/2005/8/layout/hierarchy1"/>
    <dgm:cxn modelId="{96D29B74-03ED-457E-AC8B-A641ADDD81D1}" type="presOf" srcId="{767F822C-362B-4842-96CD-911AD8C5C10F}" destId="{D426F6CA-7819-4135-A7A3-A678DFA79A54}" srcOrd="0" destOrd="0" presId="urn:microsoft.com/office/officeart/2005/8/layout/hierarchy1"/>
    <dgm:cxn modelId="{A38B0DD6-C801-43B3-8770-FE0B7C58EEC8}" srcId="{A6D9682C-18C2-4641-BA25-6454C824B178}" destId="{991DFDCA-1FBE-4D41-AF21-345401FA45E9}" srcOrd="2" destOrd="0" parTransId="{767F822C-362B-4842-96CD-911AD8C5C10F}" sibTransId="{1EE502A6-E483-4AD6-A96E-AE562167D13E}"/>
    <dgm:cxn modelId="{71142374-6720-43F8-85F7-18FAB63B61B0}" type="presOf" srcId="{3898254E-4D5B-4F07-9618-39A2277BD1D3}" destId="{D7B2B480-2B7C-4ED2-AFA1-5303ADCAA4A4}" srcOrd="0" destOrd="0" presId="urn:microsoft.com/office/officeart/2005/8/layout/hierarchy1"/>
    <dgm:cxn modelId="{65459347-58D6-4153-893E-0C76E1BC183A}" type="presParOf" srcId="{AAB81BCA-FDAA-4375-8DD2-35491B705B60}" destId="{5FD9AB65-CFE2-41BD-875E-3BE9B7DDBA7B}" srcOrd="0" destOrd="0" presId="urn:microsoft.com/office/officeart/2005/8/layout/hierarchy1"/>
    <dgm:cxn modelId="{94B13C7F-884E-4AD5-8D40-0093C21F1269}" type="presParOf" srcId="{5FD9AB65-CFE2-41BD-875E-3BE9B7DDBA7B}" destId="{B02E7018-704B-450D-B77C-D21314958003}" srcOrd="0" destOrd="0" presId="urn:microsoft.com/office/officeart/2005/8/layout/hierarchy1"/>
    <dgm:cxn modelId="{BEEA643F-6397-4FF9-A5FB-298E80F4C082}" type="presParOf" srcId="{B02E7018-704B-450D-B77C-D21314958003}" destId="{AECC4DA9-B45D-4519-86DB-E0928C1E6AE8}" srcOrd="0" destOrd="0" presId="urn:microsoft.com/office/officeart/2005/8/layout/hierarchy1"/>
    <dgm:cxn modelId="{9B8CC3CA-65CF-4627-B3F6-702F40B2BE71}" type="presParOf" srcId="{B02E7018-704B-450D-B77C-D21314958003}" destId="{ECD170CD-8FD6-4288-98BA-CBBBDE9AA6A3}" srcOrd="1" destOrd="0" presId="urn:microsoft.com/office/officeart/2005/8/layout/hierarchy1"/>
    <dgm:cxn modelId="{564BA385-D2EF-46C9-BFB5-FEEE0BC6FEF2}" type="presParOf" srcId="{5FD9AB65-CFE2-41BD-875E-3BE9B7DDBA7B}" destId="{CFCDB88E-7B34-4629-8748-7B88135EDE71}" srcOrd="1" destOrd="0" presId="urn:microsoft.com/office/officeart/2005/8/layout/hierarchy1"/>
    <dgm:cxn modelId="{C09E48EC-7B43-4869-8026-420D7A3062AD}" type="presParOf" srcId="{CFCDB88E-7B34-4629-8748-7B88135EDE71}" destId="{D44AF76A-6CFD-409F-AACA-BBA98BAA1955}" srcOrd="0" destOrd="0" presId="urn:microsoft.com/office/officeart/2005/8/layout/hierarchy1"/>
    <dgm:cxn modelId="{448AEFE7-78B4-4924-A6E6-101B06B720F8}" type="presParOf" srcId="{CFCDB88E-7B34-4629-8748-7B88135EDE71}" destId="{16FD9661-0AB6-4258-A053-D49FBFBCDC20}" srcOrd="1" destOrd="0" presId="urn:microsoft.com/office/officeart/2005/8/layout/hierarchy1"/>
    <dgm:cxn modelId="{ACFCC07B-C8BF-415E-90F1-DE6FA0C8721E}" type="presParOf" srcId="{16FD9661-0AB6-4258-A053-D49FBFBCDC20}" destId="{044DDF61-0217-4B37-8FA1-217DEF616232}" srcOrd="0" destOrd="0" presId="urn:microsoft.com/office/officeart/2005/8/layout/hierarchy1"/>
    <dgm:cxn modelId="{1B5F0C2E-E361-4E04-9B6E-5C67EE482B7D}" type="presParOf" srcId="{044DDF61-0217-4B37-8FA1-217DEF616232}" destId="{75980FB9-E688-4599-8BF7-5894370CC9C1}" srcOrd="0" destOrd="0" presId="urn:microsoft.com/office/officeart/2005/8/layout/hierarchy1"/>
    <dgm:cxn modelId="{ECC9AACD-BBE0-4C7C-B7EE-7EBE337F4A4E}" type="presParOf" srcId="{044DDF61-0217-4B37-8FA1-217DEF616232}" destId="{D7B2B480-2B7C-4ED2-AFA1-5303ADCAA4A4}" srcOrd="1" destOrd="0" presId="urn:microsoft.com/office/officeart/2005/8/layout/hierarchy1"/>
    <dgm:cxn modelId="{16E7EF55-777A-42E0-8792-DE21B931DDF7}" type="presParOf" srcId="{16FD9661-0AB6-4258-A053-D49FBFBCDC20}" destId="{4B2ACC8D-336C-4DA3-829F-D55E8BC60BB3}" srcOrd="1" destOrd="0" presId="urn:microsoft.com/office/officeart/2005/8/layout/hierarchy1"/>
    <dgm:cxn modelId="{2006907A-9D33-48A8-AD19-059CBF7DDDAF}" type="presParOf" srcId="{CFCDB88E-7B34-4629-8748-7B88135EDE71}" destId="{A8EBD967-117E-4106-A9A0-77FC2D62B273}" srcOrd="2" destOrd="0" presId="urn:microsoft.com/office/officeart/2005/8/layout/hierarchy1"/>
    <dgm:cxn modelId="{5751CD68-0919-4485-BA72-6C461C051144}" type="presParOf" srcId="{CFCDB88E-7B34-4629-8748-7B88135EDE71}" destId="{138B7E2F-1B2D-46D3-99B1-E6587A83A590}" srcOrd="3" destOrd="0" presId="urn:microsoft.com/office/officeart/2005/8/layout/hierarchy1"/>
    <dgm:cxn modelId="{03E7A0FC-8603-4535-A3A6-171F37891A51}" type="presParOf" srcId="{138B7E2F-1B2D-46D3-99B1-E6587A83A590}" destId="{E6DFA6F5-46C0-4F86-BB2F-C9A9D1696379}" srcOrd="0" destOrd="0" presId="urn:microsoft.com/office/officeart/2005/8/layout/hierarchy1"/>
    <dgm:cxn modelId="{E92741E5-A012-4FBC-9518-B566467AA99D}" type="presParOf" srcId="{E6DFA6F5-46C0-4F86-BB2F-C9A9D1696379}" destId="{8A11BFCE-8035-4773-9EA7-CCC11ACAD58B}" srcOrd="0" destOrd="0" presId="urn:microsoft.com/office/officeart/2005/8/layout/hierarchy1"/>
    <dgm:cxn modelId="{B879CAB0-C2A3-4ACC-BF0F-FB58B9CF61D5}" type="presParOf" srcId="{E6DFA6F5-46C0-4F86-BB2F-C9A9D1696379}" destId="{80D06EC6-1B25-4EB4-9FE0-B61854859A1C}" srcOrd="1" destOrd="0" presId="urn:microsoft.com/office/officeart/2005/8/layout/hierarchy1"/>
    <dgm:cxn modelId="{ADB3A229-7EE2-4C16-B4B0-D063076DBAB9}" type="presParOf" srcId="{138B7E2F-1B2D-46D3-99B1-E6587A83A590}" destId="{F3DB6059-93D9-4996-A868-C164F0E25CB5}" srcOrd="1" destOrd="0" presId="urn:microsoft.com/office/officeart/2005/8/layout/hierarchy1"/>
    <dgm:cxn modelId="{AED81AF4-5FCB-4B46-9C97-864FF9E64C10}" type="presParOf" srcId="{CFCDB88E-7B34-4629-8748-7B88135EDE71}" destId="{D426F6CA-7819-4135-A7A3-A678DFA79A54}" srcOrd="4" destOrd="0" presId="urn:microsoft.com/office/officeart/2005/8/layout/hierarchy1"/>
    <dgm:cxn modelId="{53D7E3D1-AB7B-4F6B-8E29-6FA15CCE68BC}" type="presParOf" srcId="{CFCDB88E-7B34-4629-8748-7B88135EDE71}" destId="{4F3FC3D4-7F06-47F7-B890-0B24F80D88EE}" srcOrd="5" destOrd="0" presId="urn:microsoft.com/office/officeart/2005/8/layout/hierarchy1"/>
    <dgm:cxn modelId="{86C7F5EE-B375-488D-939D-A7051463DDC0}" type="presParOf" srcId="{4F3FC3D4-7F06-47F7-B890-0B24F80D88EE}" destId="{6B06CCE9-922A-45A6-8269-43981DE30194}" srcOrd="0" destOrd="0" presId="urn:microsoft.com/office/officeart/2005/8/layout/hierarchy1"/>
    <dgm:cxn modelId="{239BB3DE-AD86-4F19-A84D-26465315B650}" type="presParOf" srcId="{6B06CCE9-922A-45A6-8269-43981DE30194}" destId="{F42E7F80-3711-42F4-A149-843DB92BB23D}" srcOrd="0" destOrd="0" presId="urn:microsoft.com/office/officeart/2005/8/layout/hierarchy1"/>
    <dgm:cxn modelId="{7B0403C3-1E42-44B5-8E18-189FF086FC79}" type="presParOf" srcId="{6B06CCE9-922A-45A6-8269-43981DE30194}" destId="{DF0A906B-C6B5-4202-AC61-8A8DE79E5206}" srcOrd="1" destOrd="0" presId="urn:microsoft.com/office/officeart/2005/8/layout/hierarchy1"/>
    <dgm:cxn modelId="{C0A1EED8-A65F-4AAE-A49A-8630B23D473B}" type="presParOf" srcId="{4F3FC3D4-7F06-47F7-B890-0B24F80D88EE}" destId="{CCC98D37-4D28-4D15-A8D9-18AE94D763C8}" srcOrd="1" destOrd="0" presId="urn:microsoft.com/office/officeart/2005/8/layout/hierarchy1"/>
    <dgm:cxn modelId="{9589B303-4641-4397-AE4C-45536143F28C}" type="presParOf" srcId="{CFCDB88E-7B34-4629-8748-7B88135EDE71}" destId="{99A93335-D202-4300-9752-8392ADD676EB}" srcOrd="6" destOrd="0" presId="urn:microsoft.com/office/officeart/2005/8/layout/hierarchy1"/>
    <dgm:cxn modelId="{694FA839-8F9B-4C7D-B8C1-FE263C6F1675}" type="presParOf" srcId="{CFCDB88E-7B34-4629-8748-7B88135EDE71}" destId="{0ADDB90F-C917-45F1-9C48-93609852AA2A}" srcOrd="7" destOrd="0" presId="urn:microsoft.com/office/officeart/2005/8/layout/hierarchy1"/>
    <dgm:cxn modelId="{BA4D239A-F5F7-45F4-A7F0-09BE6EEC9D91}" type="presParOf" srcId="{0ADDB90F-C917-45F1-9C48-93609852AA2A}" destId="{224DB21D-66AA-40A9-A307-9BED5C5397E5}" srcOrd="0" destOrd="0" presId="urn:microsoft.com/office/officeart/2005/8/layout/hierarchy1"/>
    <dgm:cxn modelId="{DE8EE5B8-5ECB-415B-A65C-D63510A2D881}" type="presParOf" srcId="{224DB21D-66AA-40A9-A307-9BED5C5397E5}" destId="{D2A4FA36-5AB5-410D-A728-DD73A6CED02C}" srcOrd="0" destOrd="0" presId="urn:microsoft.com/office/officeart/2005/8/layout/hierarchy1"/>
    <dgm:cxn modelId="{2A4B6336-B2FF-4CC9-ADB3-D0D2060E8F21}" type="presParOf" srcId="{224DB21D-66AA-40A9-A307-9BED5C5397E5}" destId="{F019E02B-5A0C-475C-A89C-FFCD057D289D}" srcOrd="1" destOrd="0" presId="urn:microsoft.com/office/officeart/2005/8/layout/hierarchy1"/>
    <dgm:cxn modelId="{F0E67AB3-B10D-4E5B-91CF-F12F689EE528}" type="presParOf" srcId="{0ADDB90F-C917-45F1-9C48-93609852AA2A}" destId="{1C0DB23D-E3B6-4141-AFCE-10F6DC268960}" srcOrd="1" destOrd="0" presId="urn:microsoft.com/office/officeart/2005/8/layout/hierarchy1"/>
    <dgm:cxn modelId="{54328526-B59A-4BCF-A889-1E2282097A2C}" type="presParOf" srcId="{CFCDB88E-7B34-4629-8748-7B88135EDE71}" destId="{41AA0AA2-C1A2-472D-9753-A42804E527BB}" srcOrd="8" destOrd="0" presId="urn:microsoft.com/office/officeart/2005/8/layout/hierarchy1"/>
    <dgm:cxn modelId="{EC4E13F1-602D-4836-B192-D3983F42E1A9}" type="presParOf" srcId="{CFCDB88E-7B34-4629-8748-7B88135EDE71}" destId="{6D411BD3-E71E-4336-976D-8C439312679F}" srcOrd="9" destOrd="0" presId="urn:microsoft.com/office/officeart/2005/8/layout/hierarchy1"/>
    <dgm:cxn modelId="{6160AC57-155E-4590-95C6-98F71F862678}" type="presParOf" srcId="{6D411BD3-E71E-4336-976D-8C439312679F}" destId="{0C4BD717-A3F7-461D-8EB5-844BDEF96023}" srcOrd="0" destOrd="0" presId="urn:microsoft.com/office/officeart/2005/8/layout/hierarchy1"/>
    <dgm:cxn modelId="{6AF0FEB4-D7E2-4F0A-93DC-D15BD6D67F28}" type="presParOf" srcId="{0C4BD717-A3F7-461D-8EB5-844BDEF96023}" destId="{018739A5-63C5-412A-B251-C278CB90207F}" srcOrd="0" destOrd="0" presId="urn:microsoft.com/office/officeart/2005/8/layout/hierarchy1"/>
    <dgm:cxn modelId="{454E14AF-9AA2-4340-A2E5-0B7F84C2C328}" type="presParOf" srcId="{0C4BD717-A3F7-461D-8EB5-844BDEF96023}" destId="{02E81E76-4E3E-41F5-8BCA-8C4581FB5B7B}" srcOrd="1" destOrd="0" presId="urn:microsoft.com/office/officeart/2005/8/layout/hierarchy1"/>
    <dgm:cxn modelId="{26179EC5-725A-4B1C-B17F-D687485B2F52}" type="presParOf" srcId="{6D411BD3-E71E-4336-976D-8C439312679F}" destId="{2444EED9-C716-4A6B-9D15-1AEB4B35A65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A0AA2-C1A2-472D-9753-A42804E527BB}">
      <dsp:nvSpPr>
        <dsp:cNvPr id="0" name=""/>
        <dsp:cNvSpPr/>
      </dsp:nvSpPr>
      <dsp:spPr>
        <a:xfrm>
          <a:off x="3816473" y="1723507"/>
          <a:ext cx="3166186" cy="376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712"/>
              </a:lnTo>
              <a:lnTo>
                <a:pt x="3166186" y="256712"/>
              </a:lnTo>
              <a:lnTo>
                <a:pt x="3166186" y="3767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93335-D202-4300-9752-8392ADD676EB}">
      <dsp:nvSpPr>
        <dsp:cNvPr id="0" name=""/>
        <dsp:cNvSpPr/>
      </dsp:nvSpPr>
      <dsp:spPr>
        <a:xfrm>
          <a:off x="3816473" y="1723507"/>
          <a:ext cx="1583093" cy="376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712"/>
              </a:lnTo>
              <a:lnTo>
                <a:pt x="1583093" y="256712"/>
              </a:lnTo>
              <a:lnTo>
                <a:pt x="1583093" y="3767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6F6CA-7819-4135-A7A3-A678DFA79A54}">
      <dsp:nvSpPr>
        <dsp:cNvPr id="0" name=""/>
        <dsp:cNvSpPr/>
      </dsp:nvSpPr>
      <dsp:spPr>
        <a:xfrm>
          <a:off x="3770753" y="1723507"/>
          <a:ext cx="91440" cy="3767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67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BD967-117E-4106-A9A0-77FC2D62B273}">
      <dsp:nvSpPr>
        <dsp:cNvPr id="0" name=""/>
        <dsp:cNvSpPr/>
      </dsp:nvSpPr>
      <dsp:spPr>
        <a:xfrm>
          <a:off x="2233380" y="1723507"/>
          <a:ext cx="1583093" cy="376704"/>
        </a:xfrm>
        <a:custGeom>
          <a:avLst/>
          <a:gdLst/>
          <a:ahLst/>
          <a:cxnLst/>
          <a:rect l="0" t="0" r="0" b="0"/>
          <a:pathLst>
            <a:path>
              <a:moveTo>
                <a:pt x="1583093" y="0"/>
              </a:moveTo>
              <a:lnTo>
                <a:pt x="1583093" y="256712"/>
              </a:lnTo>
              <a:lnTo>
                <a:pt x="0" y="256712"/>
              </a:lnTo>
              <a:lnTo>
                <a:pt x="0" y="3767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AF76A-6CFD-409F-AACA-BBA98BAA1955}">
      <dsp:nvSpPr>
        <dsp:cNvPr id="0" name=""/>
        <dsp:cNvSpPr/>
      </dsp:nvSpPr>
      <dsp:spPr>
        <a:xfrm>
          <a:off x="650287" y="1723507"/>
          <a:ext cx="3166186" cy="376704"/>
        </a:xfrm>
        <a:custGeom>
          <a:avLst/>
          <a:gdLst/>
          <a:ahLst/>
          <a:cxnLst/>
          <a:rect l="0" t="0" r="0" b="0"/>
          <a:pathLst>
            <a:path>
              <a:moveTo>
                <a:pt x="3166186" y="0"/>
              </a:moveTo>
              <a:lnTo>
                <a:pt x="3166186" y="256712"/>
              </a:lnTo>
              <a:lnTo>
                <a:pt x="0" y="256712"/>
              </a:lnTo>
              <a:lnTo>
                <a:pt x="0" y="3767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C4DA9-B45D-4519-86DB-E0928C1E6AE8}">
      <dsp:nvSpPr>
        <dsp:cNvPr id="0" name=""/>
        <dsp:cNvSpPr/>
      </dsp:nvSpPr>
      <dsp:spPr>
        <a:xfrm>
          <a:off x="3168844" y="901018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D170CD-8FD6-4288-98BA-CBBBDE9AA6A3}">
      <dsp:nvSpPr>
        <dsp:cNvPr id="0" name=""/>
        <dsp:cNvSpPr/>
      </dsp:nvSpPr>
      <dsp:spPr>
        <a:xfrm>
          <a:off x="3312761" y="1037739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總經理室</a:t>
          </a:r>
          <a:endParaRPr lang="zh-TW" altLang="en-US" sz="2000" b="1" kern="1200" dirty="0"/>
        </a:p>
      </dsp:txBody>
      <dsp:txXfrm>
        <a:off x="3336851" y="1061829"/>
        <a:ext cx="1247077" cy="774308"/>
      </dsp:txXfrm>
    </dsp:sp>
    <dsp:sp modelId="{75980FB9-E688-4599-8BF7-5894370CC9C1}">
      <dsp:nvSpPr>
        <dsp:cNvPr id="0" name=""/>
        <dsp:cNvSpPr/>
      </dsp:nvSpPr>
      <dsp:spPr>
        <a:xfrm>
          <a:off x="2658" y="2100211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B2B480-2B7C-4ED2-AFA1-5303ADCAA4A4}">
      <dsp:nvSpPr>
        <dsp:cNvPr id="0" name=""/>
        <dsp:cNvSpPr/>
      </dsp:nvSpPr>
      <dsp:spPr>
        <a:xfrm>
          <a:off x="146575" y="2236932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行銷部</a:t>
          </a:r>
          <a:endParaRPr lang="zh-TW" altLang="en-US" sz="2000" b="1" kern="1200" dirty="0"/>
        </a:p>
      </dsp:txBody>
      <dsp:txXfrm>
        <a:off x="170665" y="2261022"/>
        <a:ext cx="1247077" cy="774308"/>
      </dsp:txXfrm>
    </dsp:sp>
    <dsp:sp modelId="{8A11BFCE-8035-4773-9EA7-CCC11ACAD58B}">
      <dsp:nvSpPr>
        <dsp:cNvPr id="0" name=""/>
        <dsp:cNvSpPr/>
      </dsp:nvSpPr>
      <dsp:spPr>
        <a:xfrm>
          <a:off x="1585751" y="2100211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D06EC6-1B25-4EB4-9FE0-B61854859A1C}">
      <dsp:nvSpPr>
        <dsp:cNvPr id="0" name=""/>
        <dsp:cNvSpPr/>
      </dsp:nvSpPr>
      <dsp:spPr>
        <a:xfrm>
          <a:off x="1729668" y="2236932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財務部</a:t>
          </a:r>
          <a:endParaRPr lang="zh-TW" altLang="en-US" sz="2000" b="1" kern="1200" dirty="0"/>
        </a:p>
      </dsp:txBody>
      <dsp:txXfrm>
        <a:off x="1753758" y="2261022"/>
        <a:ext cx="1247077" cy="774308"/>
      </dsp:txXfrm>
    </dsp:sp>
    <dsp:sp modelId="{F42E7F80-3711-42F4-A149-843DB92BB23D}">
      <dsp:nvSpPr>
        <dsp:cNvPr id="0" name=""/>
        <dsp:cNvSpPr/>
      </dsp:nvSpPr>
      <dsp:spPr>
        <a:xfrm>
          <a:off x="3168844" y="2100211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0A906B-C6B5-4202-AC61-8A8DE79E5206}">
      <dsp:nvSpPr>
        <dsp:cNvPr id="0" name=""/>
        <dsp:cNvSpPr/>
      </dsp:nvSpPr>
      <dsp:spPr>
        <a:xfrm>
          <a:off x="3312761" y="2236932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行政</a:t>
          </a:r>
          <a:r>
            <a:rPr lang="en-US" altLang="zh-TW" sz="2000" b="1" kern="1200" dirty="0" smtClean="0"/>
            <a:t/>
          </a:r>
          <a:br>
            <a:rPr lang="en-US" altLang="zh-TW" sz="2000" b="1" kern="1200" dirty="0" smtClean="0"/>
          </a:br>
          <a:r>
            <a:rPr lang="zh-TW" altLang="en-US" sz="2000" b="1" kern="1200" dirty="0" smtClean="0"/>
            <a:t>管理部</a:t>
          </a:r>
          <a:endParaRPr lang="zh-TW" altLang="en-US" sz="2000" b="1" kern="1200" dirty="0"/>
        </a:p>
      </dsp:txBody>
      <dsp:txXfrm>
        <a:off x="3336851" y="2261022"/>
        <a:ext cx="1247077" cy="774308"/>
      </dsp:txXfrm>
    </dsp:sp>
    <dsp:sp modelId="{D2A4FA36-5AB5-410D-A728-DD73A6CED02C}">
      <dsp:nvSpPr>
        <dsp:cNvPr id="0" name=""/>
        <dsp:cNvSpPr/>
      </dsp:nvSpPr>
      <dsp:spPr>
        <a:xfrm>
          <a:off x="4751937" y="2100211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19E02B-5A0C-475C-A89C-FFCD057D289D}">
      <dsp:nvSpPr>
        <dsp:cNvPr id="0" name=""/>
        <dsp:cNvSpPr/>
      </dsp:nvSpPr>
      <dsp:spPr>
        <a:xfrm>
          <a:off x="4895854" y="2236932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研發</a:t>
          </a:r>
          <a:r>
            <a:rPr lang="en-US" altLang="zh-TW" sz="2000" b="1" kern="1200" dirty="0" smtClean="0"/>
            <a:t/>
          </a:r>
          <a:br>
            <a:rPr lang="en-US" altLang="zh-TW" sz="2000" b="1" kern="1200" dirty="0" smtClean="0"/>
          </a:br>
          <a:r>
            <a:rPr lang="zh-TW" altLang="en-US" sz="2000" b="1" kern="1200" dirty="0" smtClean="0"/>
            <a:t>資訊部</a:t>
          </a:r>
          <a:endParaRPr lang="zh-TW" altLang="en-US" sz="2000" b="1" kern="1200" dirty="0"/>
        </a:p>
      </dsp:txBody>
      <dsp:txXfrm>
        <a:off x="4919944" y="2261022"/>
        <a:ext cx="1247077" cy="774308"/>
      </dsp:txXfrm>
    </dsp:sp>
    <dsp:sp modelId="{018739A5-63C5-412A-B251-C278CB90207F}">
      <dsp:nvSpPr>
        <dsp:cNvPr id="0" name=""/>
        <dsp:cNvSpPr/>
      </dsp:nvSpPr>
      <dsp:spPr>
        <a:xfrm>
          <a:off x="6335030" y="2100211"/>
          <a:ext cx="1295257" cy="822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E81E76-4E3E-41F5-8BCA-8C4581FB5B7B}">
      <dsp:nvSpPr>
        <dsp:cNvPr id="0" name=""/>
        <dsp:cNvSpPr/>
      </dsp:nvSpPr>
      <dsp:spPr>
        <a:xfrm>
          <a:off x="6478947" y="2236932"/>
          <a:ext cx="1295257" cy="822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業務部</a:t>
          </a:r>
          <a:endParaRPr lang="zh-TW" altLang="en-US" sz="2000" b="1" kern="1200" dirty="0"/>
        </a:p>
      </dsp:txBody>
      <dsp:txXfrm>
        <a:off x="6503037" y="2261022"/>
        <a:ext cx="1247077" cy="774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0.21646</cdr:x>
      <cdr:y>0.12069</cdr:y>
    </cdr:from>
    <cdr:to>
      <cdr:x>0.30305</cdr:x>
      <cdr:y>0.22414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1800200" y="504056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zh-TW" altLang="en-US" sz="1100" b="1" dirty="0" smtClean="0">
              <a:solidFill>
                <a:schemeClr val="accent5"/>
              </a:solidFill>
            </a:rPr>
            <a:t>旅次</a:t>
          </a:r>
          <a:r>
            <a:rPr lang="en-US" altLang="zh-TW" sz="1100" b="1" dirty="0" smtClean="0">
              <a:solidFill>
                <a:schemeClr val="accent5"/>
              </a:solidFill>
            </a:rPr>
            <a:t/>
          </a:r>
          <a:br>
            <a:rPr lang="en-US" altLang="zh-TW" sz="1100" b="1" dirty="0" smtClean="0">
              <a:solidFill>
                <a:schemeClr val="accent5"/>
              </a:solidFill>
            </a:rPr>
          </a:br>
          <a:r>
            <a:rPr lang="en-US" altLang="zh-TW" sz="1100" b="1" dirty="0" smtClean="0">
              <a:solidFill>
                <a:schemeClr val="accent5"/>
              </a:solidFill>
            </a:rPr>
            <a:t>(</a:t>
          </a:r>
          <a:r>
            <a:rPr lang="zh-TW" altLang="en-US" sz="1100" b="1" dirty="0" smtClean="0">
              <a:solidFill>
                <a:schemeClr val="accent5"/>
              </a:solidFill>
            </a:rPr>
            <a:t>千萬</a:t>
          </a:r>
          <a:r>
            <a:rPr lang="en-US" altLang="zh-TW" sz="1100" b="1" dirty="0" smtClean="0">
              <a:solidFill>
                <a:schemeClr val="accent5"/>
              </a:solidFill>
            </a:rPr>
            <a:t>)</a:t>
          </a:r>
          <a:endParaRPr lang="zh-TW" altLang="en-US" sz="1100" b="1" dirty="0">
            <a:solidFill>
              <a:schemeClr val="accent5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E2E9B-441C-4B9B-8D2F-709D189187C9}" type="datetimeFigureOut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390C9-CF99-47F8-9E96-323A7DF889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74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0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 userDrawn="1"/>
        </p:nvSpPr>
        <p:spPr>
          <a:xfrm>
            <a:off x="0" y="-524594"/>
            <a:ext cx="612000" cy="6048672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 userDrawn="1"/>
        </p:nvSpPr>
        <p:spPr>
          <a:xfrm>
            <a:off x="-108520" y="180000"/>
            <a:ext cx="9252520" cy="427850"/>
          </a:xfrm>
          <a:prstGeom prst="parallelogram">
            <a:avLst>
              <a:gd name="adj" fmla="val 477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-468560" y="0"/>
            <a:ext cx="9612560" cy="612000"/>
            <a:chOff x="-468560" y="0"/>
            <a:chExt cx="9612560" cy="612000"/>
          </a:xfr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 userDrawn="1"/>
          </p:nvSpPr>
          <p:spPr>
            <a:xfrm>
              <a:off x="0" y="0"/>
              <a:ext cx="9144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梯形 8"/>
            <p:cNvSpPr/>
            <p:nvPr userDrawn="1"/>
          </p:nvSpPr>
          <p:spPr>
            <a:xfrm flipV="1">
              <a:off x="-468560" y="0"/>
              <a:ext cx="2880320" cy="612000"/>
            </a:xfrm>
            <a:prstGeom prst="trapezoid">
              <a:avLst>
                <a:gd name="adj" fmla="val 49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>
            <a:off x="-1476672" y="881919"/>
            <a:ext cx="684000" cy="684000"/>
            <a:chOff x="1004789" y="1491630"/>
            <a:chExt cx="684000" cy="684000"/>
          </a:xfrm>
        </p:grpSpPr>
        <p:grpSp>
          <p:nvGrpSpPr>
            <p:cNvPr id="16" name="群組 15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4" name="群組 1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" name="橢圓 1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" name="橢圓 1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4" name="群組 4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37" name="圓角矩形 36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43" name="群組 42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38" name="矩形 3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2" name="矩形 4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5" name="群組 64"/>
          <p:cNvGrpSpPr/>
          <p:nvPr userDrawn="1"/>
        </p:nvGrpSpPr>
        <p:grpSpPr>
          <a:xfrm>
            <a:off x="-1476672" y="1700421"/>
            <a:ext cx="684000" cy="684000"/>
            <a:chOff x="1426340" y="1808063"/>
            <a:chExt cx="684000" cy="684000"/>
          </a:xfrm>
        </p:grpSpPr>
        <p:grpSp>
          <p:nvGrpSpPr>
            <p:cNvPr id="17" name="群組 16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8" name="群組 1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" name="橢圓 1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橢圓 2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橢圓 1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46" name="橢圓 45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>
                <a:stCxn id="46" idx="4"/>
                <a:endCxn id="46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>
                <a:stCxn id="48" idx="4"/>
                <a:endCxn id="48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 userDrawn="1"/>
        </p:nvGrpSpPr>
        <p:grpSpPr>
          <a:xfrm>
            <a:off x="-1476672" y="2518923"/>
            <a:ext cx="684000" cy="684000"/>
            <a:chOff x="2771800" y="1559173"/>
            <a:chExt cx="684000" cy="684000"/>
          </a:xfrm>
        </p:grpSpPr>
        <p:grpSp>
          <p:nvGrpSpPr>
            <p:cNvPr id="32" name="群組 31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33" name="群組 3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5" name="橢圓 3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橢圓 3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1" name="群組 7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66" name="淚滴形 6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淚滴形 6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淚滴形 6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淚滴形 6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2" name="群組 81"/>
          <p:cNvGrpSpPr/>
          <p:nvPr userDrawn="1"/>
        </p:nvGrpSpPr>
        <p:grpSpPr>
          <a:xfrm>
            <a:off x="-1476672" y="3337425"/>
            <a:ext cx="684000" cy="684000"/>
            <a:chOff x="1113256" y="2235650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3" name="群組 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5" name="橢圓 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" name="橢圓 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80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73" name="矩形 7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矩形 7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矩形 7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9" name="群組 88"/>
          <p:cNvGrpSpPr/>
          <p:nvPr userDrawn="1"/>
        </p:nvGrpSpPr>
        <p:grpSpPr>
          <a:xfrm>
            <a:off x="-1476672" y="4155926"/>
            <a:ext cx="684000" cy="684000"/>
            <a:chOff x="2281589" y="2290830"/>
            <a:chExt cx="684000" cy="684000"/>
          </a:xfrm>
        </p:grpSpPr>
        <p:grpSp>
          <p:nvGrpSpPr>
            <p:cNvPr id="27" name="群組 2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8" name="群組 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0" name="橢圓 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橢圓 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橢圓 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8" name="群組 8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83" name="橢圓 82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6" name="直線接點 8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群組 89"/>
          <p:cNvGrpSpPr/>
          <p:nvPr userDrawn="1"/>
        </p:nvGrpSpPr>
        <p:grpSpPr>
          <a:xfrm>
            <a:off x="-789488" y="692319"/>
            <a:ext cx="547200" cy="547200"/>
            <a:chOff x="1004789" y="1491630"/>
            <a:chExt cx="684000" cy="684000"/>
          </a:xfrm>
        </p:grpSpPr>
        <p:grpSp>
          <p:nvGrpSpPr>
            <p:cNvPr id="91" name="群組 90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00" name="群組 9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2" name="橢圓 10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3" name="橢圓 10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1" name="橢圓 10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93" name="圓角矩形 92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94" name="群組 93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95" name="矩形 94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6" name="矩形 95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7" name="矩形 96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矩形 97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9" name="矩形 98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04" name="群組 103"/>
          <p:cNvGrpSpPr/>
          <p:nvPr userDrawn="1"/>
        </p:nvGrpSpPr>
        <p:grpSpPr>
          <a:xfrm>
            <a:off x="-789488" y="1510821"/>
            <a:ext cx="547200" cy="547200"/>
            <a:chOff x="1426340" y="1808063"/>
            <a:chExt cx="684000" cy="684000"/>
          </a:xfrm>
        </p:grpSpPr>
        <p:grpSp>
          <p:nvGrpSpPr>
            <p:cNvPr id="105" name="群組 104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12" name="群組 11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4" name="橢圓 11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5" name="橢圓 11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3" name="橢圓 11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6" name="群組 105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07" name="橢圓 106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10" name="直線接點 109"/>
              <p:cNvCxnSpPr>
                <a:stCxn id="107" idx="4"/>
                <a:endCxn id="107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/>
              <p:cNvCxnSpPr>
                <a:stCxn id="109" idx="4"/>
                <a:endCxn id="109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群組 115"/>
          <p:cNvGrpSpPr/>
          <p:nvPr userDrawn="1"/>
        </p:nvGrpSpPr>
        <p:grpSpPr>
          <a:xfrm>
            <a:off x="32400" y="32400"/>
            <a:ext cx="547200" cy="547200"/>
            <a:chOff x="2771800" y="1559173"/>
            <a:chExt cx="684000" cy="684000"/>
          </a:xfrm>
        </p:grpSpPr>
        <p:grpSp>
          <p:nvGrpSpPr>
            <p:cNvPr id="117" name="群組 116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23" name="群組 1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5" name="橢圓 1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6" name="橢圓 1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4" name="橢圓 1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19" name="淚滴形 118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淚滴形 119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淚滴形 120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淚滴形 121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7" name="群組 126"/>
          <p:cNvGrpSpPr/>
          <p:nvPr userDrawn="1"/>
        </p:nvGrpSpPr>
        <p:grpSpPr>
          <a:xfrm>
            <a:off x="-789488" y="3147825"/>
            <a:ext cx="547200" cy="547200"/>
            <a:chOff x="1113256" y="2235650"/>
            <a:chExt cx="684000" cy="684000"/>
          </a:xfrm>
        </p:grpSpPr>
        <p:grpSp>
          <p:nvGrpSpPr>
            <p:cNvPr id="128" name="群組 127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34" name="群組 13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6" name="橢圓 13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7" name="橢圓 13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5" name="橢圓 13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30" name="矩形 129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矩形 131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矩形 132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8" name="群組 137"/>
          <p:cNvGrpSpPr/>
          <p:nvPr userDrawn="1"/>
        </p:nvGrpSpPr>
        <p:grpSpPr>
          <a:xfrm>
            <a:off x="-789488" y="3966326"/>
            <a:ext cx="547200" cy="547200"/>
            <a:chOff x="2281589" y="2290830"/>
            <a:chExt cx="684000" cy="684000"/>
          </a:xfrm>
        </p:grpSpPr>
        <p:grpSp>
          <p:nvGrpSpPr>
            <p:cNvPr id="139" name="群組 138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44" name="群組 14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46" name="橢圓 14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7" name="橢圓 14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5" name="橢圓 14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0" name="群組 139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41" name="橢圓 140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3" name="直線接點 142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群組 147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149" name="群組 148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58" name="群組 15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60" name="橢圓 15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1" name="橢圓 16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9" name="橢圓 15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0" name="群組 149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51" name="圓角矩形 150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2" name="群組 151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53" name="矩形 152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4" name="矩形 153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5" name="矩形 154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矩形 155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矩形 156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62" name="群組 161"/>
          <p:cNvGrpSpPr/>
          <p:nvPr userDrawn="1"/>
        </p:nvGrpSpPr>
        <p:grpSpPr>
          <a:xfrm>
            <a:off x="35496" y="1697700"/>
            <a:ext cx="547200" cy="547200"/>
            <a:chOff x="1426340" y="1808063"/>
            <a:chExt cx="684000" cy="684000"/>
          </a:xfrm>
        </p:grpSpPr>
        <p:grpSp>
          <p:nvGrpSpPr>
            <p:cNvPr id="163" name="群組 162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70" name="群組 16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72" name="橢圓 17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3" name="橢圓 17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1" name="橢圓 17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4" name="群組 163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65" name="橢圓 164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橢圓 165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7" name="橢圓 166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68" name="直線接點 167"/>
              <p:cNvCxnSpPr>
                <a:stCxn id="165" idx="4"/>
                <a:endCxn id="165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接點 168"/>
              <p:cNvCxnSpPr>
                <a:stCxn id="167" idx="4"/>
                <a:endCxn id="167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群組 173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175" name="群組 174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81" name="群組 18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83" name="橢圓 18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橢圓 18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橢圓 18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6" name="群組 175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77" name="淚滴形 176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淚滴形 177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9" name="淚滴形 178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淚滴形 179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85" name="群組 184"/>
          <p:cNvGrpSpPr/>
          <p:nvPr userDrawn="1"/>
        </p:nvGrpSpPr>
        <p:grpSpPr>
          <a:xfrm>
            <a:off x="35496" y="3330600"/>
            <a:ext cx="547200" cy="547200"/>
            <a:chOff x="1113256" y="2235650"/>
            <a:chExt cx="684000" cy="684000"/>
          </a:xfrm>
        </p:grpSpPr>
        <p:grpSp>
          <p:nvGrpSpPr>
            <p:cNvPr id="186" name="群組 185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92" name="群組 19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4" name="橢圓 19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5" name="橢圓 19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3" name="橢圓 19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7" name="群組 186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88" name="矩形 187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9" name="矩形 188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0" name="矩形 189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1" name="矩形 190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96" name="群組 195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197" name="群組 19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02" name="群組 20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4" name="橢圓 20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5" name="橢圓 20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03" name="橢圓 20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8" name="群組 19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99" name="橢圓 198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0" name="橢圓 199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01" name="直線接點 200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文字方塊 220"/>
          <p:cNvSpPr txBox="1"/>
          <p:nvPr userDrawn="1"/>
        </p:nvSpPr>
        <p:spPr>
          <a:xfrm>
            <a:off x="612000" y="75170"/>
            <a:ext cx="19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0" baseline="0" dirty="0" smtClean="0">
                <a:solidFill>
                  <a:schemeClr val="bg1"/>
                </a:solidFill>
              </a:rPr>
              <a:t>產品規劃</a:t>
            </a:r>
            <a:endParaRPr lang="zh-TW" altLang="en-US" sz="2400" b="1" spc="500" baseline="0" dirty="0">
              <a:solidFill>
                <a:schemeClr val="bg1"/>
              </a:solidFill>
            </a:endParaRPr>
          </a:p>
        </p:txBody>
      </p:sp>
      <p:grpSp>
        <p:nvGrpSpPr>
          <p:cNvPr id="222" name="群組 221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223" name="群組 222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229" name="群組 2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31" name="橢圓 2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2" name="橢圓 2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0" name="橢圓 2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4" name="群組 223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225" name="淚滴形 224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6" name="淚滴形 225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7" name="淚滴形 226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8" name="淚滴形 227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23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F121C-D8C3-4C2C-B603-2BEA1279571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3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34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 userDrawn="1"/>
        </p:nvSpPr>
        <p:spPr>
          <a:xfrm>
            <a:off x="0" y="-524594"/>
            <a:ext cx="612000" cy="6048672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 userDrawn="1"/>
        </p:nvSpPr>
        <p:spPr>
          <a:xfrm>
            <a:off x="-108520" y="180000"/>
            <a:ext cx="9252520" cy="427850"/>
          </a:xfrm>
          <a:prstGeom prst="parallelogram">
            <a:avLst>
              <a:gd name="adj" fmla="val 477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-468560" y="0"/>
            <a:ext cx="9612560" cy="612000"/>
            <a:chOff x="-468560" y="0"/>
            <a:chExt cx="9612560" cy="612000"/>
          </a:xfr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 userDrawn="1"/>
          </p:nvSpPr>
          <p:spPr>
            <a:xfrm>
              <a:off x="0" y="0"/>
              <a:ext cx="9144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梯形 8"/>
            <p:cNvSpPr/>
            <p:nvPr userDrawn="1"/>
          </p:nvSpPr>
          <p:spPr>
            <a:xfrm flipV="1">
              <a:off x="-468560" y="0"/>
              <a:ext cx="2880320" cy="612000"/>
            </a:xfrm>
            <a:prstGeom prst="trapezoid">
              <a:avLst>
                <a:gd name="adj" fmla="val 49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>
            <a:off x="-1476672" y="881919"/>
            <a:ext cx="684000" cy="684000"/>
            <a:chOff x="1004789" y="1491630"/>
            <a:chExt cx="684000" cy="684000"/>
          </a:xfrm>
        </p:grpSpPr>
        <p:grpSp>
          <p:nvGrpSpPr>
            <p:cNvPr id="16" name="群組 15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4" name="群組 1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" name="橢圓 1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" name="橢圓 1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4" name="群組 4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37" name="圓角矩形 36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43" name="群組 42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38" name="矩形 3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2" name="矩形 4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5" name="群組 64"/>
          <p:cNvGrpSpPr/>
          <p:nvPr userDrawn="1"/>
        </p:nvGrpSpPr>
        <p:grpSpPr>
          <a:xfrm>
            <a:off x="-1476672" y="1700421"/>
            <a:ext cx="684000" cy="684000"/>
            <a:chOff x="1426340" y="1808063"/>
            <a:chExt cx="684000" cy="684000"/>
          </a:xfrm>
        </p:grpSpPr>
        <p:grpSp>
          <p:nvGrpSpPr>
            <p:cNvPr id="17" name="群組 16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8" name="群組 1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" name="橢圓 1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橢圓 2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橢圓 1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46" name="橢圓 45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>
                <a:stCxn id="46" idx="4"/>
                <a:endCxn id="46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>
                <a:stCxn id="48" idx="4"/>
                <a:endCxn id="48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 userDrawn="1"/>
        </p:nvGrpSpPr>
        <p:grpSpPr>
          <a:xfrm>
            <a:off x="-1476672" y="2518923"/>
            <a:ext cx="684000" cy="684000"/>
            <a:chOff x="2771800" y="1559173"/>
            <a:chExt cx="684000" cy="684000"/>
          </a:xfrm>
        </p:grpSpPr>
        <p:grpSp>
          <p:nvGrpSpPr>
            <p:cNvPr id="32" name="群組 31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33" name="群組 3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5" name="橢圓 3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橢圓 3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1" name="群組 7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66" name="淚滴形 6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淚滴形 6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淚滴形 6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淚滴形 6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2" name="群組 81"/>
          <p:cNvGrpSpPr/>
          <p:nvPr userDrawn="1"/>
        </p:nvGrpSpPr>
        <p:grpSpPr>
          <a:xfrm>
            <a:off x="-1476672" y="3337425"/>
            <a:ext cx="684000" cy="684000"/>
            <a:chOff x="1113256" y="2235650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3" name="群組 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5" name="橢圓 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" name="橢圓 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80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73" name="矩形 7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矩形 7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矩形 7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9" name="群組 88"/>
          <p:cNvGrpSpPr/>
          <p:nvPr userDrawn="1"/>
        </p:nvGrpSpPr>
        <p:grpSpPr>
          <a:xfrm>
            <a:off x="-1476672" y="4155926"/>
            <a:ext cx="684000" cy="684000"/>
            <a:chOff x="2281589" y="2290830"/>
            <a:chExt cx="684000" cy="684000"/>
          </a:xfrm>
        </p:grpSpPr>
        <p:grpSp>
          <p:nvGrpSpPr>
            <p:cNvPr id="27" name="群組 2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8" name="群組 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0" name="橢圓 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橢圓 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橢圓 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8" name="群組 8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83" name="橢圓 82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6" name="直線接點 8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群組 89"/>
          <p:cNvGrpSpPr/>
          <p:nvPr userDrawn="1"/>
        </p:nvGrpSpPr>
        <p:grpSpPr>
          <a:xfrm>
            <a:off x="-789488" y="692319"/>
            <a:ext cx="547200" cy="547200"/>
            <a:chOff x="1004789" y="1491630"/>
            <a:chExt cx="684000" cy="684000"/>
          </a:xfrm>
        </p:grpSpPr>
        <p:grpSp>
          <p:nvGrpSpPr>
            <p:cNvPr id="91" name="群組 90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00" name="群組 9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2" name="橢圓 10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3" name="橢圓 10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1" name="橢圓 10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93" name="圓角矩形 92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94" name="群組 93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95" name="矩形 94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6" name="矩形 95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7" name="矩形 96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矩形 97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9" name="矩形 98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04" name="群組 103"/>
          <p:cNvGrpSpPr/>
          <p:nvPr userDrawn="1"/>
        </p:nvGrpSpPr>
        <p:grpSpPr>
          <a:xfrm>
            <a:off x="-789488" y="1510821"/>
            <a:ext cx="547200" cy="547200"/>
            <a:chOff x="1426340" y="1808063"/>
            <a:chExt cx="684000" cy="684000"/>
          </a:xfrm>
        </p:grpSpPr>
        <p:grpSp>
          <p:nvGrpSpPr>
            <p:cNvPr id="105" name="群組 104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12" name="群組 11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4" name="橢圓 11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5" name="橢圓 11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3" name="橢圓 11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6" name="群組 105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07" name="橢圓 106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10" name="直線接點 109"/>
              <p:cNvCxnSpPr>
                <a:stCxn id="107" idx="4"/>
                <a:endCxn id="107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/>
              <p:cNvCxnSpPr>
                <a:stCxn id="109" idx="4"/>
                <a:endCxn id="109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群組 115"/>
          <p:cNvGrpSpPr/>
          <p:nvPr userDrawn="1"/>
        </p:nvGrpSpPr>
        <p:grpSpPr>
          <a:xfrm>
            <a:off x="-789488" y="2329323"/>
            <a:ext cx="547200" cy="547200"/>
            <a:chOff x="2771800" y="1559173"/>
            <a:chExt cx="684000" cy="684000"/>
          </a:xfrm>
        </p:grpSpPr>
        <p:grpSp>
          <p:nvGrpSpPr>
            <p:cNvPr id="117" name="群組 116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23" name="群組 1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5" name="橢圓 1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6" name="橢圓 1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4" name="橢圓 1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19" name="淚滴形 118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淚滴形 119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淚滴形 120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淚滴形 121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7" name="群組 126"/>
          <p:cNvGrpSpPr/>
          <p:nvPr userDrawn="1"/>
        </p:nvGrpSpPr>
        <p:grpSpPr>
          <a:xfrm>
            <a:off x="35496" y="3330600"/>
            <a:ext cx="547200" cy="547200"/>
            <a:chOff x="1113256" y="2235650"/>
            <a:chExt cx="684000" cy="684000"/>
          </a:xfrm>
        </p:grpSpPr>
        <p:grpSp>
          <p:nvGrpSpPr>
            <p:cNvPr id="128" name="群組 127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34" name="群組 13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6" name="橢圓 13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7" name="橢圓 13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5" name="橢圓 13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30" name="矩形 129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矩形 131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矩形 132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8" name="群組 137"/>
          <p:cNvGrpSpPr/>
          <p:nvPr userDrawn="1"/>
        </p:nvGrpSpPr>
        <p:grpSpPr>
          <a:xfrm>
            <a:off x="-789488" y="3966326"/>
            <a:ext cx="547200" cy="547200"/>
            <a:chOff x="2281589" y="2290830"/>
            <a:chExt cx="684000" cy="684000"/>
          </a:xfrm>
        </p:grpSpPr>
        <p:grpSp>
          <p:nvGrpSpPr>
            <p:cNvPr id="139" name="群組 138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44" name="群組 14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46" name="橢圓 14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7" name="橢圓 14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5" name="橢圓 14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0" name="群組 139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41" name="橢圓 140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3" name="直線接點 142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群組 147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149" name="群組 148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58" name="群組 15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60" name="橢圓 15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1" name="橢圓 16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9" name="橢圓 15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0" name="群組 149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51" name="圓角矩形 150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2" name="群組 151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53" name="矩形 152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4" name="矩形 153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5" name="矩形 154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矩形 155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矩形 156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62" name="群組 161"/>
          <p:cNvGrpSpPr/>
          <p:nvPr userDrawn="1"/>
        </p:nvGrpSpPr>
        <p:grpSpPr>
          <a:xfrm>
            <a:off x="35496" y="1697700"/>
            <a:ext cx="547200" cy="547200"/>
            <a:chOff x="1426340" y="1808063"/>
            <a:chExt cx="684000" cy="684000"/>
          </a:xfrm>
        </p:grpSpPr>
        <p:grpSp>
          <p:nvGrpSpPr>
            <p:cNvPr id="163" name="群組 162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70" name="群組 16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72" name="橢圓 17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3" name="橢圓 17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1" name="橢圓 17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4" name="群組 163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65" name="橢圓 164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橢圓 165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7" name="橢圓 166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68" name="直線接點 167"/>
              <p:cNvCxnSpPr>
                <a:stCxn id="165" idx="4"/>
                <a:endCxn id="165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接點 168"/>
              <p:cNvCxnSpPr>
                <a:stCxn id="167" idx="4"/>
                <a:endCxn id="167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群組 173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175" name="群組 174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81" name="群組 18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83" name="橢圓 18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橢圓 18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橢圓 18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6" name="群組 175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77" name="淚滴形 176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淚滴形 177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9" name="淚滴形 178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淚滴形 179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96" name="群組 195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197" name="群組 19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02" name="群組 20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4" name="橢圓 20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5" name="橢圓 20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03" name="橢圓 20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8" name="群組 19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99" name="橢圓 198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0" name="橢圓 199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01" name="直線接點 200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群組 206"/>
          <p:cNvGrpSpPr/>
          <p:nvPr userDrawn="1"/>
        </p:nvGrpSpPr>
        <p:grpSpPr>
          <a:xfrm>
            <a:off x="32400" y="32400"/>
            <a:ext cx="547200" cy="547200"/>
            <a:chOff x="1004789" y="1491630"/>
            <a:chExt cx="684000" cy="684000"/>
          </a:xfrm>
        </p:grpSpPr>
        <p:grpSp>
          <p:nvGrpSpPr>
            <p:cNvPr id="208" name="群組 20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217" name="群組 2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19" name="橢圓 2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0" name="橢圓 2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8" name="橢圓 2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9" name="群組 20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210" name="圓角矩形 20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11" name="群組 2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212" name="矩形 2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3" name="矩形 2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4" name="矩形 2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5" name="矩形 2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6" name="矩形 2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221" name="文字方塊 220"/>
          <p:cNvSpPr txBox="1"/>
          <p:nvPr userDrawn="1"/>
        </p:nvSpPr>
        <p:spPr>
          <a:xfrm>
            <a:off x="612000" y="75170"/>
            <a:ext cx="19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0" baseline="0" dirty="0" smtClean="0">
                <a:solidFill>
                  <a:schemeClr val="bg1"/>
                </a:solidFill>
              </a:rPr>
              <a:t>財務預估</a:t>
            </a:r>
            <a:endParaRPr lang="zh-TW" altLang="en-US" sz="2400" b="1" spc="500" baseline="0" dirty="0">
              <a:solidFill>
                <a:schemeClr val="bg1"/>
              </a:solidFill>
            </a:endParaRPr>
          </a:p>
        </p:txBody>
      </p:sp>
      <p:grpSp>
        <p:nvGrpSpPr>
          <p:cNvPr id="222" name="群組 221"/>
          <p:cNvGrpSpPr/>
          <p:nvPr userDrawn="1"/>
        </p:nvGrpSpPr>
        <p:grpSpPr>
          <a:xfrm>
            <a:off x="32400" y="32400"/>
            <a:ext cx="547200" cy="547200"/>
            <a:chOff x="1113256" y="2235650"/>
            <a:chExt cx="684000" cy="684000"/>
          </a:xfrm>
        </p:grpSpPr>
        <p:grpSp>
          <p:nvGrpSpPr>
            <p:cNvPr id="223" name="群組 222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29" name="群組 2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31" name="橢圓 2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2" name="橢圓 2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0" name="橢圓 2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4" name="群組 223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225" name="矩形 224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6" name="矩形 225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7" name="矩形 226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8" name="矩形 227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23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3C3C8E-919F-42AE-990F-A4EDD80A505D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3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0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 userDrawn="1"/>
        </p:nvSpPr>
        <p:spPr>
          <a:xfrm>
            <a:off x="0" y="-524594"/>
            <a:ext cx="612000" cy="6048672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 userDrawn="1"/>
        </p:nvSpPr>
        <p:spPr>
          <a:xfrm>
            <a:off x="-108520" y="180000"/>
            <a:ext cx="9252520" cy="427850"/>
          </a:xfrm>
          <a:prstGeom prst="parallelogram">
            <a:avLst>
              <a:gd name="adj" fmla="val 477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-468560" y="0"/>
            <a:ext cx="9612560" cy="612000"/>
            <a:chOff x="-468560" y="0"/>
            <a:chExt cx="9612560" cy="612000"/>
          </a:xfr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 userDrawn="1"/>
          </p:nvSpPr>
          <p:spPr>
            <a:xfrm>
              <a:off x="0" y="0"/>
              <a:ext cx="9144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梯形 8"/>
            <p:cNvSpPr/>
            <p:nvPr userDrawn="1"/>
          </p:nvSpPr>
          <p:spPr>
            <a:xfrm flipV="1">
              <a:off x="-468560" y="0"/>
              <a:ext cx="2880320" cy="612000"/>
            </a:xfrm>
            <a:prstGeom prst="trapezoid">
              <a:avLst>
                <a:gd name="adj" fmla="val 49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>
            <a:off x="-1476672" y="881919"/>
            <a:ext cx="684000" cy="684000"/>
            <a:chOff x="1004789" y="1491630"/>
            <a:chExt cx="684000" cy="684000"/>
          </a:xfrm>
        </p:grpSpPr>
        <p:grpSp>
          <p:nvGrpSpPr>
            <p:cNvPr id="16" name="群組 15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4" name="群組 1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" name="橢圓 1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" name="橢圓 1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4" name="群組 4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37" name="圓角矩形 36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43" name="群組 42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38" name="矩形 3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2" name="矩形 4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5" name="群組 64"/>
          <p:cNvGrpSpPr/>
          <p:nvPr userDrawn="1"/>
        </p:nvGrpSpPr>
        <p:grpSpPr>
          <a:xfrm>
            <a:off x="-1476672" y="1700421"/>
            <a:ext cx="684000" cy="684000"/>
            <a:chOff x="1426340" y="1808063"/>
            <a:chExt cx="684000" cy="684000"/>
          </a:xfrm>
        </p:grpSpPr>
        <p:grpSp>
          <p:nvGrpSpPr>
            <p:cNvPr id="17" name="群組 16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8" name="群組 1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" name="橢圓 1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橢圓 2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橢圓 1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46" name="橢圓 45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>
                <a:stCxn id="46" idx="4"/>
                <a:endCxn id="46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>
                <a:stCxn id="48" idx="4"/>
                <a:endCxn id="48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 userDrawn="1"/>
        </p:nvGrpSpPr>
        <p:grpSpPr>
          <a:xfrm>
            <a:off x="-1476672" y="2518923"/>
            <a:ext cx="684000" cy="684000"/>
            <a:chOff x="2771800" y="1559173"/>
            <a:chExt cx="684000" cy="684000"/>
          </a:xfrm>
        </p:grpSpPr>
        <p:grpSp>
          <p:nvGrpSpPr>
            <p:cNvPr id="32" name="群組 31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33" name="群組 3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5" name="橢圓 3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橢圓 3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1" name="群組 7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66" name="淚滴形 6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淚滴形 6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淚滴形 6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淚滴形 6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2" name="群組 81"/>
          <p:cNvGrpSpPr/>
          <p:nvPr userDrawn="1"/>
        </p:nvGrpSpPr>
        <p:grpSpPr>
          <a:xfrm>
            <a:off x="-1476672" y="3337425"/>
            <a:ext cx="684000" cy="684000"/>
            <a:chOff x="1113256" y="2235650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3" name="群組 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5" name="橢圓 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" name="橢圓 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80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73" name="矩形 7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矩形 7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矩形 7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9" name="群組 88"/>
          <p:cNvGrpSpPr/>
          <p:nvPr userDrawn="1"/>
        </p:nvGrpSpPr>
        <p:grpSpPr>
          <a:xfrm>
            <a:off x="-1476672" y="4155926"/>
            <a:ext cx="684000" cy="684000"/>
            <a:chOff x="2281589" y="2290830"/>
            <a:chExt cx="684000" cy="684000"/>
          </a:xfrm>
        </p:grpSpPr>
        <p:grpSp>
          <p:nvGrpSpPr>
            <p:cNvPr id="27" name="群組 2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8" name="群組 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0" name="橢圓 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橢圓 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橢圓 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8" name="群組 8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83" name="橢圓 82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6" name="直線接點 8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群組 89"/>
          <p:cNvGrpSpPr/>
          <p:nvPr userDrawn="1"/>
        </p:nvGrpSpPr>
        <p:grpSpPr>
          <a:xfrm>
            <a:off x="-789488" y="692319"/>
            <a:ext cx="547200" cy="547200"/>
            <a:chOff x="1004789" y="1491630"/>
            <a:chExt cx="684000" cy="684000"/>
          </a:xfrm>
        </p:grpSpPr>
        <p:grpSp>
          <p:nvGrpSpPr>
            <p:cNvPr id="91" name="群組 90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00" name="群組 9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2" name="橢圓 10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3" name="橢圓 10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1" name="橢圓 10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93" name="圓角矩形 92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94" name="群組 93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95" name="矩形 94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6" name="矩形 95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7" name="矩形 96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矩形 97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9" name="矩形 98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04" name="群組 103"/>
          <p:cNvGrpSpPr/>
          <p:nvPr userDrawn="1"/>
        </p:nvGrpSpPr>
        <p:grpSpPr>
          <a:xfrm>
            <a:off x="-789488" y="1510821"/>
            <a:ext cx="547200" cy="547200"/>
            <a:chOff x="1426340" y="1808063"/>
            <a:chExt cx="684000" cy="684000"/>
          </a:xfrm>
        </p:grpSpPr>
        <p:grpSp>
          <p:nvGrpSpPr>
            <p:cNvPr id="105" name="群組 104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12" name="群組 11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4" name="橢圓 11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5" name="橢圓 11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3" name="橢圓 11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6" name="群組 105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07" name="橢圓 106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10" name="直線接點 109"/>
              <p:cNvCxnSpPr>
                <a:stCxn id="107" idx="4"/>
                <a:endCxn id="107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/>
              <p:cNvCxnSpPr>
                <a:stCxn id="109" idx="4"/>
                <a:endCxn id="109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群組 115"/>
          <p:cNvGrpSpPr/>
          <p:nvPr userDrawn="1"/>
        </p:nvGrpSpPr>
        <p:grpSpPr>
          <a:xfrm>
            <a:off x="-789488" y="2329323"/>
            <a:ext cx="547200" cy="547200"/>
            <a:chOff x="2771800" y="1559173"/>
            <a:chExt cx="684000" cy="684000"/>
          </a:xfrm>
        </p:grpSpPr>
        <p:grpSp>
          <p:nvGrpSpPr>
            <p:cNvPr id="117" name="群組 116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23" name="群組 1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5" name="橢圓 1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6" name="橢圓 1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4" name="橢圓 1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19" name="淚滴形 118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淚滴形 119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淚滴形 120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淚滴形 121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7" name="群組 126"/>
          <p:cNvGrpSpPr/>
          <p:nvPr userDrawn="1"/>
        </p:nvGrpSpPr>
        <p:grpSpPr>
          <a:xfrm>
            <a:off x="-789488" y="3147825"/>
            <a:ext cx="547200" cy="547200"/>
            <a:chOff x="1113256" y="2235650"/>
            <a:chExt cx="684000" cy="684000"/>
          </a:xfrm>
        </p:grpSpPr>
        <p:grpSp>
          <p:nvGrpSpPr>
            <p:cNvPr id="128" name="群組 127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34" name="群組 13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6" name="橢圓 13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7" name="橢圓 13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5" name="橢圓 13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30" name="矩形 129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矩形 131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矩形 132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8" name="群組 137"/>
          <p:cNvGrpSpPr/>
          <p:nvPr userDrawn="1"/>
        </p:nvGrpSpPr>
        <p:grpSpPr>
          <a:xfrm>
            <a:off x="32400" y="32400"/>
            <a:ext cx="547200" cy="547200"/>
            <a:chOff x="2281589" y="2290830"/>
            <a:chExt cx="684000" cy="684000"/>
          </a:xfrm>
        </p:grpSpPr>
        <p:grpSp>
          <p:nvGrpSpPr>
            <p:cNvPr id="139" name="群組 138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44" name="群組 14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46" name="橢圓 14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7" name="橢圓 14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5" name="橢圓 14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0" name="群組 139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41" name="橢圓 140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3" name="直線接點 142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群組 147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149" name="群組 148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58" name="群組 15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60" name="橢圓 15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1" name="橢圓 16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9" name="橢圓 15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0" name="群組 149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51" name="圓角矩形 150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2" name="群組 151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53" name="矩形 152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4" name="矩形 153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5" name="矩形 154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矩形 155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矩形 156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62" name="群組 161"/>
          <p:cNvGrpSpPr/>
          <p:nvPr userDrawn="1"/>
        </p:nvGrpSpPr>
        <p:grpSpPr>
          <a:xfrm>
            <a:off x="35496" y="1697700"/>
            <a:ext cx="547200" cy="547200"/>
            <a:chOff x="1426340" y="1808063"/>
            <a:chExt cx="684000" cy="684000"/>
          </a:xfrm>
        </p:grpSpPr>
        <p:grpSp>
          <p:nvGrpSpPr>
            <p:cNvPr id="163" name="群組 162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70" name="群組 16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72" name="橢圓 17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3" name="橢圓 17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1" name="橢圓 17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4" name="群組 163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65" name="橢圓 164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橢圓 165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7" name="橢圓 166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68" name="直線接點 167"/>
              <p:cNvCxnSpPr>
                <a:stCxn id="165" idx="4"/>
                <a:endCxn id="165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接點 168"/>
              <p:cNvCxnSpPr>
                <a:stCxn id="167" idx="4"/>
                <a:endCxn id="167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群組 173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175" name="群組 174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81" name="群組 18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83" name="橢圓 18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橢圓 18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橢圓 18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6" name="群組 175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77" name="淚滴形 176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淚滴形 177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9" name="淚滴形 178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淚滴形 179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85" name="群組 184"/>
          <p:cNvGrpSpPr/>
          <p:nvPr userDrawn="1"/>
        </p:nvGrpSpPr>
        <p:grpSpPr>
          <a:xfrm>
            <a:off x="35496" y="3330600"/>
            <a:ext cx="547200" cy="547200"/>
            <a:chOff x="1113256" y="2235650"/>
            <a:chExt cx="684000" cy="684000"/>
          </a:xfrm>
        </p:grpSpPr>
        <p:grpSp>
          <p:nvGrpSpPr>
            <p:cNvPr id="186" name="群組 185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92" name="群組 19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4" name="橢圓 19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5" name="橢圓 19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3" name="橢圓 19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7" name="群組 186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88" name="矩形 187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9" name="矩形 188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0" name="矩形 189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1" name="矩形 190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96" name="群組 195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197" name="群組 19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02" name="群組 20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4" name="橢圓 20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5" name="橢圓 20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03" name="橢圓 20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8" name="群組 19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99" name="橢圓 198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0" name="橢圓 199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01" name="直線接點 200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文字方塊 220"/>
          <p:cNvSpPr txBox="1"/>
          <p:nvPr userDrawn="1"/>
        </p:nvSpPr>
        <p:spPr>
          <a:xfrm>
            <a:off x="612000" y="75170"/>
            <a:ext cx="19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0" baseline="0" dirty="0" smtClean="0">
                <a:solidFill>
                  <a:schemeClr val="bg1"/>
                </a:solidFill>
              </a:rPr>
              <a:t>計畫總結</a:t>
            </a:r>
            <a:endParaRPr lang="zh-TW" altLang="en-US" sz="2400" b="1" spc="500" baseline="0" dirty="0">
              <a:solidFill>
                <a:schemeClr val="bg1"/>
              </a:solidFill>
            </a:endParaRPr>
          </a:p>
        </p:txBody>
      </p:sp>
      <p:grpSp>
        <p:nvGrpSpPr>
          <p:cNvPr id="222" name="群組 221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223" name="群組 222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28" name="群組 2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30" name="橢圓 2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1" name="橢圓 2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29" name="橢圓 2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4" name="群組 223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225" name="橢圓 224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6" name="橢圓 225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27" name="直線接點 226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7C7D9-FDC7-4B77-BE1E-17E896F2E76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6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513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12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27F8-CFC4-42BC-9212-16C299A6EB3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9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74C7-E023-46A1-96ED-6F6CC8B1ED7E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03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2586-1693-419B-A1AB-AFE7BB7F097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61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9ED-CA5C-4BA1-AD70-5A5A5CC10666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30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ED95-A56F-46B2-95C9-455AAA133FD9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65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4230000" y="879638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4230000" y="1743734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607830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4230000" y="3471926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4230000" y="4336022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Content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5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5"/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accent5"/>
                </a:solidFill>
              </a:rPr>
            </a:br>
            <a:r>
              <a:rPr lang="zh-TW" altLang="en-US" sz="2000" b="1" baseline="0" dirty="0" smtClean="0">
                <a:solidFill>
                  <a:schemeClr val="accent5"/>
                </a:solidFill>
              </a:rPr>
              <a:t>計畫概要</a:t>
            </a:r>
            <a:endParaRPr lang="zh-TW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3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3"/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accent3"/>
                </a:solidFill>
              </a:rPr>
            </a:br>
            <a:r>
              <a:rPr lang="zh-TW" altLang="en-US" sz="2000" b="1" baseline="0" dirty="0" smtClean="0">
                <a:solidFill>
                  <a:schemeClr val="accent3"/>
                </a:solidFill>
              </a:rPr>
              <a:t>市場分析</a:t>
            </a:r>
            <a:endParaRPr lang="zh-TW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4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4"/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accent4"/>
                </a:solidFill>
              </a:rPr>
            </a:br>
            <a:r>
              <a:rPr lang="zh-TW" altLang="en-US" sz="2000" b="1" baseline="0" dirty="0" smtClean="0">
                <a:solidFill>
                  <a:schemeClr val="accent4"/>
                </a:solidFill>
              </a:rPr>
              <a:t>產品規劃</a:t>
            </a:r>
            <a:endParaRPr lang="zh-TW" altLang="en-US" sz="2000" b="1" dirty="0">
              <a:solidFill>
                <a:schemeClr val="accent4"/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6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6"/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accent6"/>
                </a:solidFill>
              </a:rPr>
            </a:br>
            <a:r>
              <a:rPr lang="zh-TW" altLang="en-US" sz="2000" b="1" baseline="0" dirty="0" smtClean="0">
                <a:solidFill>
                  <a:schemeClr val="accent6"/>
                </a:solidFill>
              </a:rPr>
              <a:t>財務預估</a:t>
            </a:r>
            <a:endParaRPr lang="zh-TW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5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5"/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accent5"/>
                </a:solidFill>
              </a:rPr>
            </a:br>
            <a:r>
              <a:rPr lang="zh-TW" altLang="en-US" sz="2000" b="1" baseline="0" dirty="0" smtClean="0">
                <a:solidFill>
                  <a:schemeClr val="accent5"/>
                </a:solidFill>
              </a:rPr>
              <a:t>計畫總結</a:t>
            </a:r>
            <a:endParaRPr lang="zh-TW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7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666683-4102-4892-8AD1-2F5FF135EAA2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7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541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32099E-6 L -0.31493 0.2626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131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642E-6 L -0.15747 0.094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47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-0.073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7531E-6 L 0.15747 -0.241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1206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31493 -0.4092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683CC-D36E-4257-B7C9-31D6433E879C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46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Section 1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5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5"/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accent5"/>
                </a:solidFill>
              </a:rPr>
            </a:br>
            <a:r>
              <a:rPr lang="zh-TW" altLang="en-US" sz="2000" b="1" baseline="0" dirty="0" smtClean="0">
                <a:solidFill>
                  <a:schemeClr val="accent5"/>
                </a:solidFill>
              </a:rPr>
              <a:t>計畫概要</a:t>
            </a:r>
            <a:endParaRPr lang="zh-TW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市場分析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產品規劃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財務預估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計畫總結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3" name="群組 72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74" name="群組 73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83" name="群組 8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85" name="橢圓 8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86" name="橢圓 8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</p:grpSp>
          <p:sp>
            <p:nvSpPr>
              <p:cNvPr id="84" name="橢圓 8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76" name="圓角矩形 75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77" name="群組 76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78" name="矩形 7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9" name="矩形 7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80" name="矩形 7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81" name="矩形 8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82" name="矩形 8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5"/>
                    </a:solidFill>
                  </a:endParaRPr>
                </a:p>
              </p:txBody>
            </p:sp>
          </p:grpSp>
        </p:grpSp>
      </p:grpSp>
      <p:grpSp>
        <p:nvGrpSpPr>
          <p:cNvPr id="87" name="群組 86"/>
          <p:cNvGrpSpPr/>
          <p:nvPr userDrawn="1"/>
        </p:nvGrpSpPr>
        <p:grpSpPr>
          <a:xfrm>
            <a:off x="2815996" y="-723886"/>
            <a:ext cx="684000" cy="684000"/>
            <a:chOff x="1426340" y="1808063"/>
            <a:chExt cx="684000" cy="684000"/>
          </a:xfrm>
        </p:grpSpPr>
        <p:grpSp>
          <p:nvGrpSpPr>
            <p:cNvPr id="88" name="群組 87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95" name="群組 94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97" name="橢圓 96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橢圓 97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96" name="橢圓 95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90" name="橢圓 89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93" name="直線接點 92"/>
              <p:cNvCxnSpPr>
                <a:stCxn id="90" idx="4"/>
                <a:endCxn id="90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/>
              <p:cNvCxnSpPr>
                <a:stCxn id="92" idx="4"/>
                <a:endCxn id="92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群組 98"/>
          <p:cNvGrpSpPr/>
          <p:nvPr userDrawn="1"/>
        </p:nvGrpSpPr>
        <p:grpSpPr>
          <a:xfrm>
            <a:off x="4256156" y="-723886"/>
            <a:ext cx="684000" cy="684000"/>
            <a:chOff x="2771800" y="1559173"/>
            <a:chExt cx="684000" cy="684000"/>
          </a:xfrm>
        </p:grpSpPr>
        <p:grpSp>
          <p:nvGrpSpPr>
            <p:cNvPr id="100" name="群組 99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06" name="群組 105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8" name="橢圓 107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9" name="橢圓 108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7" name="橢圓 106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02" name="淚滴形 101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淚滴形 102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淚滴形 103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淚滴形 104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10" name="群組 109"/>
          <p:cNvGrpSpPr/>
          <p:nvPr userDrawn="1"/>
        </p:nvGrpSpPr>
        <p:grpSpPr>
          <a:xfrm>
            <a:off x="5696316" y="-723886"/>
            <a:ext cx="684000" cy="684000"/>
            <a:chOff x="1113256" y="2235650"/>
            <a:chExt cx="684000" cy="684000"/>
          </a:xfrm>
        </p:grpSpPr>
        <p:grpSp>
          <p:nvGrpSpPr>
            <p:cNvPr id="111" name="群組 110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17" name="群組 1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9" name="橢圓 1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0" name="橢圓 1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8" name="橢圓 1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2" name="群組 111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13" name="矩形 11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矩形 11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矩形 11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矩形 11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1" name="群組 120"/>
          <p:cNvGrpSpPr/>
          <p:nvPr userDrawn="1"/>
        </p:nvGrpSpPr>
        <p:grpSpPr>
          <a:xfrm>
            <a:off x="7136476" y="-723886"/>
            <a:ext cx="684000" cy="684000"/>
            <a:chOff x="2281589" y="2290830"/>
            <a:chExt cx="684000" cy="684000"/>
          </a:xfrm>
        </p:grpSpPr>
        <p:grpSp>
          <p:nvGrpSpPr>
            <p:cNvPr id="122" name="群組 121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27" name="群組 12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9" name="橢圓 12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0" name="橢圓 12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8" name="橢圓 12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3" name="群組 122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24" name="橢圓 123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124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26" name="直線接點 12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3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887C60-2DDC-4836-A59B-623414B14E4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4772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3"/>
                    </a:solidFill>
                  </a:endParaRPr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Section 2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計畫概要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3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3"/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accent3"/>
                </a:solidFill>
              </a:rPr>
            </a:br>
            <a:r>
              <a:rPr lang="zh-TW" altLang="en-US" sz="2000" b="1" baseline="0" dirty="0" smtClean="0">
                <a:solidFill>
                  <a:schemeClr val="accent3"/>
                </a:solidFill>
              </a:rPr>
              <a:t>市場分析</a:t>
            </a:r>
            <a:endParaRPr lang="zh-TW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產品規劃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財務預估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計畫總結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3" name="群組 72"/>
          <p:cNvGrpSpPr/>
          <p:nvPr userDrawn="1"/>
        </p:nvGrpSpPr>
        <p:grpSpPr>
          <a:xfrm>
            <a:off x="1375836" y="-723886"/>
            <a:ext cx="684000" cy="684000"/>
            <a:chOff x="1004789" y="1491630"/>
            <a:chExt cx="684000" cy="684000"/>
          </a:xfrm>
        </p:grpSpPr>
        <p:grpSp>
          <p:nvGrpSpPr>
            <p:cNvPr id="74" name="群組 73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83" name="群組 8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85" name="橢圓 8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6" name="橢圓 8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4" name="橢圓 8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74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76" name="圓角矩形 75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7" name="群組 76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78" name="矩形 7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9" name="矩形 7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0" name="矩形 7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1" name="矩形 8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2" name="矩形 8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87" name="群組 86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88" name="群組 87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95" name="群組 94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97" name="橢圓 96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98" name="橢圓 97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3"/>
                    </a:solidFill>
                  </a:endParaRPr>
                </a:p>
              </p:txBody>
            </p:sp>
          </p:grpSp>
          <p:sp>
            <p:nvSpPr>
              <p:cNvPr id="96" name="橢圓 95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90" name="橢圓 89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1" name="橢圓 90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2" name="橢圓 91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3"/>
                  </a:solidFill>
                </a:endParaRPr>
              </a:p>
            </p:txBody>
          </p:sp>
          <p:cxnSp>
            <p:nvCxnSpPr>
              <p:cNvPr id="93" name="直線接點 92"/>
              <p:cNvCxnSpPr>
                <a:stCxn id="90" idx="4"/>
                <a:endCxn id="90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/>
              <p:cNvCxnSpPr>
                <a:stCxn id="92" idx="4"/>
                <a:endCxn id="92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群組 98"/>
          <p:cNvGrpSpPr/>
          <p:nvPr userDrawn="1"/>
        </p:nvGrpSpPr>
        <p:grpSpPr>
          <a:xfrm>
            <a:off x="4256156" y="-723886"/>
            <a:ext cx="684000" cy="684000"/>
            <a:chOff x="2771800" y="1559173"/>
            <a:chExt cx="684000" cy="684000"/>
          </a:xfrm>
        </p:grpSpPr>
        <p:grpSp>
          <p:nvGrpSpPr>
            <p:cNvPr id="100" name="群組 99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06" name="群組 105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8" name="橢圓 107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9" name="橢圓 108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7" name="橢圓 106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02" name="淚滴形 101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淚滴形 102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淚滴形 103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淚滴形 104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10" name="群組 109"/>
          <p:cNvGrpSpPr/>
          <p:nvPr userDrawn="1"/>
        </p:nvGrpSpPr>
        <p:grpSpPr>
          <a:xfrm>
            <a:off x="5696316" y="-723886"/>
            <a:ext cx="684000" cy="684000"/>
            <a:chOff x="1113256" y="2235650"/>
            <a:chExt cx="684000" cy="684000"/>
          </a:xfrm>
        </p:grpSpPr>
        <p:grpSp>
          <p:nvGrpSpPr>
            <p:cNvPr id="111" name="群組 110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17" name="群組 1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9" name="橢圓 1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0" name="橢圓 1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8" name="橢圓 1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2" name="群組 111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13" name="矩形 11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矩形 11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矩形 11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矩形 11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1" name="群組 120"/>
          <p:cNvGrpSpPr/>
          <p:nvPr userDrawn="1"/>
        </p:nvGrpSpPr>
        <p:grpSpPr>
          <a:xfrm>
            <a:off x="7136476" y="-723886"/>
            <a:ext cx="684000" cy="684000"/>
            <a:chOff x="2281589" y="2290830"/>
            <a:chExt cx="684000" cy="684000"/>
          </a:xfrm>
        </p:grpSpPr>
        <p:grpSp>
          <p:nvGrpSpPr>
            <p:cNvPr id="122" name="群組 121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27" name="群組 12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9" name="橢圓 12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0" name="橢圓 12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8" name="橢圓 12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3" name="群組 122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24" name="橢圓 123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124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26" name="直線接點 12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C2A49E-7BF2-4A43-9325-5EF7F114DA3B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61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Section 3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計畫概要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市場分析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4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4"/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accent4"/>
                </a:solidFill>
              </a:rPr>
            </a:br>
            <a:r>
              <a:rPr lang="zh-TW" altLang="en-US" sz="2000" b="1" baseline="0" dirty="0" smtClean="0">
                <a:solidFill>
                  <a:schemeClr val="accent4"/>
                </a:solidFill>
              </a:rPr>
              <a:t>產品規劃</a:t>
            </a:r>
            <a:endParaRPr lang="zh-TW" altLang="en-US" sz="2000" b="1" dirty="0">
              <a:solidFill>
                <a:schemeClr val="accent4"/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財務預估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計畫總結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3" name="群組 72"/>
          <p:cNvGrpSpPr/>
          <p:nvPr userDrawn="1"/>
        </p:nvGrpSpPr>
        <p:grpSpPr>
          <a:xfrm>
            <a:off x="1375836" y="-723886"/>
            <a:ext cx="684000" cy="684000"/>
            <a:chOff x="1004789" y="1491630"/>
            <a:chExt cx="684000" cy="684000"/>
          </a:xfrm>
        </p:grpSpPr>
        <p:grpSp>
          <p:nvGrpSpPr>
            <p:cNvPr id="74" name="群組 73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83" name="群組 8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85" name="橢圓 8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6" name="橢圓 8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4" name="橢圓 8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74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76" name="圓角矩形 75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7" name="群組 76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78" name="矩形 7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9" name="矩形 7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0" name="矩形 7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1" name="矩形 8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2" name="矩形 8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87" name="群組 86"/>
          <p:cNvGrpSpPr/>
          <p:nvPr userDrawn="1"/>
        </p:nvGrpSpPr>
        <p:grpSpPr>
          <a:xfrm>
            <a:off x="2815996" y="-723886"/>
            <a:ext cx="684000" cy="684000"/>
            <a:chOff x="1426340" y="1808063"/>
            <a:chExt cx="684000" cy="684000"/>
          </a:xfrm>
        </p:grpSpPr>
        <p:grpSp>
          <p:nvGrpSpPr>
            <p:cNvPr id="88" name="群組 87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95" name="群組 94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97" name="橢圓 96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橢圓 97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96" name="橢圓 95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90" name="橢圓 89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93" name="直線接點 92"/>
              <p:cNvCxnSpPr>
                <a:stCxn id="90" idx="4"/>
                <a:endCxn id="90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/>
              <p:cNvCxnSpPr>
                <a:stCxn id="92" idx="4"/>
                <a:endCxn id="92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群組 98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100" name="群組 99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06" name="群組 105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8" name="橢圓 107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109" name="橢圓 108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107" name="橢圓 106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01" name="群組 10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02" name="淚滴形 101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3" name="淚滴形 102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4" name="淚滴形 103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5" name="淚滴形 104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10" name="群組 109"/>
          <p:cNvGrpSpPr/>
          <p:nvPr userDrawn="1"/>
        </p:nvGrpSpPr>
        <p:grpSpPr>
          <a:xfrm>
            <a:off x="5696316" y="-723886"/>
            <a:ext cx="684000" cy="684000"/>
            <a:chOff x="1113256" y="2235650"/>
            <a:chExt cx="684000" cy="684000"/>
          </a:xfrm>
        </p:grpSpPr>
        <p:grpSp>
          <p:nvGrpSpPr>
            <p:cNvPr id="111" name="群組 110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17" name="群組 1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9" name="橢圓 1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0" name="橢圓 1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8" name="橢圓 1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2" name="群組 111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13" name="矩形 11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矩形 11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矩形 11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矩形 11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1" name="群組 120"/>
          <p:cNvGrpSpPr/>
          <p:nvPr userDrawn="1"/>
        </p:nvGrpSpPr>
        <p:grpSpPr>
          <a:xfrm>
            <a:off x="7136476" y="-723886"/>
            <a:ext cx="684000" cy="684000"/>
            <a:chOff x="2281589" y="2290830"/>
            <a:chExt cx="684000" cy="684000"/>
          </a:xfrm>
        </p:grpSpPr>
        <p:grpSp>
          <p:nvGrpSpPr>
            <p:cNvPr id="122" name="群組 121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27" name="群組 12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9" name="橢圓 12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0" name="橢圓 12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8" name="橢圓 12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3" name="群組 122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24" name="橢圓 123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124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26" name="直線接點 12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96FDF3-EF0E-4848-B67C-11D290F1C03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356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6"/>
                    </a:solidFill>
                  </a:endParaRPr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Section 4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計畫概要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市場分析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產品規劃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6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6"/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accent6"/>
                </a:solidFill>
              </a:rPr>
            </a:br>
            <a:r>
              <a:rPr lang="zh-TW" altLang="en-US" sz="2000" b="1" baseline="0" dirty="0" smtClean="0">
                <a:solidFill>
                  <a:schemeClr val="accent6"/>
                </a:solidFill>
              </a:rPr>
              <a:t>財務預估</a:t>
            </a:r>
            <a:endParaRPr lang="zh-TW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計畫總結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3" name="群組 72"/>
          <p:cNvGrpSpPr/>
          <p:nvPr userDrawn="1"/>
        </p:nvGrpSpPr>
        <p:grpSpPr>
          <a:xfrm>
            <a:off x="1375836" y="-723886"/>
            <a:ext cx="684000" cy="684000"/>
            <a:chOff x="1004789" y="1491630"/>
            <a:chExt cx="684000" cy="684000"/>
          </a:xfrm>
        </p:grpSpPr>
        <p:grpSp>
          <p:nvGrpSpPr>
            <p:cNvPr id="74" name="群組 73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83" name="群組 8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85" name="橢圓 8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6" name="橢圓 8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4" name="橢圓 8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74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76" name="圓角矩形 75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7" name="群組 76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78" name="矩形 7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9" name="矩形 7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0" name="矩形 7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1" name="矩形 8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2" name="矩形 8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87" name="群組 86"/>
          <p:cNvGrpSpPr/>
          <p:nvPr userDrawn="1"/>
        </p:nvGrpSpPr>
        <p:grpSpPr>
          <a:xfrm>
            <a:off x="2815996" y="-723886"/>
            <a:ext cx="684000" cy="684000"/>
            <a:chOff x="1426340" y="1808063"/>
            <a:chExt cx="684000" cy="684000"/>
          </a:xfrm>
        </p:grpSpPr>
        <p:grpSp>
          <p:nvGrpSpPr>
            <p:cNvPr id="88" name="群組 87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95" name="群組 94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97" name="橢圓 96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橢圓 97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96" name="橢圓 95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90" name="橢圓 89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93" name="直線接點 92"/>
              <p:cNvCxnSpPr>
                <a:stCxn id="90" idx="4"/>
                <a:endCxn id="90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/>
              <p:cNvCxnSpPr>
                <a:stCxn id="92" idx="4"/>
                <a:endCxn id="92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群組 98"/>
          <p:cNvGrpSpPr/>
          <p:nvPr userDrawn="1"/>
        </p:nvGrpSpPr>
        <p:grpSpPr>
          <a:xfrm>
            <a:off x="4256156" y="-723886"/>
            <a:ext cx="684000" cy="684000"/>
            <a:chOff x="2771800" y="1559173"/>
            <a:chExt cx="684000" cy="684000"/>
          </a:xfrm>
        </p:grpSpPr>
        <p:grpSp>
          <p:nvGrpSpPr>
            <p:cNvPr id="100" name="群組 99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06" name="群組 105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8" name="橢圓 107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9" name="橢圓 108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7" name="橢圓 106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02" name="淚滴形 101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淚滴形 102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淚滴形 103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淚滴形 104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10" name="群組 109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111" name="群組 110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17" name="群組 1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9" name="橢圓 1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20" name="橢圓 1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6"/>
                    </a:solidFill>
                  </a:endParaRPr>
                </a:p>
              </p:txBody>
            </p:sp>
          </p:grpSp>
          <p:sp>
            <p:nvSpPr>
              <p:cNvPr id="118" name="橢圓 1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12" name="群組 111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13" name="矩形 11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4" name="矩形 11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5" name="矩形 11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6" name="矩形 11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121" name="群組 120"/>
          <p:cNvGrpSpPr/>
          <p:nvPr userDrawn="1"/>
        </p:nvGrpSpPr>
        <p:grpSpPr>
          <a:xfrm>
            <a:off x="7136476" y="-723886"/>
            <a:ext cx="684000" cy="684000"/>
            <a:chOff x="2281589" y="2290830"/>
            <a:chExt cx="684000" cy="684000"/>
          </a:xfrm>
        </p:grpSpPr>
        <p:grpSp>
          <p:nvGrpSpPr>
            <p:cNvPr id="122" name="群組 121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27" name="群組 12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9" name="橢圓 12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0" name="橢圓 12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8" name="橢圓 12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3" name="群組 122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24" name="橢圓 123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124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26" name="直線接點 12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630CDF-BABE-4164-86D5-A6BB289018C9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4636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349680" y="2236075"/>
            <a:ext cx="684000" cy="684000"/>
            <a:chOff x="1004789" y="1491630"/>
            <a:chExt cx="684000" cy="684000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7" name="群組 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" name="橢圓 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0" name="圓角矩形 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" name="群組 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2" name="矩形 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矩形 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" name="矩形 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21" name="群組 20"/>
          <p:cNvGrpSpPr/>
          <p:nvPr userDrawn="1"/>
        </p:nvGrpSpPr>
        <p:grpSpPr>
          <a:xfrm>
            <a:off x="2789840" y="2236075"/>
            <a:ext cx="684000" cy="684000"/>
            <a:chOff x="1426340" y="1808063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9" name="群組 28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1" name="橢圓 30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橢圓 29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4" name="橢圓 23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7" name="直線接點 26"/>
              <p:cNvCxnSpPr>
                <a:stCxn id="24" idx="4"/>
                <a:endCxn id="24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>
                <a:stCxn id="26" idx="4"/>
                <a:endCxn id="26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/>
          <p:cNvGrpSpPr/>
          <p:nvPr userDrawn="1"/>
        </p:nvGrpSpPr>
        <p:grpSpPr>
          <a:xfrm>
            <a:off x="4230000" y="2236075"/>
            <a:ext cx="684000" cy="684000"/>
            <a:chOff x="2771800" y="1559173"/>
            <a:chExt cx="684000" cy="684000"/>
          </a:xfrm>
        </p:grpSpPr>
        <p:grpSp>
          <p:nvGrpSpPr>
            <p:cNvPr id="34" name="群組 33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40" name="群組 3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42" name="橢圓 4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橢圓 4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36" name="淚滴形 3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淚滴形 3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淚滴形 3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淚滴形 3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4" name="群組 43"/>
          <p:cNvGrpSpPr/>
          <p:nvPr userDrawn="1"/>
        </p:nvGrpSpPr>
        <p:grpSpPr>
          <a:xfrm>
            <a:off x="5670160" y="2236075"/>
            <a:ext cx="684000" cy="684000"/>
            <a:chOff x="1113256" y="2235650"/>
            <a:chExt cx="684000" cy="684000"/>
          </a:xfrm>
        </p:grpSpPr>
        <p:grpSp>
          <p:nvGrpSpPr>
            <p:cNvPr id="45" name="群組 44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51" name="群組 5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53" name="橢圓 5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橢圓 5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47" name="矩形 46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5" name="群組 54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56" name="群組 55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61" name="群組 6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63" name="橢圓 6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4" name="橢圓 6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62" name="橢圓 6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58" name="橢圓 57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9" name="橢圓 58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60" name="直線接點 59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矩形 65"/>
          <p:cNvSpPr/>
          <p:nvPr userDrawn="1"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 userDrawn="1"/>
        </p:nvSpPr>
        <p:spPr>
          <a:xfrm>
            <a:off x="2411760" y="-3988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spc="1000" baseline="0" dirty="0" smtClean="0">
                <a:solidFill>
                  <a:schemeClr val="bg1"/>
                </a:solidFill>
              </a:rPr>
              <a:t>Section 5</a:t>
            </a:r>
            <a:endParaRPr lang="zh-TW" altLang="en-US" sz="5400" b="1" spc="1000" baseline="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 userDrawn="1"/>
        </p:nvSpPr>
        <p:spPr>
          <a:xfrm>
            <a:off x="97160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1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計畫概要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文字方塊 68"/>
          <p:cNvSpPr txBox="1"/>
          <p:nvPr userDrawn="1"/>
        </p:nvSpPr>
        <p:spPr>
          <a:xfrm>
            <a:off x="241176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2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市場分析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文字方塊 69"/>
          <p:cNvSpPr txBox="1"/>
          <p:nvPr userDrawn="1"/>
        </p:nvSpPr>
        <p:spPr>
          <a:xfrm>
            <a:off x="385192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3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產品規劃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文字方塊 70"/>
          <p:cNvSpPr txBox="1"/>
          <p:nvPr userDrawn="1"/>
        </p:nvSpPr>
        <p:spPr>
          <a:xfrm>
            <a:off x="529208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  <a:t> 4</a:t>
            </a:r>
            <a:br>
              <a:rPr lang="en-US" altLang="zh-TW" sz="2000" b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財務預估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文字方塊 71"/>
          <p:cNvSpPr txBox="1"/>
          <p:nvPr userDrawn="1"/>
        </p:nvSpPr>
        <p:spPr>
          <a:xfrm>
            <a:off x="6732240" y="329183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2"/>
                </a:solidFill>
              </a:rPr>
              <a:t>Section</a:t>
            </a:r>
            <a:r>
              <a:rPr lang="en-US" altLang="zh-TW" sz="2000" b="1" baseline="0" dirty="0" smtClean="0">
                <a:solidFill>
                  <a:schemeClr val="accent2"/>
                </a:solidFill>
              </a:rPr>
              <a:t> 5</a:t>
            </a:r>
            <a:br>
              <a:rPr lang="en-US" altLang="zh-TW" sz="2000" b="1" baseline="0" dirty="0" smtClean="0">
                <a:solidFill>
                  <a:schemeClr val="accent2"/>
                </a:solidFill>
              </a:rPr>
            </a:br>
            <a:r>
              <a:rPr lang="zh-TW" altLang="en-US" sz="2000" b="1" baseline="0" dirty="0" smtClean="0">
                <a:solidFill>
                  <a:schemeClr val="accent2"/>
                </a:solidFill>
              </a:rPr>
              <a:t>計畫總結</a:t>
            </a:r>
            <a:endParaRPr lang="zh-TW" altLang="en-US" sz="2000" b="1" dirty="0">
              <a:solidFill>
                <a:schemeClr val="accent2"/>
              </a:solidFill>
            </a:endParaRPr>
          </a:p>
        </p:txBody>
      </p:sp>
      <p:grpSp>
        <p:nvGrpSpPr>
          <p:cNvPr id="73" name="群組 72"/>
          <p:cNvGrpSpPr/>
          <p:nvPr userDrawn="1"/>
        </p:nvGrpSpPr>
        <p:grpSpPr>
          <a:xfrm>
            <a:off x="1375836" y="-723886"/>
            <a:ext cx="684000" cy="684000"/>
            <a:chOff x="1004789" y="1491630"/>
            <a:chExt cx="684000" cy="684000"/>
          </a:xfrm>
        </p:grpSpPr>
        <p:grpSp>
          <p:nvGrpSpPr>
            <p:cNvPr id="74" name="群組 73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83" name="群組 8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85" name="橢圓 8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6" name="橢圓 8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4" name="橢圓 8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5" name="群組 74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76" name="圓角矩形 75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77" name="群組 76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78" name="矩形 7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9" name="矩形 7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0" name="矩形 7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1" name="矩形 8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2" name="矩形 8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87" name="群組 86"/>
          <p:cNvGrpSpPr/>
          <p:nvPr userDrawn="1"/>
        </p:nvGrpSpPr>
        <p:grpSpPr>
          <a:xfrm>
            <a:off x="2815996" y="-723886"/>
            <a:ext cx="684000" cy="684000"/>
            <a:chOff x="1426340" y="1808063"/>
            <a:chExt cx="684000" cy="684000"/>
          </a:xfrm>
        </p:grpSpPr>
        <p:grpSp>
          <p:nvGrpSpPr>
            <p:cNvPr id="88" name="群組 87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95" name="群組 94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97" name="橢圓 96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橢圓 97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96" name="橢圓 95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90" name="橢圓 89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90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91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93" name="直線接點 92"/>
              <p:cNvCxnSpPr>
                <a:stCxn id="90" idx="4"/>
                <a:endCxn id="90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/>
              <p:cNvCxnSpPr>
                <a:stCxn id="92" idx="4"/>
                <a:endCxn id="92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群組 98"/>
          <p:cNvGrpSpPr/>
          <p:nvPr userDrawn="1"/>
        </p:nvGrpSpPr>
        <p:grpSpPr>
          <a:xfrm>
            <a:off x="4256156" y="-723886"/>
            <a:ext cx="684000" cy="684000"/>
            <a:chOff x="2771800" y="1559173"/>
            <a:chExt cx="684000" cy="684000"/>
          </a:xfrm>
        </p:grpSpPr>
        <p:grpSp>
          <p:nvGrpSpPr>
            <p:cNvPr id="100" name="群組 99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06" name="群組 105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8" name="橢圓 107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9" name="橢圓 108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7" name="橢圓 106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02" name="淚滴形 101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淚滴形 102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淚滴形 103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淚滴形 104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10" name="群組 109"/>
          <p:cNvGrpSpPr/>
          <p:nvPr userDrawn="1"/>
        </p:nvGrpSpPr>
        <p:grpSpPr>
          <a:xfrm>
            <a:off x="5696316" y="-723886"/>
            <a:ext cx="684000" cy="684000"/>
            <a:chOff x="1113256" y="2235650"/>
            <a:chExt cx="684000" cy="684000"/>
          </a:xfrm>
        </p:grpSpPr>
        <p:grpSp>
          <p:nvGrpSpPr>
            <p:cNvPr id="111" name="群組 110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17" name="群組 1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9" name="橢圓 1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0" name="橢圓 1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8" name="橢圓 1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2" name="群組 111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13" name="矩形 11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矩形 11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矩形 11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矩形 11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1" name="群組 120"/>
          <p:cNvGrpSpPr/>
          <p:nvPr userDrawn="1"/>
        </p:nvGrpSpPr>
        <p:grpSpPr>
          <a:xfrm>
            <a:off x="7110320" y="2236075"/>
            <a:ext cx="684000" cy="684000"/>
            <a:chOff x="2281589" y="2290830"/>
            <a:chExt cx="684000" cy="684000"/>
          </a:xfrm>
        </p:grpSpPr>
        <p:grpSp>
          <p:nvGrpSpPr>
            <p:cNvPr id="122" name="群組 121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27" name="群組 12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9" name="橢圓 12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0" name="橢圓 12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8" name="橢圓 12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23" name="群組 122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24" name="橢圓 123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5" name="橢圓 124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126" name="直線接點 12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1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BB5F38-B70D-4833-8FD2-2EB55D4D1E81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602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 userDrawn="1"/>
        </p:nvSpPr>
        <p:spPr>
          <a:xfrm>
            <a:off x="0" y="-524594"/>
            <a:ext cx="612000" cy="6048672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 userDrawn="1"/>
        </p:nvSpPr>
        <p:spPr>
          <a:xfrm>
            <a:off x="-108520" y="180000"/>
            <a:ext cx="9252520" cy="427850"/>
          </a:xfrm>
          <a:prstGeom prst="parallelogram">
            <a:avLst>
              <a:gd name="adj" fmla="val 477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-468560" y="0"/>
            <a:ext cx="9612560" cy="612000"/>
            <a:chOff x="-468560" y="0"/>
            <a:chExt cx="9612560" cy="612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 userDrawn="1"/>
          </p:nvSpPr>
          <p:spPr>
            <a:xfrm>
              <a:off x="0" y="0"/>
              <a:ext cx="9144000" cy="18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梯形 8"/>
            <p:cNvSpPr/>
            <p:nvPr userDrawn="1"/>
          </p:nvSpPr>
          <p:spPr>
            <a:xfrm flipV="1">
              <a:off x="-468560" y="0"/>
              <a:ext cx="2880320" cy="612000"/>
            </a:xfrm>
            <a:prstGeom prst="trapezoid">
              <a:avLst>
                <a:gd name="adj" fmla="val 4937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>
            <a:off x="-1476672" y="881919"/>
            <a:ext cx="684000" cy="684000"/>
            <a:chOff x="1004789" y="1491630"/>
            <a:chExt cx="684000" cy="684000"/>
          </a:xfrm>
        </p:grpSpPr>
        <p:grpSp>
          <p:nvGrpSpPr>
            <p:cNvPr id="16" name="群組 15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4" name="群組 1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" name="橢圓 1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" name="橢圓 1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4" name="群組 4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37" name="圓角矩形 36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43" name="群組 42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38" name="矩形 3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2" name="矩形 4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5" name="群組 64"/>
          <p:cNvGrpSpPr/>
          <p:nvPr userDrawn="1"/>
        </p:nvGrpSpPr>
        <p:grpSpPr>
          <a:xfrm>
            <a:off x="-1476672" y="1700421"/>
            <a:ext cx="684000" cy="684000"/>
            <a:chOff x="1426340" y="1808063"/>
            <a:chExt cx="684000" cy="684000"/>
          </a:xfrm>
        </p:grpSpPr>
        <p:grpSp>
          <p:nvGrpSpPr>
            <p:cNvPr id="17" name="群組 16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8" name="群組 1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" name="橢圓 1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橢圓 2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橢圓 1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46" name="橢圓 45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>
                <a:stCxn id="46" idx="4"/>
                <a:endCxn id="46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>
                <a:stCxn id="48" idx="4"/>
                <a:endCxn id="48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 userDrawn="1"/>
        </p:nvGrpSpPr>
        <p:grpSpPr>
          <a:xfrm>
            <a:off x="-1476672" y="2518923"/>
            <a:ext cx="684000" cy="684000"/>
            <a:chOff x="2771800" y="1559173"/>
            <a:chExt cx="684000" cy="684000"/>
          </a:xfrm>
        </p:grpSpPr>
        <p:grpSp>
          <p:nvGrpSpPr>
            <p:cNvPr id="32" name="群組 31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33" name="群組 3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5" name="橢圓 3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橢圓 3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1" name="群組 7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66" name="淚滴形 6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淚滴形 6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淚滴形 6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淚滴形 6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2" name="群組 81"/>
          <p:cNvGrpSpPr/>
          <p:nvPr userDrawn="1"/>
        </p:nvGrpSpPr>
        <p:grpSpPr>
          <a:xfrm>
            <a:off x="-1476672" y="3337425"/>
            <a:ext cx="684000" cy="684000"/>
            <a:chOff x="1113256" y="2235650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3" name="群組 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5" name="橢圓 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" name="橢圓 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80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73" name="矩形 7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矩形 7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矩形 7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9" name="群組 88"/>
          <p:cNvGrpSpPr/>
          <p:nvPr userDrawn="1"/>
        </p:nvGrpSpPr>
        <p:grpSpPr>
          <a:xfrm>
            <a:off x="-1476672" y="4155926"/>
            <a:ext cx="684000" cy="684000"/>
            <a:chOff x="2281589" y="2290830"/>
            <a:chExt cx="684000" cy="684000"/>
          </a:xfrm>
        </p:grpSpPr>
        <p:grpSp>
          <p:nvGrpSpPr>
            <p:cNvPr id="27" name="群組 2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8" name="群組 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0" name="橢圓 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橢圓 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橢圓 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8" name="群組 8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83" name="橢圓 82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6" name="直線接點 8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群組 89"/>
          <p:cNvGrpSpPr/>
          <p:nvPr userDrawn="1"/>
        </p:nvGrpSpPr>
        <p:grpSpPr>
          <a:xfrm>
            <a:off x="-789488" y="692319"/>
            <a:ext cx="547200" cy="547200"/>
            <a:chOff x="1004789" y="1491630"/>
            <a:chExt cx="684000" cy="684000"/>
          </a:xfrm>
        </p:grpSpPr>
        <p:grpSp>
          <p:nvGrpSpPr>
            <p:cNvPr id="91" name="群組 90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00" name="群組 9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2" name="橢圓 10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3" name="橢圓 10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1" name="橢圓 10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93" name="圓角矩形 92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94" name="群組 93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95" name="矩形 94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6" name="矩形 95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7" name="矩形 96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矩形 97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9" name="矩形 98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04" name="群組 103"/>
          <p:cNvGrpSpPr/>
          <p:nvPr userDrawn="1"/>
        </p:nvGrpSpPr>
        <p:grpSpPr>
          <a:xfrm>
            <a:off x="-789488" y="1510821"/>
            <a:ext cx="547200" cy="547200"/>
            <a:chOff x="1426340" y="1808063"/>
            <a:chExt cx="684000" cy="684000"/>
          </a:xfrm>
        </p:grpSpPr>
        <p:grpSp>
          <p:nvGrpSpPr>
            <p:cNvPr id="105" name="群組 104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12" name="群組 11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4" name="橢圓 11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5" name="橢圓 11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3" name="橢圓 11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6" name="群組 105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07" name="橢圓 106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10" name="直線接點 109"/>
              <p:cNvCxnSpPr>
                <a:stCxn id="107" idx="4"/>
                <a:endCxn id="107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/>
              <p:cNvCxnSpPr>
                <a:stCxn id="109" idx="4"/>
                <a:endCxn id="109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群組 115"/>
          <p:cNvGrpSpPr/>
          <p:nvPr userDrawn="1"/>
        </p:nvGrpSpPr>
        <p:grpSpPr>
          <a:xfrm>
            <a:off x="-789488" y="2329323"/>
            <a:ext cx="547200" cy="547200"/>
            <a:chOff x="2771800" y="1559173"/>
            <a:chExt cx="684000" cy="684000"/>
          </a:xfrm>
        </p:grpSpPr>
        <p:grpSp>
          <p:nvGrpSpPr>
            <p:cNvPr id="117" name="群組 116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23" name="群組 1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5" name="橢圓 1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6" name="橢圓 1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4" name="橢圓 1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19" name="淚滴形 118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淚滴形 119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淚滴形 120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淚滴形 121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7" name="群組 126"/>
          <p:cNvGrpSpPr/>
          <p:nvPr userDrawn="1"/>
        </p:nvGrpSpPr>
        <p:grpSpPr>
          <a:xfrm>
            <a:off x="-789488" y="3147825"/>
            <a:ext cx="547200" cy="547200"/>
            <a:chOff x="1113256" y="2235650"/>
            <a:chExt cx="684000" cy="684000"/>
          </a:xfrm>
        </p:grpSpPr>
        <p:grpSp>
          <p:nvGrpSpPr>
            <p:cNvPr id="128" name="群組 127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34" name="群組 13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6" name="橢圓 13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7" name="橢圓 13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5" name="橢圓 13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30" name="矩形 129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矩形 131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矩形 132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8" name="群組 137"/>
          <p:cNvGrpSpPr/>
          <p:nvPr userDrawn="1"/>
        </p:nvGrpSpPr>
        <p:grpSpPr>
          <a:xfrm>
            <a:off x="-789488" y="3966326"/>
            <a:ext cx="547200" cy="547200"/>
            <a:chOff x="2281589" y="2290830"/>
            <a:chExt cx="684000" cy="684000"/>
          </a:xfrm>
        </p:grpSpPr>
        <p:grpSp>
          <p:nvGrpSpPr>
            <p:cNvPr id="139" name="群組 138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44" name="群組 14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46" name="橢圓 14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7" name="橢圓 14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5" name="橢圓 14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0" name="群組 139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41" name="橢圓 140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3" name="直線接點 142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群組 147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149" name="群組 148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58" name="群組 15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60" name="橢圓 15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1" name="橢圓 16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9" name="橢圓 15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0" name="群組 149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51" name="圓角矩形 150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2" name="群組 151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53" name="矩形 152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4" name="矩形 153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5" name="矩形 154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矩形 155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矩形 156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62" name="群組 161"/>
          <p:cNvGrpSpPr/>
          <p:nvPr userDrawn="1"/>
        </p:nvGrpSpPr>
        <p:grpSpPr>
          <a:xfrm>
            <a:off x="35496" y="1697700"/>
            <a:ext cx="547200" cy="547200"/>
            <a:chOff x="1426340" y="1808063"/>
            <a:chExt cx="684000" cy="684000"/>
          </a:xfrm>
        </p:grpSpPr>
        <p:grpSp>
          <p:nvGrpSpPr>
            <p:cNvPr id="163" name="群組 162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70" name="群組 16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72" name="橢圓 17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3" name="橢圓 17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1" name="橢圓 17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4" name="群組 163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65" name="橢圓 164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橢圓 165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7" name="橢圓 166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68" name="直線接點 167"/>
              <p:cNvCxnSpPr>
                <a:stCxn id="165" idx="4"/>
                <a:endCxn id="165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接點 168"/>
              <p:cNvCxnSpPr>
                <a:stCxn id="167" idx="4"/>
                <a:endCxn id="167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群組 173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175" name="群組 174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81" name="群組 18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83" name="橢圓 18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橢圓 18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橢圓 18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6" name="群組 175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77" name="淚滴形 176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淚滴形 177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9" name="淚滴形 178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淚滴形 179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85" name="群組 184"/>
          <p:cNvGrpSpPr/>
          <p:nvPr userDrawn="1"/>
        </p:nvGrpSpPr>
        <p:grpSpPr>
          <a:xfrm>
            <a:off x="35496" y="3330600"/>
            <a:ext cx="547200" cy="547200"/>
            <a:chOff x="1113256" y="2235650"/>
            <a:chExt cx="684000" cy="684000"/>
          </a:xfrm>
        </p:grpSpPr>
        <p:grpSp>
          <p:nvGrpSpPr>
            <p:cNvPr id="186" name="群組 185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92" name="群組 19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4" name="橢圓 19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5" name="橢圓 19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3" name="橢圓 19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7" name="群組 186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88" name="矩形 187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9" name="矩形 188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0" name="矩形 189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1" name="矩形 190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96" name="群組 195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197" name="群組 19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02" name="群組 20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4" name="橢圓 20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5" name="橢圓 20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03" name="橢圓 20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8" name="群組 19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99" name="橢圓 198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0" name="橢圓 199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01" name="直線接點 200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群組 206"/>
          <p:cNvGrpSpPr/>
          <p:nvPr userDrawn="1"/>
        </p:nvGrpSpPr>
        <p:grpSpPr>
          <a:xfrm>
            <a:off x="32400" y="32400"/>
            <a:ext cx="547200" cy="547200"/>
            <a:chOff x="1004789" y="1491630"/>
            <a:chExt cx="684000" cy="684000"/>
          </a:xfrm>
        </p:grpSpPr>
        <p:grpSp>
          <p:nvGrpSpPr>
            <p:cNvPr id="208" name="群組 20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217" name="群組 2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19" name="橢圓 2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0" name="橢圓 2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8" name="橢圓 2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9" name="群組 20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210" name="圓角矩形 20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11" name="群組 2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212" name="矩形 2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3" name="矩形 2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4" name="矩形 2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5" name="矩形 2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6" name="矩形 2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221" name="文字方塊 220"/>
          <p:cNvSpPr txBox="1"/>
          <p:nvPr userDrawn="1"/>
        </p:nvSpPr>
        <p:spPr>
          <a:xfrm>
            <a:off x="612000" y="75170"/>
            <a:ext cx="19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0" baseline="0" dirty="0" smtClean="0">
                <a:solidFill>
                  <a:schemeClr val="bg1"/>
                </a:solidFill>
              </a:rPr>
              <a:t>計畫概要</a:t>
            </a:r>
            <a:endParaRPr lang="zh-TW" altLang="en-US" sz="2400" b="1" spc="500" baseline="0" dirty="0">
              <a:solidFill>
                <a:schemeClr val="bg1"/>
              </a:solidFill>
            </a:endParaRPr>
          </a:p>
        </p:txBody>
      </p:sp>
      <p:grpSp>
        <p:nvGrpSpPr>
          <p:cNvPr id="222" name="群組 221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223" name="群組 222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232" name="群組 23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34" name="橢圓 23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5" name="橢圓 23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3" name="橢圓 23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4" name="群組 22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225" name="圓角矩形 224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6" name="群組 225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227" name="矩形 226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8" name="矩形 227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9" name="矩形 228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0" name="矩形 229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1" name="矩形 230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236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92C2BF-6A84-4E64-A4F5-369B8CF3231B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3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214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 userDrawn="1"/>
        </p:nvSpPr>
        <p:spPr>
          <a:xfrm>
            <a:off x="0" y="-524594"/>
            <a:ext cx="612000" cy="6048672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 userDrawn="1"/>
        </p:nvSpPr>
        <p:spPr>
          <a:xfrm>
            <a:off x="-108520" y="180000"/>
            <a:ext cx="9252520" cy="427850"/>
          </a:xfrm>
          <a:prstGeom prst="parallelogram">
            <a:avLst>
              <a:gd name="adj" fmla="val 477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-468560" y="0"/>
            <a:ext cx="9612560" cy="612000"/>
            <a:chOff x="-468560" y="0"/>
            <a:chExt cx="9612560" cy="612000"/>
          </a:xfrm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 userDrawn="1"/>
          </p:nvSpPr>
          <p:spPr>
            <a:xfrm>
              <a:off x="0" y="0"/>
              <a:ext cx="9144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梯形 8"/>
            <p:cNvSpPr/>
            <p:nvPr userDrawn="1"/>
          </p:nvSpPr>
          <p:spPr>
            <a:xfrm flipV="1">
              <a:off x="-468560" y="0"/>
              <a:ext cx="2880320" cy="612000"/>
            </a:xfrm>
            <a:prstGeom prst="trapezoid">
              <a:avLst>
                <a:gd name="adj" fmla="val 493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 userDrawn="1"/>
        </p:nvGrpSpPr>
        <p:grpSpPr>
          <a:xfrm>
            <a:off x="-1476672" y="881919"/>
            <a:ext cx="684000" cy="684000"/>
            <a:chOff x="1004789" y="1491630"/>
            <a:chExt cx="684000" cy="684000"/>
          </a:xfrm>
        </p:grpSpPr>
        <p:grpSp>
          <p:nvGrpSpPr>
            <p:cNvPr id="16" name="群組 15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4" name="群組 1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" name="橢圓 1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" name="橢圓 1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4" name="群組 43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37" name="圓角矩形 36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43" name="群組 42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38" name="矩形 37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2" name="矩形 41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65" name="群組 64"/>
          <p:cNvGrpSpPr/>
          <p:nvPr userDrawn="1"/>
        </p:nvGrpSpPr>
        <p:grpSpPr>
          <a:xfrm>
            <a:off x="-1476672" y="1700421"/>
            <a:ext cx="684000" cy="684000"/>
            <a:chOff x="1426340" y="1808063"/>
            <a:chExt cx="684000" cy="684000"/>
          </a:xfrm>
        </p:grpSpPr>
        <p:grpSp>
          <p:nvGrpSpPr>
            <p:cNvPr id="17" name="群組 16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8" name="群組 1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" name="橢圓 1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橢圓 2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橢圓 1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46" name="橢圓 45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>
                <a:stCxn id="46" idx="4"/>
                <a:endCxn id="46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>
                <a:stCxn id="48" idx="4"/>
                <a:endCxn id="48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 userDrawn="1"/>
        </p:nvGrpSpPr>
        <p:grpSpPr>
          <a:xfrm>
            <a:off x="-1476672" y="2518923"/>
            <a:ext cx="684000" cy="684000"/>
            <a:chOff x="2771800" y="1559173"/>
            <a:chExt cx="684000" cy="684000"/>
          </a:xfrm>
        </p:grpSpPr>
        <p:grpSp>
          <p:nvGrpSpPr>
            <p:cNvPr id="32" name="群組 31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33" name="群組 3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5" name="橢圓 3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橢圓 3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1" name="群組 70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66" name="淚滴形 65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淚滴形 66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淚滴形 67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淚滴形 68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2" name="群組 81"/>
          <p:cNvGrpSpPr/>
          <p:nvPr userDrawn="1"/>
        </p:nvGrpSpPr>
        <p:grpSpPr>
          <a:xfrm>
            <a:off x="-1476672" y="3337425"/>
            <a:ext cx="684000" cy="684000"/>
            <a:chOff x="1113256" y="2235650"/>
            <a:chExt cx="684000" cy="684000"/>
          </a:xfrm>
        </p:grpSpPr>
        <p:grpSp>
          <p:nvGrpSpPr>
            <p:cNvPr id="22" name="群組 21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23" name="群組 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5" name="橢圓 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" name="橢圓 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1" name="群組 80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73" name="矩形 72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矩形 73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矩形 74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矩形 75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89" name="群組 88"/>
          <p:cNvGrpSpPr/>
          <p:nvPr userDrawn="1"/>
        </p:nvGrpSpPr>
        <p:grpSpPr>
          <a:xfrm>
            <a:off x="-1476672" y="4155926"/>
            <a:ext cx="684000" cy="684000"/>
            <a:chOff x="2281589" y="2290830"/>
            <a:chExt cx="684000" cy="684000"/>
          </a:xfrm>
        </p:grpSpPr>
        <p:grpSp>
          <p:nvGrpSpPr>
            <p:cNvPr id="27" name="群組 2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8" name="群組 2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30" name="橢圓 2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橢圓 3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橢圓 2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8" name="群組 8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83" name="橢圓 82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6" name="直線接點 85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群組 89"/>
          <p:cNvGrpSpPr/>
          <p:nvPr userDrawn="1"/>
        </p:nvGrpSpPr>
        <p:grpSpPr>
          <a:xfrm>
            <a:off x="-789488" y="692319"/>
            <a:ext cx="547200" cy="547200"/>
            <a:chOff x="1004789" y="1491630"/>
            <a:chExt cx="684000" cy="684000"/>
          </a:xfrm>
        </p:grpSpPr>
        <p:grpSp>
          <p:nvGrpSpPr>
            <p:cNvPr id="91" name="群組 90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00" name="群組 9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02" name="橢圓 10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3" name="橢圓 10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1" name="橢圓 10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93" name="圓角矩形 92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94" name="群組 93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95" name="矩形 94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6" name="矩形 95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7" name="矩形 96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8" name="矩形 97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9" name="矩形 98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04" name="群組 103"/>
          <p:cNvGrpSpPr/>
          <p:nvPr userDrawn="1"/>
        </p:nvGrpSpPr>
        <p:grpSpPr>
          <a:xfrm>
            <a:off x="35496" y="1697700"/>
            <a:ext cx="547200" cy="547200"/>
            <a:chOff x="1426340" y="1808063"/>
            <a:chExt cx="684000" cy="684000"/>
          </a:xfrm>
        </p:grpSpPr>
        <p:grpSp>
          <p:nvGrpSpPr>
            <p:cNvPr id="105" name="群組 104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112" name="群組 11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14" name="橢圓 11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5" name="橢圓 11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3" name="橢圓 11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6" name="群組 105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107" name="橢圓 106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10" name="直線接點 109"/>
              <p:cNvCxnSpPr>
                <a:stCxn id="107" idx="4"/>
                <a:endCxn id="107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/>
              <p:cNvCxnSpPr>
                <a:stCxn id="109" idx="4"/>
                <a:endCxn id="109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群組 115"/>
          <p:cNvGrpSpPr/>
          <p:nvPr userDrawn="1"/>
        </p:nvGrpSpPr>
        <p:grpSpPr>
          <a:xfrm>
            <a:off x="-789488" y="2329323"/>
            <a:ext cx="547200" cy="547200"/>
            <a:chOff x="2771800" y="1559173"/>
            <a:chExt cx="684000" cy="684000"/>
          </a:xfrm>
        </p:grpSpPr>
        <p:grpSp>
          <p:nvGrpSpPr>
            <p:cNvPr id="117" name="群組 116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23" name="群組 122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25" name="橢圓 124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6" name="橢圓 125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24" name="橢圓 123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8" name="群組 117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19" name="淚滴形 118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淚滴形 119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淚滴形 120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淚滴形 121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27" name="群組 126"/>
          <p:cNvGrpSpPr/>
          <p:nvPr userDrawn="1"/>
        </p:nvGrpSpPr>
        <p:grpSpPr>
          <a:xfrm>
            <a:off x="-789488" y="3147825"/>
            <a:ext cx="547200" cy="547200"/>
            <a:chOff x="1113256" y="2235650"/>
            <a:chExt cx="684000" cy="684000"/>
          </a:xfrm>
        </p:grpSpPr>
        <p:grpSp>
          <p:nvGrpSpPr>
            <p:cNvPr id="128" name="群組 127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34" name="群組 13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36" name="橢圓 13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7" name="橢圓 13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5" name="橢圓 13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30" name="矩形 129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矩形 131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矩形 132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8" name="群組 137"/>
          <p:cNvGrpSpPr/>
          <p:nvPr userDrawn="1"/>
        </p:nvGrpSpPr>
        <p:grpSpPr>
          <a:xfrm>
            <a:off x="-789488" y="3966326"/>
            <a:ext cx="547200" cy="547200"/>
            <a:chOff x="2281589" y="2290830"/>
            <a:chExt cx="684000" cy="684000"/>
          </a:xfrm>
        </p:grpSpPr>
        <p:grpSp>
          <p:nvGrpSpPr>
            <p:cNvPr id="139" name="群組 138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144" name="群組 143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46" name="橢圓 145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7" name="橢圓 146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5" name="橢圓 144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0" name="群組 139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41" name="橢圓 140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3" name="直線接點 142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群組 147"/>
          <p:cNvGrpSpPr/>
          <p:nvPr userDrawn="1"/>
        </p:nvGrpSpPr>
        <p:grpSpPr>
          <a:xfrm>
            <a:off x="32400" y="881250"/>
            <a:ext cx="547200" cy="547200"/>
            <a:chOff x="1004789" y="1491630"/>
            <a:chExt cx="684000" cy="684000"/>
          </a:xfrm>
        </p:grpSpPr>
        <p:grpSp>
          <p:nvGrpSpPr>
            <p:cNvPr id="149" name="群組 148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158" name="群組 157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60" name="橢圓 159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1" name="橢圓 160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59" name="橢圓 158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0" name="群組 149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151" name="圓角矩形 150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52" name="群組 151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153" name="矩形 152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4" name="矩形 153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5" name="矩形 154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矩形 155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矩形 156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174" name="群組 173"/>
          <p:cNvGrpSpPr/>
          <p:nvPr userDrawn="1"/>
        </p:nvGrpSpPr>
        <p:grpSpPr>
          <a:xfrm>
            <a:off x="35496" y="2514150"/>
            <a:ext cx="547200" cy="547200"/>
            <a:chOff x="2771800" y="1559173"/>
            <a:chExt cx="684000" cy="684000"/>
          </a:xfrm>
        </p:grpSpPr>
        <p:grpSp>
          <p:nvGrpSpPr>
            <p:cNvPr id="175" name="群組 174"/>
            <p:cNvGrpSpPr/>
            <p:nvPr userDrawn="1"/>
          </p:nvGrpSpPr>
          <p:grpSpPr>
            <a:xfrm>
              <a:off x="2771800" y="1559173"/>
              <a:ext cx="684000" cy="684000"/>
              <a:chOff x="1115616" y="1491630"/>
              <a:chExt cx="684000" cy="684000"/>
            </a:xfrm>
          </p:grpSpPr>
          <p:grpSp>
            <p:nvGrpSpPr>
              <p:cNvPr id="181" name="群組 180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83" name="橢圓 182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橢圓 183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橢圓 181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6" name="群組 175"/>
            <p:cNvGrpSpPr/>
            <p:nvPr userDrawn="1"/>
          </p:nvGrpSpPr>
          <p:grpSpPr>
            <a:xfrm>
              <a:off x="2944235" y="1727418"/>
              <a:ext cx="339131" cy="347510"/>
              <a:chOff x="827583" y="2317361"/>
              <a:chExt cx="423914" cy="434388"/>
            </a:xfrm>
            <a:solidFill>
              <a:schemeClr val="bg1"/>
            </a:solidFill>
          </p:grpSpPr>
          <p:sp>
            <p:nvSpPr>
              <p:cNvPr id="177" name="淚滴形 176"/>
              <p:cNvSpPr/>
              <p:nvPr userDrawn="1"/>
            </p:nvSpPr>
            <p:spPr>
              <a:xfrm>
                <a:off x="827583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淚滴形 177"/>
              <p:cNvSpPr/>
              <p:nvPr userDrawn="1"/>
            </p:nvSpPr>
            <p:spPr>
              <a:xfrm flipH="1">
                <a:off x="1071497" y="2571749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9" name="淚滴形 178"/>
              <p:cNvSpPr/>
              <p:nvPr userDrawn="1"/>
            </p:nvSpPr>
            <p:spPr>
              <a:xfrm rot="16200000" flipH="1" flipV="1">
                <a:off x="827825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淚滴形 179"/>
              <p:cNvSpPr/>
              <p:nvPr userDrawn="1"/>
            </p:nvSpPr>
            <p:spPr>
              <a:xfrm rot="5400000" flipV="1">
                <a:off x="1071497" y="2317361"/>
                <a:ext cx="180000" cy="180000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85" name="群組 184"/>
          <p:cNvGrpSpPr/>
          <p:nvPr userDrawn="1"/>
        </p:nvGrpSpPr>
        <p:grpSpPr>
          <a:xfrm>
            <a:off x="35496" y="3330600"/>
            <a:ext cx="547200" cy="547200"/>
            <a:chOff x="1113256" y="2235650"/>
            <a:chExt cx="684000" cy="684000"/>
          </a:xfrm>
        </p:grpSpPr>
        <p:grpSp>
          <p:nvGrpSpPr>
            <p:cNvPr id="186" name="群組 185"/>
            <p:cNvGrpSpPr/>
            <p:nvPr userDrawn="1"/>
          </p:nvGrpSpPr>
          <p:grpSpPr>
            <a:xfrm>
              <a:off x="1113256" y="2235650"/>
              <a:ext cx="684000" cy="684000"/>
              <a:chOff x="1115616" y="1491630"/>
              <a:chExt cx="684000" cy="684000"/>
            </a:xfrm>
          </p:grpSpPr>
          <p:grpSp>
            <p:nvGrpSpPr>
              <p:cNvPr id="192" name="群組 19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194" name="橢圓 19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5" name="橢圓 19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3" name="橢圓 19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7" name="群組 186"/>
            <p:cNvGrpSpPr/>
            <p:nvPr userDrawn="1"/>
          </p:nvGrpSpPr>
          <p:grpSpPr>
            <a:xfrm>
              <a:off x="1261406" y="2420512"/>
              <a:ext cx="387701" cy="314277"/>
              <a:chOff x="755576" y="2427734"/>
              <a:chExt cx="646169" cy="448967"/>
            </a:xfrm>
          </p:grpSpPr>
          <p:sp>
            <p:nvSpPr>
              <p:cNvPr id="188" name="矩形 187"/>
              <p:cNvSpPr/>
              <p:nvPr userDrawn="1"/>
            </p:nvSpPr>
            <p:spPr>
              <a:xfrm>
                <a:off x="755576" y="2858701"/>
                <a:ext cx="646169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9" name="矩形 188"/>
              <p:cNvSpPr/>
              <p:nvPr userDrawn="1"/>
            </p:nvSpPr>
            <p:spPr>
              <a:xfrm>
                <a:off x="755576" y="2656284"/>
                <a:ext cx="144016" cy="131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0" name="矩形 189"/>
              <p:cNvSpPr/>
              <p:nvPr userDrawn="1"/>
            </p:nvSpPr>
            <p:spPr>
              <a:xfrm>
                <a:off x="1006653" y="2570700"/>
                <a:ext cx="144016" cy="2170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1" name="矩形 190"/>
              <p:cNvSpPr/>
              <p:nvPr userDrawn="1"/>
            </p:nvSpPr>
            <p:spPr>
              <a:xfrm>
                <a:off x="1257729" y="2427734"/>
                <a:ext cx="144016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96" name="群組 195"/>
          <p:cNvGrpSpPr/>
          <p:nvPr userDrawn="1"/>
        </p:nvGrpSpPr>
        <p:grpSpPr>
          <a:xfrm>
            <a:off x="35496" y="4147050"/>
            <a:ext cx="547200" cy="547200"/>
            <a:chOff x="2281589" y="2290830"/>
            <a:chExt cx="684000" cy="684000"/>
          </a:xfrm>
        </p:grpSpPr>
        <p:grpSp>
          <p:nvGrpSpPr>
            <p:cNvPr id="197" name="群組 196"/>
            <p:cNvGrpSpPr/>
            <p:nvPr userDrawn="1"/>
          </p:nvGrpSpPr>
          <p:grpSpPr>
            <a:xfrm>
              <a:off x="2281589" y="2290830"/>
              <a:ext cx="684000" cy="684000"/>
              <a:chOff x="1115616" y="1491630"/>
              <a:chExt cx="684000" cy="684000"/>
            </a:xfrm>
          </p:grpSpPr>
          <p:grpSp>
            <p:nvGrpSpPr>
              <p:cNvPr id="202" name="群組 201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04" name="橢圓 203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5" name="橢圓 204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03" name="橢圓 202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8" name="群組 197"/>
            <p:cNvGrpSpPr/>
            <p:nvPr userDrawn="1"/>
          </p:nvGrpSpPr>
          <p:grpSpPr>
            <a:xfrm>
              <a:off x="2451035" y="2478827"/>
              <a:ext cx="345108" cy="308007"/>
              <a:chOff x="3203848" y="2380573"/>
              <a:chExt cx="345108" cy="308007"/>
            </a:xfrm>
          </p:grpSpPr>
          <p:sp>
            <p:nvSpPr>
              <p:cNvPr id="199" name="橢圓 198"/>
              <p:cNvSpPr/>
              <p:nvPr userDrawn="1"/>
            </p:nvSpPr>
            <p:spPr>
              <a:xfrm>
                <a:off x="3203848" y="2380573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0" name="橢圓 199"/>
              <p:cNvSpPr/>
              <p:nvPr userDrawn="1"/>
            </p:nvSpPr>
            <p:spPr>
              <a:xfrm>
                <a:off x="3257848" y="2434573"/>
                <a:ext cx="180000" cy="1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01" name="直線接點 200"/>
              <p:cNvCxnSpPr/>
              <p:nvPr userDrawn="1"/>
            </p:nvCxnSpPr>
            <p:spPr>
              <a:xfrm>
                <a:off x="3434739" y="2596563"/>
                <a:ext cx="114217" cy="92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群組 206"/>
          <p:cNvGrpSpPr/>
          <p:nvPr userDrawn="1"/>
        </p:nvGrpSpPr>
        <p:grpSpPr>
          <a:xfrm>
            <a:off x="32400" y="32400"/>
            <a:ext cx="547200" cy="547200"/>
            <a:chOff x="1004789" y="1491630"/>
            <a:chExt cx="684000" cy="684000"/>
          </a:xfrm>
        </p:grpSpPr>
        <p:grpSp>
          <p:nvGrpSpPr>
            <p:cNvPr id="208" name="群組 207"/>
            <p:cNvGrpSpPr/>
            <p:nvPr userDrawn="1"/>
          </p:nvGrpSpPr>
          <p:grpSpPr>
            <a:xfrm>
              <a:off x="1004789" y="1491630"/>
              <a:ext cx="684000" cy="684000"/>
              <a:chOff x="1115616" y="1491630"/>
              <a:chExt cx="684000" cy="684000"/>
            </a:xfrm>
          </p:grpSpPr>
          <p:grpSp>
            <p:nvGrpSpPr>
              <p:cNvPr id="217" name="群組 216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19" name="橢圓 218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0" name="橢圓 219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8" name="橢圓 217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9" name="群組 208"/>
            <p:cNvGrpSpPr/>
            <p:nvPr userDrawn="1"/>
          </p:nvGrpSpPr>
          <p:grpSpPr>
            <a:xfrm>
              <a:off x="1202773" y="1639643"/>
              <a:ext cx="288032" cy="387974"/>
              <a:chOff x="971600" y="2427734"/>
              <a:chExt cx="360040" cy="484967"/>
            </a:xfrm>
          </p:grpSpPr>
          <p:sp>
            <p:nvSpPr>
              <p:cNvPr id="210" name="圓角矩形 209"/>
              <p:cNvSpPr/>
              <p:nvPr userDrawn="1"/>
            </p:nvSpPr>
            <p:spPr>
              <a:xfrm>
                <a:off x="971600" y="2427734"/>
                <a:ext cx="360040" cy="4849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11" name="群組 210"/>
              <p:cNvGrpSpPr/>
              <p:nvPr userDrawn="1"/>
            </p:nvGrpSpPr>
            <p:grpSpPr>
              <a:xfrm>
                <a:off x="1046923" y="2491180"/>
                <a:ext cx="209393" cy="358074"/>
                <a:chOff x="827584" y="1986756"/>
                <a:chExt cx="209393" cy="358074"/>
              </a:xfrm>
              <a:solidFill>
                <a:schemeClr val="accent5"/>
              </a:solidFill>
            </p:grpSpPr>
            <p:sp>
              <p:nvSpPr>
                <p:cNvPr id="212" name="矩形 211"/>
                <p:cNvSpPr/>
                <p:nvPr userDrawn="1"/>
              </p:nvSpPr>
              <p:spPr>
                <a:xfrm>
                  <a:off x="827584" y="1986756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3" name="矩形 212"/>
                <p:cNvSpPr/>
                <p:nvPr userDrawn="1"/>
              </p:nvSpPr>
              <p:spPr>
                <a:xfrm>
                  <a:off x="827584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4" name="矩形 213"/>
                <p:cNvSpPr/>
                <p:nvPr userDrawn="1"/>
              </p:nvSpPr>
              <p:spPr>
                <a:xfrm>
                  <a:off x="827584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5" name="矩形 214"/>
                <p:cNvSpPr/>
                <p:nvPr userDrawn="1"/>
              </p:nvSpPr>
              <p:spPr>
                <a:xfrm>
                  <a:off x="964977" y="2129793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6" name="矩形 215"/>
                <p:cNvSpPr/>
                <p:nvPr userDrawn="1"/>
              </p:nvSpPr>
              <p:spPr>
                <a:xfrm>
                  <a:off x="964977" y="2272830"/>
                  <a:ext cx="72000" cy="7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221" name="文字方塊 220"/>
          <p:cNvSpPr txBox="1"/>
          <p:nvPr userDrawn="1"/>
        </p:nvSpPr>
        <p:spPr>
          <a:xfrm>
            <a:off x="612000" y="75170"/>
            <a:ext cx="19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0" baseline="0" dirty="0" smtClean="0">
                <a:solidFill>
                  <a:schemeClr val="bg1"/>
                </a:solidFill>
              </a:rPr>
              <a:t>市場分析</a:t>
            </a:r>
            <a:endParaRPr lang="zh-TW" altLang="en-US" sz="2400" b="1" spc="500" baseline="0" dirty="0">
              <a:solidFill>
                <a:schemeClr val="bg1"/>
              </a:solidFill>
            </a:endParaRPr>
          </a:p>
        </p:txBody>
      </p:sp>
      <p:grpSp>
        <p:nvGrpSpPr>
          <p:cNvPr id="222" name="群組 221"/>
          <p:cNvGrpSpPr/>
          <p:nvPr userDrawn="1"/>
        </p:nvGrpSpPr>
        <p:grpSpPr>
          <a:xfrm>
            <a:off x="32400" y="32400"/>
            <a:ext cx="547200" cy="547200"/>
            <a:chOff x="1426340" y="1808063"/>
            <a:chExt cx="684000" cy="684000"/>
          </a:xfrm>
        </p:grpSpPr>
        <p:grpSp>
          <p:nvGrpSpPr>
            <p:cNvPr id="223" name="群組 222"/>
            <p:cNvGrpSpPr/>
            <p:nvPr userDrawn="1"/>
          </p:nvGrpSpPr>
          <p:grpSpPr>
            <a:xfrm>
              <a:off x="1426340" y="1808063"/>
              <a:ext cx="684000" cy="684000"/>
              <a:chOff x="1115616" y="1491630"/>
              <a:chExt cx="684000" cy="684000"/>
            </a:xfrm>
          </p:grpSpPr>
          <p:grpSp>
            <p:nvGrpSpPr>
              <p:cNvPr id="230" name="群組 229"/>
              <p:cNvGrpSpPr/>
              <p:nvPr userDrawn="1"/>
            </p:nvGrpSpPr>
            <p:grpSpPr>
              <a:xfrm>
                <a:off x="1115616" y="1491630"/>
                <a:ext cx="684000" cy="684000"/>
                <a:chOff x="2199960" y="1927870"/>
                <a:chExt cx="684000" cy="684000"/>
              </a:xfrm>
            </p:grpSpPr>
            <p:sp>
              <p:nvSpPr>
                <p:cNvPr id="232" name="橢圓 231"/>
                <p:cNvSpPr/>
                <p:nvPr userDrawn="1"/>
              </p:nvSpPr>
              <p:spPr>
                <a:xfrm>
                  <a:off x="2199960" y="1927870"/>
                  <a:ext cx="684000" cy="68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3" name="橢圓 232"/>
                <p:cNvSpPr/>
                <p:nvPr userDrawn="1"/>
              </p:nvSpPr>
              <p:spPr>
                <a:xfrm>
                  <a:off x="2253960" y="1981870"/>
                  <a:ext cx="576000" cy="576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1" name="橢圓 230"/>
              <p:cNvSpPr/>
              <p:nvPr userDrawn="1"/>
            </p:nvSpPr>
            <p:spPr>
              <a:xfrm>
                <a:off x="1219061" y="1559173"/>
                <a:ext cx="477110" cy="3600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70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4" name="群組 223"/>
            <p:cNvGrpSpPr/>
            <p:nvPr userDrawn="1"/>
          </p:nvGrpSpPr>
          <p:grpSpPr>
            <a:xfrm>
              <a:off x="1588340" y="1970063"/>
              <a:ext cx="360001" cy="360000"/>
              <a:chOff x="859091" y="2427734"/>
              <a:chExt cx="360001" cy="360000"/>
            </a:xfrm>
          </p:grpSpPr>
          <p:sp>
            <p:nvSpPr>
              <p:cNvPr id="225" name="橢圓 224"/>
              <p:cNvSpPr/>
              <p:nvPr userDrawn="1"/>
            </p:nvSpPr>
            <p:spPr>
              <a:xfrm>
                <a:off x="859091" y="242773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6" name="橢圓 225"/>
              <p:cNvSpPr/>
              <p:nvPr userDrawn="1"/>
            </p:nvSpPr>
            <p:spPr>
              <a:xfrm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7" name="橢圓 226"/>
              <p:cNvSpPr/>
              <p:nvPr userDrawn="1"/>
            </p:nvSpPr>
            <p:spPr>
              <a:xfrm rot="5400000">
                <a:off x="927697" y="2427734"/>
                <a:ext cx="222789" cy="36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28" name="直線接點 227"/>
              <p:cNvCxnSpPr>
                <a:stCxn id="225" idx="4"/>
                <a:endCxn id="225" idx="0"/>
              </p:cNvCxnSpPr>
              <p:nvPr userDrawn="1"/>
            </p:nvCxnSpPr>
            <p:spPr>
              <a:xfrm flipV="1">
                <a:off x="1039091" y="2427734"/>
                <a:ext cx="0" cy="360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線接點 228"/>
              <p:cNvCxnSpPr>
                <a:stCxn id="227" idx="4"/>
                <a:endCxn id="227" idx="0"/>
              </p:cNvCxnSpPr>
              <p:nvPr userDrawn="1"/>
            </p:nvCxnSpPr>
            <p:spPr>
              <a:xfrm>
                <a:off x="859092" y="2607735"/>
                <a:ext cx="3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4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0" y="4963499"/>
            <a:ext cx="2133600" cy="1872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A653D33-0A67-4273-B4CB-A6A0FB5500CA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3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4963499"/>
            <a:ext cx="2133600" cy="1874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74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11EA2-8FE2-44F5-9353-F5B1B73C16C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6361A-9F49-4E33-856B-1F65C4467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0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51" r:id="rId8"/>
    <p:sldLayoutId id="2147483660" r:id="rId9"/>
    <p:sldLayoutId id="2147483661" r:id="rId10"/>
    <p:sldLayoutId id="2147483662" r:id="rId11"/>
    <p:sldLayoutId id="2147483663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>
            <a:off x="0" y="0"/>
            <a:ext cx="9144000" cy="5143500"/>
          </a:xfrm>
          <a:prstGeom prst="rtTriangl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直角三角形 2"/>
          <p:cNvSpPr/>
          <p:nvPr/>
        </p:nvSpPr>
        <p:spPr>
          <a:xfrm rot="10800000">
            <a:off x="15963" y="1"/>
            <a:ext cx="9144000" cy="5143500"/>
          </a:xfrm>
          <a:prstGeom prst="rtTriangl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直角三角形 3"/>
          <p:cNvSpPr/>
          <p:nvPr/>
        </p:nvSpPr>
        <p:spPr>
          <a:xfrm>
            <a:off x="0" y="1"/>
            <a:ext cx="9144000" cy="5143500"/>
          </a:xfrm>
          <a:prstGeom prst="rt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直角三角形 4"/>
          <p:cNvSpPr/>
          <p:nvPr/>
        </p:nvSpPr>
        <p:spPr>
          <a:xfrm rot="10800000">
            <a:off x="15963" y="2"/>
            <a:ext cx="9144000" cy="5143500"/>
          </a:xfrm>
          <a:prstGeom prst="rt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直角三角形 5"/>
          <p:cNvSpPr/>
          <p:nvPr/>
        </p:nvSpPr>
        <p:spPr>
          <a:xfrm>
            <a:off x="0" y="2"/>
            <a:ext cx="9144000" cy="5143500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直角三角形 6"/>
          <p:cNvSpPr/>
          <p:nvPr/>
        </p:nvSpPr>
        <p:spPr>
          <a:xfrm rot="10800000">
            <a:off x="15963" y="3"/>
            <a:ext cx="9144000" cy="5143500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直角三角形 7"/>
          <p:cNvSpPr/>
          <p:nvPr/>
        </p:nvSpPr>
        <p:spPr>
          <a:xfrm>
            <a:off x="0" y="3"/>
            <a:ext cx="9144000" cy="51435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直角三角形 8"/>
          <p:cNvSpPr/>
          <p:nvPr/>
        </p:nvSpPr>
        <p:spPr>
          <a:xfrm rot="10800000">
            <a:off x="15963" y="4"/>
            <a:ext cx="9144000" cy="51435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拱形 9"/>
          <p:cNvSpPr/>
          <p:nvPr/>
        </p:nvSpPr>
        <p:spPr>
          <a:xfrm rot="11747731">
            <a:off x="2772000" y="771750"/>
            <a:ext cx="3600000" cy="360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拱形 13"/>
          <p:cNvSpPr/>
          <p:nvPr/>
        </p:nvSpPr>
        <p:spPr>
          <a:xfrm>
            <a:off x="2952000" y="951750"/>
            <a:ext cx="3240000" cy="324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拱形 14"/>
          <p:cNvSpPr/>
          <p:nvPr/>
        </p:nvSpPr>
        <p:spPr>
          <a:xfrm rot="11747731">
            <a:off x="3132000" y="1131750"/>
            <a:ext cx="2880000" cy="288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拱形 15"/>
          <p:cNvSpPr/>
          <p:nvPr/>
        </p:nvSpPr>
        <p:spPr>
          <a:xfrm>
            <a:off x="3312000" y="1311750"/>
            <a:ext cx="2520000" cy="252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拱形 16"/>
          <p:cNvSpPr/>
          <p:nvPr/>
        </p:nvSpPr>
        <p:spPr>
          <a:xfrm rot="11747731">
            <a:off x="3492000" y="1491750"/>
            <a:ext cx="2160000" cy="216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40" y="1131590"/>
            <a:ext cx="3153321" cy="2297587"/>
          </a:xfrm>
          <a:prstGeom prst="rect">
            <a:avLst/>
          </a:prstGeom>
        </p:spPr>
      </p:pic>
      <p:grpSp>
        <p:nvGrpSpPr>
          <p:cNvPr id="20" name="群組 19"/>
          <p:cNvGrpSpPr/>
          <p:nvPr userDrawn="1"/>
        </p:nvGrpSpPr>
        <p:grpSpPr>
          <a:xfrm>
            <a:off x="2614953" y="267494"/>
            <a:ext cx="684000" cy="684000"/>
            <a:chOff x="1115616" y="1491630"/>
            <a:chExt cx="684000" cy="684000"/>
          </a:xfrm>
        </p:grpSpPr>
        <p:grpSp>
          <p:nvGrpSpPr>
            <p:cNvPr id="26" name="群組 25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28" name="橢圓 27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橢圓 26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422477" y="267494"/>
            <a:ext cx="684000" cy="684000"/>
            <a:chOff x="1115616" y="1491630"/>
            <a:chExt cx="684000" cy="684000"/>
          </a:xfrm>
        </p:grpSpPr>
        <p:grpSp>
          <p:nvGrpSpPr>
            <p:cNvPr id="31" name="群組 3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33" name="橢圓 3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橢圓 3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4230001" y="267494"/>
            <a:ext cx="684000" cy="684000"/>
            <a:chOff x="1115616" y="1491630"/>
            <a:chExt cx="684000" cy="684000"/>
          </a:xfrm>
        </p:grpSpPr>
        <p:grpSp>
          <p:nvGrpSpPr>
            <p:cNvPr id="61" name="群組 6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63" name="橢圓 6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2" name="橢圓 6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5037525" y="267494"/>
            <a:ext cx="684000" cy="684000"/>
            <a:chOff x="1115616" y="1491630"/>
            <a:chExt cx="684000" cy="684000"/>
          </a:xfrm>
        </p:grpSpPr>
        <p:grpSp>
          <p:nvGrpSpPr>
            <p:cNvPr id="66" name="群組 65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68" name="橢圓 67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8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7" name="橢圓 66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5845048" y="267494"/>
            <a:ext cx="684000" cy="684000"/>
            <a:chOff x="1115616" y="1491630"/>
            <a:chExt cx="684000" cy="684000"/>
          </a:xfrm>
        </p:grpSpPr>
        <p:grpSp>
          <p:nvGrpSpPr>
            <p:cNvPr id="71" name="群組 7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73" name="橢圓 7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橢圓 7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2" name="橢圓 7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6" name="文字方塊 75"/>
          <p:cNvSpPr txBox="1"/>
          <p:nvPr/>
        </p:nvSpPr>
        <p:spPr>
          <a:xfrm>
            <a:off x="2303748" y="350785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粗黑體" pitchFamily="49" charset="-120"/>
                <a:ea typeface="華康粗黑體" pitchFamily="49" charset="-120"/>
              </a:rPr>
              <a:t>方便行公司</a:t>
            </a:r>
          </a:p>
        </p:txBody>
      </p:sp>
      <p:sp>
        <p:nvSpPr>
          <p:cNvPr id="77" name="文字方塊 76"/>
          <p:cNvSpPr txBox="1"/>
          <p:nvPr/>
        </p:nvSpPr>
        <p:spPr>
          <a:xfrm>
            <a:off x="2303748" y="4266843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粗黑體" pitchFamily="49" charset="-120"/>
                <a:ea typeface="華康粗黑體" pitchFamily="49" charset="-120"/>
              </a:rPr>
              <a:t>創業計畫簡報</a:t>
            </a:r>
            <a:endParaRPr lang="zh-TW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華康粗黑體" pitchFamily="49" charset="-120"/>
              <a:ea typeface="華康粗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9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5" presetClass="exit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5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5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5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76" grpId="0"/>
      <p:bldP spid="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1162260683"/>
              </p:ext>
            </p:extLst>
          </p:nvPr>
        </p:nvGraphicFramePr>
        <p:xfrm>
          <a:off x="611560" y="632183"/>
          <a:ext cx="8640960" cy="418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7596336" y="105958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dirty="0" smtClean="0"/>
              <a:t>比例、年增率</a:t>
            </a:r>
            <a:r>
              <a:rPr lang="en-US" altLang="zh-TW" sz="1100" b="1" dirty="0" smtClean="0"/>
              <a:t/>
            </a:r>
            <a:br>
              <a:rPr lang="en-US" altLang="zh-TW" sz="1100" b="1" dirty="0" smtClean="0"/>
            </a:br>
            <a:r>
              <a:rPr lang="en-US" altLang="zh-TW" sz="1100" b="1" dirty="0" smtClean="0"/>
              <a:t>(%)</a:t>
            </a:r>
            <a:endParaRPr lang="zh-TW" altLang="en-US" sz="11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原因比較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預期市佔率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5652120" y="1598692"/>
            <a:ext cx="2232248" cy="828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4528728" y="1856626"/>
            <a:ext cx="2232248" cy="1080120"/>
          </a:xfrm>
          <a:prstGeom prst="wedgeRoundRectCallout">
            <a:avLst>
              <a:gd name="adj1" fmla="val 60274"/>
              <a:gd name="adj2" fmla="val -55261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國人旅遊比率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維持穩定</a:t>
            </a:r>
            <a:endParaRPr lang="zh-TW" altLang="en-US" sz="2400" b="1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3131840" y="1101884"/>
            <a:ext cx="2448272" cy="1080120"/>
          </a:xfrm>
          <a:prstGeom prst="wedgeRoundRectCallout">
            <a:avLst>
              <a:gd name="adj1" fmla="val 60274"/>
              <a:gd name="adj2" fmla="val 32924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近年國人總旅次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持續增加中</a:t>
            </a:r>
            <a:endParaRPr lang="zh-TW" altLang="en-US" sz="2400" b="1" dirty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69CB-222A-46CC-A64B-4A421E255795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65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1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1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Graphic spid="3" grpId="1" uiExpand="1">
        <p:bldSub>
          <a:bldChart bld="series"/>
        </p:bldSub>
      </p:bldGraphic>
      <p:bldGraphic spid="3" grpId="2" uiExpand="1">
        <p:bldSub>
          <a:bldChart bld="series"/>
        </p:bldSub>
      </p:bldGraphic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>
            <p:extLst>
              <p:ext uri="{D42A27DB-BD31-4B8C-83A1-F6EECF244321}">
                <p14:modId xmlns:p14="http://schemas.microsoft.com/office/powerpoint/2010/main" val="3308273374"/>
              </p:ext>
            </p:extLst>
          </p:nvPr>
        </p:nvGraphicFramePr>
        <p:xfrm>
          <a:off x="-2124744" y="771552"/>
          <a:ext cx="13681520" cy="68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原因比較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預期市佔率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6732240" y="1347614"/>
            <a:ext cx="2172836" cy="1080120"/>
          </a:xfrm>
          <a:prstGeom prst="wedgeRoundRectCallout">
            <a:avLst>
              <a:gd name="adj1" fmla="val -38542"/>
              <a:gd name="adj2" fmla="val 70314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騎協力車及單車者占比最高</a:t>
            </a:r>
            <a:endParaRPr lang="zh-TW" altLang="en-US" sz="2400" b="1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1BE9-4A59-4A08-8733-EE02A86C0BD7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5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  <p:bldGraphic spid="2" grpId="1" uiExpand="1">
        <p:bldSub>
          <a:bldChart bld="category"/>
        </p:bldSub>
      </p:bldGraphic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988760" y="1923679"/>
            <a:ext cx="5934147" cy="720080"/>
            <a:chOff x="988756" y="1923678"/>
            <a:chExt cx="5934147" cy="720080"/>
          </a:xfrm>
        </p:grpSpPr>
        <p:sp>
          <p:nvSpPr>
            <p:cNvPr id="14" name="直角三角形 13"/>
            <p:cNvSpPr/>
            <p:nvPr/>
          </p:nvSpPr>
          <p:spPr>
            <a:xfrm>
              <a:off x="4249332" y="1923678"/>
              <a:ext cx="2673571" cy="720080"/>
            </a:xfrm>
            <a:custGeom>
              <a:avLst/>
              <a:gdLst>
                <a:gd name="connsiteX0" fmla="*/ 0 w 720080"/>
                <a:gd name="connsiteY0" fmla="*/ 720080 h 720080"/>
                <a:gd name="connsiteX1" fmla="*/ 0 w 720080"/>
                <a:gd name="connsiteY1" fmla="*/ 0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0" fmla="*/ 0 w 2839825"/>
                <a:gd name="connsiteY0" fmla="*/ 720080 h 720080"/>
                <a:gd name="connsiteX1" fmla="*/ 0 w 2839825"/>
                <a:gd name="connsiteY1" fmla="*/ 0 h 720080"/>
                <a:gd name="connsiteX2" fmla="*/ 2839825 w 2839825"/>
                <a:gd name="connsiteY2" fmla="*/ 380644 h 720080"/>
                <a:gd name="connsiteX3" fmla="*/ 0 w 2839825"/>
                <a:gd name="connsiteY3" fmla="*/ 720080 h 720080"/>
                <a:gd name="connsiteX0" fmla="*/ 0 w 2673571"/>
                <a:gd name="connsiteY0" fmla="*/ 720080 h 720080"/>
                <a:gd name="connsiteX1" fmla="*/ 0 w 2673571"/>
                <a:gd name="connsiteY1" fmla="*/ 0 h 720080"/>
                <a:gd name="connsiteX2" fmla="*/ 2673571 w 2673571"/>
                <a:gd name="connsiteY2" fmla="*/ 581535 h 720080"/>
                <a:gd name="connsiteX3" fmla="*/ 0 w 2673571"/>
                <a:gd name="connsiteY3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3571" h="720080">
                  <a:moveTo>
                    <a:pt x="0" y="720080"/>
                  </a:moveTo>
                  <a:lnTo>
                    <a:pt x="0" y="0"/>
                  </a:lnTo>
                  <a:lnTo>
                    <a:pt x="2673571" y="581535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988756" y="1923678"/>
              <a:ext cx="3312368" cy="720080"/>
            </a:xfrm>
            <a:custGeom>
              <a:avLst/>
              <a:gdLst>
                <a:gd name="connsiteX0" fmla="*/ 0 w 4250635"/>
                <a:gd name="connsiteY0" fmla="*/ 142683 h 856080"/>
                <a:gd name="connsiteX1" fmla="*/ 142683 w 4250635"/>
                <a:gd name="connsiteY1" fmla="*/ 0 h 856080"/>
                <a:gd name="connsiteX2" fmla="*/ 4107952 w 4250635"/>
                <a:gd name="connsiteY2" fmla="*/ 0 h 856080"/>
                <a:gd name="connsiteX3" fmla="*/ 4250635 w 4250635"/>
                <a:gd name="connsiteY3" fmla="*/ 142683 h 856080"/>
                <a:gd name="connsiteX4" fmla="*/ 4250635 w 4250635"/>
                <a:gd name="connsiteY4" fmla="*/ 713397 h 856080"/>
                <a:gd name="connsiteX5" fmla="*/ 4107952 w 4250635"/>
                <a:gd name="connsiteY5" fmla="*/ 856080 h 856080"/>
                <a:gd name="connsiteX6" fmla="*/ 142683 w 4250635"/>
                <a:gd name="connsiteY6" fmla="*/ 856080 h 856080"/>
                <a:gd name="connsiteX7" fmla="*/ 0 w 4250635"/>
                <a:gd name="connsiteY7" fmla="*/ 713397 h 856080"/>
                <a:gd name="connsiteX8" fmla="*/ 0 w 4250635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0635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4107952" y="0"/>
                  </a:lnTo>
                  <a:cubicBezTo>
                    <a:pt x="4186754" y="0"/>
                    <a:pt x="4250635" y="63881"/>
                    <a:pt x="4250635" y="142683"/>
                  </a:cubicBezTo>
                  <a:lnTo>
                    <a:pt x="4250635" y="713397"/>
                  </a:lnTo>
                  <a:cubicBezTo>
                    <a:pt x="4250635" y="792199"/>
                    <a:pt x="4186754" y="856080"/>
                    <a:pt x="4107952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chemeClr val="accent3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790" rIns="0" bIns="417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</a:rPr>
                <a:t>人口統計變數</a:t>
              </a:r>
              <a:r>
                <a:rPr lang="en-US" altLang="zh-TW" b="1" dirty="0" smtClean="0">
                  <a:solidFill>
                    <a:schemeClr val="tx1"/>
                  </a:solidFill>
                </a:rPr>
                <a:t/>
              </a:r>
              <a:br>
                <a:rPr lang="en-US" altLang="zh-TW" b="1" dirty="0" smtClean="0">
                  <a:solidFill>
                    <a:schemeClr val="tx1"/>
                  </a:solidFill>
                </a:rPr>
              </a:br>
              <a:r>
                <a:rPr lang="zh-TW" altLang="en-US" sz="1700" b="1" dirty="0" smtClean="0">
                  <a:solidFill>
                    <a:schemeClr val="bg1"/>
                  </a:solidFill>
                </a:rPr>
                <a:t>男性高於女性、主要年齡</a:t>
              </a:r>
              <a:r>
                <a:rPr lang="en-US" altLang="zh-TW" sz="1700" b="1" dirty="0" smtClean="0">
                  <a:solidFill>
                    <a:schemeClr val="bg1"/>
                  </a:solidFill>
                </a:rPr>
                <a:t>26~45</a:t>
              </a:r>
              <a:r>
                <a:rPr lang="zh-TW" altLang="en-US" sz="1700" b="1" dirty="0" smtClean="0">
                  <a:solidFill>
                    <a:schemeClr val="bg1"/>
                  </a:solidFill>
                </a:rPr>
                <a:t>歲</a:t>
              </a:r>
              <a:endParaRPr lang="zh-TW" altLang="en-US" sz="17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988760" y="987574"/>
            <a:ext cx="6100401" cy="1476164"/>
            <a:chOff x="988756" y="987574"/>
            <a:chExt cx="6100401" cy="1476164"/>
          </a:xfrm>
        </p:grpSpPr>
        <p:sp>
          <p:nvSpPr>
            <p:cNvPr id="13" name="直角三角形 12"/>
            <p:cNvSpPr/>
            <p:nvPr/>
          </p:nvSpPr>
          <p:spPr>
            <a:xfrm>
              <a:off x="4263186" y="995512"/>
              <a:ext cx="2825971" cy="1468226"/>
            </a:xfrm>
            <a:custGeom>
              <a:avLst/>
              <a:gdLst>
                <a:gd name="connsiteX0" fmla="*/ 0 w 720080"/>
                <a:gd name="connsiteY0" fmla="*/ 720080 h 720080"/>
                <a:gd name="connsiteX1" fmla="*/ 0 w 720080"/>
                <a:gd name="connsiteY1" fmla="*/ 0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0" fmla="*/ 0 w 2825971"/>
                <a:gd name="connsiteY0" fmla="*/ 720080 h 1468226"/>
                <a:gd name="connsiteX1" fmla="*/ 0 w 2825971"/>
                <a:gd name="connsiteY1" fmla="*/ 0 h 1468226"/>
                <a:gd name="connsiteX2" fmla="*/ 2825971 w 2825971"/>
                <a:gd name="connsiteY2" fmla="*/ 1468226 h 1468226"/>
                <a:gd name="connsiteX3" fmla="*/ 0 w 2825971"/>
                <a:gd name="connsiteY3" fmla="*/ 720080 h 146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971" h="1468226">
                  <a:moveTo>
                    <a:pt x="0" y="720080"/>
                  </a:moveTo>
                  <a:lnTo>
                    <a:pt x="0" y="0"/>
                  </a:lnTo>
                  <a:lnTo>
                    <a:pt x="2825971" y="1468226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988756" y="987574"/>
              <a:ext cx="3312368" cy="720080"/>
            </a:xfrm>
            <a:custGeom>
              <a:avLst/>
              <a:gdLst>
                <a:gd name="connsiteX0" fmla="*/ 0 w 4250635"/>
                <a:gd name="connsiteY0" fmla="*/ 142683 h 856080"/>
                <a:gd name="connsiteX1" fmla="*/ 142683 w 4250635"/>
                <a:gd name="connsiteY1" fmla="*/ 0 h 856080"/>
                <a:gd name="connsiteX2" fmla="*/ 4107952 w 4250635"/>
                <a:gd name="connsiteY2" fmla="*/ 0 h 856080"/>
                <a:gd name="connsiteX3" fmla="*/ 4250635 w 4250635"/>
                <a:gd name="connsiteY3" fmla="*/ 142683 h 856080"/>
                <a:gd name="connsiteX4" fmla="*/ 4250635 w 4250635"/>
                <a:gd name="connsiteY4" fmla="*/ 713397 h 856080"/>
                <a:gd name="connsiteX5" fmla="*/ 4107952 w 4250635"/>
                <a:gd name="connsiteY5" fmla="*/ 856080 h 856080"/>
                <a:gd name="connsiteX6" fmla="*/ 142683 w 4250635"/>
                <a:gd name="connsiteY6" fmla="*/ 856080 h 856080"/>
                <a:gd name="connsiteX7" fmla="*/ 0 w 4250635"/>
                <a:gd name="connsiteY7" fmla="*/ 713397 h 856080"/>
                <a:gd name="connsiteX8" fmla="*/ 0 w 4250635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0635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4107952" y="0"/>
                  </a:lnTo>
                  <a:cubicBezTo>
                    <a:pt x="4186754" y="0"/>
                    <a:pt x="4250635" y="63881"/>
                    <a:pt x="4250635" y="142683"/>
                  </a:cubicBezTo>
                  <a:lnTo>
                    <a:pt x="4250635" y="713397"/>
                  </a:lnTo>
                  <a:cubicBezTo>
                    <a:pt x="4250635" y="792199"/>
                    <a:pt x="4186754" y="856080"/>
                    <a:pt x="4107952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790" rIns="0" bIns="417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kern="1200" dirty="0" smtClean="0">
                  <a:solidFill>
                    <a:schemeClr val="tx1"/>
                  </a:solidFill>
                </a:rPr>
                <a:t>地理變數</a:t>
              </a:r>
              <a:r>
                <a:rPr lang="en-US" altLang="zh-TW" b="1" kern="1200" dirty="0" smtClean="0"/>
                <a:t/>
              </a:r>
              <a:br>
                <a:rPr lang="en-US" altLang="zh-TW" b="1" kern="1200" dirty="0" smtClean="0"/>
              </a:br>
              <a:r>
                <a:rPr lang="zh-TW" altLang="en-US" b="1" kern="1200" dirty="0" smtClean="0"/>
                <a:t>提供自行車專用道的縣市</a:t>
              </a:r>
              <a:endParaRPr lang="zh-TW" altLang="en-US" b="1" kern="1200" dirty="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971600" y="2436862"/>
            <a:ext cx="5955494" cy="1143000"/>
            <a:chOff x="971600" y="2436862"/>
            <a:chExt cx="5955494" cy="1143000"/>
          </a:xfrm>
        </p:grpSpPr>
        <p:sp>
          <p:nvSpPr>
            <p:cNvPr id="15" name="直角三角形 14"/>
            <p:cNvSpPr/>
            <p:nvPr/>
          </p:nvSpPr>
          <p:spPr>
            <a:xfrm>
              <a:off x="4211960" y="2436862"/>
              <a:ext cx="2715134" cy="1143000"/>
            </a:xfrm>
            <a:custGeom>
              <a:avLst/>
              <a:gdLst>
                <a:gd name="connsiteX0" fmla="*/ 0 w 720080"/>
                <a:gd name="connsiteY0" fmla="*/ 720080 h 720080"/>
                <a:gd name="connsiteX1" fmla="*/ 0 w 720080"/>
                <a:gd name="connsiteY1" fmla="*/ 0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0" fmla="*/ 0 w 2853680"/>
                <a:gd name="connsiteY0" fmla="*/ 1517072 h 1517072"/>
                <a:gd name="connsiteX1" fmla="*/ 0 w 2853680"/>
                <a:gd name="connsiteY1" fmla="*/ 796992 h 1517072"/>
                <a:gd name="connsiteX2" fmla="*/ 2853680 w 2853680"/>
                <a:gd name="connsiteY2" fmla="*/ 0 h 1517072"/>
                <a:gd name="connsiteX3" fmla="*/ 0 w 2853680"/>
                <a:gd name="connsiteY3" fmla="*/ 1517072 h 1517072"/>
                <a:gd name="connsiteX0" fmla="*/ 0 w 2715134"/>
                <a:gd name="connsiteY0" fmla="*/ 1143000 h 1143000"/>
                <a:gd name="connsiteX1" fmla="*/ 0 w 2715134"/>
                <a:gd name="connsiteY1" fmla="*/ 422920 h 1143000"/>
                <a:gd name="connsiteX2" fmla="*/ 2715134 w 2715134"/>
                <a:gd name="connsiteY2" fmla="*/ 0 h 1143000"/>
                <a:gd name="connsiteX3" fmla="*/ 0 w 2715134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134" h="1143000">
                  <a:moveTo>
                    <a:pt x="0" y="1143000"/>
                  </a:moveTo>
                  <a:lnTo>
                    <a:pt x="0" y="422920"/>
                  </a:lnTo>
                  <a:lnTo>
                    <a:pt x="2715134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971600" y="2859782"/>
              <a:ext cx="3312368" cy="720080"/>
            </a:xfrm>
            <a:custGeom>
              <a:avLst/>
              <a:gdLst>
                <a:gd name="connsiteX0" fmla="*/ 0 w 4250635"/>
                <a:gd name="connsiteY0" fmla="*/ 142683 h 856080"/>
                <a:gd name="connsiteX1" fmla="*/ 142683 w 4250635"/>
                <a:gd name="connsiteY1" fmla="*/ 0 h 856080"/>
                <a:gd name="connsiteX2" fmla="*/ 4107952 w 4250635"/>
                <a:gd name="connsiteY2" fmla="*/ 0 h 856080"/>
                <a:gd name="connsiteX3" fmla="*/ 4250635 w 4250635"/>
                <a:gd name="connsiteY3" fmla="*/ 142683 h 856080"/>
                <a:gd name="connsiteX4" fmla="*/ 4250635 w 4250635"/>
                <a:gd name="connsiteY4" fmla="*/ 713397 h 856080"/>
                <a:gd name="connsiteX5" fmla="*/ 4107952 w 4250635"/>
                <a:gd name="connsiteY5" fmla="*/ 856080 h 856080"/>
                <a:gd name="connsiteX6" fmla="*/ 142683 w 4250635"/>
                <a:gd name="connsiteY6" fmla="*/ 856080 h 856080"/>
                <a:gd name="connsiteX7" fmla="*/ 0 w 4250635"/>
                <a:gd name="connsiteY7" fmla="*/ 713397 h 856080"/>
                <a:gd name="connsiteX8" fmla="*/ 0 w 4250635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0635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4107952" y="0"/>
                  </a:lnTo>
                  <a:cubicBezTo>
                    <a:pt x="4186754" y="0"/>
                    <a:pt x="4250635" y="63881"/>
                    <a:pt x="4250635" y="142683"/>
                  </a:cubicBezTo>
                  <a:lnTo>
                    <a:pt x="4250635" y="713397"/>
                  </a:lnTo>
                  <a:cubicBezTo>
                    <a:pt x="4250635" y="792199"/>
                    <a:pt x="4186754" y="856080"/>
                    <a:pt x="4107952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chemeClr val="accent4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790" rIns="0" bIns="417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kern="1200" dirty="0" smtClean="0">
                  <a:solidFill>
                    <a:schemeClr val="tx1"/>
                  </a:solidFill>
                </a:rPr>
                <a:t>心理變數</a:t>
              </a:r>
              <a:r>
                <a:rPr lang="en-US" altLang="zh-TW" b="1" kern="1200" dirty="0" smtClean="0"/>
                <a:t/>
              </a:r>
              <a:br>
                <a:rPr lang="en-US" altLang="zh-TW" b="1" kern="1200" dirty="0" smtClean="0"/>
              </a:br>
              <a:r>
                <a:rPr lang="zh-TW" altLang="en-US" b="1" kern="1200" dirty="0" smtClean="0"/>
                <a:t>騎自行車為休閒及運動的消費者</a:t>
              </a:r>
              <a:endParaRPr lang="zh-TW" altLang="en-US" b="1" kern="1200" dirty="0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988756" y="2507058"/>
            <a:ext cx="5896774" cy="2008908"/>
            <a:chOff x="988756" y="2507058"/>
            <a:chExt cx="5896774" cy="2008908"/>
          </a:xfrm>
        </p:grpSpPr>
        <p:sp>
          <p:nvSpPr>
            <p:cNvPr id="25" name="直角三角形 14"/>
            <p:cNvSpPr/>
            <p:nvPr/>
          </p:nvSpPr>
          <p:spPr>
            <a:xfrm>
              <a:off x="4211959" y="2507058"/>
              <a:ext cx="2673571" cy="2008908"/>
            </a:xfrm>
            <a:custGeom>
              <a:avLst/>
              <a:gdLst>
                <a:gd name="connsiteX0" fmla="*/ 0 w 720080"/>
                <a:gd name="connsiteY0" fmla="*/ 720080 h 720080"/>
                <a:gd name="connsiteX1" fmla="*/ 0 w 720080"/>
                <a:gd name="connsiteY1" fmla="*/ 0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0" fmla="*/ 0 w 2853680"/>
                <a:gd name="connsiteY0" fmla="*/ 1517072 h 1517072"/>
                <a:gd name="connsiteX1" fmla="*/ 0 w 2853680"/>
                <a:gd name="connsiteY1" fmla="*/ 796992 h 1517072"/>
                <a:gd name="connsiteX2" fmla="*/ 2853680 w 2853680"/>
                <a:gd name="connsiteY2" fmla="*/ 0 h 1517072"/>
                <a:gd name="connsiteX3" fmla="*/ 0 w 2853680"/>
                <a:gd name="connsiteY3" fmla="*/ 1517072 h 1517072"/>
                <a:gd name="connsiteX0" fmla="*/ 0 w 2673571"/>
                <a:gd name="connsiteY0" fmla="*/ 2008908 h 2008908"/>
                <a:gd name="connsiteX1" fmla="*/ 0 w 2673571"/>
                <a:gd name="connsiteY1" fmla="*/ 1288828 h 2008908"/>
                <a:gd name="connsiteX2" fmla="*/ 2673571 w 2673571"/>
                <a:gd name="connsiteY2" fmla="*/ 0 h 2008908"/>
                <a:gd name="connsiteX3" fmla="*/ 0 w 2673571"/>
                <a:gd name="connsiteY3" fmla="*/ 2008908 h 20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3571" h="2008908">
                  <a:moveTo>
                    <a:pt x="0" y="2008908"/>
                  </a:moveTo>
                  <a:lnTo>
                    <a:pt x="0" y="1288828"/>
                  </a:lnTo>
                  <a:lnTo>
                    <a:pt x="2673571" y="0"/>
                  </a:lnTo>
                  <a:lnTo>
                    <a:pt x="0" y="200890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988756" y="3795886"/>
              <a:ext cx="3312368" cy="720080"/>
            </a:xfrm>
            <a:custGeom>
              <a:avLst/>
              <a:gdLst>
                <a:gd name="connsiteX0" fmla="*/ 0 w 4250635"/>
                <a:gd name="connsiteY0" fmla="*/ 142683 h 856080"/>
                <a:gd name="connsiteX1" fmla="*/ 142683 w 4250635"/>
                <a:gd name="connsiteY1" fmla="*/ 0 h 856080"/>
                <a:gd name="connsiteX2" fmla="*/ 4107952 w 4250635"/>
                <a:gd name="connsiteY2" fmla="*/ 0 h 856080"/>
                <a:gd name="connsiteX3" fmla="*/ 4250635 w 4250635"/>
                <a:gd name="connsiteY3" fmla="*/ 142683 h 856080"/>
                <a:gd name="connsiteX4" fmla="*/ 4250635 w 4250635"/>
                <a:gd name="connsiteY4" fmla="*/ 713397 h 856080"/>
                <a:gd name="connsiteX5" fmla="*/ 4107952 w 4250635"/>
                <a:gd name="connsiteY5" fmla="*/ 856080 h 856080"/>
                <a:gd name="connsiteX6" fmla="*/ 142683 w 4250635"/>
                <a:gd name="connsiteY6" fmla="*/ 856080 h 856080"/>
                <a:gd name="connsiteX7" fmla="*/ 0 w 4250635"/>
                <a:gd name="connsiteY7" fmla="*/ 713397 h 856080"/>
                <a:gd name="connsiteX8" fmla="*/ 0 w 4250635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0635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4107952" y="0"/>
                  </a:lnTo>
                  <a:cubicBezTo>
                    <a:pt x="4186754" y="0"/>
                    <a:pt x="4250635" y="63881"/>
                    <a:pt x="4250635" y="142683"/>
                  </a:cubicBezTo>
                  <a:lnTo>
                    <a:pt x="4250635" y="713397"/>
                  </a:lnTo>
                  <a:cubicBezTo>
                    <a:pt x="4250635" y="792199"/>
                    <a:pt x="4186754" y="856080"/>
                    <a:pt x="4107952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chemeClr val="accent5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790" rIns="0" bIns="417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kern="1200" dirty="0" smtClean="0">
                  <a:solidFill>
                    <a:schemeClr val="tx1"/>
                  </a:solidFill>
                </a:rPr>
                <a:t>行為變數</a:t>
              </a:r>
              <a:r>
                <a:rPr lang="en-US" altLang="zh-TW" b="1" kern="1200" dirty="0" smtClean="0">
                  <a:solidFill>
                    <a:schemeClr val="tx1"/>
                  </a:solidFill>
                </a:rPr>
                <a:t/>
              </a:r>
              <a:br>
                <a:rPr lang="en-US" altLang="zh-TW" b="1" kern="1200" dirty="0" smtClean="0">
                  <a:solidFill>
                    <a:schemeClr val="tx1"/>
                  </a:solidFill>
                </a:rPr>
              </a:br>
              <a:r>
                <a:rPr lang="zh-TW" altLang="en-US" b="1" dirty="0" smtClean="0"/>
                <a:t>運動健身、休閒放鬆</a:t>
              </a:r>
              <a:endParaRPr lang="zh-TW" altLang="en-US" b="1" kern="1200" dirty="0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5004048" y="3579862"/>
            <a:ext cx="3816424" cy="864096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目標市場選為單車健身者、</a:t>
            </a:r>
            <a:r>
              <a:rPr lang="en-US" altLang="zh-TW" sz="2000" b="1" dirty="0" smtClean="0"/>
              <a:t/>
            </a:r>
            <a:br>
              <a:rPr lang="en-US" altLang="zh-TW" sz="2000" b="1" dirty="0" smtClean="0"/>
            </a:br>
            <a:r>
              <a:rPr lang="zh-TW" altLang="en-US" sz="2000" b="1" dirty="0" smtClean="0"/>
              <a:t>單車背包客、單車族旅客為主</a:t>
            </a:r>
            <a:endParaRPr lang="zh-TW" altLang="en-US" sz="2000" b="1" dirty="0"/>
          </a:p>
        </p:txBody>
      </p:sp>
      <p:sp>
        <p:nvSpPr>
          <p:cNvPr id="21" name="橢圓 20"/>
          <p:cNvSpPr/>
          <p:nvPr/>
        </p:nvSpPr>
        <p:spPr>
          <a:xfrm>
            <a:off x="5980348" y="1547734"/>
            <a:ext cx="1832012" cy="1832012"/>
          </a:xfrm>
          <a:prstGeom prst="ellipse">
            <a:avLst/>
          </a:prstGeom>
          <a:noFill/>
          <a:ln w="101600"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原因比較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預期市佔率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140270" y="1707654"/>
            <a:ext cx="1512168" cy="15121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目標</a:t>
            </a: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zh-TW" altLang="en-US" sz="3200" b="1" dirty="0" smtClean="0"/>
              <a:t>市場</a:t>
            </a:r>
            <a:endParaRPr lang="zh-TW" altLang="en-US" sz="3200" b="1" dirty="0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6794-65F0-463F-9FB8-8E3D9353FEAC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5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7"/>
          <a:stretch/>
        </p:blipFill>
        <p:spPr>
          <a:xfrm>
            <a:off x="3053368" y="1439319"/>
            <a:ext cx="3333072" cy="3295650"/>
          </a:xfrm>
          <a:prstGeom prst="ellipse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322212" y="9155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2016</a:t>
            </a:r>
            <a:r>
              <a:rPr lang="zh-TW" altLang="en-US" sz="2400" b="1" dirty="0" smtClean="0"/>
              <a:t>年預期市佔率</a:t>
            </a:r>
            <a:endParaRPr lang="zh-TW" altLang="en-US" sz="2400" b="1" dirty="0"/>
          </a:p>
        </p:txBody>
      </p:sp>
      <p:grpSp>
        <p:nvGrpSpPr>
          <p:cNvPr id="7" name="群組 6"/>
          <p:cNvGrpSpPr/>
          <p:nvPr/>
        </p:nvGrpSpPr>
        <p:grpSpPr>
          <a:xfrm>
            <a:off x="6386440" y="1439319"/>
            <a:ext cx="2554224" cy="3295650"/>
            <a:chOff x="3294888" y="923925"/>
            <a:chExt cx="2554224" cy="329565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888" y="923925"/>
              <a:ext cx="2554224" cy="329565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824028" y="1707654"/>
              <a:ext cx="1025084" cy="19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原因比較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預期市佔率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15816" y="2225880"/>
            <a:ext cx="1296144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圖說文字 9"/>
          <p:cNvSpPr/>
          <p:nvPr/>
        </p:nvSpPr>
        <p:spPr>
          <a:xfrm>
            <a:off x="776184" y="1285900"/>
            <a:ext cx="2448272" cy="1080120"/>
          </a:xfrm>
          <a:prstGeom prst="wedgeRoundRectCallout">
            <a:avLst>
              <a:gd name="adj1" fmla="val 65575"/>
              <a:gd name="adj2" fmla="val 59732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市佔率達到</a:t>
            </a:r>
            <a:r>
              <a:rPr lang="en-US" altLang="zh-TW" sz="2400" b="1" dirty="0" smtClean="0"/>
              <a:t>30%</a:t>
            </a:r>
            <a:br>
              <a:rPr lang="en-US" altLang="zh-TW" sz="2400" b="1" dirty="0" smtClean="0"/>
            </a:br>
            <a:r>
              <a:rPr lang="zh-TW" altLang="en-US" sz="2400" b="1" dirty="0" smtClean="0"/>
              <a:t>高居第二高</a:t>
            </a:r>
            <a:endParaRPr lang="zh-TW" altLang="en-US" sz="2400" b="1" dirty="0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64BA-7F8E-47F8-A0F0-FB799829CFA6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5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B47CC-7667-404D-80A8-F75AC8A0F332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998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1907704" y="843673"/>
            <a:ext cx="5640288" cy="707942"/>
          </a:xfrm>
          <a:custGeom>
            <a:avLst/>
            <a:gdLst>
              <a:gd name="connsiteX0" fmla="*/ 0 w 5640288"/>
              <a:gd name="connsiteY0" fmla="*/ 78660 h 786603"/>
              <a:gd name="connsiteX1" fmla="*/ 78660 w 5640288"/>
              <a:gd name="connsiteY1" fmla="*/ 0 h 786603"/>
              <a:gd name="connsiteX2" fmla="*/ 5561628 w 5640288"/>
              <a:gd name="connsiteY2" fmla="*/ 0 h 786603"/>
              <a:gd name="connsiteX3" fmla="*/ 5640288 w 5640288"/>
              <a:gd name="connsiteY3" fmla="*/ 78660 h 786603"/>
              <a:gd name="connsiteX4" fmla="*/ 5640288 w 5640288"/>
              <a:gd name="connsiteY4" fmla="*/ 707943 h 786603"/>
              <a:gd name="connsiteX5" fmla="*/ 5561628 w 5640288"/>
              <a:gd name="connsiteY5" fmla="*/ 786603 h 786603"/>
              <a:gd name="connsiteX6" fmla="*/ 78660 w 5640288"/>
              <a:gd name="connsiteY6" fmla="*/ 786603 h 786603"/>
              <a:gd name="connsiteX7" fmla="*/ 0 w 5640288"/>
              <a:gd name="connsiteY7" fmla="*/ 707943 h 786603"/>
              <a:gd name="connsiteX8" fmla="*/ 0 w 5640288"/>
              <a:gd name="connsiteY8" fmla="*/ 78660 h 7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288" h="786603">
                <a:moveTo>
                  <a:pt x="0" y="78660"/>
                </a:moveTo>
                <a:cubicBezTo>
                  <a:pt x="0" y="35217"/>
                  <a:pt x="35217" y="0"/>
                  <a:pt x="78660" y="0"/>
                </a:cubicBezTo>
                <a:lnTo>
                  <a:pt x="5561628" y="0"/>
                </a:lnTo>
                <a:cubicBezTo>
                  <a:pt x="5605071" y="0"/>
                  <a:pt x="5640288" y="35217"/>
                  <a:pt x="5640288" y="78660"/>
                </a:cubicBezTo>
                <a:lnTo>
                  <a:pt x="5640288" y="707943"/>
                </a:lnTo>
                <a:cubicBezTo>
                  <a:pt x="5640288" y="751386"/>
                  <a:pt x="5605071" y="786603"/>
                  <a:pt x="5561628" y="786603"/>
                </a:cubicBezTo>
                <a:lnTo>
                  <a:pt x="78660" y="786603"/>
                </a:lnTo>
                <a:cubicBezTo>
                  <a:pt x="35217" y="786603"/>
                  <a:pt x="0" y="751386"/>
                  <a:pt x="0" y="707943"/>
                </a:cubicBezTo>
                <a:lnTo>
                  <a:pt x="0" y="786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157" tIns="91440" rIns="91441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smtClean="0"/>
              <a:t>注重單車旅遊者的實際需求</a:t>
            </a:r>
            <a:endParaRPr lang="zh-TW" altLang="en-US" sz="2400" b="1" kern="1200" dirty="0"/>
          </a:p>
        </p:txBody>
      </p:sp>
      <p:sp>
        <p:nvSpPr>
          <p:cNvPr id="6" name="手繪多邊形 5"/>
          <p:cNvSpPr/>
          <p:nvPr/>
        </p:nvSpPr>
        <p:spPr>
          <a:xfrm>
            <a:off x="1907704" y="1635646"/>
            <a:ext cx="5640288" cy="707942"/>
          </a:xfrm>
          <a:custGeom>
            <a:avLst/>
            <a:gdLst>
              <a:gd name="connsiteX0" fmla="*/ 0 w 5640288"/>
              <a:gd name="connsiteY0" fmla="*/ 78660 h 786603"/>
              <a:gd name="connsiteX1" fmla="*/ 78660 w 5640288"/>
              <a:gd name="connsiteY1" fmla="*/ 0 h 786603"/>
              <a:gd name="connsiteX2" fmla="*/ 5561628 w 5640288"/>
              <a:gd name="connsiteY2" fmla="*/ 0 h 786603"/>
              <a:gd name="connsiteX3" fmla="*/ 5640288 w 5640288"/>
              <a:gd name="connsiteY3" fmla="*/ 78660 h 786603"/>
              <a:gd name="connsiteX4" fmla="*/ 5640288 w 5640288"/>
              <a:gd name="connsiteY4" fmla="*/ 707943 h 786603"/>
              <a:gd name="connsiteX5" fmla="*/ 5561628 w 5640288"/>
              <a:gd name="connsiteY5" fmla="*/ 786603 h 786603"/>
              <a:gd name="connsiteX6" fmla="*/ 78660 w 5640288"/>
              <a:gd name="connsiteY6" fmla="*/ 786603 h 786603"/>
              <a:gd name="connsiteX7" fmla="*/ 0 w 5640288"/>
              <a:gd name="connsiteY7" fmla="*/ 707943 h 786603"/>
              <a:gd name="connsiteX8" fmla="*/ 0 w 5640288"/>
              <a:gd name="connsiteY8" fmla="*/ 78660 h 7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288" h="786603">
                <a:moveTo>
                  <a:pt x="0" y="78660"/>
                </a:moveTo>
                <a:cubicBezTo>
                  <a:pt x="0" y="35217"/>
                  <a:pt x="35217" y="0"/>
                  <a:pt x="78660" y="0"/>
                </a:cubicBezTo>
                <a:lnTo>
                  <a:pt x="5561628" y="0"/>
                </a:lnTo>
                <a:cubicBezTo>
                  <a:pt x="5605071" y="0"/>
                  <a:pt x="5640288" y="35217"/>
                  <a:pt x="5640288" y="78660"/>
                </a:cubicBezTo>
                <a:lnTo>
                  <a:pt x="5640288" y="707943"/>
                </a:lnTo>
                <a:cubicBezTo>
                  <a:pt x="5640288" y="751386"/>
                  <a:pt x="5605071" y="786603"/>
                  <a:pt x="5561628" y="786603"/>
                </a:cubicBezTo>
                <a:lnTo>
                  <a:pt x="78660" y="786603"/>
                </a:lnTo>
                <a:cubicBezTo>
                  <a:pt x="35217" y="786603"/>
                  <a:pt x="0" y="751386"/>
                  <a:pt x="0" y="707943"/>
                </a:cubicBezTo>
                <a:lnTo>
                  <a:pt x="0" y="786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157" tIns="91440" rIns="91441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/>
              <a:t>定位內容擴及到周圍的設施</a:t>
            </a:r>
            <a:endParaRPr lang="zh-TW" altLang="en-US" sz="2400" b="1" kern="1200" dirty="0"/>
          </a:p>
        </p:txBody>
      </p:sp>
      <p:sp>
        <p:nvSpPr>
          <p:cNvPr id="8" name="手繪多邊形 7"/>
          <p:cNvSpPr/>
          <p:nvPr/>
        </p:nvSpPr>
        <p:spPr>
          <a:xfrm>
            <a:off x="1907704" y="2427736"/>
            <a:ext cx="5640288" cy="707942"/>
          </a:xfrm>
          <a:custGeom>
            <a:avLst/>
            <a:gdLst>
              <a:gd name="connsiteX0" fmla="*/ 0 w 5640288"/>
              <a:gd name="connsiteY0" fmla="*/ 78660 h 786603"/>
              <a:gd name="connsiteX1" fmla="*/ 78660 w 5640288"/>
              <a:gd name="connsiteY1" fmla="*/ 0 h 786603"/>
              <a:gd name="connsiteX2" fmla="*/ 5561628 w 5640288"/>
              <a:gd name="connsiteY2" fmla="*/ 0 h 786603"/>
              <a:gd name="connsiteX3" fmla="*/ 5640288 w 5640288"/>
              <a:gd name="connsiteY3" fmla="*/ 78660 h 786603"/>
              <a:gd name="connsiteX4" fmla="*/ 5640288 w 5640288"/>
              <a:gd name="connsiteY4" fmla="*/ 707943 h 786603"/>
              <a:gd name="connsiteX5" fmla="*/ 5561628 w 5640288"/>
              <a:gd name="connsiteY5" fmla="*/ 786603 h 786603"/>
              <a:gd name="connsiteX6" fmla="*/ 78660 w 5640288"/>
              <a:gd name="connsiteY6" fmla="*/ 786603 h 786603"/>
              <a:gd name="connsiteX7" fmla="*/ 0 w 5640288"/>
              <a:gd name="connsiteY7" fmla="*/ 707943 h 786603"/>
              <a:gd name="connsiteX8" fmla="*/ 0 w 5640288"/>
              <a:gd name="connsiteY8" fmla="*/ 78660 h 7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288" h="786603">
                <a:moveTo>
                  <a:pt x="0" y="78660"/>
                </a:moveTo>
                <a:cubicBezTo>
                  <a:pt x="0" y="35217"/>
                  <a:pt x="35217" y="0"/>
                  <a:pt x="78660" y="0"/>
                </a:cubicBezTo>
                <a:lnTo>
                  <a:pt x="5561628" y="0"/>
                </a:lnTo>
                <a:cubicBezTo>
                  <a:pt x="5605071" y="0"/>
                  <a:pt x="5640288" y="35217"/>
                  <a:pt x="5640288" y="78660"/>
                </a:cubicBezTo>
                <a:lnTo>
                  <a:pt x="5640288" y="707943"/>
                </a:lnTo>
                <a:cubicBezTo>
                  <a:pt x="5640288" y="751386"/>
                  <a:pt x="5605071" y="786603"/>
                  <a:pt x="5561628" y="786603"/>
                </a:cubicBezTo>
                <a:lnTo>
                  <a:pt x="78660" y="786603"/>
                </a:lnTo>
                <a:cubicBezTo>
                  <a:pt x="35217" y="786603"/>
                  <a:pt x="0" y="751386"/>
                  <a:pt x="0" y="707943"/>
                </a:cubicBezTo>
                <a:lnTo>
                  <a:pt x="0" y="786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157" tIns="91440" rIns="91441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/>
              <a:t>解決使用者臨時緊迫之需求</a:t>
            </a:r>
            <a:endParaRPr lang="zh-TW" altLang="en-US" sz="2400" b="1" kern="1200" dirty="0"/>
          </a:p>
        </p:txBody>
      </p:sp>
      <p:sp>
        <p:nvSpPr>
          <p:cNvPr id="10" name="手繪多邊形 9"/>
          <p:cNvSpPr/>
          <p:nvPr/>
        </p:nvSpPr>
        <p:spPr>
          <a:xfrm>
            <a:off x="1907704" y="3219823"/>
            <a:ext cx="5640288" cy="707942"/>
          </a:xfrm>
          <a:custGeom>
            <a:avLst/>
            <a:gdLst>
              <a:gd name="connsiteX0" fmla="*/ 0 w 5640288"/>
              <a:gd name="connsiteY0" fmla="*/ 78660 h 786603"/>
              <a:gd name="connsiteX1" fmla="*/ 78660 w 5640288"/>
              <a:gd name="connsiteY1" fmla="*/ 0 h 786603"/>
              <a:gd name="connsiteX2" fmla="*/ 5561628 w 5640288"/>
              <a:gd name="connsiteY2" fmla="*/ 0 h 786603"/>
              <a:gd name="connsiteX3" fmla="*/ 5640288 w 5640288"/>
              <a:gd name="connsiteY3" fmla="*/ 78660 h 786603"/>
              <a:gd name="connsiteX4" fmla="*/ 5640288 w 5640288"/>
              <a:gd name="connsiteY4" fmla="*/ 707943 h 786603"/>
              <a:gd name="connsiteX5" fmla="*/ 5561628 w 5640288"/>
              <a:gd name="connsiteY5" fmla="*/ 786603 h 786603"/>
              <a:gd name="connsiteX6" fmla="*/ 78660 w 5640288"/>
              <a:gd name="connsiteY6" fmla="*/ 786603 h 786603"/>
              <a:gd name="connsiteX7" fmla="*/ 0 w 5640288"/>
              <a:gd name="connsiteY7" fmla="*/ 707943 h 786603"/>
              <a:gd name="connsiteX8" fmla="*/ 0 w 5640288"/>
              <a:gd name="connsiteY8" fmla="*/ 78660 h 7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288" h="786603">
                <a:moveTo>
                  <a:pt x="0" y="78660"/>
                </a:moveTo>
                <a:cubicBezTo>
                  <a:pt x="0" y="35217"/>
                  <a:pt x="35217" y="0"/>
                  <a:pt x="78660" y="0"/>
                </a:cubicBezTo>
                <a:lnTo>
                  <a:pt x="5561628" y="0"/>
                </a:lnTo>
                <a:cubicBezTo>
                  <a:pt x="5605071" y="0"/>
                  <a:pt x="5640288" y="35217"/>
                  <a:pt x="5640288" y="78660"/>
                </a:cubicBezTo>
                <a:lnTo>
                  <a:pt x="5640288" y="707943"/>
                </a:lnTo>
                <a:cubicBezTo>
                  <a:pt x="5640288" y="751386"/>
                  <a:pt x="5605071" y="786603"/>
                  <a:pt x="5561628" y="786603"/>
                </a:cubicBezTo>
                <a:lnTo>
                  <a:pt x="78660" y="786603"/>
                </a:lnTo>
                <a:cubicBezTo>
                  <a:pt x="35217" y="786603"/>
                  <a:pt x="0" y="751386"/>
                  <a:pt x="0" y="707943"/>
                </a:cubicBezTo>
                <a:lnTo>
                  <a:pt x="0" y="786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157" tIns="91440" rIns="91441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/>
              <a:t>結合</a:t>
            </a:r>
            <a:r>
              <a:rPr lang="en-US" sz="2400" b="1" kern="1200" dirty="0" smtClean="0"/>
              <a:t>App</a:t>
            </a:r>
            <a:r>
              <a:rPr lang="zh-TW" altLang="en-US" sz="2400" b="1" kern="1200" dirty="0" smtClean="0"/>
              <a:t>成為</a:t>
            </a:r>
            <a:r>
              <a:rPr lang="zh-TW" sz="2400" b="1" kern="1200" dirty="0" smtClean="0"/>
              <a:t>行動單車旅遊平台</a:t>
            </a:r>
            <a:endParaRPr lang="zh-TW" altLang="en-US" sz="2400" b="1" kern="12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986366" y="913808"/>
            <a:ext cx="1128057" cy="646331"/>
            <a:chOff x="1986364" y="913806"/>
            <a:chExt cx="1128057" cy="646331"/>
          </a:xfrm>
        </p:grpSpPr>
        <p:sp>
          <p:nvSpPr>
            <p:cNvPr id="5" name="圓角矩形 4"/>
            <p:cNvSpPr/>
            <p:nvPr/>
          </p:nvSpPr>
          <p:spPr>
            <a:xfrm>
              <a:off x="1986364" y="922331"/>
              <a:ext cx="1128057" cy="566353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字方塊 11"/>
            <p:cNvSpPr txBox="1"/>
            <p:nvPr/>
          </p:nvSpPr>
          <p:spPr>
            <a:xfrm>
              <a:off x="2268378" y="913806"/>
              <a:ext cx="564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 smtClean="0"/>
                <a:t>1.</a:t>
              </a:r>
              <a:endParaRPr lang="zh-TW" altLang="en-US" sz="3600" b="1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986366" y="1709395"/>
            <a:ext cx="1128057" cy="646331"/>
            <a:chOff x="1986364" y="1709395"/>
            <a:chExt cx="1128057" cy="646331"/>
          </a:xfrm>
        </p:grpSpPr>
        <p:sp>
          <p:nvSpPr>
            <p:cNvPr id="7" name="圓角矩形 6"/>
            <p:cNvSpPr/>
            <p:nvPr/>
          </p:nvSpPr>
          <p:spPr>
            <a:xfrm>
              <a:off x="1986364" y="1717920"/>
              <a:ext cx="1128057" cy="56635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文字方塊 12"/>
            <p:cNvSpPr txBox="1"/>
            <p:nvPr/>
          </p:nvSpPr>
          <p:spPr>
            <a:xfrm>
              <a:off x="2268378" y="1709395"/>
              <a:ext cx="564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/>
                <a:t>2</a:t>
              </a:r>
              <a:r>
                <a:rPr lang="en-US" altLang="zh-TW" sz="3600" b="1" dirty="0" smtClean="0"/>
                <a:t>.</a:t>
              </a:r>
              <a:endParaRPr lang="zh-TW" altLang="en-US" sz="3600" b="1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1986366" y="2499742"/>
            <a:ext cx="1128057" cy="646331"/>
            <a:chOff x="1986364" y="2499742"/>
            <a:chExt cx="1128057" cy="646331"/>
          </a:xfrm>
        </p:grpSpPr>
        <p:sp>
          <p:nvSpPr>
            <p:cNvPr id="9" name="圓角矩形 8"/>
            <p:cNvSpPr/>
            <p:nvPr/>
          </p:nvSpPr>
          <p:spPr>
            <a:xfrm>
              <a:off x="1986364" y="2508267"/>
              <a:ext cx="1128057" cy="566353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文字方塊 13"/>
            <p:cNvSpPr txBox="1"/>
            <p:nvPr/>
          </p:nvSpPr>
          <p:spPr>
            <a:xfrm>
              <a:off x="2268378" y="2499742"/>
              <a:ext cx="564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/>
                <a:t>3</a:t>
              </a:r>
              <a:r>
                <a:rPr lang="en-US" altLang="zh-TW" sz="3600" b="1" dirty="0" smtClean="0"/>
                <a:t>.</a:t>
              </a:r>
              <a:endParaRPr lang="zh-TW" altLang="en-US" sz="3600" b="1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986366" y="3291832"/>
            <a:ext cx="1128057" cy="646331"/>
            <a:chOff x="1986364" y="3291830"/>
            <a:chExt cx="1128057" cy="646331"/>
          </a:xfrm>
        </p:grpSpPr>
        <p:sp>
          <p:nvSpPr>
            <p:cNvPr id="11" name="圓角矩形 10"/>
            <p:cNvSpPr/>
            <p:nvPr/>
          </p:nvSpPr>
          <p:spPr>
            <a:xfrm>
              <a:off x="1986364" y="3300356"/>
              <a:ext cx="1128057" cy="56591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文字方塊 14"/>
            <p:cNvSpPr txBox="1"/>
            <p:nvPr/>
          </p:nvSpPr>
          <p:spPr>
            <a:xfrm>
              <a:off x="2268378" y="3291830"/>
              <a:ext cx="564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/>
                <a:t>4</a:t>
              </a:r>
              <a:r>
                <a:rPr lang="en-US" altLang="zh-TW" sz="3600" b="1" dirty="0" smtClean="0"/>
                <a:t>.</a:t>
              </a:r>
              <a:endParaRPr lang="zh-TW" altLang="en-US" sz="3600" b="1" dirty="0"/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2309664" y="4227936"/>
            <a:ext cx="4836368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以使用者為出發點 提供最適服務</a:t>
            </a:r>
            <a:endParaRPr lang="zh-TW" altLang="en-US" sz="24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產品概念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產品功能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行銷策略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日期版面配置區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356B-96AC-4B85-988F-98A429AB3DF9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6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 flipV="1">
            <a:off x="1164332" y="1075488"/>
            <a:ext cx="6997561" cy="992206"/>
            <a:chOff x="1183435" y="2759723"/>
            <a:chExt cx="6997561" cy="992206"/>
          </a:xfrm>
        </p:grpSpPr>
        <p:sp>
          <p:nvSpPr>
            <p:cNvPr id="27" name="矩形 26"/>
            <p:cNvSpPr/>
            <p:nvPr/>
          </p:nvSpPr>
          <p:spPr>
            <a:xfrm>
              <a:off x="1183435" y="3119763"/>
              <a:ext cx="6984776" cy="6321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1183435" y="2759723"/>
              <a:ext cx="6997561" cy="36004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164332" y="2643759"/>
            <a:ext cx="6997561" cy="992206"/>
            <a:chOff x="1183435" y="2759723"/>
            <a:chExt cx="6997561" cy="992206"/>
          </a:xfrm>
        </p:grpSpPr>
        <p:sp>
          <p:nvSpPr>
            <p:cNvPr id="23" name="矩形 22"/>
            <p:cNvSpPr/>
            <p:nvPr/>
          </p:nvSpPr>
          <p:spPr>
            <a:xfrm>
              <a:off x="1183435" y="3119763"/>
              <a:ext cx="6984776" cy="6321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1183435" y="2759723"/>
              <a:ext cx="6997561" cy="36004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手繪多邊形 10"/>
          <p:cNvSpPr/>
          <p:nvPr/>
        </p:nvSpPr>
        <p:spPr>
          <a:xfrm>
            <a:off x="1259632" y="1160324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/>
              <a:t>路線規劃</a:t>
            </a:r>
            <a:endParaRPr lang="zh-TW" altLang="en-US" b="1" kern="1200" dirty="0"/>
          </a:p>
        </p:txBody>
      </p:sp>
      <p:sp>
        <p:nvSpPr>
          <p:cNvPr id="16" name="手繪多邊形 15"/>
          <p:cNvSpPr/>
          <p:nvPr/>
        </p:nvSpPr>
        <p:spPr>
          <a:xfrm>
            <a:off x="3815916" y="1160324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/>
              <a:t>社群平台</a:t>
            </a:r>
            <a:endParaRPr lang="zh-TW" altLang="en-US" b="1" kern="1200" dirty="0"/>
          </a:p>
        </p:txBody>
      </p:sp>
      <p:sp>
        <p:nvSpPr>
          <p:cNvPr id="17" name="手繪多邊形 16"/>
          <p:cNvSpPr/>
          <p:nvPr/>
        </p:nvSpPr>
        <p:spPr>
          <a:xfrm>
            <a:off x="6372200" y="1160324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/>
              <a:t>心率手環</a:t>
            </a:r>
            <a:endParaRPr lang="zh-TW" altLang="en-US" b="1" kern="1200" dirty="0"/>
          </a:p>
        </p:txBody>
      </p:sp>
      <p:sp>
        <p:nvSpPr>
          <p:cNvPr id="18" name="手繪多邊形 17"/>
          <p:cNvSpPr/>
          <p:nvPr/>
        </p:nvSpPr>
        <p:spPr>
          <a:xfrm>
            <a:off x="1259632" y="3103857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/>
              <a:t>擴增實境</a:t>
            </a:r>
            <a:endParaRPr lang="zh-TW" altLang="en-US" b="1" kern="1200" dirty="0"/>
          </a:p>
        </p:txBody>
      </p:sp>
      <p:sp>
        <p:nvSpPr>
          <p:cNvPr id="19" name="手繪多邊形 18"/>
          <p:cNvSpPr/>
          <p:nvPr/>
        </p:nvSpPr>
        <p:spPr>
          <a:xfrm>
            <a:off x="3815916" y="3103857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kern="1200" dirty="0" smtClean="0"/>
              <a:t>HTC RE</a:t>
            </a:r>
            <a:r>
              <a:rPr lang="zh-TW" altLang="en-US" b="1" kern="1200" dirty="0" smtClean="0"/>
              <a:t> 鏡頭</a:t>
            </a:r>
            <a:endParaRPr lang="zh-TW" altLang="en-US" b="1" kern="1200" dirty="0"/>
          </a:p>
        </p:txBody>
      </p:sp>
      <p:sp>
        <p:nvSpPr>
          <p:cNvPr id="20" name="手繪多邊形 19"/>
          <p:cNvSpPr/>
          <p:nvPr/>
        </p:nvSpPr>
        <p:spPr>
          <a:xfrm>
            <a:off x="6372200" y="3103857"/>
            <a:ext cx="1656184" cy="432048"/>
          </a:xfrm>
          <a:custGeom>
            <a:avLst/>
            <a:gdLst>
              <a:gd name="connsiteX0" fmla="*/ 0 w 4267200"/>
              <a:gd name="connsiteY0" fmla="*/ 152523 h 915120"/>
              <a:gd name="connsiteX1" fmla="*/ 152523 w 4267200"/>
              <a:gd name="connsiteY1" fmla="*/ 0 h 915120"/>
              <a:gd name="connsiteX2" fmla="*/ 4114677 w 4267200"/>
              <a:gd name="connsiteY2" fmla="*/ 0 h 915120"/>
              <a:gd name="connsiteX3" fmla="*/ 4267200 w 4267200"/>
              <a:gd name="connsiteY3" fmla="*/ 152523 h 915120"/>
              <a:gd name="connsiteX4" fmla="*/ 4267200 w 4267200"/>
              <a:gd name="connsiteY4" fmla="*/ 762597 h 915120"/>
              <a:gd name="connsiteX5" fmla="*/ 4114677 w 4267200"/>
              <a:gd name="connsiteY5" fmla="*/ 915120 h 915120"/>
              <a:gd name="connsiteX6" fmla="*/ 152523 w 4267200"/>
              <a:gd name="connsiteY6" fmla="*/ 915120 h 915120"/>
              <a:gd name="connsiteX7" fmla="*/ 0 w 4267200"/>
              <a:gd name="connsiteY7" fmla="*/ 762597 h 915120"/>
              <a:gd name="connsiteX8" fmla="*/ 0 w 426720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4114677" y="0"/>
                </a:lnTo>
                <a:cubicBezTo>
                  <a:pt x="4198913" y="0"/>
                  <a:pt x="4267200" y="68287"/>
                  <a:pt x="4267200" y="152523"/>
                </a:cubicBezTo>
                <a:lnTo>
                  <a:pt x="4267200" y="762597"/>
                </a:lnTo>
                <a:cubicBezTo>
                  <a:pt x="4267200" y="846833"/>
                  <a:pt x="4198913" y="915120"/>
                  <a:pt x="411467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962" tIns="44672" rIns="205962" bIns="44672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/>
              <a:t>胎壓感應器</a:t>
            </a:r>
            <a:endParaRPr lang="zh-TW" altLang="en-US" b="1" kern="1200" dirty="0"/>
          </a:p>
        </p:txBody>
      </p:sp>
      <p:sp>
        <p:nvSpPr>
          <p:cNvPr id="21" name="橢圓 20"/>
          <p:cNvSpPr/>
          <p:nvPr/>
        </p:nvSpPr>
        <p:spPr>
          <a:xfrm>
            <a:off x="4043090" y="1743318"/>
            <a:ext cx="1240042" cy="12400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產品功能</a:t>
            </a:r>
            <a:endParaRPr lang="zh-TW" altLang="en-US" sz="2400" b="1" dirty="0"/>
          </a:p>
        </p:txBody>
      </p:sp>
      <p:sp>
        <p:nvSpPr>
          <p:cNvPr id="22" name="圓角矩形 21"/>
          <p:cNvSpPr/>
          <p:nvPr/>
        </p:nvSpPr>
        <p:spPr>
          <a:xfrm>
            <a:off x="2412385" y="4155927"/>
            <a:ext cx="4488668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多元化功能滿足使用者需求</a:t>
            </a:r>
            <a:endParaRPr lang="zh-TW" altLang="en-US" sz="2400" b="1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產品概念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產品功能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行銷策略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BB1-24CB-4F69-B2F5-5C01BAEA3D18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6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924538"/>
              </p:ext>
            </p:extLst>
          </p:nvPr>
        </p:nvGraphicFramePr>
        <p:xfrm>
          <a:off x="755574" y="930766"/>
          <a:ext cx="8208914" cy="37147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4"/>
                <a:gridCol w="1710190"/>
                <a:gridCol w="1710190"/>
                <a:gridCol w="1710190"/>
                <a:gridCol w="1710190"/>
              </a:tblGrid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產品名稱</a:t>
                      </a:r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effectLst/>
                        </a:rPr>
                        <a:t>Runtastic Road Bike PRO</a:t>
                      </a:r>
                      <a:br>
                        <a:rPr lang="en-US" altLang="zh-TW" sz="1800" kern="1200" dirty="0" smtClean="0">
                          <a:effectLst/>
                        </a:rPr>
                      </a:br>
                      <a:r>
                        <a:rPr lang="zh-TW" altLang="zh-TW" sz="1800" kern="1200" dirty="0" smtClean="0">
                          <a:effectLst/>
                        </a:rPr>
                        <a:t>公路騎行軟體</a:t>
                      </a:r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effectLst/>
                        </a:rPr>
                        <a:t>My Tracks</a:t>
                      </a:r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effectLst/>
                        </a:rPr>
                        <a:t>mySports</a:t>
                      </a:r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kern="1200" dirty="0" smtClean="0">
                          <a:effectLst/>
                        </a:rPr>
                        <a:t>本公司</a:t>
                      </a:r>
                      <a:r>
                        <a:rPr lang="en-US" altLang="zh-TW" sz="1800" kern="1200" dirty="0" smtClean="0">
                          <a:effectLst/>
                        </a:rPr>
                        <a:t/>
                      </a:r>
                      <a:br>
                        <a:rPr lang="en-US" altLang="zh-TW" sz="1800" kern="1200" dirty="0" smtClean="0">
                          <a:effectLst/>
                        </a:rPr>
                      </a:br>
                      <a:r>
                        <a:rPr lang="zh-TW" altLang="zh-TW" sz="1800" kern="1200" dirty="0" smtClean="0">
                          <a:effectLst/>
                        </a:rPr>
                        <a:t>單車輕旅遊</a:t>
                      </a:r>
                      <a:r>
                        <a:rPr lang="en-US" altLang="zh-TW" sz="1800" kern="1200" dirty="0" smtClean="0">
                          <a:effectLst/>
                        </a:rPr>
                        <a:t/>
                      </a:r>
                      <a:br>
                        <a:rPr lang="en-US" altLang="zh-TW" sz="1800" kern="1200" dirty="0" smtClean="0">
                          <a:effectLst/>
                        </a:rPr>
                      </a:br>
                      <a:r>
                        <a:rPr lang="en-US" altLang="zh-TW" sz="1800" kern="1200" dirty="0" smtClean="0">
                          <a:effectLst/>
                        </a:rPr>
                        <a:t>App</a:t>
                      </a:r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17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產品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</a:rPr>
                        <a:t>優</a:t>
                      </a:r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</a:rPr>
                        <a:t>缺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點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付費下載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無舉辦活動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照片分享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英文介面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無舉辦活動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免費下載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無定位服務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/>
                        <a:t>無路線規劃</a:t>
                      </a:r>
                      <a:endParaRPr lang="en-US" altLang="zh-TW" sz="1600" b="1" dirty="0" smtClean="0"/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免費下載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免費下載</a:t>
                      </a:r>
                      <a:endParaRPr lang="en-US" altLang="zh-TW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路線規劃服務</a:t>
                      </a:r>
                      <a:endParaRPr lang="en-US" altLang="zh-TW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中文介面</a:t>
                      </a:r>
                      <a:endParaRPr lang="en-US" altLang="zh-TW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可舉辦活動</a:t>
                      </a:r>
                      <a:endParaRPr lang="en-US" altLang="zh-TW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</a:rPr>
                        <a:t>GPS</a:t>
                      </a: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定位服務</a:t>
                      </a:r>
                      <a:endParaRPr lang="en-US" altLang="zh-TW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9388" indent="-179388" algn="l">
                        <a:buSzPct val="70000"/>
                        <a:buFont typeface="Wingdings" pitchFamily="2" charset="2"/>
                        <a:buChar char="ü"/>
                      </a:pP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</a:rPr>
                        <a:t>照片心得分享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圓角矩形 3"/>
          <p:cNvSpPr/>
          <p:nvPr/>
        </p:nvSpPr>
        <p:spPr>
          <a:xfrm>
            <a:off x="1295636" y="4083918"/>
            <a:ext cx="7128792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本公司產品涵蓋所有競爭者之優點 優於競爭對手</a:t>
            </a:r>
            <a:endParaRPr lang="zh-TW" altLang="en-US" sz="24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產品概念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產品功能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產品比較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行銷策略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36296" y="915568"/>
            <a:ext cx="1728192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4B1C-D918-41C5-8B7A-F2E33EF572D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3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693765" y="1059582"/>
            <a:ext cx="8352928" cy="1080120"/>
            <a:chOff x="693765" y="1059582"/>
            <a:chExt cx="8352928" cy="1080120"/>
          </a:xfrm>
        </p:grpSpPr>
        <p:sp>
          <p:nvSpPr>
            <p:cNvPr id="2" name="＞形箭號 1"/>
            <p:cNvSpPr/>
            <p:nvPr/>
          </p:nvSpPr>
          <p:spPr>
            <a:xfrm>
              <a:off x="693765" y="1059582"/>
              <a:ext cx="8352928" cy="1080120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331640" y="1419622"/>
              <a:ext cx="7200800" cy="360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331440" y="1029965"/>
            <a:ext cx="1800400" cy="1181745"/>
            <a:chOff x="1331440" y="1029965"/>
            <a:chExt cx="1800400" cy="1181745"/>
          </a:xfrm>
        </p:grpSpPr>
        <p:sp>
          <p:nvSpPr>
            <p:cNvPr id="4" name="矩形 3"/>
            <p:cNvSpPr/>
            <p:nvPr/>
          </p:nvSpPr>
          <p:spPr>
            <a:xfrm>
              <a:off x="1331640" y="1419622"/>
              <a:ext cx="1800000" cy="360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331440" y="175004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accent2"/>
                  </a:solidFill>
                </a:rPr>
                <a:t>Product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331440" y="102996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2"/>
                  </a:solidFill>
                </a:rPr>
                <a:t>產品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131840" y="1029965"/>
            <a:ext cx="1800400" cy="1181745"/>
            <a:chOff x="3131840" y="1029965"/>
            <a:chExt cx="1800400" cy="1181745"/>
          </a:xfrm>
        </p:grpSpPr>
        <p:sp>
          <p:nvSpPr>
            <p:cNvPr id="5" name="矩形 4"/>
            <p:cNvSpPr/>
            <p:nvPr/>
          </p:nvSpPr>
          <p:spPr>
            <a:xfrm>
              <a:off x="3132040" y="1419622"/>
              <a:ext cx="1800000" cy="360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131840" y="175004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accent3"/>
                  </a:solidFill>
                </a:rPr>
                <a:t>Price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131840" y="102996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accent3"/>
                  </a:solidFill>
                </a:rPr>
                <a:t>價格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932240" y="1029965"/>
            <a:ext cx="1800400" cy="1181745"/>
            <a:chOff x="4932240" y="1029965"/>
            <a:chExt cx="1800400" cy="1181745"/>
          </a:xfrm>
        </p:grpSpPr>
        <p:sp>
          <p:nvSpPr>
            <p:cNvPr id="6" name="矩形 5"/>
            <p:cNvSpPr/>
            <p:nvPr/>
          </p:nvSpPr>
          <p:spPr>
            <a:xfrm>
              <a:off x="4932440" y="1419622"/>
              <a:ext cx="1800000" cy="360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932240" y="175004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accent5"/>
                  </a:solidFill>
                </a:rPr>
                <a:t>Place</a:t>
              </a:r>
              <a:endParaRPr lang="zh-TW" altLang="en-US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932240" y="102996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5"/>
                  </a:solidFill>
                </a:rPr>
                <a:t>通路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732640" y="1029965"/>
            <a:ext cx="1800400" cy="1181745"/>
            <a:chOff x="6732640" y="1029965"/>
            <a:chExt cx="1800400" cy="1181745"/>
          </a:xfrm>
        </p:grpSpPr>
        <p:sp>
          <p:nvSpPr>
            <p:cNvPr id="7" name="矩形 6"/>
            <p:cNvSpPr/>
            <p:nvPr/>
          </p:nvSpPr>
          <p:spPr>
            <a:xfrm>
              <a:off x="6732840" y="1419622"/>
              <a:ext cx="1800000" cy="3600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732640" y="175004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accent6"/>
                  </a:solidFill>
                </a:rPr>
                <a:t>Promotion</a:t>
              </a:r>
              <a:endParaRPr lang="zh-TW" altLang="en-US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732640" y="1029965"/>
              <a:ext cx="18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6"/>
                  </a:solidFill>
                </a:rPr>
                <a:t>推廣</a:t>
              </a:r>
            </a:p>
          </p:txBody>
        </p:sp>
      </p:grpSp>
      <p:sp>
        <p:nvSpPr>
          <p:cNvPr id="22" name="向上箭號圖說文字 21"/>
          <p:cNvSpPr/>
          <p:nvPr/>
        </p:nvSpPr>
        <p:spPr>
          <a:xfrm>
            <a:off x="1331440" y="2211710"/>
            <a:ext cx="1792800" cy="1728192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90488" indent="-90488"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分享旅遊照片及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心得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提供路線規劃及難易度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選擇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提供互動回饋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平台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 smtClean="0">
                <a:solidFill>
                  <a:schemeClr val="tx1"/>
                </a:solidFill>
              </a:rPr>
              <a:t>運動數據紀錄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23" name="向上箭號圖說文字 22"/>
          <p:cNvSpPr/>
          <p:nvPr/>
        </p:nvSpPr>
        <p:spPr>
          <a:xfrm>
            <a:off x="3135640" y="2211710"/>
            <a:ext cx="1792800" cy="1728192"/>
          </a:xfrm>
          <a:prstGeom prst="upArrow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90488" indent="-90488">
              <a:buClr>
                <a:schemeClr val="accent3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 smtClean="0">
                <a:solidFill>
                  <a:schemeClr val="tx1"/>
                </a:solidFill>
              </a:rPr>
              <a:t>以提供</a:t>
            </a:r>
            <a:r>
              <a:rPr lang="zh-TW" altLang="en-US" sz="1400" b="1" dirty="0">
                <a:solidFill>
                  <a:schemeClr val="tx1"/>
                </a:solidFill>
              </a:rPr>
              <a:t>免費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的</a:t>
            </a:r>
            <a:r>
              <a:rPr lang="en-US" altLang="zh-TW" sz="1400" b="1" dirty="0" smtClean="0">
                <a:solidFill>
                  <a:schemeClr val="tx1"/>
                </a:solidFill>
              </a:rPr>
              <a:t>App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程式供使用者下載為主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向上箭號圖說文字 23"/>
          <p:cNvSpPr/>
          <p:nvPr/>
        </p:nvSpPr>
        <p:spPr>
          <a:xfrm>
            <a:off x="4936040" y="2211710"/>
            <a:ext cx="1792800" cy="1728192"/>
          </a:xfrm>
          <a:prstGeom prst="upArrow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90488" indent="-90488">
              <a:buClr>
                <a:schemeClr val="accent5"/>
              </a:buClr>
              <a:buSzPct val="70000"/>
              <a:buFont typeface="Wingdings" pitchFamily="2" charset="2"/>
              <a:buChar char="n"/>
            </a:pPr>
            <a:r>
              <a:rPr lang="en-US" altLang="zh-TW" sz="1400" b="1" dirty="0" smtClean="0">
                <a:solidFill>
                  <a:schemeClr val="tx1"/>
                </a:solidFill>
              </a:rPr>
              <a:t>Google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 </a:t>
            </a:r>
            <a:r>
              <a:rPr lang="en-US" altLang="zh-TW" sz="1400" b="1" dirty="0" smtClean="0">
                <a:solidFill>
                  <a:schemeClr val="tx1"/>
                </a:solidFill>
              </a:rPr>
              <a:t>Play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商店</a:t>
            </a:r>
            <a:endParaRPr lang="en-US" altLang="zh-TW" sz="1400" b="1" dirty="0">
              <a:solidFill>
                <a:schemeClr val="tx1"/>
              </a:solidFill>
            </a:endParaRPr>
          </a:p>
          <a:p>
            <a:pPr marL="90488" indent="-90488">
              <a:buClr>
                <a:schemeClr val="accent5"/>
              </a:buClr>
              <a:buSzPct val="70000"/>
              <a:buFont typeface="Wingdings" pitchFamily="2" charset="2"/>
              <a:buChar char="n"/>
            </a:pPr>
            <a:r>
              <a:rPr lang="en-US" altLang="zh-TW" sz="1400" b="1" dirty="0" smtClean="0">
                <a:solidFill>
                  <a:schemeClr val="tx1"/>
                </a:solidFill>
              </a:rPr>
              <a:t>Apple Store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25" name="向上箭號圖說文字 24"/>
          <p:cNvSpPr/>
          <p:nvPr/>
        </p:nvSpPr>
        <p:spPr>
          <a:xfrm>
            <a:off x="6736440" y="2211710"/>
            <a:ext cx="1792800" cy="1728192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90488" indent="-90488">
              <a:buClr>
                <a:schemeClr val="accent6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 smtClean="0">
                <a:solidFill>
                  <a:schemeClr val="tx1"/>
                </a:solidFill>
              </a:rPr>
              <a:t>網路行銷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6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與中華民國自行車協會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合作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6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社群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行銷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marL="90488" indent="-90488">
              <a:buClr>
                <a:schemeClr val="accent6"/>
              </a:buClr>
              <a:buSzPct val="70000"/>
              <a:buFont typeface="Wingdings" pitchFamily="2" charset="2"/>
              <a:buChar char="n"/>
            </a:pPr>
            <a:r>
              <a:rPr lang="zh-TW" altLang="en-US" sz="1400" b="1" dirty="0">
                <a:solidFill>
                  <a:schemeClr val="tx1"/>
                </a:solidFill>
              </a:rPr>
              <a:t>獎金回饋制度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2920855" y="4227936"/>
            <a:ext cx="3898748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多元策略 刺激消費</a:t>
            </a:r>
            <a:endParaRPr lang="zh-TW" altLang="en-US" sz="2400" b="1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產品概念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產品功能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產品比較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行銷策略</a:t>
            </a:r>
            <a:endParaRPr lang="zh-TW" altLang="en-US" b="1" dirty="0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FADB-031D-4DD4-A87C-F4777933362B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7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84D1-47D0-467B-93B0-4FFBD8AB9787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8974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7229-A204-41B1-BEA4-AB33405FD037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276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347865" y="69025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預估未來三年成本</a:t>
            </a:r>
            <a:r>
              <a:rPr lang="zh-TW" altLang="en-US" b="1" dirty="0" smtClean="0"/>
              <a:t>分析</a:t>
            </a:r>
            <a:endParaRPr lang="zh-TW" altLang="en-US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6743826" y="7825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 dirty="0" smtClean="0"/>
              <a:t>單位：元</a:t>
            </a:r>
            <a:endParaRPr lang="zh-TW" altLang="en-US" sz="12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5" y="987576"/>
            <a:ext cx="6503895" cy="396043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成本分析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損益結果</a:t>
            </a:r>
            <a:endParaRPr lang="zh-TW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3941016" y="4659982"/>
            <a:ext cx="3869484" cy="192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圖說文字 9"/>
          <p:cNvSpPr/>
          <p:nvPr/>
        </p:nvSpPr>
        <p:spPr>
          <a:xfrm>
            <a:off x="6516216" y="3361526"/>
            <a:ext cx="2172836" cy="1080120"/>
          </a:xfrm>
          <a:prstGeom prst="wedgeRoundRectCallout">
            <a:avLst>
              <a:gd name="adj1" fmla="val -39243"/>
              <a:gd name="adj2" fmla="val 77369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成本中以營業費用占大多數</a:t>
            </a:r>
            <a:endParaRPr lang="zh-TW" altLang="en-US" sz="2400" b="1" dirty="0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4E77-153A-427E-BD90-451C76F5F5B4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94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232795"/>
              </p:ext>
            </p:extLst>
          </p:nvPr>
        </p:nvGraphicFramePr>
        <p:xfrm>
          <a:off x="827585" y="1491631"/>
          <a:ext cx="4896544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2127"/>
                <a:gridCol w="1248139"/>
                <a:gridCol w="1248139"/>
                <a:gridCol w="1248139"/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第一年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第二年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第三年</a:t>
                      </a:r>
                      <a:endParaRPr lang="zh-TW" alt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/>
                        <a:t>營業收入</a:t>
                      </a:r>
                      <a:endParaRPr lang="zh-TW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$3,102,857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$</a:t>
                      </a:r>
                      <a:r>
                        <a:rPr lang="en-US" altLang="zh-TW" sz="1600" b="1" dirty="0" smtClean="0"/>
                        <a:t>31,028,571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$</a:t>
                      </a:r>
                      <a:r>
                        <a:rPr lang="en-US" altLang="zh-TW" sz="1600" b="1" dirty="0" smtClean="0"/>
                        <a:t>62,057,142</a:t>
                      </a:r>
                      <a:endParaRPr lang="zh-TW" altLang="en-US" sz="1600" b="1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/>
                        <a:t>營業毛利</a:t>
                      </a:r>
                      <a:endParaRPr lang="zh-TW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3,042,857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30,928,571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54,539,142</a:t>
                      </a:r>
                      <a:endParaRPr lang="zh-TW" altLang="en-US" sz="1600" b="1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/>
                        <a:t>營業利益</a:t>
                      </a:r>
                      <a:endParaRPr lang="zh-TW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6,606,807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32,038,308</a:t>
                      </a:r>
                      <a:endParaRPr lang="zh-TW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48,817,855</a:t>
                      </a:r>
                      <a:endParaRPr lang="zh-TW" altLang="en-US" sz="1600" b="1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dirty="0" smtClean="0"/>
                        <a:t>本期損益</a:t>
                      </a:r>
                      <a:endParaRPr lang="zh-TW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</a:rPr>
                        <a:t>(3,563,950)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</a:rPr>
                        <a:t>(1,109,737)</a:t>
                      </a:r>
                      <a:endParaRPr lang="zh-TW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="1" dirty="0" smtClean="0"/>
                        <a:t>5,721,287</a:t>
                      </a:r>
                      <a:endParaRPr lang="zh-TW" alt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799693" y="110873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/>
              <a:t>未來三年預估損益</a:t>
            </a:r>
            <a:endParaRPr lang="zh-TW" altLang="en-US" sz="20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成本分析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損益結果</a:t>
            </a:r>
            <a:endParaRPr lang="zh-TW" altLang="en-US" sz="2800" b="1" dirty="0"/>
          </a:p>
        </p:txBody>
      </p:sp>
      <p:sp>
        <p:nvSpPr>
          <p:cNvPr id="3" name="矩形 2"/>
          <p:cNvSpPr/>
          <p:nvPr/>
        </p:nvSpPr>
        <p:spPr>
          <a:xfrm>
            <a:off x="3215640" y="1851670"/>
            <a:ext cx="250563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圖說文字 5"/>
          <p:cNvSpPr/>
          <p:nvPr/>
        </p:nvSpPr>
        <p:spPr>
          <a:xfrm>
            <a:off x="5868144" y="1477606"/>
            <a:ext cx="2016224" cy="936104"/>
          </a:xfrm>
          <a:prstGeom prst="wedgeRoundRectCallout">
            <a:avLst>
              <a:gd name="adj1" fmla="val -60285"/>
              <a:gd name="adj2" fmla="val 4705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營收未來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大幅成長</a:t>
            </a:r>
            <a:endParaRPr lang="zh-TW" altLang="en-US" sz="2400" b="1" dirty="0"/>
          </a:p>
        </p:txBody>
      </p:sp>
      <p:sp>
        <p:nvSpPr>
          <p:cNvPr id="8" name="矩形 7"/>
          <p:cNvSpPr/>
          <p:nvPr/>
        </p:nvSpPr>
        <p:spPr>
          <a:xfrm>
            <a:off x="4459311" y="3147814"/>
            <a:ext cx="126196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5875764" y="2886824"/>
            <a:ext cx="2172836" cy="1080120"/>
          </a:xfrm>
          <a:prstGeom prst="wedgeRoundRectCallout">
            <a:avLst>
              <a:gd name="adj1" fmla="val -60285"/>
              <a:gd name="adj2" fmla="val 4705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第三年淨利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便可由負轉正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3215644" y="3147814"/>
            <a:ext cx="126196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691680" y="3651870"/>
            <a:ext cx="1884804" cy="1080120"/>
          </a:xfrm>
          <a:prstGeom prst="wedgeRoundRectCallout">
            <a:avLst>
              <a:gd name="adj1" fmla="val 70524"/>
              <a:gd name="adj2" fmla="val -60199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第二年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虧損將減少</a:t>
            </a:r>
            <a:endParaRPr lang="zh-TW" altLang="en-US" sz="2400" b="1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874BA-B357-4CB6-B416-733CAB8C334A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384C-B71C-4CF3-9199-1F91B541C2C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7475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2195736" y="976324"/>
            <a:ext cx="753136" cy="1075908"/>
          </a:xfrm>
          <a:custGeom>
            <a:avLst/>
            <a:gdLst>
              <a:gd name="connsiteX0" fmla="*/ 0 w 1075907"/>
              <a:gd name="connsiteY0" fmla="*/ 0 h 753135"/>
              <a:gd name="connsiteX1" fmla="*/ 699340 w 1075907"/>
              <a:gd name="connsiteY1" fmla="*/ 0 h 753135"/>
              <a:gd name="connsiteX2" fmla="*/ 1075907 w 1075907"/>
              <a:gd name="connsiteY2" fmla="*/ 376568 h 753135"/>
              <a:gd name="connsiteX3" fmla="*/ 699340 w 1075907"/>
              <a:gd name="connsiteY3" fmla="*/ 753135 h 753135"/>
              <a:gd name="connsiteX4" fmla="*/ 0 w 1075907"/>
              <a:gd name="connsiteY4" fmla="*/ 753135 h 753135"/>
              <a:gd name="connsiteX5" fmla="*/ 376568 w 1075907"/>
              <a:gd name="connsiteY5" fmla="*/ 376568 h 753135"/>
              <a:gd name="connsiteX6" fmla="*/ 0 w 1075907"/>
              <a:gd name="connsiteY6" fmla="*/ 0 h 75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5907" h="753135">
                <a:moveTo>
                  <a:pt x="1075906" y="0"/>
                </a:moveTo>
                <a:lnTo>
                  <a:pt x="1075906" y="489538"/>
                </a:lnTo>
                <a:lnTo>
                  <a:pt x="537953" y="753135"/>
                </a:lnTo>
                <a:lnTo>
                  <a:pt x="1" y="489538"/>
                </a:lnTo>
                <a:lnTo>
                  <a:pt x="1" y="0"/>
                </a:lnTo>
                <a:lnTo>
                  <a:pt x="537953" y="263598"/>
                </a:lnTo>
                <a:lnTo>
                  <a:pt x="1075906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2" tIns="399429" rIns="22859" bIns="399427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600" b="1" kern="1200" dirty="0" smtClean="0"/>
              <a:t>1.</a:t>
            </a:r>
            <a:endParaRPr lang="zh-TW" altLang="en-US" sz="3600" b="1" kern="1200" dirty="0"/>
          </a:p>
        </p:txBody>
      </p:sp>
      <p:sp>
        <p:nvSpPr>
          <p:cNvPr id="5" name="手繪多邊形 4"/>
          <p:cNvSpPr/>
          <p:nvPr/>
        </p:nvSpPr>
        <p:spPr>
          <a:xfrm>
            <a:off x="2948872" y="976325"/>
            <a:ext cx="4575458" cy="699708"/>
          </a:xfrm>
          <a:custGeom>
            <a:avLst/>
            <a:gdLst>
              <a:gd name="connsiteX0" fmla="*/ 116620 w 699707"/>
              <a:gd name="connsiteY0" fmla="*/ 0 h 4743136"/>
              <a:gd name="connsiteX1" fmla="*/ 583087 w 699707"/>
              <a:gd name="connsiteY1" fmla="*/ 0 h 4743136"/>
              <a:gd name="connsiteX2" fmla="*/ 699707 w 699707"/>
              <a:gd name="connsiteY2" fmla="*/ 116620 h 4743136"/>
              <a:gd name="connsiteX3" fmla="*/ 699707 w 699707"/>
              <a:gd name="connsiteY3" fmla="*/ 4743136 h 4743136"/>
              <a:gd name="connsiteX4" fmla="*/ 699707 w 699707"/>
              <a:gd name="connsiteY4" fmla="*/ 4743136 h 4743136"/>
              <a:gd name="connsiteX5" fmla="*/ 0 w 699707"/>
              <a:gd name="connsiteY5" fmla="*/ 4743136 h 4743136"/>
              <a:gd name="connsiteX6" fmla="*/ 0 w 699707"/>
              <a:gd name="connsiteY6" fmla="*/ 4743136 h 4743136"/>
              <a:gd name="connsiteX7" fmla="*/ 0 w 699707"/>
              <a:gd name="connsiteY7" fmla="*/ 116620 h 4743136"/>
              <a:gd name="connsiteX8" fmla="*/ 116620 w 699707"/>
              <a:gd name="connsiteY8" fmla="*/ 0 h 474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07" h="4743136">
                <a:moveTo>
                  <a:pt x="699707" y="790540"/>
                </a:moveTo>
                <a:lnTo>
                  <a:pt x="699707" y="3952596"/>
                </a:lnTo>
                <a:cubicBezTo>
                  <a:pt x="699707" y="4389194"/>
                  <a:pt x="692004" y="4743133"/>
                  <a:pt x="682503" y="4743133"/>
                </a:cubicBezTo>
                <a:lnTo>
                  <a:pt x="0" y="4743133"/>
                </a:lnTo>
                <a:lnTo>
                  <a:pt x="0" y="4743133"/>
                </a:lnTo>
                <a:lnTo>
                  <a:pt x="0" y="3"/>
                </a:lnTo>
                <a:lnTo>
                  <a:pt x="0" y="3"/>
                </a:lnTo>
                <a:lnTo>
                  <a:pt x="682503" y="3"/>
                </a:lnTo>
                <a:cubicBezTo>
                  <a:pt x="692004" y="3"/>
                  <a:pt x="699707" y="353942"/>
                  <a:pt x="699707" y="790540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49397" rIns="49397" bIns="49398" numCol="1" spcCol="1270" anchor="ctr" anchorCtr="0">
            <a:noAutofit/>
          </a:bodyPr>
          <a:lstStyle/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400" kern="1200" dirty="0" smtClean="0"/>
              <a:t>單車市場規模龐大有助產品推行</a:t>
            </a:r>
            <a:endParaRPr lang="zh-TW" altLang="en-US" sz="2400" kern="1200" dirty="0"/>
          </a:p>
        </p:txBody>
      </p:sp>
      <p:sp>
        <p:nvSpPr>
          <p:cNvPr id="6" name="手繪多邊形 5"/>
          <p:cNvSpPr/>
          <p:nvPr/>
        </p:nvSpPr>
        <p:spPr>
          <a:xfrm>
            <a:off x="2195736" y="1848154"/>
            <a:ext cx="753136" cy="1075907"/>
          </a:xfrm>
          <a:custGeom>
            <a:avLst/>
            <a:gdLst>
              <a:gd name="connsiteX0" fmla="*/ 0 w 1075907"/>
              <a:gd name="connsiteY0" fmla="*/ 0 h 753135"/>
              <a:gd name="connsiteX1" fmla="*/ 699340 w 1075907"/>
              <a:gd name="connsiteY1" fmla="*/ 0 h 753135"/>
              <a:gd name="connsiteX2" fmla="*/ 1075907 w 1075907"/>
              <a:gd name="connsiteY2" fmla="*/ 376568 h 753135"/>
              <a:gd name="connsiteX3" fmla="*/ 699340 w 1075907"/>
              <a:gd name="connsiteY3" fmla="*/ 753135 h 753135"/>
              <a:gd name="connsiteX4" fmla="*/ 0 w 1075907"/>
              <a:gd name="connsiteY4" fmla="*/ 753135 h 753135"/>
              <a:gd name="connsiteX5" fmla="*/ 376568 w 1075907"/>
              <a:gd name="connsiteY5" fmla="*/ 376568 h 753135"/>
              <a:gd name="connsiteX6" fmla="*/ 0 w 1075907"/>
              <a:gd name="connsiteY6" fmla="*/ 0 h 75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5907" h="753135">
                <a:moveTo>
                  <a:pt x="1075906" y="0"/>
                </a:moveTo>
                <a:lnTo>
                  <a:pt x="1075906" y="489538"/>
                </a:lnTo>
                <a:lnTo>
                  <a:pt x="537953" y="753135"/>
                </a:lnTo>
                <a:lnTo>
                  <a:pt x="1" y="489538"/>
                </a:lnTo>
                <a:lnTo>
                  <a:pt x="1" y="0"/>
                </a:lnTo>
                <a:lnTo>
                  <a:pt x="537953" y="263598"/>
                </a:lnTo>
                <a:lnTo>
                  <a:pt x="1075906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2" tIns="399428" rIns="22859" bIns="399427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600" b="1" kern="1200" dirty="0" smtClean="0"/>
              <a:t>2.</a:t>
            </a:r>
            <a:endParaRPr lang="zh-TW" altLang="en-US" sz="3600" b="1" kern="1200" dirty="0"/>
          </a:p>
        </p:txBody>
      </p:sp>
      <p:sp>
        <p:nvSpPr>
          <p:cNvPr id="7" name="手繪多邊形 6"/>
          <p:cNvSpPr/>
          <p:nvPr/>
        </p:nvSpPr>
        <p:spPr>
          <a:xfrm>
            <a:off x="2948872" y="1848153"/>
            <a:ext cx="4575458" cy="699340"/>
          </a:xfrm>
          <a:custGeom>
            <a:avLst/>
            <a:gdLst>
              <a:gd name="connsiteX0" fmla="*/ 116559 w 699339"/>
              <a:gd name="connsiteY0" fmla="*/ 0 h 4743136"/>
              <a:gd name="connsiteX1" fmla="*/ 582780 w 699339"/>
              <a:gd name="connsiteY1" fmla="*/ 0 h 4743136"/>
              <a:gd name="connsiteX2" fmla="*/ 699339 w 699339"/>
              <a:gd name="connsiteY2" fmla="*/ 116559 h 4743136"/>
              <a:gd name="connsiteX3" fmla="*/ 699339 w 699339"/>
              <a:gd name="connsiteY3" fmla="*/ 4743136 h 4743136"/>
              <a:gd name="connsiteX4" fmla="*/ 699339 w 699339"/>
              <a:gd name="connsiteY4" fmla="*/ 4743136 h 4743136"/>
              <a:gd name="connsiteX5" fmla="*/ 0 w 699339"/>
              <a:gd name="connsiteY5" fmla="*/ 4743136 h 4743136"/>
              <a:gd name="connsiteX6" fmla="*/ 0 w 699339"/>
              <a:gd name="connsiteY6" fmla="*/ 4743136 h 4743136"/>
              <a:gd name="connsiteX7" fmla="*/ 0 w 699339"/>
              <a:gd name="connsiteY7" fmla="*/ 116559 h 4743136"/>
              <a:gd name="connsiteX8" fmla="*/ 116559 w 699339"/>
              <a:gd name="connsiteY8" fmla="*/ 0 h 474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339" h="4743136">
                <a:moveTo>
                  <a:pt x="699339" y="790542"/>
                </a:moveTo>
                <a:lnTo>
                  <a:pt x="699339" y="3952594"/>
                </a:lnTo>
                <a:cubicBezTo>
                  <a:pt x="699339" y="4389198"/>
                  <a:pt x="691645" y="4743133"/>
                  <a:pt x="682153" y="4743133"/>
                </a:cubicBezTo>
                <a:lnTo>
                  <a:pt x="0" y="4743133"/>
                </a:lnTo>
                <a:lnTo>
                  <a:pt x="0" y="4743133"/>
                </a:lnTo>
                <a:lnTo>
                  <a:pt x="0" y="3"/>
                </a:lnTo>
                <a:lnTo>
                  <a:pt x="0" y="3"/>
                </a:lnTo>
                <a:lnTo>
                  <a:pt x="682153" y="3"/>
                </a:lnTo>
                <a:cubicBezTo>
                  <a:pt x="691645" y="3"/>
                  <a:pt x="699339" y="353938"/>
                  <a:pt x="699339" y="790542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49379" rIns="49379" bIns="49380" numCol="1" spcCol="1270" anchor="ctr" anchorCtr="0">
            <a:noAutofit/>
          </a:bodyPr>
          <a:lstStyle/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400" kern="1200" dirty="0" smtClean="0"/>
              <a:t>產品功能多且優於競爭者</a:t>
            </a:r>
            <a:endParaRPr lang="zh-TW" altLang="en-US" sz="2400" kern="1200" dirty="0"/>
          </a:p>
        </p:txBody>
      </p:sp>
      <p:sp>
        <p:nvSpPr>
          <p:cNvPr id="8" name="手繪多邊形 7"/>
          <p:cNvSpPr/>
          <p:nvPr/>
        </p:nvSpPr>
        <p:spPr>
          <a:xfrm>
            <a:off x="2195736" y="2719981"/>
            <a:ext cx="753136" cy="1075907"/>
          </a:xfrm>
          <a:custGeom>
            <a:avLst/>
            <a:gdLst>
              <a:gd name="connsiteX0" fmla="*/ 0 w 1075907"/>
              <a:gd name="connsiteY0" fmla="*/ 0 h 753135"/>
              <a:gd name="connsiteX1" fmla="*/ 699340 w 1075907"/>
              <a:gd name="connsiteY1" fmla="*/ 0 h 753135"/>
              <a:gd name="connsiteX2" fmla="*/ 1075907 w 1075907"/>
              <a:gd name="connsiteY2" fmla="*/ 376568 h 753135"/>
              <a:gd name="connsiteX3" fmla="*/ 699340 w 1075907"/>
              <a:gd name="connsiteY3" fmla="*/ 753135 h 753135"/>
              <a:gd name="connsiteX4" fmla="*/ 0 w 1075907"/>
              <a:gd name="connsiteY4" fmla="*/ 753135 h 753135"/>
              <a:gd name="connsiteX5" fmla="*/ 376568 w 1075907"/>
              <a:gd name="connsiteY5" fmla="*/ 376568 h 753135"/>
              <a:gd name="connsiteX6" fmla="*/ 0 w 1075907"/>
              <a:gd name="connsiteY6" fmla="*/ 0 h 75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5907" h="753135">
                <a:moveTo>
                  <a:pt x="1075906" y="0"/>
                </a:moveTo>
                <a:lnTo>
                  <a:pt x="1075906" y="489538"/>
                </a:lnTo>
                <a:lnTo>
                  <a:pt x="537953" y="753135"/>
                </a:lnTo>
                <a:lnTo>
                  <a:pt x="1" y="489538"/>
                </a:lnTo>
                <a:lnTo>
                  <a:pt x="1" y="0"/>
                </a:lnTo>
                <a:lnTo>
                  <a:pt x="537953" y="263598"/>
                </a:lnTo>
                <a:lnTo>
                  <a:pt x="1075906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2" tIns="399428" rIns="22859" bIns="399427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600" b="1" kern="1200" dirty="0" smtClean="0"/>
              <a:t>3.</a:t>
            </a:r>
            <a:endParaRPr lang="zh-TW" altLang="en-US" sz="3600" b="1" kern="1200" dirty="0"/>
          </a:p>
        </p:txBody>
      </p:sp>
      <p:sp>
        <p:nvSpPr>
          <p:cNvPr id="9" name="手繪多邊形 8"/>
          <p:cNvSpPr/>
          <p:nvPr/>
        </p:nvSpPr>
        <p:spPr>
          <a:xfrm>
            <a:off x="2948872" y="2719980"/>
            <a:ext cx="4575458" cy="699340"/>
          </a:xfrm>
          <a:custGeom>
            <a:avLst/>
            <a:gdLst>
              <a:gd name="connsiteX0" fmla="*/ 116559 w 699339"/>
              <a:gd name="connsiteY0" fmla="*/ 0 h 4743136"/>
              <a:gd name="connsiteX1" fmla="*/ 582780 w 699339"/>
              <a:gd name="connsiteY1" fmla="*/ 0 h 4743136"/>
              <a:gd name="connsiteX2" fmla="*/ 699339 w 699339"/>
              <a:gd name="connsiteY2" fmla="*/ 116559 h 4743136"/>
              <a:gd name="connsiteX3" fmla="*/ 699339 w 699339"/>
              <a:gd name="connsiteY3" fmla="*/ 4743136 h 4743136"/>
              <a:gd name="connsiteX4" fmla="*/ 699339 w 699339"/>
              <a:gd name="connsiteY4" fmla="*/ 4743136 h 4743136"/>
              <a:gd name="connsiteX5" fmla="*/ 0 w 699339"/>
              <a:gd name="connsiteY5" fmla="*/ 4743136 h 4743136"/>
              <a:gd name="connsiteX6" fmla="*/ 0 w 699339"/>
              <a:gd name="connsiteY6" fmla="*/ 4743136 h 4743136"/>
              <a:gd name="connsiteX7" fmla="*/ 0 w 699339"/>
              <a:gd name="connsiteY7" fmla="*/ 116559 h 4743136"/>
              <a:gd name="connsiteX8" fmla="*/ 116559 w 699339"/>
              <a:gd name="connsiteY8" fmla="*/ 0 h 474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339" h="4743136">
                <a:moveTo>
                  <a:pt x="699339" y="790542"/>
                </a:moveTo>
                <a:lnTo>
                  <a:pt x="699339" y="3952594"/>
                </a:lnTo>
                <a:cubicBezTo>
                  <a:pt x="699339" y="4389198"/>
                  <a:pt x="691645" y="4743133"/>
                  <a:pt x="682153" y="4743133"/>
                </a:cubicBezTo>
                <a:lnTo>
                  <a:pt x="0" y="4743133"/>
                </a:lnTo>
                <a:lnTo>
                  <a:pt x="0" y="4743133"/>
                </a:lnTo>
                <a:lnTo>
                  <a:pt x="0" y="3"/>
                </a:lnTo>
                <a:lnTo>
                  <a:pt x="0" y="3"/>
                </a:lnTo>
                <a:lnTo>
                  <a:pt x="682153" y="3"/>
                </a:lnTo>
                <a:cubicBezTo>
                  <a:pt x="691645" y="3"/>
                  <a:pt x="699339" y="353938"/>
                  <a:pt x="699339" y="790542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49379" rIns="49379" bIns="49380" numCol="1" spcCol="1270" anchor="ctr" anchorCtr="0">
            <a:noAutofit/>
          </a:bodyPr>
          <a:lstStyle/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400" kern="1200" dirty="0" smtClean="0"/>
              <a:t>創業第三年便可獲利</a:t>
            </a:r>
            <a:endParaRPr lang="zh-TW" altLang="en-US" sz="2400" kern="1200" dirty="0"/>
          </a:p>
        </p:txBody>
      </p:sp>
      <p:sp>
        <p:nvSpPr>
          <p:cNvPr id="10" name="圓角矩形 9"/>
          <p:cNvSpPr/>
          <p:nvPr/>
        </p:nvSpPr>
        <p:spPr>
          <a:xfrm>
            <a:off x="2101220" y="4155927"/>
            <a:ext cx="5616624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綜上所述 本公司前景看好 值得補助</a:t>
            </a:r>
            <a:endParaRPr lang="zh-TW" altLang="en-US" sz="24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優劣</a:t>
            </a:r>
            <a:r>
              <a:rPr lang="zh-TW" altLang="en-US" b="1" dirty="0" smtClean="0"/>
              <a:t>分析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未來展望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40E5-0143-4D04-B46A-AE2F09A1B01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8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向上箭號 30"/>
          <p:cNvSpPr/>
          <p:nvPr/>
        </p:nvSpPr>
        <p:spPr>
          <a:xfrm>
            <a:off x="3461917" y="1675752"/>
            <a:ext cx="2934861" cy="2375083"/>
          </a:xfrm>
          <a:custGeom>
            <a:avLst/>
            <a:gdLst>
              <a:gd name="connsiteX0" fmla="*/ 0 w 2623602"/>
              <a:gd name="connsiteY0" fmla="*/ 844642 h 1689283"/>
              <a:gd name="connsiteX1" fmla="*/ 1311801 w 2623602"/>
              <a:gd name="connsiteY1" fmla="*/ 0 h 1689283"/>
              <a:gd name="connsiteX2" fmla="*/ 2623602 w 2623602"/>
              <a:gd name="connsiteY2" fmla="*/ 844642 h 1689283"/>
              <a:gd name="connsiteX3" fmla="*/ 1967702 w 2623602"/>
              <a:gd name="connsiteY3" fmla="*/ 844642 h 1689283"/>
              <a:gd name="connsiteX4" fmla="*/ 1967702 w 2623602"/>
              <a:gd name="connsiteY4" fmla="*/ 1689283 h 1689283"/>
              <a:gd name="connsiteX5" fmla="*/ 655901 w 2623602"/>
              <a:gd name="connsiteY5" fmla="*/ 1689283 h 1689283"/>
              <a:gd name="connsiteX6" fmla="*/ 655901 w 2623602"/>
              <a:gd name="connsiteY6" fmla="*/ 844642 h 1689283"/>
              <a:gd name="connsiteX7" fmla="*/ 0 w 2623602"/>
              <a:gd name="connsiteY7" fmla="*/ 844642 h 1689283"/>
              <a:gd name="connsiteX0" fmla="*/ 0 w 2669322"/>
              <a:gd name="connsiteY0" fmla="*/ 905602 h 1689283"/>
              <a:gd name="connsiteX1" fmla="*/ 1357521 w 2669322"/>
              <a:gd name="connsiteY1" fmla="*/ 0 h 1689283"/>
              <a:gd name="connsiteX2" fmla="*/ 2669322 w 2669322"/>
              <a:gd name="connsiteY2" fmla="*/ 844642 h 1689283"/>
              <a:gd name="connsiteX3" fmla="*/ 2013422 w 2669322"/>
              <a:gd name="connsiteY3" fmla="*/ 844642 h 1689283"/>
              <a:gd name="connsiteX4" fmla="*/ 2013422 w 2669322"/>
              <a:gd name="connsiteY4" fmla="*/ 1689283 h 1689283"/>
              <a:gd name="connsiteX5" fmla="*/ 701621 w 2669322"/>
              <a:gd name="connsiteY5" fmla="*/ 1689283 h 1689283"/>
              <a:gd name="connsiteX6" fmla="*/ 701621 w 2669322"/>
              <a:gd name="connsiteY6" fmla="*/ 844642 h 1689283"/>
              <a:gd name="connsiteX7" fmla="*/ 0 w 2669322"/>
              <a:gd name="connsiteY7" fmla="*/ 905602 h 1689283"/>
              <a:gd name="connsiteX0" fmla="*/ 0 w 2806482"/>
              <a:gd name="connsiteY0" fmla="*/ 905602 h 1689283"/>
              <a:gd name="connsiteX1" fmla="*/ 1357521 w 2806482"/>
              <a:gd name="connsiteY1" fmla="*/ 0 h 1689283"/>
              <a:gd name="connsiteX2" fmla="*/ 2806482 w 2806482"/>
              <a:gd name="connsiteY2" fmla="*/ 920842 h 1689283"/>
              <a:gd name="connsiteX3" fmla="*/ 2013422 w 2806482"/>
              <a:gd name="connsiteY3" fmla="*/ 844642 h 1689283"/>
              <a:gd name="connsiteX4" fmla="*/ 2013422 w 2806482"/>
              <a:gd name="connsiteY4" fmla="*/ 1689283 h 1689283"/>
              <a:gd name="connsiteX5" fmla="*/ 701621 w 2806482"/>
              <a:gd name="connsiteY5" fmla="*/ 1689283 h 1689283"/>
              <a:gd name="connsiteX6" fmla="*/ 701621 w 2806482"/>
              <a:gd name="connsiteY6" fmla="*/ 844642 h 1689283"/>
              <a:gd name="connsiteX7" fmla="*/ 0 w 2806482"/>
              <a:gd name="connsiteY7" fmla="*/ 905602 h 1689283"/>
              <a:gd name="connsiteX0" fmla="*/ 0 w 2882102"/>
              <a:gd name="connsiteY0" fmla="*/ 905602 h 2375083"/>
              <a:gd name="connsiteX1" fmla="*/ 1357521 w 2882102"/>
              <a:gd name="connsiteY1" fmla="*/ 0 h 2375083"/>
              <a:gd name="connsiteX2" fmla="*/ 2806482 w 2882102"/>
              <a:gd name="connsiteY2" fmla="*/ 920842 h 2375083"/>
              <a:gd name="connsiteX3" fmla="*/ 2013422 w 2882102"/>
              <a:gd name="connsiteY3" fmla="*/ 844642 h 2375083"/>
              <a:gd name="connsiteX4" fmla="*/ 2882102 w 2882102"/>
              <a:gd name="connsiteY4" fmla="*/ 2375083 h 2375083"/>
              <a:gd name="connsiteX5" fmla="*/ 701621 w 2882102"/>
              <a:gd name="connsiteY5" fmla="*/ 1689283 h 2375083"/>
              <a:gd name="connsiteX6" fmla="*/ 701621 w 2882102"/>
              <a:gd name="connsiteY6" fmla="*/ 844642 h 2375083"/>
              <a:gd name="connsiteX7" fmla="*/ 0 w 2882102"/>
              <a:gd name="connsiteY7" fmla="*/ 905602 h 2375083"/>
              <a:gd name="connsiteX0" fmla="*/ 52759 w 2934861"/>
              <a:gd name="connsiteY0" fmla="*/ 905602 h 2375083"/>
              <a:gd name="connsiteX1" fmla="*/ 1410280 w 2934861"/>
              <a:gd name="connsiteY1" fmla="*/ 0 h 2375083"/>
              <a:gd name="connsiteX2" fmla="*/ 2859241 w 2934861"/>
              <a:gd name="connsiteY2" fmla="*/ 920842 h 2375083"/>
              <a:gd name="connsiteX3" fmla="*/ 2066181 w 2934861"/>
              <a:gd name="connsiteY3" fmla="*/ 844642 h 2375083"/>
              <a:gd name="connsiteX4" fmla="*/ 2934861 w 2934861"/>
              <a:gd name="connsiteY4" fmla="*/ 2375083 h 2375083"/>
              <a:gd name="connsiteX5" fmla="*/ 0 w 2934861"/>
              <a:gd name="connsiteY5" fmla="*/ 2359843 h 2375083"/>
              <a:gd name="connsiteX6" fmla="*/ 754380 w 2934861"/>
              <a:gd name="connsiteY6" fmla="*/ 844642 h 2375083"/>
              <a:gd name="connsiteX7" fmla="*/ 52759 w 2934861"/>
              <a:gd name="connsiteY7" fmla="*/ 905602 h 237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4861" h="2375083">
                <a:moveTo>
                  <a:pt x="52759" y="905602"/>
                </a:moveTo>
                <a:lnTo>
                  <a:pt x="1410280" y="0"/>
                </a:lnTo>
                <a:lnTo>
                  <a:pt x="2859241" y="920842"/>
                </a:lnTo>
                <a:lnTo>
                  <a:pt x="2066181" y="844642"/>
                </a:lnTo>
                <a:lnTo>
                  <a:pt x="2934861" y="2375083"/>
                </a:lnTo>
                <a:lnTo>
                  <a:pt x="0" y="2359843"/>
                </a:lnTo>
                <a:lnTo>
                  <a:pt x="754380" y="844642"/>
                </a:lnTo>
                <a:lnTo>
                  <a:pt x="52759" y="905602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619672" y="-380578"/>
            <a:ext cx="6624736" cy="4896544"/>
            <a:chOff x="1612424" y="-524594"/>
            <a:chExt cx="6624736" cy="4896544"/>
          </a:xfrm>
        </p:grpSpPr>
        <p:sp>
          <p:nvSpPr>
            <p:cNvPr id="3" name="拱形 2"/>
            <p:cNvSpPr/>
            <p:nvPr/>
          </p:nvSpPr>
          <p:spPr>
            <a:xfrm flipV="1">
              <a:off x="1859545" y="-164554"/>
              <a:ext cx="6130493" cy="4320480"/>
            </a:xfrm>
            <a:prstGeom prst="blockArc">
              <a:avLst>
                <a:gd name="adj1" fmla="val 10800000"/>
                <a:gd name="adj2" fmla="val 0"/>
                <a:gd name="adj3" fmla="val 24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拱形 3"/>
            <p:cNvSpPr/>
            <p:nvPr/>
          </p:nvSpPr>
          <p:spPr>
            <a:xfrm flipV="1">
              <a:off x="1612424" y="-524594"/>
              <a:ext cx="6624736" cy="4896544"/>
            </a:xfrm>
            <a:prstGeom prst="blockArc">
              <a:avLst>
                <a:gd name="adj1" fmla="val 10800000"/>
                <a:gd name="adj2" fmla="val 0"/>
                <a:gd name="adj3" fmla="val 249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659221" y="2221220"/>
            <a:ext cx="2175659" cy="2088232"/>
            <a:chOff x="1659217" y="2221220"/>
            <a:chExt cx="2175659" cy="2088232"/>
          </a:xfrm>
        </p:grpSpPr>
        <p:grpSp>
          <p:nvGrpSpPr>
            <p:cNvPr id="8" name="群組 7"/>
            <p:cNvGrpSpPr/>
            <p:nvPr/>
          </p:nvGrpSpPr>
          <p:grpSpPr>
            <a:xfrm>
              <a:off x="1688189" y="2221220"/>
              <a:ext cx="2088232" cy="2088232"/>
              <a:chOff x="1888517" y="2221220"/>
              <a:chExt cx="2088232" cy="2088232"/>
            </a:xfrm>
          </p:grpSpPr>
          <p:sp>
            <p:nvSpPr>
              <p:cNvPr id="6" name="橢圓 5"/>
              <p:cNvSpPr/>
              <p:nvPr/>
            </p:nvSpPr>
            <p:spPr>
              <a:xfrm>
                <a:off x="1888517" y="2221220"/>
                <a:ext cx="2088232" cy="208823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/>
              <p:cNvSpPr/>
              <p:nvPr/>
            </p:nvSpPr>
            <p:spPr>
              <a:xfrm>
                <a:off x="1951578" y="2284281"/>
                <a:ext cx="1962110" cy="1962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文字方塊 10"/>
            <p:cNvSpPr txBox="1"/>
            <p:nvPr/>
          </p:nvSpPr>
          <p:spPr>
            <a:xfrm>
              <a:off x="1659217" y="2859782"/>
              <a:ext cx="21756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/>
                <a:t>產品</a:t>
              </a:r>
              <a:r>
                <a:rPr lang="en-US" altLang="zh-TW" sz="2800" b="1" dirty="0" smtClean="0"/>
                <a:t/>
              </a:r>
              <a:br>
                <a:rPr lang="en-US" altLang="zh-TW" sz="2800" b="1" dirty="0" smtClean="0"/>
              </a:br>
              <a:r>
                <a:rPr lang="zh-TW" altLang="en-US" sz="2800" b="1" dirty="0" smtClean="0"/>
                <a:t>高服務品質</a:t>
              </a:r>
              <a:endParaRPr lang="zh-TW" altLang="en-US" sz="2800" b="1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3859630" y="2797284"/>
            <a:ext cx="2088232" cy="2088232"/>
            <a:chOff x="3859630" y="2797284"/>
            <a:chExt cx="2088232" cy="2088232"/>
          </a:xfrm>
        </p:grpSpPr>
        <p:grpSp>
          <p:nvGrpSpPr>
            <p:cNvPr id="19" name="群組 18"/>
            <p:cNvGrpSpPr/>
            <p:nvPr/>
          </p:nvGrpSpPr>
          <p:grpSpPr>
            <a:xfrm>
              <a:off x="3859630" y="2797284"/>
              <a:ext cx="2088232" cy="2088232"/>
              <a:chOff x="1888517" y="2221220"/>
              <a:chExt cx="2088232" cy="2088232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1888517" y="2221220"/>
                <a:ext cx="2088232" cy="208823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1951578" y="2284281"/>
                <a:ext cx="1962110" cy="1962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3953575" y="3468945"/>
              <a:ext cx="19003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/>
                <a:t>創新</a:t>
              </a:r>
              <a:r>
                <a:rPr lang="en-US" altLang="zh-TW" sz="2800" b="1" dirty="0" smtClean="0"/>
                <a:t/>
              </a:r>
              <a:br>
                <a:rPr lang="en-US" altLang="zh-TW" sz="2800" b="1" dirty="0" smtClean="0"/>
              </a:br>
              <a:r>
                <a:rPr lang="zh-TW" altLang="en-US" sz="2800" b="1" dirty="0" smtClean="0"/>
                <a:t>加值服務</a:t>
              </a:r>
              <a:endParaRPr lang="zh-TW" altLang="en-US" sz="2800" b="1" dirty="0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5972616" y="2223513"/>
            <a:ext cx="2232248" cy="2088232"/>
            <a:chOff x="5972616" y="2223512"/>
            <a:chExt cx="2232248" cy="2088232"/>
          </a:xfrm>
        </p:grpSpPr>
        <p:grpSp>
          <p:nvGrpSpPr>
            <p:cNvPr id="25" name="群組 24"/>
            <p:cNvGrpSpPr/>
            <p:nvPr/>
          </p:nvGrpSpPr>
          <p:grpSpPr>
            <a:xfrm>
              <a:off x="6044624" y="2223512"/>
              <a:ext cx="2088232" cy="2088232"/>
              <a:chOff x="1888517" y="2221220"/>
              <a:chExt cx="2088232" cy="2088232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888517" y="2221220"/>
                <a:ext cx="2088232" cy="20882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1951578" y="2284281"/>
                <a:ext cx="1962110" cy="1962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glow" dir="t">
                  <a:rot lat="0" lon="0" rev="87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5972616" y="2892880"/>
              <a:ext cx="2232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/>
                <a:t>滿足顧客</a:t>
              </a:r>
              <a:r>
                <a:rPr lang="en-US" altLang="zh-TW" sz="2400" b="1" dirty="0" smtClean="0"/>
                <a:t/>
              </a:r>
              <a:br>
                <a:rPr lang="en-US" altLang="zh-TW" sz="2400" b="1" dirty="0" smtClean="0"/>
              </a:br>
              <a:r>
                <a:rPr lang="zh-TW" altLang="en-US" sz="2400" b="1" dirty="0" smtClean="0"/>
                <a:t>即時資訊需求</a:t>
              </a:r>
              <a:endParaRPr lang="zh-TW" altLang="en-US" sz="2400" b="1" dirty="0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優劣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分析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未來展望</a:t>
            </a:r>
            <a:endParaRPr lang="zh-TW" altLang="en-US" b="1" dirty="0"/>
          </a:p>
        </p:txBody>
      </p:sp>
      <p:sp>
        <p:nvSpPr>
          <p:cNvPr id="10" name="圓角矩形 9"/>
          <p:cNvSpPr/>
          <p:nvPr/>
        </p:nvSpPr>
        <p:spPr>
          <a:xfrm>
            <a:off x="1904213" y="2139703"/>
            <a:ext cx="1656184" cy="50405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服務品質</a:t>
            </a:r>
            <a:endParaRPr lang="zh-TW" altLang="en-US" sz="2400" b="1" dirty="0"/>
          </a:p>
        </p:txBody>
      </p:sp>
      <p:sp>
        <p:nvSpPr>
          <p:cNvPr id="20" name="圓角矩形 19"/>
          <p:cNvSpPr/>
          <p:nvPr/>
        </p:nvSpPr>
        <p:spPr>
          <a:xfrm>
            <a:off x="4075654" y="2715766"/>
            <a:ext cx="1656184" cy="5040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創新</a:t>
            </a:r>
            <a:endParaRPr lang="zh-TW" altLang="en-US" sz="2400" b="1" dirty="0"/>
          </a:p>
        </p:txBody>
      </p:sp>
      <p:sp>
        <p:nvSpPr>
          <p:cNvPr id="26" name="圓角矩形 25"/>
          <p:cNvSpPr/>
          <p:nvPr/>
        </p:nvSpPr>
        <p:spPr>
          <a:xfrm>
            <a:off x="6260648" y="2141995"/>
            <a:ext cx="1656184" cy="5040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顧客滿足</a:t>
            </a:r>
            <a:endParaRPr lang="zh-TW" altLang="en-US" sz="2400" b="1" dirty="0"/>
          </a:p>
        </p:txBody>
      </p:sp>
      <p:sp>
        <p:nvSpPr>
          <p:cNvPr id="32" name="圓角矩形 31"/>
          <p:cNvSpPr/>
          <p:nvPr/>
        </p:nvSpPr>
        <p:spPr>
          <a:xfrm>
            <a:off x="1942475" y="915566"/>
            <a:ext cx="5974361" cy="648072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提供背包</a:t>
            </a:r>
            <a:r>
              <a:rPr lang="zh-TW" altLang="en-US" sz="2800" b="1" dirty="0" smtClean="0"/>
              <a:t>客旅途中各種資訊加值服務</a:t>
            </a:r>
            <a:endParaRPr lang="zh-TW" altLang="en-US" sz="2800" b="1" dirty="0"/>
          </a:p>
        </p:txBody>
      </p:sp>
      <p:sp>
        <p:nvSpPr>
          <p:cNvPr id="37" name="日期版面配置區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96-4DFB-4523-A4A8-9BDE0896E5A0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8" name="投影片編號版面配置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13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 animBg="1"/>
      <p:bldP spid="20" grpId="0" animBg="1"/>
      <p:bldP spid="26" grpId="0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拱形 9"/>
          <p:cNvSpPr/>
          <p:nvPr/>
        </p:nvSpPr>
        <p:spPr>
          <a:xfrm rot="11747731">
            <a:off x="2772000" y="771750"/>
            <a:ext cx="3600000" cy="360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拱形 13"/>
          <p:cNvSpPr/>
          <p:nvPr/>
        </p:nvSpPr>
        <p:spPr>
          <a:xfrm>
            <a:off x="2952000" y="951750"/>
            <a:ext cx="3240000" cy="324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拱形 14"/>
          <p:cNvSpPr/>
          <p:nvPr/>
        </p:nvSpPr>
        <p:spPr>
          <a:xfrm rot="11747731">
            <a:off x="3132000" y="1131750"/>
            <a:ext cx="2880000" cy="288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拱形 15"/>
          <p:cNvSpPr/>
          <p:nvPr/>
        </p:nvSpPr>
        <p:spPr>
          <a:xfrm>
            <a:off x="3312000" y="1311750"/>
            <a:ext cx="2520000" cy="252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拱形 16"/>
          <p:cNvSpPr/>
          <p:nvPr/>
        </p:nvSpPr>
        <p:spPr>
          <a:xfrm rot="11747731">
            <a:off x="3492000" y="1491750"/>
            <a:ext cx="2160000" cy="2160000"/>
          </a:xfrm>
          <a:prstGeom prst="blockArc">
            <a:avLst>
              <a:gd name="adj1" fmla="val 10800000"/>
              <a:gd name="adj2" fmla="val 2656406"/>
              <a:gd name="adj3" fmla="val 148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40" y="1131590"/>
            <a:ext cx="3153321" cy="2297587"/>
          </a:xfrm>
          <a:prstGeom prst="rect">
            <a:avLst/>
          </a:prstGeom>
        </p:spPr>
      </p:pic>
      <p:grpSp>
        <p:nvGrpSpPr>
          <p:cNvPr id="20" name="群組 19"/>
          <p:cNvGrpSpPr/>
          <p:nvPr userDrawn="1"/>
        </p:nvGrpSpPr>
        <p:grpSpPr>
          <a:xfrm>
            <a:off x="2614953" y="267494"/>
            <a:ext cx="684000" cy="684000"/>
            <a:chOff x="1115616" y="1491630"/>
            <a:chExt cx="684000" cy="684000"/>
          </a:xfrm>
        </p:grpSpPr>
        <p:grpSp>
          <p:nvGrpSpPr>
            <p:cNvPr id="26" name="群組 25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28" name="橢圓 27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橢圓 26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422477" y="267494"/>
            <a:ext cx="684000" cy="684000"/>
            <a:chOff x="1115616" y="1491630"/>
            <a:chExt cx="684000" cy="684000"/>
          </a:xfrm>
        </p:grpSpPr>
        <p:grpSp>
          <p:nvGrpSpPr>
            <p:cNvPr id="31" name="群組 3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33" name="橢圓 3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橢圓 3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4230001" y="267494"/>
            <a:ext cx="684000" cy="684000"/>
            <a:chOff x="1115616" y="1491630"/>
            <a:chExt cx="684000" cy="684000"/>
          </a:xfrm>
        </p:grpSpPr>
        <p:grpSp>
          <p:nvGrpSpPr>
            <p:cNvPr id="61" name="群組 6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63" name="橢圓 6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2" name="橢圓 6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5037525" y="267494"/>
            <a:ext cx="684000" cy="684000"/>
            <a:chOff x="1115616" y="1491630"/>
            <a:chExt cx="684000" cy="684000"/>
          </a:xfrm>
        </p:grpSpPr>
        <p:grpSp>
          <p:nvGrpSpPr>
            <p:cNvPr id="66" name="群組 65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68" name="橢圓 67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8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7" name="橢圓 66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5845048" y="267494"/>
            <a:ext cx="684000" cy="684000"/>
            <a:chOff x="1115616" y="1491630"/>
            <a:chExt cx="684000" cy="684000"/>
          </a:xfrm>
        </p:grpSpPr>
        <p:grpSp>
          <p:nvGrpSpPr>
            <p:cNvPr id="71" name="群組 70"/>
            <p:cNvGrpSpPr/>
            <p:nvPr userDrawn="1"/>
          </p:nvGrpSpPr>
          <p:grpSpPr>
            <a:xfrm>
              <a:off x="1115616" y="1491630"/>
              <a:ext cx="684000" cy="684000"/>
              <a:chOff x="2199960" y="1927870"/>
              <a:chExt cx="684000" cy="684000"/>
            </a:xfrm>
          </p:grpSpPr>
          <p:sp>
            <p:nvSpPr>
              <p:cNvPr id="73" name="橢圓 72"/>
              <p:cNvSpPr/>
              <p:nvPr userDrawn="1"/>
            </p:nvSpPr>
            <p:spPr>
              <a:xfrm>
                <a:off x="2199960" y="1927870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橢圓 73"/>
              <p:cNvSpPr/>
              <p:nvPr userDrawn="1"/>
            </p:nvSpPr>
            <p:spPr>
              <a:xfrm>
                <a:off x="2253960" y="1981870"/>
                <a:ext cx="576000" cy="576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2" name="橢圓 71"/>
            <p:cNvSpPr/>
            <p:nvPr userDrawn="1"/>
          </p:nvSpPr>
          <p:spPr>
            <a:xfrm>
              <a:off x="1219061" y="1559173"/>
              <a:ext cx="477110" cy="360040"/>
            </a:xfrm>
            <a:prstGeom prst="ellipse">
              <a:avLst/>
            </a:prstGeom>
            <a:gradFill>
              <a:gsLst>
                <a:gs pos="0">
                  <a:schemeClr val="bg1">
                    <a:alpha val="7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6" name="文字方塊 75"/>
          <p:cNvSpPr txBox="1"/>
          <p:nvPr/>
        </p:nvSpPr>
        <p:spPr>
          <a:xfrm>
            <a:off x="2303748" y="350785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粗黑體" pitchFamily="49" charset="-120"/>
                <a:ea typeface="華康粗黑體" pitchFamily="49" charset="-120"/>
              </a:rPr>
              <a:t>方便行公司</a:t>
            </a:r>
          </a:p>
        </p:txBody>
      </p:sp>
      <p:sp>
        <p:nvSpPr>
          <p:cNvPr id="77" name="文字方塊 76"/>
          <p:cNvSpPr txBox="1"/>
          <p:nvPr/>
        </p:nvSpPr>
        <p:spPr>
          <a:xfrm>
            <a:off x="2303748" y="4266843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粗黑體" pitchFamily="49" charset="-120"/>
                <a:ea typeface="華康粗黑體" pitchFamily="49" charset="-120"/>
              </a:rPr>
              <a:t>謝謝觀賞</a:t>
            </a:r>
            <a:endParaRPr lang="zh-TW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華康粗黑體" pitchFamily="49" charset="-120"/>
              <a:ea typeface="華康粗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8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5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76" grpId="0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172-113E-4790-B5B0-396E965A93F9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0760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拱形 7"/>
          <p:cNvSpPr/>
          <p:nvPr/>
        </p:nvSpPr>
        <p:spPr>
          <a:xfrm>
            <a:off x="433846" y="317975"/>
            <a:ext cx="4075507" cy="4075507"/>
          </a:xfrm>
          <a:prstGeom prst="blockArc">
            <a:avLst>
              <a:gd name="adj1" fmla="val 18900000"/>
              <a:gd name="adj2" fmla="val 2700000"/>
              <a:gd name="adj3" fmla="val 53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手繪多邊形 8"/>
          <p:cNvSpPr/>
          <p:nvPr/>
        </p:nvSpPr>
        <p:spPr>
          <a:xfrm>
            <a:off x="4196639" y="1076070"/>
            <a:ext cx="4104674" cy="465263"/>
          </a:xfrm>
          <a:custGeom>
            <a:avLst/>
            <a:gdLst>
              <a:gd name="connsiteX0" fmla="*/ 0 w 4104674"/>
              <a:gd name="connsiteY0" fmla="*/ 0 h 465263"/>
              <a:gd name="connsiteX1" fmla="*/ 4104674 w 4104674"/>
              <a:gd name="connsiteY1" fmla="*/ 0 h 465263"/>
              <a:gd name="connsiteX2" fmla="*/ 4104674 w 4104674"/>
              <a:gd name="connsiteY2" fmla="*/ 465263 h 465263"/>
              <a:gd name="connsiteX3" fmla="*/ 0 w 4104674"/>
              <a:gd name="connsiteY3" fmla="*/ 465263 h 465263"/>
              <a:gd name="connsiteX4" fmla="*/ 0 w 4104674"/>
              <a:gd name="connsiteY4" fmla="*/ 0 h 46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74" h="465263">
                <a:moveTo>
                  <a:pt x="0" y="0"/>
                </a:moveTo>
                <a:lnTo>
                  <a:pt x="4104674" y="0"/>
                </a:lnTo>
                <a:lnTo>
                  <a:pt x="4104674" y="465263"/>
                </a:lnTo>
                <a:lnTo>
                  <a:pt x="0" y="4652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9303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/>
              <a:t>讓單車族背包客在旅途中更加方便</a:t>
            </a:r>
            <a:endParaRPr lang="zh-TW" altLang="en-US" sz="1800" b="1" kern="1200" dirty="0"/>
          </a:p>
        </p:txBody>
      </p:sp>
      <p:sp>
        <p:nvSpPr>
          <p:cNvPr id="11" name="手繪多邊形 10"/>
          <p:cNvSpPr/>
          <p:nvPr/>
        </p:nvSpPr>
        <p:spPr>
          <a:xfrm>
            <a:off x="4463390" y="1774087"/>
            <a:ext cx="3837927" cy="465263"/>
          </a:xfrm>
          <a:custGeom>
            <a:avLst/>
            <a:gdLst>
              <a:gd name="connsiteX0" fmla="*/ 0 w 3837927"/>
              <a:gd name="connsiteY0" fmla="*/ 0 h 465263"/>
              <a:gd name="connsiteX1" fmla="*/ 3837927 w 3837927"/>
              <a:gd name="connsiteY1" fmla="*/ 0 h 465263"/>
              <a:gd name="connsiteX2" fmla="*/ 3837927 w 3837927"/>
              <a:gd name="connsiteY2" fmla="*/ 465263 h 465263"/>
              <a:gd name="connsiteX3" fmla="*/ 0 w 3837927"/>
              <a:gd name="connsiteY3" fmla="*/ 465263 h 465263"/>
              <a:gd name="connsiteX4" fmla="*/ 0 w 3837927"/>
              <a:gd name="connsiteY4" fmla="*/ 0 h 46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927" h="465263">
                <a:moveTo>
                  <a:pt x="0" y="0"/>
                </a:moveTo>
                <a:lnTo>
                  <a:pt x="3837927" y="0"/>
                </a:lnTo>
                <a:lnTo>
                  <a:pt x="3837927" y="465263"/>
                </a:lnTo>
                <a:lnTo>
                  <a:pt x="0" y="4652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9303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800" b="1" kern="1200" dirty="0" smtClean="0"/>
              <a:t>利用人手一機的行動手持裝置</a:t>
            </a:r>
            <a:endParaRPr lang="zh-TW" altLang="en-US" sz="1800" b="1" kern="1200" dirty="0"/>
          </a:p>
        </p:txBody>
      </p:sp>
      <p:sp>
        <p:nvSpPr>
          <p:cNvPr id="13" name="手繪多邊形 12"/>
          <p:cNvSpPr/>
          <p:nvPr/>
        </p:nvSpPr>
        <p:spPr>
          <a:xfrm>
            <a:off x="4463390" y="2472104"/>
            <a:ext cx="3837927" cy="465263"/>
          </a:xfrm>
          <a:custGeom>
            <a:avLst/>
            <a:gdLst>
              <a:gd name="connsiteX0" fmla="*/ 0 w 3837927"/>
              <a:gd name="connsiteY0" fmla="*/ 0 h 465263"/>
              <a:gd name="connsiteX1" fmla="*/ 3837927 w 3837927"/>
              <a:gd name="connsiteY1" fmla="*/ 0 h 465263"/>
              <a:gd name="connsiteX2" fmla="*/ 3837927 w 3837927"/>
              <a:gd name="connsiteY2" fmla="*/ 465263 h 465263"/>
              <a:gd name="connsiteX3" fmla="*/ 0 w 3837927"/>
              <a:gd name="connsiteY3" fmla="*/ 465263 h 465263"/>
              <a:gd name="connsiteX4" fmla="*/ 0 w 3837927"/>
              <a:gd name="connsiteY4" fmla="*/ 0 h 46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927" h="465263">
                <a:moveTo>
                  <a:pt x="0" y="0"/>
                </a:moveTo>
                <a:lnTo>
                  <a:pt x="3837927" y="0"/>
                </a:lnTo>
                <a:lnTo>
                  <a:pt x="3837927" y="465263"/>
                </a:lnTo>
                <a:lnTo>
                  <a:pt x="0" y="4652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9303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800" b="1" kern="1200" dirty="0" smtClean="0"/>
              <a:t>提供良好的手機</a:t>
            </a:r>
            <a:r>
              <a:rPr lang="en-US" sz="1800" b="1" kern="1200" dirty="0" smtClean="0"/>
              <a:t>App</a:t>
            </a:r>
            <a:r>
              <a:rPr lang="zh-TW" sz="1800" b="1" kern="1200" dirty="0" smtClean="0"/>
              <a:t>服務</a:t>
            </a:r>
            <a:endParaRPr lang="zh-TW" altLang="en-US" sz="1800" b="1" kern="1200" dirty="0"/>
          </a:p>
        </p:txBody>
      </p:sp>
      <p:sp>
        <p:nvSpPr>
          <p:cNvPr id="15" name="手繪多邊形 14"/>
          <p:cNvSpPr/>
          <p:nvPr/>
        </p:nvSpPr>
        <p:spPr>
          <a:xfrm>
            <a:off x="4196639" y="3170121"/>
            <a:ext cx="4104674" cy="465263"/>
          </a:xfrm>
          <a:custGeom>
            <a:avLst/>
            <a:gdLst>
              <a:gd name="connsiteX0" fmla="*/ 0 w 4104674"/>
              <a:gd name="connsiteY0" fmla="*/ 0 h 465263"/>
              <a:gd name="connsiteX1" fmla="*/ 4104674 w 4104674"/>
              <a:gd name="connsiteY1" fmla="*/ 0 h 465263"/>
              <a:gd name="connsiteX2" fmla="*/ 4104674 w 4104674"/>
              <a:gd name="connsiteY2" fmla="*/ 465263 h 465263"/>
              <a:gd name="connsiteX3" fmla="*/ 0 w 4104674"/>
              <a:gd name="connsiteY3" fmla="*/ 465263 h 465263"/>
              <a:gd name="connsiteX4" fmla="*/ 0 w 4104674"/>
              <a:gd name="connsiteY4" fmla="*/ 0 h 46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74" h="465263">
                <a:moveTo>
                  <a:pt x="0" y="0"/>
                </a:moveTo>
                <a:lnTo>
                  <a:pt x="4104674" y="0"/>
                </a:lnTo>
                <a:lnTo>
                  <a:pt x="4104674" y="465263"/>
                </a:lnTo>
                <a:lnTo>
                  <a:pt x="0" y="4652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9303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800" b="1" kern="1200" dirty="0" smtClean="0"/>
              <a:t>解決單車族背包客</a:t>
            </a:r>
            <a:r>
              <a:rPr lang="zh-TW" sz="1800" b="1" kern="1200" dirty="0" smtClean="0"/>
              <a:t>的需求問題</a:t>
            </a:r>
            <a:endParaRPr lang="zh-TW" altLang="en-US" sz="1800" b="1" kern="1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187628" y="1203600"/>
            <a:ext cx="2562225" cy="2405881"/>
            <a:chOff x="1187624" y="1635646"/>
            <a:chExt cx="2562225" cy="240588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635646"/>
              <a:ext cx="2562225" cy="1866900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1424620" y="3579862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/>
                <a:t>創 業 緣起</a:t>
              </a:r>
              <a:endParaRPr lang="zh-TW" altLang="en-US" sz="2400" b="1" dirty="0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1547664" y="4155927"/>
            <a:ext cx="6696744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/>
              <a:t>提供</a:t>
            </a:r>
            <a:r>
              <a:rPr lang="zh-TW" altLang="zh-TW" sz="2400" b="1" dirty="0" smtClean="0"/>
              <a:t>更豐富</a:t>
            </a:r>
            <a:r>
              <a:rPr lang="zh-TW" altLang="zh-TW" sz="2400" b="1" dirty="0"/>
              <a:t>、多元、加值的</a:t>
            </a:r>
            <a:r>
              <a:rPr lang="en-US" altLang="zh-TW" sz="2400" b="1" dirty="0"/>
              <a:t>App</a:t>
            </a:r>
            <a:r>
              <a:rPr lang="zh-TW" altLang="zh-TW" sz="2400" b="1" dirty="0"/>
              <a:t>服務給</a:t>
            </a:r>
            <a:r>
              <a:rPr lang="zh-TW" altLang="zh-TW" sz="2400" b="1" dirty="0" smtClean="0"/>
              <a:t>客戶使用</a:t>
            </a:r>
            <a:endParaRPr lang="zh-TW" altLang="en-US" sz="2400" b="1" dirty="0"/>
          </a:p>
        </p:txBody>
      </p:sp>
      <p:grpSp>
        <p:nvGrpSpPr>
          <p:cNvPr id="22" name="群組 21"/>
          <p:cNvGrpSpPr/>
          <p:nvPr/>
        </p:nvGrpSpPr>
        <p:grpSpPr>
          <a:xfrm>
            <a:off x="3905853" y="1017912"/>
            <a:ext cx="581579" cy="581579"/>
            <a:chOff x="3905849" y="1017910"/>
            <a:chExt cx="581579" cy="581579"/>
          </a:xfrm>
        </p:grpSpPr>
        <p:sp>
          <p:nvSpPr>
            <p:cNvPr id="10" name="橢圓 9"/>
            <p:cNvSpPr/>
            <p:nvPr/>
          </p:nvSpPr>
          <p:spPr>
            <a:xfrm>
              <a:off x="3905849" y="1017910"/>
              <a:ext cx="581579" cy="581579"/>
            </a:xfrm>
            <a:prstGeom prst="ellipse">
              <a:avLst/>
            </a:prstGeom>
            <a:ln w="38100"/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文字方塊 16"/>
            <p:cNvSpPr txBox="1"/>
            <p:nvPr/>
          </p:nvSpPr>
          <p:spPr>
            <a:xfrm>
              <a:off x="4051243" y="1047089"/>
              <a:ext cx="29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2"/>
                  </a:solidFill>
                </a:rPr>
                <a:t>1</a:t>
              </a:r>
              <a:endParaRPr lang="zh-TW" altLang="en-US" sz="28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172600" y="1715929"/>
            <a:ext cx="581579" cy="581579"/>
            <a:chOff x="4172596" y="1715927"/>
            <a:chExt cx="581579" cy="581579"/>
          </a:xfrm>
        </p:grpSpPr>
        <p:sp>
          <p:nvSpPr>
            <p:cNvPr id="12" name="橢圓 11"/>
            <p:cNvSpPr/>
            <p:nvPr/>
          </p:nvSpPr>
          <p:spPr>
            <a:xfrm>
              <a:off x="4172596" y="1715927"/>
              <a:ext cx="581579" cy="581579"/>
            </a:xfrm>
            <a:prstGeom prst="ellipse">
              <a:avLst/>
            </a:prstGeom>
            <a:ln w="38100"/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字方塊 17"/>
            <p:cNvSpPr txBox="1"/>
            <p:nvPr/>
          </p:nvSpPr>
          <p:spPr>
            <a:xfrm>
              <a:off x="4317991" y="1745106"/>
              <a:ext cx="29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3"/>
                  </a:solidFill>
                </a:rPr>
                <a:t>2</a:t>
              </a:r>
              <a:endParaRPr lang="zh-TW" altLang="en-US" sz="28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172600" y="2413946"/>
            <a:ext cx="581579" cy="581579"/>
            <a:chOff x="4172596" y="2413944"/>
            <a:chExt cx="581579" cy="581579"/>
          </a:xfrm>
        </p:grpSpPr>
        <p:sp>
          <p:nvSpPr>
            <p:cNvPr id="14" name="橢圓 13"/>
            <p:cNvSpPr/>
            <p:nvPr/>
          </p:nvSpPr>
          <p:spPr>
            <a:xfrm>
              <a:off x="4172596" y="2413944"/>
              <a:ext cx="581579" cy="581579"/>
            </a:xfrm>
            <a:prstGeom prst="ellipse">
              <a:avLst/>
            </a:prstGeom>
            <a:ln w="38100"/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文字方塊 18"/>
            <p:cNvSpPr txBox="1"/>
            <p:nvPr/>
          </p:nvSpPr>
          <p:spPr>
            <a:xfrm>
              <a:off x="4317990" y="2443123"/>
              <a:ext cx="29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4"/>
                  </a:solidFill>
                </a:rPr>
                <a:t>3</a:t>
              </a:r>
              <a:endParaRPr lang="zh-TW" alt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905853" y="3111963"/>
            <a:ext cx="581579" cy="581579"/>
            <a:chOff x="3905849" y="3111961"/>
            <a:chExt cx="581579" cy="581579"/>
          </a:xfrm>
        </p:grpSpPr>
        <p:sp>
          <p:nvSpPr>
            <p:cNvPr id="16" name="橢圓 15"/>
            <p:cNvSpPr/>
            <p:nvPr/>
          </p:nvSpPr>
          <p:spPr>
            <a:xfrm>
              <a:off x="3905849" y="3111961"/>
              <a:ext cx="581579" cy="581579"/>
            </a:xfrm>
            <a:prstGeom prst="ellipse">
              <a:avLst/>
            </a:prstGeom>
            <a:ln w="38100"/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文字方塊 19"/>
            <p:cNvSpPr txBox="1"/>
            <p:nvPr/>
          </p:nvSpPr>
          <p:spPr>
            <a:xfrm>
              <a:off x="4051244" y="3135397"/>
              <a:ext cx="29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/>
                  </a:solidFill>
                </a:rPr>
                <a:t>4</a:t>
              </a:r>
              <a:endParaRPr lang="zh-TW" altLang="en-US" sz="28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2339752" y="24774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創業緣起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公司簡介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組織架構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5FFE-6294-4BB3-A1D8-EC55D5E9BF88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8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1023543" y="843559"/>
            <a:ext cx="3977375" cy="3960440"/>
            <a:chOff x="1023539" y="843558"/>
            <a:chExt cx="3977375" cy="39604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5" name="群組 4"/>
            <p:cNvGrpSpPr/>
            <p:nvPr/>
          </p:nvGrpSpPr>
          <p:grpSpPr>
            <a:xfrm>
              <a:off x="1023539" y="843558"/>
              <a:ext cx="3960440" cy="3960440"/>
              <a:chOff x="1023539" y="843558"/>
              <a:chExt cx="3960440" cy="3960440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1023539" y="843558"/>
                <a:ext cx="3960440" cy="39604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橢圓 2"/>
              <p:cNvSpPr/>
              <p:nvPr/>
            </p:nvSpPr>
            <p:spPr>
              <a:xfrm>
                <a:off x="1127359" y="947378"/>
                <a:ext cx="3752800" cy="3752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等腰三角形 15"/>
            <p:cNvSpPr/>
            <p:nvPr/>
          </p:nvSpPr>
          <p:spPr>
            <a:xfrm rot="3675544">
              <a:off x="4732747" y="1799602"/>
              <a:ext cx="288032" cy="248303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563599" y="156364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方便行有限公司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1585258" y="2211711"/>
            <a:ext cx="1259160" cy="3600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資本額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25610" y="2571750"/>
            <a:ext cx="1568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50</a:t>
            </a:r>
            <a:r>
              <a:rPr lang="zh-TW" altLang="en-US" sz="1600" b="1" dirty="0" smtClean="0"/>
              <a:t>萬元</a:t>
            </a:r>
            <a:endParaRPr lang="zh-TW" altLang="en-US" sz="1600" b="1" dirty="0"/>
          </a:p>
        </p:txBody>
      </p:sp>
      <p:sp>
        <p:nvSpPr>
          <p:cNvPr id="8" name="圓角矩形 7"/>
          <p:cNvSpPr/>
          <p:nvPr/>
        </p:nvSpPr>
        <p:spPr>
          <a:xfrm>
            <a:off x="3163101" y="2211711"/>
            <a:ext cx="1259160" cy="3600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員工人數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3003453" y="2571750"/>
            <a:ext cx="1568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5</a:t>
            </a:r>
            <a:r>
              <a:rPr lang="zh-TW" altLang="en-US" sz="1600" b="1" dirty="0" smtClean="0"/>
              <a:t>人</a:t>
            </a:r>
            <a:endParaRPr lang="zh-TW" altLang="en-US" sz="1600" b="1" dirty="0"/>
          </a:p>
        </p:txBody>
      </p:sp>
      <p:sp>
        <p:nvSpPr>
          <p:cNvPr id="10" name="圓角矩形 9"/>
          <p:cNvSpPr/>
          <p:nvPr/>
        </p:nvSpPr>
        <p:spPr>
          <a:xfrm>
            <a:off x="1585258" y="3063554"/>
            <a:ext cx="1259160" cy="3600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主要業務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354521" y="3423595"/>
            <a:ext cx="172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/>
              <a:t>單車族休閒活動的手機</a:t>
            </a:r>
            <a:r>
              <a:rPr lang="en-US" altLang="zh-TW" sz="1600" b="1" dirty="0" smtClean="0"/>
              <a:t>App</a:t>
            </a:r>
            <a:r>
              <a:rPr lang="zh-TW" altLang="en-US" sz="1600" b="1" dirty="0" smtClean="0"/>
              <a:t>服務</a:t>
            </a:r>
            <a:endParaRPr lang="zh-TW" altLang="en-US" sz="1600" b="1" dirty="0"/>
          </a:p>
        </p:txBody>
      </p:sp>
      <p:sp>
        <p:nvSpPr>
          <p:cNvPr id="12" name="圓角矩形 11"/>
          <p:cNvSpPr/>
          <p:nvPr/>
        </p:nvSpPr>
        <p:spPr>
          <a:xfrm>
            <a:off x="3163101" y="3063554"/>
            <a:ext cx="1259160" cy="3600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最新產品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932364" y="3423595"/>
            <a:ext cx="172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/>
              <a:t>單車輕旅遊</a:t>
            </a:r>
            <a:r>
              <a:rPr lang="en-US" altLang="zh-TW" sz="1600" b="1" dirty="0" smtClean="0"/>
              <a:t/>
            </a:r>
            <a:br>
              <a:rPr lang="en-US" altLang="zh-TW" sz="1600" b="1" dirty="0" smtClean="0"/>
            </a:br>
            <a:r>
              <a:rPr lang="en-US" altLang="zh-TW" sz="1600" b="1" dirty="0" smtClean="0"/>
              <a:t>App</a:t>
            </a:r>
            <a:r>
              <a:rPr lang="zh-TW" altLang="en-US" sz="1600" b="1" dirty="0" smtClean="0"/>
              <a:t>系統</a:t>
            </a:r>
            <a:endParaRPr lang="zh-TW" altLang="en-US" sz="1600" b="1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5" y="854953"/>
            <a:ext cx="3291466" cy="2398243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5400095" y="3507854"/>
            <a:ext cx="3229909" cy="864096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提供背包客旅途中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各種資訊加值服務</a:t>
            </a:r>
            <a:endParaRPr lang="zh-TW" altLang="en-US" sz="24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2339752" y="25820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創業緣起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公司簡介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組織架構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E264-F38F-4133-A558-2A58D11F643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0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845642066"/>
              </p:ext>
            </p:extLst>
          </p:nvPr>
        </p:nvGraphicFramePr>
        <p:xfrm>
          <a:off x="947428" y="339502"/>
          <a:ext cx="77768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/>
          <p:cNvSpPr/>
          <p:nvPr/>
        </p:nvSpPr>
        <p:spPr>
          <a:xfrm>
            <a:off x="2711624" y="4083918"/>
            <a:ext cx="4248472" cy="576064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分工清楚 強化組織效能</a:t>
            </a:r>
            <a:endParaRPr lang="zh-TW" altLang="en-US" sz="24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2339752" y="24774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創業緣起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公司簡介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組織架構</a:t>
            </a:r>
            <a:endParaRPr lang="zh-TW" altLang="en-US" b="1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2C6D-8E60-4DE0-ADE1-BD3EF40645F6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25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CC4DA9-B45D-4519-86DB-E0928C1E6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AECC4DA9-B45D-4519-86DB-E0928C1E6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D170CD-8FD6-4288-98BA-CBBBDE9AA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ECD170CD-8FD6-4288-98BA-CBBBDE9AA6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AF76A-6CFD-409F-AACA-BBA98BAA1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D44AF76A-6CFD-409F-AACA-BBA98BAA1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980FB9-E688-4599-8BF7-5894370CC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75980FB9-E688-4599-8BF7-5894370CC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B2B480-2B7C-4ED2-AFA1-5303ADCAA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7B2B480-2B7C-4ED2-AFA1-5303ADCAA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EBD967-117E-4106-A9A0-77FC2D62B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A8EBD967-117E-4106-A9A0-77FC2D62B2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11BFCE-8035-4773-9EA7-CCC11ACAD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8A11BFCE-8035-4773-9EA7-CCC11ACAD5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D06EC6-1B25-4EB4-9FE0-B61854859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80D06EC6-1B25-4EB4-9FE0-B61854859A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26F6CA-7819-4135-A7A3-A678DFA79A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D426F6CA-7819-4135-A7A3-A678DFA79A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2E7F80-3711-42F4-A149-843DB92B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F42E7F80-3711-42F4-A149-843DB92BB2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0A906B-C6B5-4202-AC61-8A8DE79E5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DF0A906B-C6B5-4202-AC61-8A8DE79E5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A93335-D202-4300-9752-8392ADD67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99A93335-D202-4300-9752-8392ADD67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A4FA36-5AB5-410D-A728-DD73A6CED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D2A4FA36-5AB5-410D-A728-DD73A6CED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9E02B-5A0C-475C-A89C-FFCD057D2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F019E02B-5A0C-475C-A89C-FFCD057D28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AA0AA2-C1A2-472D-9753-A42804E52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1AA0AA2-C1A2-472D-9753-A42804E52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8739A5-63C5-412A-B251-C278CB902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18739A5-63C5-412A-B251-C278CB902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E81E76-4E3E-41F5-8BCA-8C4581FB5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02E81E76-4E3E-41F5-8BCA-8C4581FB5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AtOnce"/>
        </p:bldSub>
      </p:bldGraphic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ECEE-E33C-481B-9366-1C8585E35C53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644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>
            <p:extLst>
              <p:ext uri="{D42A27DB-BD31-4B8C-83A1-F6EECF244321}">
                <p14:modId xmlns:p14="http://schemas.microsoft.com/office/powerpoint/2010/main" val="2635195999"/>
              </p:ext>
            </p:extLst>
          </p:nvPr>
        </p:nvGraphicFramePr>
        <p:xfrm>
          <a:off x="755576" y="699543"/>
          <a:ext cx="813690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原因比較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預期市佔率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37596" y="2823396"/>
            <a:ext cx="5832648" cy="79208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0000"/>
                </a:srgbClr>
              </a:gs>
              <a:gs pos="100000">
                <a:srgbClr val="FF0000">
                  <a:alpha val="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圖說文字 4"/>
          <p:cNvSpPr/>
          <p:nvPr/>
        </p:nvSpPr>
        <p:spPr>
          <a:xfrm>
            <a:off x="6516216" y="1563638"/>
            <a:ext cx="2172836" cy="1080120"/>
          </a:xfrm>
          <a:prstGeom prst="wedgeRoundRectCallout">
            <a:avLst>
              <a:gd name="adj1" fmla="val 2839"/>
              <a:gd name="adj2" fmla="val 75253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26~45</a:t>
            </a:r>
            <a:r>
              <a:rPr lang="zh-TW" altLang="en-US" sz="2400" b="1" dirty="0" smtClean="0"/>
              <a:t>歲間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佔最多數</a:t>
            </a:r>
            <a:endParaRPr lang="zh-TW" altLang="en-US" sz="2400" b="1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4215-37CD-4911-B75D-3FC27BCE74EC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1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  <p:bldP spid="4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>
            <p:extLst>
              <p:ext uri="{D42A27DB-BD31-4B8C-83A1-F6EECF244321}">
                <p14:modId xmlns:p14="http://schemas.microsoft.com/office/powerpoint/2010/main" val="1799923725"/>
              </p:ext>
            </p:extLst>
          </p:nvPr>
        </p:nvGraphicFramePr>
        <p:xfrm>
          <a:off x="755576" y="699543"/>
          <a:ext cx="806489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矩形 3"/>
          <p:cNvSpPr/>
          <p:nvPr/>
        </p:nvSpPr>
        <p:spPr>
          <a:xfrm>
            <a:off x="1547664" y="1635648"/>
            <a:ext cx="1008112" cy="273630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0000"/>
                </a:srgbClr>
              </a:gs>
              <a:gs pos="100000">
                <a:srgbClr val="FF0000">
                  <a:alpha val="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737892" y="1635648"/>
            <a:ext cx="1008112" cy="273630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0000"/>
                </a:srgbClr>
              </a:gs>
              <a:gs pos="100000">
                <a:srgbClr val="FF0000">
                  <a:alpha val="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267744" y="24774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年齡比較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b="1" dirty="0" smtClean="0"/>
              <a:t>原因比較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總旅次、年增率率及比例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活動各項比例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目標市場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 預期市佔率 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3779912" y="1707656"/>
            <a:ext cx="3528392" cy="1080311"/>
          </a:xfrm>
          <a:prstGeom prst="wedgeRoundRectCallout">
            <a:avLst>
              <a:gd name="adj1" fmla="val -57693"/>
              <a:gd name="adj2" fmla="val 47731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第二多為自行車愛好者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也是男性高於女性</a:t>
            </a:r>
            <a:endParaRPr lang="zh-TW" altLang="en-US" sz="2400" b="1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2843808" y="1616596"/>
            <a:ext cx="3744416" cy="1080120"/>
          </a:xfrm>
          <a:prstGeom prst="wedgeRoundRectCallout">
            <a:avLst>
              <a:gd name="adj1" fmla="val -60285"/>
              <a:gd name="adj2" fmla="val 4705"/>
              <a:gd name="adj3" fmla="val 16667"/>
            </a:avLst>
          </a:prstGeom>
          <a:solidFill>
            <a:schemeClr val="tx2"/>
          </a:solidFill>
          <a:ln>
            <a:noFill/>
          </a:ln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車友騎車原因中以運動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健身最多 且男性多於女性</a:t>
            </a:r>
            <a:endParaRPr lang="zh-TW" altLang="en-US" sz="2400" b="1" dirty="0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FAAC-57AD-40CF-B3F6-17F1CA4B7911}" type="datetime1">
              <a:rPr lang="zh-TW" altLang="en-US" smtClean="0"/>
              <a:t>2015/12/2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361A-9F49-4E33-856B-1F65C44673A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0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  <p:bldP spid="4" grpId="0" animBg="1"/>
      <p:bldP spid="4" grpId="1" animBg="1"/>
      <p:bldP spid="5" grpId="0" animBg="1"/>
      <p:bldP spid="8" grpId="0" animBg="1"/>
      <p:bldP spid="8" grpId="1" animBg="1"/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Office 佈景主題">
  <a:themeElements>
    <a:clrScheme name="this on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D2D2"/>
      </a:accent1>
      <a:accent2>
        <a:srgbClr val="E64678"/>
      </a:accent2>
      <a:accent3>
        <a:srgbClr val="FF9900"/>
      </a:accent3>
      <a:accent4>
        <a:srgbClr val="88C100"/>
      </a:accent4>
      <a:accent5>
        <a:srgbClr val="0099D8"/>
      </a:accent5>
      <a:accent6>
        <a:srgbClr val="7A54B2"/>
      </a:accent6>
      <a:hlink>
        <a:srgbClr val="0000FF"/>
      </a:hlink>
      <a:folHlink>
        <a:srgbClr val="800080"/>
      </a:folHlink>
    </a:clrScheme>
    <a:fontScheme name="this one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solidFill>
            <a:schemeClr val="accent5"/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879</Words>
  <Application>Microsoft Office PowerPoint</Application>
  <PresentationFormat>如螢幕大小 (16:9)</PresentationFormat>
  <Paragraphs>226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Arial</vt:lpstr>
      <vt:lpstr>新細明體</vt:lpstr>
      <vt:lpstr>Calibri</vt:lpstr>
      <vt:lpstr>Wingdings</vt:lpstr>
      <vt:lpstr>微軟正黑體</vt:lpstr>
      <vt:lpstr>華康粗黑體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J009</dc:creator>
  <cp:lastModifiedBy>J009</cp:lastModifiedBy>
  <cp:revision>39</cp:revision>
  <dcterms:created xsi:type="dcterms:W3CDTF">2015-12-02T00:39:50Z</dcterms:created>
  <dcterms:modified xsi:type="dcterms:W3CDTF">2015-12-02T04:03:11Z</dcterms:modified>
</cp:coreProperties>
</file>