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76" r:id="rId6"/>
    <p:sldId id="261" r:id="rId7"/>
    <p:sldId id="262" r:id="rId8"/>
    <p:sldId id="275" r:id="rId9"/>
    <p:sldId id="277" r:id="rId10"/>
    <p:sldId id="263" r:id="rId11"/>
    <p:sldId id="264" r:id="rId12"/>
    <p:sldId id="274" r:id="rId13"/>
    <p:sldId id="265" r:id="rId14"/>
    <p:sldId id="271" r:id="rId15"/>
    <p:sldId id="266" r:id="rId16"/>
    <p:sldId id="270" r:id="rId17"/>
    <p:sldId id="272" r:id="rId18"/>
    <p:sldId id="273" r:id="rId19"/>
    <p:sldId id="278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5757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594" y="-378"/>
      </p:cViewPr>
      <p:guideLst>
        <p:guide orient="horz" pos="2160"/>
        <p:guide pos="26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76251018405363"/>
          <c:y val="4.684809326741473E-2"/>
          <c:w val="0.82963684011961636"/>
          <c:h val="0.843192119278413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內需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工作表1!$A$2:$A$7</c:f>
              <c:strCache>
                <c:ptCount val="6"/>
                <c:pt idx="0">
                  <c:v>臺灣</c:v>
                </c:pt>
                <c:pt idx="1">
                  <c:v>歐盟</c:v>
                </c:pt>
                <c:pt idx="2">
                  <c:v>美國</c:v>
                </c:pt>
                <c:pt idx="3">
                  <c:v>日本</c:v>
                </c:pt>
                <c:pt idx="4">
                  <c:v>中國</c:v>
                </c:pt>
                <c:pt idx="5">
                  <c:v>印度</c:v>
                </c:pt>
              </c:strCache>
            </c:strRef>
          </c:cat>
          <c:val>
            <c:numRef>
              <c:f>工作表1!$B$2:$B$7</c:f>
              <c:numCache>
                <c:formatCode>#,##0_ </c:formatCode>
                <c:ptCount val="6"/>
                <c:pt idx="0">
                  <c:v>70</c:v>
                </c:pt>
                <c:pt idx="1">
                  <c:v>2100</c:v>
                </c:pt>
                <c:pt idx="2">
                  <c:v>1900</c:v>
                </c:pt>
                <c:pt idx="3">
                  <c:v>1100</c:v>
                </c:pt>
                <c:pt idx="4">
                  <c:v>2773</c:v>
                </c:pt>
                <c:pt idx="5">
                  <c:v>1200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755456"/>
        <c:axId val="180855552"/>
      </c:barChart>
      <c:catAx>
        <c:axId val="94755456"/>
        <c:scaling>
          <c:orientation val="minMax"/>
        </c:scaling>
        <c:delete val="0"/>
        <c:axPos val="l"/>
        <c:title>
          <c:tx>
            <c:rich>
              <a:bodyPr rot="0" vert="wordArtVertRtl"/>
              <a:lstStyle/>
              <a:p>
                <a:pPr>
                  <a:defRPr sz="1600" b="0"/>
                </a:pPr>
                <a:r>
                  <a:rPr lang="zh-TW" altLang="en-US" sz="1600" b="0" dirty="0" smtClean="0"/>
                  <a:t>單位：萬台</a:t>
                </a:r>
                <a:endParaRPr lang="zh-TW" altLang="en-US" sz="1600" b="0" dirty="0"/>
              </a:p>
            </c:rich>
          </c:tx>
          <c:layout>
            <c:manualLayout>
              <c:xMode val="edge"/>
              <c:yMode val="edge"/>
              <c:x val="0.93879904547642856"/>
              <c:y val="0.54608797807188092"/>
            </c:manualLayout>
          </c:layout>
          <c:overlay val="0"/>
        </c:title>
        <c:majorTickMark val="out"/>
        <c:minorTickMark val="none"/>
        <c:tickLblPos val="nextTo"/>
        <c:crossAx val="180855552"/>
        <c:crosses val="autoZero"/>
        <c:auto val="1"/>
        <c:lblAlgn val="ctr"/>
        <c:lblOffset val="100"/>
        <c:noMultiLvlLbl val="0"/>
      </c:catAx>
      <c:valAx>
        <c:axId val="180855552"/>
        <c:scaling>
          <c:orientation val="minMax"/>
        </c:scaling>
        <c:delete val="0"/>
        <c:axPos val="b"/>
        <c:majorGridlines/>
        <c:numFmt formatCode="#,##0_ " sourceLinked="1"/>
        <c:majorTickMark val="out"/>
        <c:minorTickMark val="none"/>
        <c:tickLblPos val="nextTo"/>
        <c:crossAx val="9475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微軟正黑體" pitchFamily="34" charset="-120"/>
          <a:ea typeface="微軟正黑體" pitchFamily="34" charset="-120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60884035585055E-2"/>
          <c:y val="6.2582652106755163E-2"/>
          <c:w val="0.79560604377291411"/>
          <c:h val="0.9374173478932448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9393051309711107"/>
                  <c:y val="9.3797821747404433E-2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zh-TW" sz="2800"/>
                      <a:t>英國</a:t>
                    </a:r>
                    <a:r>
                      <a:rPr lang="en-US" sz="2800"/>
                      <a:t> 33%</a:t>
                    </a:r>
                    <a:endParaRPr lang="zh-TW" sz="280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242243096047869"/>
                  <c:y val="-0.296951324404815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工作表1!$A$2:$A$6</c:f>
              <c:strCache>
                <c:ptCount val="5"/>
                <c:pt idx="0">
                  <c:v>英國</c:v>
                </c:pt>
                <c:pt idx="1">
                  <c:v>荷蘭</c:v>
                </c:pt>
                <c:pt idx="2">
                  <c:v>德國</c:v>
                </c:pt>
                <c:pt idx="3">
                  <c:v>西班牙</c:v>
                </c:pt>
                <c:pt idx="4">
                  <c:v>比利時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8969</c:v>
                </c:pt>
                <c:pt idx="1">
                  <c:v>5817</c:v>
                </c:pt>
                <c:pt idx="2">
                  <c:v>5783</c:v>
                </c:pt>
                <c:pt idx="3">
                  <c:v>3818</c:v>
                </c:pt>
                <c:pt idx="4">
                  <c:v>2787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752887074673898"/>
          <c:y val="0.25863792911898675"/>
          <c:w val="0.17057468525002598"/>
          <c:h val="0.45996681372320641"/>
        </c:manualLayout>
      </c:layout>
      <c:overlay val="0"/>
      <c:txPr>
        <a:bodyPr/>
        <a:lstStyle/>
        <a:p>
          <a:pPr>
            <a:defRPr sz="20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2400">
          <a:latin typeface="微軟正黑體" pitchFamily="34" charset="-120"/>
          <a:ea typeface="微軟正黑體" pitchFamily="34" charset="-120"/>
        </a:defRPr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01707275440744"/>
          <c:y val="8.4148738140877033E-2"/>
          <c:w val="0.79124123180332484"/>
          <c:h val="0.629222704122234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工作表1!$A$2:$A$6</c:f>
              <c:strCache>
                <c:ptCount val="5"/>
                <c:pt idx="0">
                  <c:v>德國</c:v>
                </c:pt>
                <c:pt idx="1">
                  <c:v>丹麥</c:v>
                </c:pt>
                <c:pt idx="2">
                  <c:v>葡萄牙</c:v>
                </c:pt>
                <c:pt idx="3">
                  <c:v>荷蘭</c:v>
                </c:pt>
                <c:pt idx="4">
                  <c:v>瑞典</c:v>
                </c:pt>
              </c:strCache>
            </c:strRef>
          </c:cat>
          <c:val>
            <c:numRef>
              <c:f>工作表1!$B$2:$B$6</c:f>
              <c:numCache>
                <c:formatCode>#,##0_ </c:formatCode>
                <c:ptCount val="5"/>
                <c:pt idx="0">
                  <c:v>3612</c:v>
                </c:pt>
                <c:pt idx="1">
                  <c:v>6895</c:v>
                </c:pt>
                <c:pt idx="2">
                  <c:v>588</c:v>
                </c:pt>
                <c:pt idx="3">
                  <c:v>1616</c:v>
                </c:pt>
                <c:pt idx="4">
                  <c:v>686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工作表1!$A$2:$A$6</c:f>
              <c:strCache>
                <c:ptCount val="5"/>
                <c:pt idx="0">
                  <c:v>德國</c:v>
                </c:pt>
                <c:pt idx="1">
                  <c:v>丹麥</c:v>
                </c:pt>
                <c:pt idx="2">
                  <c:v>葡萄牙</c:v>
                </c:pt>
                <c:pt idx="3">
                  <c:v>荷蘭</c:v>
                </c:pt>
                <c:pt idx="4">
                  <c:v>瑞典</c:v>
                </c:pt>
              </c:strCache>
            </c:strRef>
          </c:cat>
          <c:val>
            <c:numRef>
              <c:f>工作表1!$C$2:$C$6</c:f>
              <c:numCache>
                <c:formatCode>#,##0_ </c:formatCode>
                <c:ptCount val="5"/>
                <c:pt idx="0">
                  <c:v>13557</c:v>
                </c:pt>
                <c:pt idx="1">
                  <c:v>2808</c:v>
                </c:pt>
                <c:pt idx="2">
                  <c:v>2520</c:v>
                </c:pt>
                <c:pt idx="3">
                  <c:v>1031</c:v>
                </c:pt>
                <c:pt idx="4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73888"/>
        <c:axId val="183175424"/>
        <c:axId val="0"/>
      </c:bar3DChart>
      <c:catAx>
        <c:axId val="18317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3175424"/>
        <c:crosses val="autoZero"/>
        <c:auto val="1"/>
        <c:lblAlgn val="ctr"/>
        <c:lblOffset val="100"/>
        <c:noMultiLvlLbl val="0"/>
      </c:catAx>
      <c:valAx>
        <c:axId val="18317542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b="0"/>
                </a:pPr>
                <a:r>
                  <a:rPr lang="zh-TW" altLang="en-US" b="0" dirty="0" smtClean="0"/>
                  <a:t>單位：台</a:t>
                </a:r>
                <a:endParaRPr lang="zh-TW" altLang="en-US" b="0" dirty="0"/>
              </a:p>
            </c:rich>
          </c:tx>
          <c:layout>
            <c:manualLayout>
              <c:xMode val="edge"/>
              <c:yMode val="edge"/>
              <c:x val="1.0898975150336644E-3"/>
              <c:y val="0.15686868983938715"/>
            </c:manualLayout>
          </c:layout>
          <c:overlay val="0"/>
        </c:title>
        <c:numFmt formatCode="#,##0_ " sourceLinked="1"/>
        <c:majorTickMark val="out"/>
        <c:minorTickMark val="none"/>
        <c:tickLblPos val="nextTo"/>
        <c:crossAx val="183173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79813800524534806"/>
          <c:y val="0.10708480959663413"/>
          <c:w val="0.12685686243302033"/>
          <c:h val="0.17412280550000345"/>
        </c:manualLayout>
      </c:layout>
      <c:overlay val="0"/>
      <c:txPr>
        <a:bodyPr/>
        <a:lstStyle/>
        <a:p>
          <a:pPr>
            <a:defRPr sz="18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微軟正黑體" pitchFamily="34" charset="-120"/>
          <a:ea typeface="微軟正黑體" pitchFamily="34" charset="-120"/>
        </a:defRPr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0678838918914"/>
          <c:y val="7.5909631926039209E-2"/>
          <c:w val="0.62465573078493386"/>
          <c:h val="0.74427760554705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2011GDP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工作表1!$A$2:$A$6</c:f>
              <c:strCache>
                <c:ptCount val="5"/>
                <c:pt idx="0">
                  <c:v>德國</c:v>
                </c:pt>
                <c:pt idx="1">
                  <c:v>荷蘭</c:v>
                </c:pt>
                <c:pt idx="2">
                  <c:v>義大利</c:v>
                </c:pt>
                <c:pt idx="3">
                  <c:v>日本</c:v>
                </c:pt>
                <c:pt idx="4">
                  <c:v>美國</c:v>
                </c:pt>
              </c:strCache>
            </c:strRef>
          </c:cat>
          <c:val>
            <c:numRef>
              <c:f>工作表1!$B$2:$B$6</c:f>
              <c:numCache>
                <c:formatCode>#,##0_ </c:formatCode>
                <c:ptCount val="5"/>
                <c:pt idx="0">
                  <c:v>3570556</c:v>
                </c:pt>
                <c:pt idx="1">
                  <c:v>836257</c:v>
                </c:pt>
                <c:pt idx="2">
                  <c:v>2194750</c:v>
                </c:pt>
                <c:pt idx="3">
                  <c:v>5867154</c:v>
                </c:pt>
                <c:pt idx="4">
                  <c:v>15094000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92064"/>
        <c:axId val="143193984"/>
      </c:barChart>
      <c:lineChart>
        <c:grouping val="standar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成長率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工作表1!$A$2:$A$6</c:f>
              <c:strCache>
                <c:ptCount val="5"/>
                <c:pt idx="0">
                  <c:v>德國</c:v>
                </c:pt>
                <c:pt idx="1">
                  <c:v>荷蘭</c:v>
                </c:pt>
                <c:pt idx="2">
                  <c:v>義大利</c:v>
                </c:pt>
                <c:pt idx="3">
                  <c:v>日本</c:v>
                </c:pt>
                <c:pt idx="4">
                  <c:v>美國</c:v>
                </c:pt>
              </c:strCache>
            </c:strRef>
          </c:cat>
          <c:val>
            <c:numRef>
              <c:f>工作表1!$C$2:$C$6</c:f>
              <c:numCache>
                <c:formatCode>0.0%</c:formatCode>
                <c:ptCount val="5"/>
                <c:pt idx="0">
                  <c:v>2.7E-2</c:v>
                </c:pt>
                <c:pt idx="1">
                  <c:v>1.6E-2</c:v>
                </c:pt>
                <c:pt idx="2">
                  <c:v>6.0000000000000001E-3</c:v>
                </c:pt>
                <c:pt idx="3">
                  <c:v>-5.0000000000000001E-3</c:v>
                </c:pt>
                <c:pt idx="4">
                  <c:v>-0.03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205888"/>
        <c:axId val="143195520"/>
      </c:lineChart>
      <c:catAx>
        <c:axId val="14319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3193984"/>
        <c:crosses val="autoZero"/>
        <c:auto val="1"/>
        <c:lblAlgn val="ctr"/>
        <c:lblOffset val="100"/>
        <c:noMultiLvlLbl val="0"/>
      </c:catAx>
      <c:valAx>
        <c:axId val="143193984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43192064"/>
        <c:crosses val="autoZero"/>
        <c:crossBetween val="between"/>
        <c:majorUnit val="4000000"/>
      </c:valAx>
      <c:valAx>
        <c:axId val="143195520"/>
        <c:scaling>
          <c:orientation val="minMax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 b="0"/>
                </a:pPr>
                <a:r>
                  <a:rPr lang="zh-TW" altLang="en-US" b="0" dirty="0" smtClean="0"/>
                  <a:t>單位：百萬美元</a:t>
                </a:r>
                <a:r>
                  <a:rPr lang="en-US" altLang="zh-TW" b="0" dirty="0" smtClean="0"/>
                  <a:t>/</a:t>
                </a:r>
                <a:r>
                  <a:rPr lang="zh-TW" altLang="en-US" b="0" dirty="0" smtClean="0"/>
                  <a:t>百分比</a:t>
                </a:r>
                <a:endParaRPr lang="zh-TW" altLang="en-US" b="0" dirty="0"/>
              </a:p>
            </c:rich>
          </c:tx>
          <c:layout>
            <c:manualLayout>
              <c:xMode val="edge"/>
              <c:yMode val="edge"/>
              <c:x val="0.94388253211449347"/>
              <c:y val="7.9760603145824838E-2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143205888"/>
        <c:crosses val="max"/>
        <c:crossBetween val="between"/>
        <c:majorUnit val="2.0000000000000004E-2"/>
      </c:valAx>
      <c:catAx>
        <c:axId val="143205888"/>
        <c:scaling>
          <c:orientation val="minMax"/>
        </c:scaling>
        <c:delete val="1"/>
        <c:axPos val="b"/>
        <c:majorTickMark val="out"/>
        <c:minorTickMark val="none"/>
        <c:tickLblPos val="nextTo"/>
        <c:crossAx val="14319552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31147252650930624"/>
          <c:y val="0.91742447702219243"/>
          <c:w val="0.36606932786193247"/>
          <c:h val="7.43364167629697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微軟正黑體" pitchFamily="34" charset="-120"/>
          <a:ea typeface="微軟正黑體" pitchFamily="34" charset="-120"/>
        </a:defRPr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26843691512825"/>
          <c:y val="2.9683587125572241E-2"/>
          <c:w val="0.77927295040433953"/>
          <c:h val="0.55370561564754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營業淨額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工作表1!$A$2:$A$5</c:f>
              <c:strCache>
                <c:ptCount val="4"/>
                <c:pt idx="0">
                  <c:v>第2年下半年</c:v>
                </c:pt>
                <c:pt idx="1">
                  <c:v>第3年</c:v>
                </c:pt>
                <c:pt idx="2">
                  <c:v>第4年</c:v>
                </c:pt>
                <c:pt idx="3">
                  <c:v>第5年</c:v>
                </c:pt>
              </c:strCache>
            </c:strRef>
          </c:cat>
          <c:val>
            <c:numRef>
              <c:f>工作表1!$B$2:$B$5</c:f>
              <c:numCache>
                <c:formatCode>#,##0_ </c:formatCode>
                <c:ptCount val="4"/>
                <c:pt idx="0">
                  <c:v>9200</c:v>
                </c:pt>
                <c:pt idx="1">
                  <c:v>10580</c:v>
                </c:pt>
                <c:pt idx="2">
                  <c:v>12166.999999999998</c:v>
                </c:pt>
                <c:pt idx="3">
                  <c:v>13992.049999999997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營業毛利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第2年下半年</c:v>
                </c:pt>
                <c:pt idx="1">
                  <c:v>第3年</c:v>
                </c:pt>
                <c:pt idx="2">
                  <c:v>第4年</c:v>
                </c:pt>
                <c:pt idx="3">
                  <c:v>第5年</c:v>
                </c:pt>
              </c:strCache>
            </c:strRef>
          </c:cat>
          <c:val>
            <c:numRef>
              <c:f>工作表1!$C$2:$C$5</c:f>
              <c:numCache>
                <c:formatCode>#,##0_ </c:formatCode>
                <c:ptCount val="4"/>
                <c:pt idx="0">
                  <c:v>6180</c:v>
                </c:pt>
                <c:pt idx="1">
                  <c:v>7106.9999999999991</c:v>
                </c:pt>
                <c:pt idx="2">
                  <c:v>8173.0499999999984</c:v>
                </c:pt>
                <c:pt idx="3">
                  <c:v>9399.0074999999979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營業淨利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第2年下半年</c:v>
                </c:pt>
                <c:pt idx="1">
                  <c:v>第3年</c:v>
                </c:pt>
                <c:pt idx="2">
                  <c:v>第4年</c:v>
                </c:pt>
                <c:pt idx="3">
                  <c:v>第5年</c:v>
                </c:pt>
              </c:strCache>
            </c:strRef>
          </c:cat>
          <c:val>
            <c:numRef>
              <c:f>工作表1!$D$2:$D$5</c:f>
              <c:numCache>
                <c:formatCode>#,##0_ </c:formatCode>
                <c:ptCount val="4"/>
                <c:pt idx="0">
                  <c:v>2135</c:v>
                </c:pt>
                <c:pt idx="1">
                  <c:v>2455.25</c:v>
                </c:pt>
                <c:pt idx="2">
                  <c:v>2823.5374999999999</c:v>
                </c:pt>
                <c:pt idx="3">
                  <c:v>3247.0681249999998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稅後淨利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第2年下半年</c:v>
                </c:pt>
                <c:pt idx="1">
                  <c:v>第3年</c:v>
                </c:pt>
                <c:pt idx="2">
                  <c:v>第4年</c:v>
                </c:pt>
                <c:pt idx="3">
                  <c:v>第5年</c:v>
                </c:pt>
              </c:strCache>
            </c:strRef>
          </c:cat>
          <c:val>
            <c:numRef>
              <c:f>工作表1!$E$2:$E$5</c:f>
              <c:numCache>
                <c:formatCode>#,##0_ </c:formatCode>
                <c:ptCount val="4"/>
                <c:pt idx="0">
                  <c:v>1708</c:v>
                </c:pt>
                <c:pt idx="1">
                  <c:v>1964.1999999999998</c:v>
                </c:pt>
                <c:pt idx="2">
                  <c:v>2258.8299999999995</c:v>
                </c:pt>
                <c:pt idx="3">
                  <c:v>2597.6544999999992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235712"/>
        <c:axId val="183237248"/>
      </c:barChart>
      <c:catAx>
        <c:axId val="18323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237248"/>
        <c:crosses val="autoZero"/>
        <c:auto val="1"/>
        <c:lblAlgn val="ctr"/>
        <c:lblOffset val="100"/>
        <c:noMultiLvlLbl val="0"/>
      </c:catAx>
      <c:valAx>
        <c:axId val="18323724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 b="0"/>
                </a:pPr>
                <a:r>
                  <a:rPr lang="zh-TW" sz="1600" b="0"/>
                  <a:t>單位：新台幣萬元</a:t>
                </a:r>
              </a:p>
            </c:rich>
          </c:tx>
          <c:layout>
            <c:manualLayout>
              <c:xMode val="edge"/>
              <c:yMode val="edge"/>
              <c:x val="1.3019117160338703E-2"/>
              <c:y val="3.6383306826469369E-2"/>
            </c:manualLayout>
          </c:layout>
          <c:overlay val="0"/>
        </c:title>
        <c:numFmt formatCode="#,##0_ " sourceLinked="1"/>
        <c:majorTickMark val="out"/>
        <c:minorTickMark val="none"/>
        <c:tickLblPos val="nextTo"/>
        <c:crossAx val="183235712"/>
        <c:crosses val="autoZero"/>
        <c:crossBetween val="between"/>
        <c:majorUnit val="30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>
          <a:latin typeface="微軟正黑體" pitchFamily="34" charset="-120"/>
          <a:ea typeface="微軟正黑體" pitchFamily="34" charset="-120"/>
        </a:defRPr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6B9F1-A219-40A7-B834-8C6FFBE55EE4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8D90374-C714-45FC-B9EE-6C142857F060}">
      <dgm:prSet phldrT="[文字]" custT="1"/>
      <dgm:spPr/>
      <dgm:t>
        <a:bodyPr/>
        <a:lstStyle/>
        <a:p>
          <a:r>
            <a:rPr lang="zh-TW" altLang="en-US" sz="2200" dirty="0" smtClean="0">
              <a:latin typeface="微軟正黑體" pitchFamily="34" charset="-120"/>
              <a:ea typeface="微軟正黑體" pitchFamily="34" charset="-120"/>
            </a:rPr>
            <a:t>初期資本           募集</a:t>
          </a:r>
          <a:endParaRPr lang="zh-TW" altLang="en-US" sz="2200" dirty="0">
            <a:latin typeface="微軟正黑體" pitchFamily="34" charset="-120"/>
            <a:ea typeface="微軟正黑體" pitchFamily="34" charset="-120"/>
          </a:endParaRPr>
        </a:p>
      </dgm:t>
    </dgm:pt>
    <dgm:pt modelId="{3C7DAF4D-E661-425C-901F-76796042CF0D}" type="parTrans" cxnId="{86A3AFEE-F115-4AB0-B1BE-E429B5FAA6E8}">
      <dgm:prSet/>
      <dgm:spPr/>
      <dgm:t>
        <a:bodyPr/>
        <a:lstStyle/>
        <a:p>
          <a:endParaRPr lang="zh-TW" altLang="en-US" sz="2200">
            <a:latin typeface="微軟正黑體" pitchFamily="34" charset="-120"/>
            <a:ea typeface="微軟正黑體" pitchFamily="34" charset="-120"/>
          </a:endParaRPr>
        </a:p>
      </dgm:t>
    </dgm:pt>
    <dgm:pt modelId="{21039B54-DC55-46EC-B1AB-E8E838271D2C}" type="sibTrans" cxnId="{86A3AFEE-F115-4AB0-B1BE-E429B5FAA6E8}">
      <dgm:prSet/>
      <dgm:spPr/>
      <dgm:t>
        <a:bodyPr/>
        <a:lstStyle/>
        <a:p>
          <a:endParaRPr lang="zh-TW" altLang="en-US" sz="2200">
            <a:latin typeface="微軟正黑體" pitchFamily="34" charset="-120"/>
            <a:ea typeface="微軟正黑體" pitchFamily="34" charset="-120"/>
          </a:endParaRPr>
        </a:p>
      </dgm:t>
    </dgm:pt>
    <dgm:pt modelId="{3DC87F99-1D26-499B-8FAA-5C91E8C45A18}">
      <dgm:prSet phldrT="[文字]" custT="1"/>
      <dgm:spPr/>
      <dgm:t>
        <a:bodyPr/>
        <a:lstStyle/>
        <a:p>
          <a:r>
            <a:rPr lang="zh-TW" altLang="en-US" sz="2200" dirty="0" smtClean="0">
              <a:latin typeface="微軟正黑體" pitchFamily="34" charset="-120"/>
              <a:ea typeface="微軟正黑體" pitchFamily="34" charset="-120"/>
            </a:rPr>
            <a:t>二期資本            募集</a:t>
          </a:r>
          <a:endParaRPr lang="zh-TW" altLang="en-US" sz="2200" dirty="0">
            <a:latin typeface="微軟正黑體" pitchFamily="34" charset="-120"/>
            <a:ea typeface="微軟正黑體" pitchFamily="34" charset="-120"/>
          </a:endParaRPr>
        </a:p>
      </dgm:t>
    </dgm:pt>
    <dgm:pt modelId="{844DDB6E-D661-492E-8884-D8D92E29C996}" type="parTrans" cxnId="{FE461073-A17B-4999-83AA-DD67C7AC84C8}">
      <dgm:prSet/>
      <dgm:spPr/>
      <dgm:t>
        <a:bodyPr/>
        <a:lstStyle/>
        <a:p>
          <a:endParaRPr lang="zh-TW" altLang="en-US" sz="2200">
            <a:latin typeface="微軟正黑體" pitchFamily="34" charset="-120"/>
            <a:ea typeface="微軟正黑體" pitchFamily="34" charset="-120"/>
          </a:endParaRPr>
        </a:p>
      </dgm:t>
    </dgm:pt>
    <dgm:pt modelId="{052B70A1-F0C7-4063-92CD-A1DC6BF65C0C}" type="sibTrans" cxnId="{FE461073-A17B-4999-83AA-DD67C7AC84C8}">
      <dgm:prSet/>
      <dgm:spPr/>
      <dgm:t>
        <a:bodyPr/>
        <a:lstStyle/>
        <a:p>
          <a:endParaRPr lang="zh-TW" altLang="en-US" sz="2200">
            <a:latin typeface="微軟正黑體" pitchFamily="34" charset="-120"/>
            <a:ea typeface="微軟正黑體" pitchFamily="34" charset="-120"/>
          </a:endParaRPr>
        </a:p>
      </dgm:t>
    </dgm:pt>
    <dgm:pt modelId="{A59C7755-7E8F-44A3-9CC8-B9D95F391A7F}">
      <dgm:prSet phldrT="[文字]" custT="1"/>
      <dgm:spPr/>
      <dgm:t>
        <a:bodyPr/>
        <a:lstStyle/>
        <a:p>
          <a:r>
            <a:rPr lang="zh-TW" altLang="en-US" sz="2200" dirty="0" smtClean="0">
              <a:latin typeface="微軟正黑體" pitchFamily="34" charset="-120"/>
              <a:ea typeface="微軟正黑體" pitchFamily="34" charset="-120"/>
            </a:rPr>
            <a:t>三及資本            募集</a:t>
          </a:r>
          <a:endParaRPr lang="zh-TW" altLang="en-US" sz="2200" dirty="0">
            <a:latin typeface="微軟正黑體" pitchFamily="34" charset="-120"/>
            <a:ea typeface="微軟正黑體" pitchFamily="34" charset="-120"/>
          </a:endParaRPr>
        </a:p>
      </dgm:t>
    </dgm:pt>
    <dgm:pt modelId="{FBE0434A-FCDB-4033-92B3-CD58588F66CD}" type="parTrans" cxnId="{A7DF3AE4-8A43-47FC-BBE9-F9C3C3F6027F}">
      <dgm:prSet/>
      <dgm:spPr/>
      <dgm:t>
        <a:bodyPr/>
        <a:lstStyle/>
        <a:p>
          <a:endParaRPr lang="zh-TW" altLang="en-US" sz="2200">
            <a:latin typeface="微軟正黑體" pitchFamily="34" charset="-120"/>
            <a:ea typeface="微軟正黑體" pitchFamily="34" charset="-120"/>
          </a:endParaRPr>
        </a:p>
      </dgm:t>
    </dgm:pt>
    <dgm:pt modelId="{70ED8F1E-1C2F-49D7-B120-212D49506B96}" type="sibTrans" cxnId="{A7DF3AE4-8A43-47FC-BBE9-F9C3C3F6027F}">
      <dgm:prSet/>
      <dgm:spPr/>
      <dgm:t>
        <a:bodyPr/>
        <a:lstStyle/>
        <a:p>
          <a:endParaRPr lang="zh-TW" altLang="en-US" sz="2200">
            <a:latin typeface="微軟正黑體" pitchFamily="34" charset="-120"/>
            <a:ea typeface="微軟正黑體" pitchFamily="34" charset="-120"/>
          </a:endParaRPr>
        </a:p>
      </dgm:t>
    </dgm:pt>
    <dgm:pt modelId="{0967D53E-9B1D-4D0B-8929-47382052C146}" type="pres">
      <dgm:prSet presAssocID="{7E56B9F1-A219-40A7-B834-8C6FFBE55EE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971B6D76-D2C2-4486-8BE6-48711BC13CC0}" type="pres">
      <dgm:prSet presAssocID="{48D90374-C714-45FC-B9EE-6C142857F060}" presName="Accent1" presStyleCnt="0"/>
      <dgm:spPr/>
    </dgm:pt>
    <dgm:pt modelId="{7D90BA47-9ED1-48CD-B169-DC53CF9FB2C0}" type="pres">
      <dgm:prSet presAssocID="{48D90374-C714-45FC-B9EE-6C142857F060}" presName="Accent" presStyleLbl="node1" presStyleIdx="0" presStyleCnt="3"/>
      <dgm:spPr>
        <a:solidFill>
          <a:srgbClr val="FFC000"/>
        </a:solidFill>
      </dgm:spPr>
    </dgm:pt>
    <dgm:pt modelId="{5BACEEC8-0669-4D04-8356-B4EB6F27FA7E}" type="pres">
      <dgm:prSet presAssocID="{48D90374-C714-45FC-B9EE-6C142857F06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C9D877-957E-4067-AF95-DB9EE8B64851}" type="pres">
      <dgm:prSet presAssocID="{3DC87F99-1D26-499B-8FAA-5C91E8C45A18}" presName="Accent2" presStyleCnt="0"/>
      <dgm:spPr/>
    </dgm:pt>
    <dgm:pt modelId="{1AF6E7A0-EAEC-40D1-A6FF-48D9277A1D0C}" type="pres">
      <dgm:prSet presAssocID="{3DC87F99-1D26-499B-8FAA-5C91E8C45A18}" presName="Accent" presStyleLbl="node1" presStyleIdx="1" presStyleCnt="3"/>
      <dgm:spPr>
        <a:solidFill>
          <a:srgbClr val="92D050"/>
        </a:solidFill>
      </dgm:spPr>
    </dgm:pt>
    <dgm:pt modelId="{187AE34E-1CC8-4C39-A397-38DDCEAC4B02}" type="pres">
      <dgm:prSet presAssocID="{3DC87F99-1D26-499B-8FAA-5C91E8C45A1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DDA406-6F56-410B-B984-C19606450CB2}" type="pres">
      <dgm:prSet presAssocID="{A59C7755-7E8F-44A3-9CC8-B9D95F391A7F}" presName="Accent3" presStyleCnt="0"/>
      <dgm:spPr/>
    </dgm:pt>
    <dgm:pt modelId="{7B9A7A9A-90E3-47E9-9B6F-6B2D08B3BB92}" type="pres">
      <dgm:prSet presAssocID="{A59C7755-7E8F-44A3-9CC8-B9D95F391A7F}" presName="Accent" presStyleLbl="node1" presStyleIdx="2" presStyleCnt="3"/>
      <dgm:spPr>
        <a:solidFill>
          <a:srgbClr val="00B0F0"/>
        </a:solidFill>
      </dgm:spPr>
    </dgm:pt>
    <dgm:pt modelId="{C3421A61-A151-47E5-9391-34DBD58EF248}" type="pres">
      <dgm:prSet presAssocID="{A59C7755-7E8F-44A3-9CC8-B9D95F391A7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910C40F-4631-44B6-A140-00E2900884CB}" type="presOf" srcId="{A59C7755-7E8F-44A3-9CC8-B9D95F391A7F}" destId="{C3421A61-A151-47E5-9391-34DBD58EF248}" srcOrd="0" destOrd="0" presId="urn:microsoft.com/office/officeart/2009/layout/CircleArrowProcess"/>
    <dgm:cxn modelId="{A7DF3AE4-8A43-47FC-BBE9-F9C3C3F6027F}" srcId="{7E56B9F1-A219-40A7-B834-8C6FFBE55EE4}" destId="{A59C7755-7E8F-44A3-9CC8-B9D95F391A7F}" srcOrd="2" destOrd="0" parTransId="{FBE0434A-FCDB-4033-92B3-CD58588F66CD}" sibTransId="{70ED8F1E-1C2F-49D7-B120-212D49506B96}"/>
    <dgm:cxn modelId="{AED3A03A-63E5-49C4-8B43-12CCCC8D96CE}" type="presOf" srcId="{48D90374-C714-45FC-B9EE-6C142857F060}" destId="{5BACEEC8-0669-4D04-8356-B4EB6F27FA7E}" srcOrd="0" destOrd="0" presId="urn:microsoft.com/office/officeart/2009/layout/CircleArrowProcess"/>
    <dgm:cxn modelId="{7CAD9E1C-7394-486E-9F91-A68EB0853FA9}" type="presOf" srcId="{3DC87F99-1D26-499B-8FAA-5C91E8C45A18}" destId="{187AE34E-1CC8-4C39-A397-38DDCEAC4B02}" srcOrd="0" destOrd="0" presId="urn:microsoft.com/office/officeart/2009/layout/CircleArrowProcess"/>
    <dgm:cxn modelId="{1B61D453-4675-466C-BEC7-0E33E4E2AED6}" type="presOf" srcId="{7E56B9F1-A219-40A7-B834-8C6FFBE55EE4}" destId="{0967D53E-9B1D-4D0B-8929-47382052C146}" srcOrd="0" destOrd="0" presId="urn:microsoft.com/office/officeart/2009/layout/CircleArrowProcess"/>
    <dgm:cxn modelId="{FE461073-A17B-4999-83AA-DD67C7AC84C8}" srcId="{7E56B9F1-A219-40A7-B834-8C6FFBE55EE4}" destId="{3DC87F99-1D26-499B-8FAA-5C91E8C45A18}" srcOrd="1" destOrd="0" parTransId="{844DDB6E-D661-492E-8884-D8D92E29C996}" sibTransId="{052B70A1-F0C7-4063-92CD-A1DC6BF65C0C}"/>
    <dgm:cxn modelId="{86A3AFEE-F115-4AB0-B1BE-E429B5FAA6E8}" srcId="{7E56B9F1-A219-40A7-B834-8C6FFBE55EE4}" destId="{48D90374-C714-45FC-B9EE-6C142857F060}" srcOrd="0" destOrd="0" parTransId="{3C7DAF4D-E661-425C-901F-76796042CF0D}" sibTransId="{21039B54-DC55-46EC-B1AB-E8E838271D2C}"/>
    <dgm:cxn modelId="{8ABF6441-3CBF-4F40-B4E8-666E15D12963}" type="presParOf" srcId="{0967D53E-9B1D-4D0B-8929-47382052C146}" destId="{971B6D76-D2C2-4486-8BE6-48711BC13CC0}" srcOrd="0" destOrd="0" presId="urn:microsoft.com/office/officeart/2009/layout/CircleArrowProcess"/>
    <dgm:cxn modelId="{EF928087-62ED-4005-BFCD-94DEFA361E02}" type="presParOf" srcId="{971B6D76-D2C2-4486-8BE6-48711BC13CC0}" destId="{7D90BA47-9ED1-48CD-B169-DC53CF9FB2C0}" srcOrd="0" destOrd="0" presId="urn:microsoft.com/office/officeart/2009/layout/CircleArrowProcess"/>
    <dgm:cxn modelId="{5A4F28ED-6460-470D-A03E-B11FDE5D627D}" type="presParOf" srcId="{0967D53E-9B1D-4D0B-8929-47382052C146}" destId="{5BACEEC8-0669-4D04-8356-B4EB6F27FA7E}" srcOrd="1" destOrd="0" presId="urn:microsoft.com/office/officeart/2009/layout/CircleArrowProcess"/>
    <dgm:cxn modelId="{B3085C53-5E8D-49AA-942D-145CF6534C7C}" type="presParOf" srcId="{0967D53E-9B1D-4D0B-8929-47382052C146}" destId="{00C9D877-957E-4067-AF95-DB9EE8B64851}" srcOrd="2" destOrd="0" presId="urn:microsoft.com/office/officeart/2009/layout/CircleArrowProcess"/>
    <dgm:cxn modelId="{203FD857-F3ED-4526-A2DD-D4FE61D41D67}" type="presParOf" srcId="{00C9D877-957E-4067-AF95-DB9EE8B64851}" destId="{1AF6E7A0-EAEC-40D1-A6FF-48D9277A1D0C}" srcOrd="0" destOrd="0" presId="urn:microsoft.com/office/officeart/2009/layout/CircleArrowProcess"/>
    <dgm:cxn modelId="{5AC3EA1F-5FC4-4848-BB3B-33BD57457DB2}" type="presParOf" srcId="{0967D53E-9B1D-4D0B-8929-47382052C146}" destId="{187AE34E-1CC8-4C39-A397-38DDCEAC4B02}" srcOrd="3" destOrd="0" presId="urn:microsoft.com/office/officeart/2009/layout/CircleArrowProcess"/>
    <dgm:cxn modelId="{8DF6314D-0883-466E-B23C-18E75F7B716B}" type="presParOf" srcId="{0967D53E-9B1D-4D0B-8929-47382052C146}" destId="{4ADDA406-6F56-410B-B984-C19606450CB2}" srcOrd="4" destOrd="0" presId="urn:microsoft.com/office/officeart/2009/layout/CircleArrowProcess"/>
    <dgm:cxn modelId="{C2133EE7-6D97-4C92-AE21-B345B7A40D16}" type="presParOf" srcId="{4ADDA406-6F56-410B-B984-C19606450CB2}" destId="{7B9A7A9A-90E3-47E9-9B6F-6B2D08B3BB92}" srcOrd="0" destOrd="0" presId="urn:microsoft.com/office/officeart/2009/layout/CircleArrowProcess"/>
    <dgm:cxn modelId="{88C5E5C1-1FF3-40A6-B712-E4714A5C9853}" type="presParOf" srcId="{0967D53E-9B1D-4D0B-8929-47382052C146}" destId="{C3421A61-A151-47E5-9391-34DBD58EF24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0BA47-9ED1-48CD-B169-DC53CF9FB2C0}">
      <dsp:nvSpPr>
        <dsp:cNvPr id="0" name=""/>
        <dsp:cNvSpPr/>
      </dsp:nvSpPr>
      <dsp:spPr>
        <a:xfrm>
          <a:off x="2738311" y="0"/>
          <a:ext cx="2287518" cy="228786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ACEEC8-0669-4D04-8356-B4EB6F27FA7E}">
      <dsp:nvSpPr>
        <dsp:cNvPr id="0" name=""/>
        <dsp:cNvSpPr/>
      </dsp:nvSpPr>
      <dsp:spPr>
        <a:xfrm>
          <a:off x="3243928" y="825989"/>
          <a:ext cx="1271130" cy="63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itchFamily="34" charset="-120"/>
              <a:ea typeface="微軟正黑體" pitchFamily="34" charset="-120"/>
            </a:rPr>
            <a:t>初期資本           募集</a:t>
          </a:r>
          <a:endParaRPr lang="zh-TW" altLang="en-US" sz="2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43928" y="825989"/>
        <a:ext cx="1271130" cy="635412"/>
      </dsp:txXfrm>
    </dsp:sp>
    <dsp:sp modelId="{1AF6E7A0-EAEC-40D1-A6FF-48D9277A1D0C}">
      <dsp:nvSpPr>
        <dsp:cNvPr id="0" name=""/>
        <dsp:cNvSpPr/>
      </dsp:nvSpPr>
      <dsp:spPr>
        <a:xfrm>
          <a:off x="2102961" y="1314549"/>
          <a:ext cx="2287518" cy="228786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7AE34E-1CC8-4C39-A397-38DDCEAC4B02}">
      <dsp:nvSpPr>
        <dsp:cNvPr id="0" name=""/>
        <dsp:cNvSpPr/>
      </dsp:nvSpPr>
      <dsp:spPr>
        <a:xfrm>
          <a:off x="2611155" y="2148142"/>
          <a:ext cx="1271130" cy="63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itchFamily="34" charset="-120"/>
              <a:ea typeface="微軟正黑體" pitchFamily="34" charset="-120"/>
            </a:rPr>
            <a:t>二期資本            募集</a:t>
          </a:r>
          <a:endParaRPr lang="zh-TW" altLang="en-US" sz="2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611155" y="2148142"/>
        <a:ext cx="1271130" cy="635412"/>
      </dsp:txXfrm>
    </dsp:sp>
    <dsp:sp modelId="{7B9A7A9A-90E3-47E9-9B6F-6B2D08B3BB92}">
      <dsp:nvSpPr>
        <dsp:cNvPr id="0" name=""/>
        <dsp:cNvSpPr/>
      </dsp:nvSpPr>
      <dsp:spPr>
        <a:xfrm>
          <a:off x="2901122" y="2786407"/>
          <a:ext cx="1965333" cy="196612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421A61-A151-47E5-9391-34DBD58EF248}">
      <dsp:nvSpPr>
        <dsp:cNvPr id="0" name=""/>
        <dsp:cNvSpPr/>
      </dsp:nvSpPr>
      <dsp:spPr>
        <a:xfrm>
          <a:off x="3246935" y="3472196"/>
          <a:ext cx="1271130" cy="63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itchFamily="34" charset="-120"/>
              <a:ea typeface="微軟正黑體" pitchFamily="34" charset="-120"/>
            </a:rPr>
            <a:t>三及資本            募集</a:t>
          </a:r>
          <a:endParaRPr lang="zh-TW" altLang="en-US" sz="2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46935" y="3472196"/>
        <a:ext cx="1271130" cy="635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89257-E1E3-4444-8F01-601015B8836E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63343-3371-454A-A54D-FFE1DD31EE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14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63343-3371-454A-A54D-FFE1DD31EE1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48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7" Type="http://schemas.openxmlformats.org/officeDocument/2006/relationships/image" Target="../media/image1.jpg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3.xml"/><Relationship Id="rId5" Type="http://schemas.openxmlformats.org/officeDocument/2006/relationships/slide" Target="../slides/slide6.xml"/><Relationship Id="rId4" Type="http://schemas.openxmlformats.org/officeDocument/2006/relationships/slide" Target="../slides/slide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群組 149"/>
          <p:cNvGrpSpPr/>
          <p:nvPr userDrawn="1"/>
        </p:nvGrpSpPr>
        <p:grpSpPr>
          <a:xfrm>
            <a:off x="-540568" y="-426233"/>
            <a:ext cx="10152992" cy="1224000"/>
            <a:chOff x="-540568" y="-426233"/>
            <a:chExt cx="10152992" cy="1224000"/>
          </a:xfrm>
        </p:grpSpPr>
        <p:grpSp>
          <p:nvGrpSpPr>
            <p:cNvPr id="8" name="群組 7"/>
            <p:cNvGrpSpPr/>
            <p:nvPr userDrawn="1"/>
          </p:nvGrpSpPr>
          <p:grpSpPr>
            <a:xfrm>
              <a:off x="-540568" y="-426233"/>
              <a:ext cx="1224000" cy="1224000"/>
              <a:chOff x="2195736" y="692696"/>
              <a:chExt cx="1224000" cy="1224000"/>
            </a:xfrm>
          </p:grpSpPr>
          <p:sp>
            <p:nvSpPr>
              <p:cNvPr id="6" name="圓角矩形 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圓角矩形 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" name="群組 8"/>
            <p:cNvGrpSpPr/>
            <p:nvPr userDrawn="1"/>
          </p:nvGrpSpPr>
          <p:grpSpPr>
            <a:xfrm>
              <a:off x="8388424" y="-426233"/>
              <a:ext cx="1224000" cy="1224000"/>
              <a:chOff x="2195736" y="692696"/>
              <a:chExt cx="1224000" cy="1224000"/>
            </a:xfrm>
          </p:grpSpPr>
          <p:sp>
            <p:nvSpPr>
              <p:cNvPr id="10" name="圓角矩形 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圓角矩形 1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" name="群組 11"/>
            <p:cNvGrpSpPr/>
            <p:nvPr userDrawn="1"/>
          </p:nvGrpSpPr>
          <p:grpSpPr>
            <a:xfrm>
              <a:off x="735002" y="-426233"/>
              <a:ext cx="1224000" cy="1224000"/>
              <a:chOff x="2195736" y="692696"/>
              <a:chExt cx="1224000" cy="1224000"/>
            </a:xfrm>
          </p:grpSpPr>
          <p:sp>
            <p:nvSpPr>
              <p:cNvPr id="13" name="圓角矩形 1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圓角矩形 1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5" name="群組 14"/>
            <p:cNvGrpSpPr/>
            <p:nvPr userDrawn="1"/>
          </p:nvGrpSpPr>
          <p:grpSpPr>
            <a:xfrm>
              <a:off x="2010572" y="-426233"/>
              <a:ext cx="1224000" cy="1224000"/>
              <a:chOff x="2195736" y="692696"/>
              <a:chExt cx="1224000" cy="1224000"/>
            </a:xfrm>
          </p:grpSpPr>
          <p:sp>
            <p:nvSpPr>
              <p:cNvPr id="16" name="圓角矩形 1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圓角矩形 1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8" name="群組 17"/>
            <p:cNvGrpSpPr/>
            <p:nvPr userDrawn="1"/>
          </p:nvGrpSpPr>
          <p:grpSpPr>
            <a:xfrm>
              <a:off x="3286142" y="-426233"/>
              <a:ext cx="1224000" cy="1224000"/>
              <a:chOff x="2195736" y="692696"/>
              <a:chExt cx="1224000" cy="1224000"/>
            </a:xfrm>
          </p:grpSpPr>
          <p:sp>
            <p:nvSpPr>
              <p:cNvPr id="19" name="圓角矩形 18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圓角矩形 19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1" name="群組 20"/>
            <p:cNvGrpSpPr/>
            <p:nvPr userDrawn="1"/>
          </p:nvGrpSpPr>
          <p:grpSpPr>
            <a:xfrm>
              <a:off x="4561712" y="-426233"/>
              <a:ext cx="1224000" cy="1224000"/>
              <a:chOff x="2195736" y="692696"/>
              <a:chExt cx="1224000" cy="1224000"/>
            </a:xfrm>
          </p:grpSpPr>
          <p:sp>
            <p:nvSpPr>
              <p:cNvPr id="22" name="圓角矩形 2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圓角矩形 2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7" name="群組 26"/>
            <p:cNvGrpSpPr/>
            <p:nvPr userDrawn="1"/>
          </p:nvGrpSpPr>
          <p:grpSpPr>
            <a:xfrm>
              <a:off x="7112852" y="-426233"/>
              <a:ext cx="1224000" cy="1224000"/>
              <a:chOff x="2195736" y="692696"/>
              <a:chExt cx="1224000" cy="1224000"/>
            </a:xfrm>
          </p:grpSpPr>
          <p:sp>
            <p:nvSpPr>
              <p:cNvPr id="28" name="圓角矩形 2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圓角矩形 2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51" name="群組 150"/>
          <p:cNvGrpSpPr/>
          <p:nvPr userDrawn="1"/>
        </p:nvGrpSpPr>
        <p:grpSpPr>
          <a:xfrm>
            <a:off x="-540568" y="842257"/>
            <a:ext cx="10152992" cy="1224000"/>
            <a:chOff x="-540568" y="842257"/>
            <a:chExt cx="10152992" cy="1224000"/>
          </a:xfrm>
        </p:grpSpPr>
        <p:grpSp>
          <p:nvGrpSpPr>
            <p:cNvPr id="30" name="群組 29"/>
            <p:cNvGrpSpPr/>
            <p:nvPr userDrawn="1"/>
          </p:nvGrpSpPr>
          <p:grpSpPr>
            <a:xfrm>
              <a:off x="-540568" y="842257"/>
              <a:ext cx="1224000" cy="1224000"/>
              <a:chOff x="2195736" y="692696"/>
              <a:chExt cx="1224000" cy="1224000"/>
            </a:xfrm>
          </p:grpSpPr>
          <p:sp>
            <p:nvSpPr>
              <p:cNvPr id="31" name="圓角矩形 30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圓角矩形 31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3" name="群組 32"/>
            <p:cNvGrpSpPr/>
            <p:nvPr userDrawn="1"/>
          </p:nvGrpSpPr>
          <p:grpSpPr>
            <a:xfrm>
              <a:off x="8388424" y="842257"/>
              <a:ext cx="1224000" cy="1224000"/>
              <a:chOff x="2195736" y="692696"/>
              <a:chExt cx="1224000" cy="1224000"/>
            </a:xfrm>
          </p:grpSpPr>
          <p:sp>
            <p:nvSpPr>
              <p:cNvPr id="34" name="圓角矩形 3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圓角矩形 3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6" name="群組 35"/>
            <p:cNvGrpSpPr/>
            <p:nvPr userDrawn="1"/>
          </p:nvGrpSpPr>
          <p:grpSpPr>
            <a:xfrm>
              <a:off x="735002" y="842257"/>
              <a:ext cx="1224000" cy="1224000"/>
              <a:chOff x="2195736" y="692696"/>
              <a:chExt cx="1224000" cy="1224000"/>
            </a:xfrm>
          </p:grpSpPr>
          <p:sp>
            <p:nvSpPr>
              <p:cNvPr id="37" name="圓角矩形 3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圓角矩形 3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9" name="群組 38"/>
            <p:cNvGrpSpPr/>
            <p:nvPr userDrawn="1"/>
          </p:nvGrpSpPr>
          <p:grpSpPr>
            <a:xfrm>
              <a:off x="2010572" y="842257"/>
              <a:ext cx="1224000" cy="1224000"/>
              <a:chOff x="2195736" y="692696"/>
              <a:chExt cx="1224000" cy="1224000"/>
            </a:xfrm>
          </p:grpSpPr>
          <p:sp>
            <p:nvSpPr>
              <p:cNvPr id="40" name="圓角矩形 3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圓角矩形 4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2" name="群組 41"/>
            <p:cNvGrpSpPr/>
            <p:nvPr userDrawn="1"/>
          </p:nvGrpSpPr>
          <p:grpSpPr>
            <a:xfrm>
              <a:off x="3286142" y="842257"/>
              <a:ext cx="1224000" cy="1224000"/>
              <a:chOff x="2195736" y="692696"/>
              <a:chExt cx="1224000" cy="1224000"/>
            </a:xfrm>
          </p:grpSpPr>
          <p:sp>
            <p:nvSpPr>
              <p:cNvPr id="43" name="圓角矩形 4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圓角矩形 4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5" name="群組 44"/>
            <p:cNvGrpSpPr/>
            <p:nvPr userDrawn="1"/>
          </p:nvGrpSpPr>
          <p:grpSpPr>
            <a:xfrm>
              <a:off x="4561712" y="842257"/>
              <a:ext cx="1224000" cy="1224000"/>
              <a:chOff x="2195736" y="692696"/>
              <a:chExt cx="1224000" cy="1224000"/>
            </a:xfrm>
          </p:grpSpPr>
          <p:sp>
            <p:nvSpPr>
              <p:cNvPr id="46" name="圓角矩形 4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圓角矩形 4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 userDrawn="1"/>
          </p:nvGrpSpPr>
          <p:grpSpPr>
            <a:xfrm>
              <a:off x="7112852" y="842257"/>
              <a:ext cx="1224000" cy="1224000"/>
              <a:chOff x="2195736" y="692696"/>
              <a:chExt cx="1224000" cy="1224000"/>
            </a:xfrm>
          </p:grpSpPr>
          <p:sp>
            <p:nvSpPr>
              <p:cNvPr id="52" name="圓角矩形 5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圓角矩形 5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52" name="群組 151"/>
          <p:cNvGrpSpPr/>
          <p:nvPr userDrawn="1"/>
        </p:nvGrpSpPr>
        <p:grpSpPr>
          <a:xfrm>
            <a:off x="-540568" y="2110747"/>
            <a:ext cx="10152992" cy="1224000"/>
            <a:chOff x="-540568" y="2110747"/>
            <a:chExt cx="10152992" cy="1224000"/>
          </a:xfrm>
        </p:grpSpPr>
        <p:grpSp>
          <p:nvGrpSpPr>
            <p:cNvPr id="54" name="群組 53"/>
            <p:cNvGrpSpPr/>
            <p:nvPr userDrawn="1"/>
          </p:nvGrpSpPr>
          <p:grpSpPr>
            <a:xfrm>
              <a:off x="-540568" y="2110747"/>
              <a:ext cx="1224000" cy="1224000"/>
              <a:chOff x="2195736" y="692696"/>
              <a:chExt cx="1224000" cy="1224000"/>
            </a:xfrm>
          </p:grpSpPr>
          <p:sp>
            <p:nvSpPr>
              <p:cNvPr id="55" name="圓角矩形 54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圓角矩形 55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7" name="群組 56"/>
            <p:cNvGrpSpPr/>
            <p:nvPr userDrawn="1"/>
          </p:nvGrpSpPr>
          <p:grpSpPr>
            <a:xfrm>
              <a:off x="8388424" y="2110747"/>
              <a:ext cx="1224000" cy="1224000"/>
              <a:chOff x="2195736" y="692696"/>
              <a:chExt cx="1224000" cy="1224000"/>
            </a:xfrm>
          </p:grpSpPr>
          <p:sp>
            <p:nvSpPr>
              <p:cNvPr id="58" name="圓角矩形 5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圓角矩形 5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53" name="群組 152"/>
          <p:cNvGrpSpPr/>
          <p:nvPr userDrawn="1"/>
        </p:nvGrpSpPr>
        <p:grpSpPr>
          <a:xfrm>
            <a:off x="-540568" y="3379237"/>
            <a:ext cx="10152992" cy="1224000"/>
            <a:chOff x="-540568" y="3379237"/>
            <a:chExt cx="10152992" cy="1224000"/>
          </a:xfrm>
        </p:grpSpPr>
        <p:grpSp>
          <p:nvGrpSpPr>
            <p:cNvPr id="78" name="群組 77"/>
            <p:cNvGrpSpPr/>
            <p:nvPr userDrawn="1"/>
          </p:nvGrpSpPr>
          <p:grpSpPr>
            <a:xfrm>
              <a:off x="-540568" y="3379237"/>
              <a:ext cx="1224000" cy="1224000"/>
              <a:chOff x="2195736" y="692696"/>
              <a:chExt cx="1224000" cy="1224000"/>
            </a:xfrm>
          </p:grpSpPr>
          <p:sp>
            <p:nvSpPr>
              <p:cNvPr id="79" name="圓角矩形 78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0" name="圓角矩形 79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1" name="群組 80"/>
            <p:cNvGrpSpPr/>
            <p:nvPr userDrawn="1"/>
          </p:nvGrpSpPr>
          <p:grpSpPr>
            <a:xfrm>
              <a:off x="8388424" y="3379237"/>
              <a:ext cx="1224000" cy="1224000"/>
              <a:chOff x="2195736" y="692696"/>
              <a:chExt cx="1224000" cy="1224000"/>
            </a:xfrm>
          </p:grpSpPr>
          <p:sp>
            <p:nvSpPr>
              <p:cNvPr id="82" name="圓角矩形 8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3" name="圓角矩形 8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7" name="群組 86"/>
            <p:cNvGrpSpPr/>
            <p:nvPr userDrawn="1"/>
          </p:nvGrpSpPr>
          <p:grpSpPr>
            <a:xfrm>
              <a:off x="2010572" y="3379237"/>
              <a:ext cx="1224000" cy="1224000"/>
              <a:chOff x="2195736" y="692696"/>
              <a:chExt cx="1224000" cy="1224000"/>
            </a:xfrm>
          </p:grpSpPr>
          <p:sp>
            <p:nvSpPr>
              <p:cNvPr id="88" name="圓角矩形 8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圓角矩形 8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0" name="群組 89"/>
            <p:cNvGrpSpPr/>
            <p:nvPr userDrawn="1"/>
          </p:nvGrpSpPr>
          <p:grpSpPr>
            <a:xfrm>
              <a:off x="3286142" y="3379237"/>
              <a:ext cx="1224000" cy="1224000"/>
              <a:chOff x="2195736" y="692696"/>
              <a:chExt cx="1224000" cy="1224000"/>
            </a:xfrm>
          </p:grpSpPr>
          <p:sp>
            <p:nvSpPr>
              <p:cNvPr id="91" name="圓角矩形 90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圓角矩形 91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3" name="群組 92"/>
            <p:cNvGrpSpPr/>
            <p:nvPr userDrawn="1"/>
          </p:nvGrpSpPr>
          <p:grpSpPr>
            <a:xfrm>
              <a:off x="4561712" y="3379237"/>
              <a:ext cx="1224000" cy="1224000"/>
              <a:chOff x="2195736" y="692696"/>
              <a:chExt cx="1224000" cy="1224000"/>
            </a:xfrm>
          </p:grpSpPr>
          <p:sp>
            <p:nvSpPr>
              <p:cNvPr id="94" name="圓角矩形 9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圓角矩形 9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6" name="群組 95"/>
            <p:cNvGrpSpPr/>
            <p:nvPr userDrawn="1"/>
          </p:nvGrpSpPr>
          <p:grpSpPr>
            <a:xfrm>
              <a:off x="5837282" y="3379237"/>
              <a:ext cx="1224000" cy="1224000"/>
              <a:chOff x="2195736" y="692696"/>
              <a:chExt cx="1224000" cy="1224000"/>
            </a:xfrm>
          </p:grpSpPr>
          <p:sp>
            <p:nvSpPr>
              <p:cNvPr id="97" name="圓角矩形 9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圓角矩形 9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54" name="群組 153"/>
          <p:cNvGrpSpPr/>
          <p:nvPr userDrawn="1"/>
        </p:nvGrpSpPr>
        <p:grpSpPr>
          <a:xfrm>
            <a:off x="-540568" y="4647727"/>
            <a:ext cx="10152992" cy="1224000"/>
            <a:chOff x="-540568" y="4647727"/>
            <a:chExt cx="10152992" cy="1224000"/>
          </a:xfrm>
        </p:grpSpPr>
        <p:grpSp>
          <p:nvGrpSpPr>
            <p:cNvPr id="102" name="群組 101"/>
            <p:cNvGrpSpPr/>
            <p:nvPr userDrawn="1"/>
          </p:nvGrpSpPr>
          <p:grpSpPr>
            <a:xfrm>
              <a:off x="-540568" y="4647727"/>
              <a:ext cx="1224000" cy="1224000"/>
              <a:chOff x="2195736" y="692696"/>
              <a:chExt cx="1224000" cy="1224000"/>
            </a:xfrm>
          </p:grpSpPr>
          <p:sp>
            <p:nvSpPr>
              <p:cNvPr id="103" name="圓角矩形 10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圓角矩形 10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05" name="群組 104"/>
            <p:cNvGrpSpPr/>
            <p:nvPr userDrawn="1"/>
          </p:nvGrpSpPr>
          <p:grpSpPr>
            <a:xfrm>
              <a:off x="8388424" y="4647727"/>
              <a:ext cx="1224000" cy="1224000"/>
              <a:chOff x="2195736" y="692696"/>
              <a:chExt cx="1224000" cy="1224000"/>
            </a:xfrm>
          </p:grpSpPr>
          <p:sp>
            <p:nvSpPr>
              <p:cNvPr id="106" name="圓角矩形 10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圓角矩形 10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08" name="群組 107"/>
            <p:cNvGrpSpPr/>
            <p:nvPr userDrawn="1"/>
          </p:nvGrpSpPr>
          <p:grpSpPr>
            <a:xfrm>
              <a:off x="735002" y="4647727"/>
              <a:ext cx="1224000" cy="1224000"/>
              <a:chOff x="2195736" y="692696"/>
              <a:chExt cx="1224000" cy="1224000"/>
            </a:xfrm>
          </p:grpSpPr>
          <p:sp>
            <p:nvSpPr>
              <p:cNvPr id="109" name="圓角矩形 108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圓角矩形 109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11" name="群組 110"/>
            <p:cNvGrpSpPr/>
            <p:nvPr userDrawn="1"/>
          </p:nvGrpSpPr>
          <p:grpSpPr>
            <a:xfrm>
              <a:off x="2010572" y="4647727"/>
              <a:ext cx="1224000" cy="1224000"/>
              <a:chOff x="2195736" y="692696"/>
              <a:chExt cx="1224000" cy="1224000"/>
            </a:xfrm>
          </p:grpSpPr>
          <p:sp>
            <p:nvSpPr>
              <p:cNvPr id="112" name="圓角矩形 11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圓角矩形 11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14" name="群組 113"/>
            <p:cNvGrpSpPr/>
            <p:nvPr userDrawn="1"/>
          </p:nvGrpSpPr>
          <p:grpSpPr>
            <a:xfrm>
              <a:off x="3286142" y="4647727"/>
              <a:ext cx="1224000" cy="1224000"/>
              <a:chOff x="2195736" y="692696"/>
              <a:chExt cx="1224000" cy="1224000"/>
            </a:xfrm>
          </p:grpSpPr>
          <p:sp>
            <p:nvSpPr>
              <p:cNvPr id="115" name="圓角矩形 114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圓角矩形 115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17" name="群組 116"/>
            <p:cNvGrpSpPr/>
            <p:nvPr userDrawn="1"/>
          </p:nvGrpSpPr>
          <p:grpSpPr>
            <a:xfrm>
              <a:off x="4561712" y="4647727"/>
              <a:ext cx="1224000" cy="1224000"/>
              <a:chOff x="2195736" y="692696"/>
              <a:chExt cx="1224000" cy="1224000"/>
            </a:xfrm>
          </p:grpSpPr>
          <p:sp>
            <p:nvSpPr>
              <p:cNvPr id="118" name="圓角矩形 11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圓角矩形 11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0" name="群組 119"/>
            <p:cNvGrpSpPr/>
            <p:nvPr userDrawn="1"/>
          </p:nvGrpSpPr>
          <p:grpSpPr>
            <a:xfrm>
              <a:off x="5837282" y="4647727"/>
              <a:ext cx="1224000" cy="1224000"/>
              <a:chOff x="2195736" y="692696"/>
              <a:chExt cx="1224000" cy="1224000"/>
            </a:xfrm>
          </p:grpSpPr>
          <p:sp>
            <p:nvSpPr>
              <p:cNvPr id="121" name="圓角矩形 120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圓角矩形 121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3" name="群組 122"/>
            <p:cNvGrpSpPr/>
            <p:nvPr userDrawn="1"/>
          </p:nvGrpSpPr>
          <p:grpSpPr>
            <a:xfrm>
              <a:off x="7112852" y="4647727"/>
              <a:ext cx="1224000" cy="1224000"/>
              <a:chOff x="2195736" y="692696"/>
              <a:chExt cx="1224000" cy="1224000"/>
            </a:xfrm>
          </p:grpSpPr>
          <p:sp>
            <p:nvSpPr>
              <p:cNvPr id="124" name="圓角矩形 12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5" name="圓角矩形 12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55" name="群組 154"/>
          <p:cNvGrpSpPr/>
          <p:nvPr userDrawn="1"/>
        </p:nvGrpSpPr>
        <p:grpSpPr>
          <a:xfrm>
            <a:off x="-540568" y="5916217"/>
            <a:ext cx="10152992" cy="1224000"/>
            <a:chOff x="-540568" y="5916217"/>
            <a:chExt cx="10152992" cy="1224000"/>
          </a:xfrm>
        </p:grpSpPr>
        <p:grpSp>
          <p:nvGrpSpPr>
            <p:cNvPr id="126" name="群組 125"/>
            <p:cNvGrpSpPr/>
            <p:nvPr userDrawn="1"/>
          </p:nvGrpSpPr>
          <p:grpSpPr>
            <a:xfrm>
              <a:off x="-540568" y="5916217"/>
              <a:ext cx="1224000" cy="1224000"/>
              <a:chOff x="2195736" y="692696"/>
              <a:chExt cx="1224000" cy="1224000"/>
            </a:xfrm>
          </p:grpSpPr>
          <p:sp>
            <p:nvSpPr>
              <p:cNvPr id="127" name="圓角矩形 12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8" name="圓角矩形 12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9" name="群組 128"/>
            <p:cNvGrpSpPr/>
            <p:nvPr userDrawn="1"/>
          </p:nvGrpSpPr>
          <p:grpSpPr>
            <a:xfrm>
              <a:off x="8388424" y="5916217"/>
              <a:ext cx="1224000" cy="1224000"/>
              <a:chOff x="2195736" y="692696"/>
              <a:chExt cx="1224000" cy="1224000"/>
            </a:xfrm>
          </p:grpSpPr>
          <p:sp>
            <p:nvSpPr>
              <p:cNvPr id="130" name="圓角矩形 12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1" name="圓角矩形 13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2" name="群組 131"/>
            <p:cNvGrpSpPr/>
            <p:nvPr userDrawn="1"/>
          </p:nvGrpSpPr>
          <p:grpSpPr>
            <a:xfrm>
              <a:off x="735002" y="5916217"/>
              <a:ext cx="1224000" cy="1224000"/>
              <a:chOff x="2195736" y="692696"/>
              <a:chExt cx="1224000" cy="1224000"/>
            </a:xfrm>
          </p:grpSpPr>
          <p:sp>
            <p:nvSpPr>
              <p:cNvPr id="133" name="圓角矩形 13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4" name="圓角矩形 13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5" name="群組 134"/>
            <p:cNvGrpSpPr/>
            <p:nvPr userDrawn="1"/>
          </p:nvGrpSpPr>
          <p:grpSpPr>
            <a:xfrm>
              <a:off x="2010572" y="5916217"/>
              <a:ext cx="1224000" cy="1224000"/>
              <a:chOff x="2195736" y="692696"/>
              <a:chExt cx="1224000" cy="1224000"/>
            </a:xfrm>
          </p:grpSpPr>
          <p:sp>
            <p:nvSpPr>
              <p:cNvPr id="136" name="圓角矩形 13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" name="圓角矩形 13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8" name="群組 137"/>
            <p:cNvGrpSpPr/>
            <p:nvPr userDrawn="1"/>
          </p:nvGrpSpPr>
          <p:grpSpPr>
            <a:xfrm>
              <a:off x="3286142" y="5916217"/>
              <a:ext cx="1224000" cy="1224000"/>
              <a:chOff x="2195736" y="692696"/>
              <a:chExt cx="1224000" cy="1224000"/>
            </a:xfrm>
          </p:grpSpPr>
          <p:sp>
            <p:nvSpPr>
              <p:cNvPr id="139" name="圓角矩形 138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0" name="圓角矩形 139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41" name="群組 140"/>
            <p:cNvGrpSpPr/>
            <p:nvPr userDrawn="1"/>
          </p:nvGrpSpPr>
          <p:grpSpPr>
            <a:xfrm>
              <a:off x="4561712" y="5916217"/>
              <a:ext cx="1224000" cy="1224000"/>
              <a:chOff x="2195736" y="692696"/>
              <a:chExt cx="1224000" cy="1224000"/>
            </a:xfrm>
          </p:grpSpPr>
          <p:sp>
            <p:nvSpPr>
              <p:cNvPr id="142" name="圓角矩形 14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3" name="圓角矩形 14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44" name="群組 143"/>
            <p:cNvGrpSpPr/>
            <p:nvPr userDrawn="1"/>
          </p:nvGrpSpPr>
          <p:grpSpPr>
            <a:xfrm>
              <a:off x="5837282" y="5916217"/>
              <a:ext cx="1224000" cy="1224000"/>
              <a:chOff x="2195736" y="692696"/>
              <a:chExt cx="1224000" cy="1224000"/>
            </a:xfrm>
          </p:grpSpPr>
          <p:sp>
            <p:nvSpPr>
              <p:cNvPr id="145" name="圓角矩形 144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6" name="圓角矩形 145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47" name="群組 146"/>
            <p:cNvGrpSpPr/>
            <p:nvPr userDrawn="1"/>
          </p:nvGrpSpPr>
          <p:grpSpPr>
            <a:xfrm>
              <a:off x="7112852" y="5916217"/>
              <a:ext cx="1224000" cy="1224000"/>
              <a:chOff x="2195736" y="692696"/>
              <a:chExt cx="1224000" cy="1224000"/>
            </a:xfrm>
          </p:grpSpPr>
          <p:sp>
            <p:nvSpPr>
              <p:cNvPr id="148" name="圓角矩形 14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9" name="圓角矩形 14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5" name="圓角矩形 24"/>
          <p:cNvSpPr/>
          <p:nvPr userDrawn="1"/>
        </p:nvSpPr>
        <p:spPr>
          <a:xfrm>
            <a:off x="5837282" y="-426233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 userDrawn="1"/>
        </p:nvSpPr>
        <p:spPr>
          <a:xfrm>
            <a:off x="5837282" y="842257"/>
            <a:ext cx="1224000" cy="1224000"/>
          </a:xfrm>
          <a:prstGeom prst="roundRect">
            <a:avLst/>
          </a:prstGeom>
          <a:solidFill>
            <a:schemeClr val="accent5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圓角矩形 60"/>
          <p:cNvSpPr/>
          <p:nvPr userDrawn="1"/>
        </p:nvSpPr>
        <p:spPr>
          <a:xfrm>
            <a:off x="735002" y="2110747"/>
            <a:ext cx="1224000" cy="1224000"/>
          </a:xfrm>
          <a:prstGeom prst="roundRect">
            <a:avLst/>
          </a:prstGeom>
          <a:solidFill>
            <a:srgbClr val="0070C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企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4" name="圓角矩形 63"/>
          <p:cNvSpPr/>
          <p:nvPr userDrawn="1"/>
        </p:nvSpPr>
        <p:spPr>
          <a:xfrm>
            <a:off x="2010572" y="2110747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業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7" name="圓角矩形 66"/>
          <p:cNvSpPr/>
          <p:nvPr userDrawn="1"/>
        </p:nvSpPr>
        <p:spPr>
          <a:xfrm>
            <a:off x="3286142" y="2110747"/>
            <a:ext cx="1224000" cy="1224000"/>
          </a:xfrm>
          <a:prstGeom prst="roundRect">
            <a:avLst/>
          </a:prstGeom>
          <a:solidFill>
            <a:srgbClr val="0070C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營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0" name="圓角矩形 69"/>
          <p:cNvSpPr/>
          <p:nvPr userDrawn="1"/>
        </p:nvSpPr>
        <p:spPr>
          <a:xfrm>
            <a:off x="4561712" y="2110747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運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3" name="圓角矩形 72"/>
          <p:cNvSpPr/>
          <p:nvPr userDrawn="1"/>
        </p:nvSpPr>
        <p:spPr>
          <a:xfrm>
            <a:off x="5837282" y="2110747"/>
            <a:ext cx="1224000" cy="1224000"/>
          </a:xfrm>
          <a:prstGeom prst="roundRect">
            <a:avLst/>
          </a:prstGeom>
          <a:solidFill>
            <a:srgbClr val="0070C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報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6" name="圓角矩形 75"/>
          <p:cNvSpPr/>
          <p:nvPr userDrawn="1"/>
        </p:nvSpPr>
        <p:spPr>
          <a:xfrm>
            <a:off x="7112852" y="2110747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告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5" name="圓角矩形 84"/>
          <p:cNvSpPr/>
          <p:nvPr userDrawn="1"/>
        </p:nvSpPr>
        <p:spPr>
          <a:xfrm>
            <a:off x="735002" y="3379237"/>
            <a:ext cx="1224000" cy="1224000"/>
          </a:xfrm>
          <a:prstGeom prst="roundRect">
            <a:avLst/>
          </a:prstGeom>
          <a:solidFill>
            <a:schemeClr val="accent5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圓角矩形 99"/>
          <p:cNvSpPr/>
          <p:nvPr userDrawn="1"/>
        </p:nvSpPr>
        <p:spPr>
          <a:xfrm>
            <a:off x="7112852" y="3379237"/>
            <a:ext cx="1224000" cy="1224000"/>
          </a:xfrm>
          <a:prstGeom prst="roundRect">
            <a:avLst/>
          </a:prstGeom>
          <a:solidFill>
            <a:schemeClr val="accent5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7" name="圖片 15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788024" y="4653136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5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allAtOnce" animBg="1"/>
      <p:bldP spid="64" grpId="0" build="allAtOnce" animBg="1"/>
      <p:bldP spid="67" grpId="0" build="allAtOnce" animBg="1"/>
      <p:bldP spid="70" grpId="0" build="allAtOnce" animBg="1"/>
      <p:bldP spid="73" grpId="0" build="allAtOnce" animBg="1"/>
      <p:bldP spid="76" grpId="0" build="allAtOnce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459843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1148315" y="74428"/>
            <a:ext cx="7899991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 flipH="1">
            <a:off x="1186784" y="129481"/>
            <a:ext cx="7594376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9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-6373216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-6589240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矩形 30"/>
          <p:cNvSpPr/>
          <p:nvPr userDrawn="1"/>
        </p:nvSpPr>
        <p:spPr>
          <a:xfrm>
            <a:off x="5775387" y="1453802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Section4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財務報表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2" name="群組 31"/>
          <p:cNvGrpSpPr/>
          <p:nvPr userDrawn="1"/>
        </p:nvGrpSpPr>
        <p:grpSpPr>
          <a:xfrm>
            <a:off x="7148419" y="2441469"/>
            <a:ext cx="1224000" cy="1224000"/>
            <a:chOff x="6660232" y="2307637"/>
            <a:chExt cx="1224000" cy="1224000"/>
          </a:xfrm>
        </p:grpSpPr>
        <p:grpSp>
          <p:nvGrpSpPr>
            <p:cNvPr id="33" name="群組 32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41" name="圓角矩形 40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2" name="圓角矩形 41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4" name="群組 33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5" name="橢圓 34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橢圓 35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橢圓 39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3" name="群組 42"/>
          <p:cNvGrpSpPr/>
          <p:nvPr userDrawn="1"/>
        </p:nvGrpSpPr>
        <p:grpSpPr>
          <a:xfrm>
            <a:off x="1714064" y="2441469"/>
            <a:ext cx="1224000" cy="1224000"/>
            <a:chOff x="1200111" y="2307637"/>
            <a:chExt cx="1224000" cy="1224000"/>
          </a:xfrm>
        </p:grpSpPr>
        <p:grpSp>
          <p:nvGrpSpPr>
            <p:cNvPr id="44" name="群組 43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48" name="圓角矩形 4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圓角矩形 4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5" name="群組 44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46" name="圓角矩形 45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圓角矩形 46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0" name="群組 49"/>
          <p:cNvGrpSpPr/>
          <p:nvPr userDrawn="1"/>
        </p:nvGrpSpPr>
        <p:grpSpPr>
          <a:xfrm>
            <a:off x="3075093" y="2441469"/>
            <a:ext cx="1224000" cy="1224000"/>
            <a:chOff x="2565141" y="2307637"/>
            <a:chExt cx="1224000" cy="1224000"/>
          </a:xfrm>
        </p:grpSpPr>
        <p:grpSp>
          <p:nvGrpSpPr>
            <p:cNvPr id="51" name="群組 50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55" name="圓角矩形 54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圓角矩形 55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2" name="群組 51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53" name="橢圓 52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4" name="矩形 53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7" name="群組 56"/>
          <p:cNvGrpSpPr/>
          <p:nvPr userDrawn="1"/>
        </p:nvGrpSpPr>
        <p:grpSpPr>
          <a:xfrm>
            <a:off x="4434364" y="2441469"/>
            <a:ext cx="1224000" cy="1224000"/>
            <a:chOff x="3930171" y="2307637"/>
            <a:chExt cx="1224000" cy="1224000"/>
          </a:xfrm>
        </p:grpSpPr>
        <p:grpSp>
          <p:nvGrpSpPr>
            <p:cNvPr id="58" name="群組 57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63" name="圓角矩形 6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圓角矩形 6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9" name="群組 58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60" name="矩形 59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矩形 60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2" name="矩形 61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5" name="群組 64"/>
          <p:cNvGrpSpPr/>
          <p:nvPr userDrawn="1"/>
        </p:nvGrpSpPr>
        <p:grpSpPr>
          <a:xfrm>
            <a:off x="5791392" y="2441469"/>
            <a:ext cx="1224000" cy="1224000"/>
            <a:chOff x="5295201" y="2307637"/>
            <a:chExt cx="1224000" cy="1224000"/>
          </a:xfrm>
        </p:grpSpPr>
        <p:grpSp>
          <p:nvGrpSpPr>
            <p:cNvPr id="66" name="群組 65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73" name="圓角矩形 7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4" name="圓角矩形 7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7" name="群組 66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68" name="直線接點 67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矩形 69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矩形 70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2" name="矩形 71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5" name="群組 74"/>
          <p:cNvGrpSpPr/>
          <p:nvPr userDrawn="1"/>
        </p:nvGrpSpPr>
        <p:grpSpPr>
          <a:xfrm>
            <a:off x="1714064" y="2441469"/>
            <a:ext cx="1224000" cy="1224000"/>
            <a:chOff x="2195736" y="692696"/>
            <a:chExt cx="1224000" cy="1224000"/>
          </a:xfrm>
        </p:grpSpPr>
        <p:sp>
          <p:nvSpPr>
            <p:cNvPr id="76" name="圓角矩形 7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7" name="圓角矩形 7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78" name="群組 77"/>
          <p:cNvGrpSpPr/>
          <p:nvPr userDrawn="1"/>
        </p:nvGrpSpPr>
        <p:grpSpPr>
          <a:xfrm>
            <a:off x="3075093" y="2441469"/>
            <a:ext cx="1224000" cy="1224000"/>
            <a:chOff x="2195736" y="692696"/>
            <a:chExt cx="1224000" cy="1224000"/>
          </a:xfrm>
        </p:grpSpPr>
        <p:sp>
          <p:nvSpPr>
            <p:cNvPr id="79" name="圓角矩形 78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0" name="圓角矩形 79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1" name="群組 80"/>
          <p:cNvGrpSpPr/>
          <p:nvPr userDrawn="1"/>
        </p:nvGrpSpPr>
        <p:grpSpPr>
          <a:xfrm>
            <a:off x="4434364" y="2441469"/>
            <a:ext cx="1224000" cy="1224000"/>
            <a:chOff x="2195736" y="692696"/>
            <a:chExt cx="1224000" cy="1224000"/>
          </a:xfrm>
        </p:grpSpPr>
        <p:sp>
          <p:nvSpPr>
            <p:cNvPr id="82" name="圓角矩形 8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矩形 8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4" name="群組 83"/>
          <p:cNvGrpSpPr/>
          <p:nvPr userDrawn="1"/>
        </p:nvGrpSpPr>
        <p:grpSpPr>
          <a:xfrm>
            <a:off x="5791392" y="2441469"/>
            <a:ext cx="1224000" cy="1224000"/>
            <a:chOff x="2195736" y="692696"/>
            <a:chExt cx="1224000" cy="1224000"/>
          </a:xfrm>
        </p:grpSpPr>
        <p:sp>
          <p:nvSpPr>
            <p:cNvPr id="85" name="圓角矩形 8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6" name="圓角矩形 8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7" name="群組 86"/>
          <p:cNvGrpSpPr/>
          <p:nvPr userDrawn="1"/>
        </p:nvGrpSpPr>
        <p:grpSpPr>
          <a:xfrm>
            <a:off x="7148419" y="2441469"/>
            <a:ext cx="1224000" cy="1224000"/>
            <a:chOff x="2195736" y="692696"/>
            <a:chExt cx="1224000" cy="1224000"/>
          </a:xfrm>
        </p:grpSpPr>
        <p:sp>
          <p:nvSpPr>
            <p:cNvPr id="88" name="圓角矩形 8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矩形 8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0" name="文字方塊 89"/>
          <p:cNvSpPr txBox="1"/>
          <p:nvPr userDrawn="1"/>
        </p:nvSpPr>
        <p:spPr>
          <a:xfrm>
            <a:off x="1268982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1" name="文字方塊 90"/>
          <p:cNvSpPr txBox="1"/>
          <p:nvPr userDrawn="1"/>
        </p:nvSpPr>
        <p:spPr>
          <a:xfrm>
            <a:off x="2915816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Section4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smtClean="0">
                <a:latin typeface="微軟正黑體" pitchFamily="34" charset="-120"/>
                <a:ea typeface="微軟正黑體" pitchFamily="34" charset="-120"/>
              </a:rPr>
              <a:t>財務報表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2" name="圖片 9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798638" y="4901020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8512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459843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1148315" y="74428"/>
            <a:ext cx="7899991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 flipH="1">
            <a:off x="1186784" y="129481"/>
            <a:ext cx="7594376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9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-6373216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-6589240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 userDrawn="1"/>
        </p:nvSpPr>
        <p:spPr>
          <a:xfrm>
            <a:off x="1268982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8" name="群組 37"/>
          <p:cNvGrpSpPr/>
          <p:nvPr userDrawn="1"/>
        </p:nvGrpSpPr>
        <p:grpSpPr>
          <a:xfrm>
            <a:off x="1691680" y="260648"/>
            <a:ext cx="1224000" cy="1224000"/>
            <a:chOff x="5295201" y="2307637"/>
            <a:chExt cx="1224000" cy="1224000"/>
          </a:xfrm>
        </p:grpSpPr>
        <p:grpSp>
          <p:nvGrpSpPr>
            <p:cNvPr id="39" name="群組 38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46" name="圓角矩形 4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圓角矩形 4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0" name="群組 39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41" name="直線接點 40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矩形 43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矩形 44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48" name="文字方塊 47"/>
          <p:cNvSpPr txBox="1"/>
          <p:nvPr userDrawn="1"/>
        </p:nvSpPr>
        <p:spPr>
          <a:xfrm>
            <a:off x="2915816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Section4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財務報表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50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676707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1371599" y="74428"/>
            <a:ext cx="7676707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 flipH="1">
            <a:off x="1403648" y="129481"/>
            <a:ext cx="760192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9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-6190728" y="129481"/>
            <a:ext cx="7594376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-6373216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-6589240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7348438" y="1453802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Section5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未來展望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7364443" y="2441469"/>
            <a:ext cx="1224000" cy="1224000"/>
            <a:chOff x="6660232" y="2307637"/>
            <a:chExt cx="1224000" cy="1224000"/>
          </a:xfrm>
        </p:grpSpPr>
        <p:grpSp>
          <p:nvGrpSpPr>
            <p:cNvPr id="32" name="群組 31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40" name="圓角矩形 3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圓角矩形 4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3" name="群組 32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4" name="橢圓 33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橢圓 34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橢圓 35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2" name="群組 41"/>
          <p:cNvGrpSpPr/>
          <p:nvPr userDrawn="1"/>
        </p:nvGrpSpPr>
        <p:grpSpPr>
          <a:xfrm>
            <a:off x="1930088" y="2441469"/>
            <a:ext cx="1224000" cy="1224000"/>
            <a:chOff x="1200111" y="2307637"/>
            <a:chExt cx="1224000" cy="1224000"/>
          </a:xfrm>
        </p:grpSpPr>
        <p:grpSp>
          <p:nvGrpSpPr>
            <p:cNvPr id="43" name="群組 42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47" name="圓角矩形 4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圓角矩形 4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4" name="群組 43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45" name="圓角矩形 44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圓角矩形 45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9" name="群組 48"/>
          <p:cNvGrpSpPr/>
          <p:nvPr userDrawn="1"/>
        </p:nvGrpSpPr>
        <p:grpSpPr>
          <a:xfrm>
            <a:off x="3291117" y="2441469"/>
            <a:ext cx="1224000" cy="1224000"/>
            <a:chOff x="2565141" y="2307637"/>
            <a:chExt cx="1224000" cy="1224000"/>
          </a:xfrm>
        </p:grpSpPr>
        <p:grpSp>
          <p:nvGrpSpPr>
            <p:cNvPr id="50" name="群組 49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54" name="圓角矩形 5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圓角矩形 5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52" name="橢圓 51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矩形 52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6" name="群組 55"/>
          <p:cNvGrpSpPr/>
          <p:nvPr userDrawn="1"/>
        </p:nvGrpSpPr>
        <p:grpSpPr>
          <a:xfrm>
            <a:off x="4650388" y="2441469"/>
            <a:ext cx="1224000" cy="1224000"/>
            <a:chOff x="3930171" y="2307637"/>
            <a:chExt cx="1224000" cy="1224000"/>
          </a:xfrm>
        </p:grpSpPr>
        <p:grpSp>
          <p:nvGrpSpPr>
            <p:cNvPr id="57" name="群組 56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62" name="圓角矩形 6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圓角矩形 6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8" name="群組 57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59" name="矩形 58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矩形 59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矩形 60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4" name="群組 63"/>
          <p:cNvGrpSpPr/>
          <p:nvPr userDrawn="1"/>
        </p:nvGrpSpPr>
        <p:grpSpPr>
          <a:xfrm>
            <a:off x="6007416" y="2441469"/>
            <a:ext cx="1224000" cy="1224000"/>
            <a:chOff x="5295201" y="2307637"/>
            <a:chExt cx="1224000" cy="1224000"/>
          </a:xfrm>
        </p:grpSpPr>
        <p:grpSp>
          <p:nvGrpSpPr>
            <p:cNvPr id="65" name="群組 64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72" name="圓角矩形 7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圓角矩形 7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6" name="群組 65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67" name="直線接點 66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矩形 69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矩形 70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4" name="群組 73"/>
          <p:cNvGrpSpPr/>
          <p:nvPr userDrawn="1"/>
        </p:nvGrpSpPr>
        <p:grpSpPr>
          <a:xfrm>
            <a:off x="1930088" y="2441469"/>
            <a:ext cx="1224000" cy="1224000"/>
            <a:chOff x="2195736" y="692696"/>
            <a:chExt cx="1224000" cy="1224000"/>
          </a:xfrm>
        </p:grpSpPr>
        <p:sp>
          <p:nvSpPr>
            <p:cNvPr id="75" name="圓角矩形 7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6" name="圓角矩形 7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77" name="群組 76"/>
          <p:cNvGrpSpPr/>
          <p:nvPr userDrawn="1"/>
        </p:nvGrpSpPr>
        <p:grpSpPr>
          <a:xfrm>
            <a:off x="3291117" y="2441469"/>
            <a:ext cx="1224000" cy="1224000"/>
            <a:chOff x="2195736" y="692696"/>
            <a:chExt cx="1224000" cy="1224000"/>
          </a:xfrm>
        </p:grpSpPr>
        <p:sp>
          <p:nvSpPr>
            <p:cNvPr id="78" name="圓角矩形 7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9" name="圓角矩形 7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0" name="群組 79"/>
          <p:cNvGrpSpPr/>
          <p:nvPr userDrawn="1"/>
        </p:nvGrpSpPr>
        <p:grpSpPr>
          <a:xfrm>
            <a:off x="4650388" y="2441469"/>
            <a:ext cx="1224000" cy="1224000"/>
            <a:chOff x="2195736" y="692696"/>
            <a:chExt cx="1224000" cy="1224000"/>
          </a:xfrm>
        </p:grpSpPr>
        <p:sp>
          <p:nvSpPr>
            <p:cNvPr id="81" name="圓角矩形 8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2" name="圓角矩形 8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3" name="群組 82"/>
          <p:cNvGrpSpPr/>
          <p:nvPr userDrawn="1"/>
        </p:nvGrpSpPr>
        <p:grpSpPr>
          <a:xfrm>
            <a:off x="6007416" y="2441469"/>
            <a:ext cx="1224000" cy="1224000"/>
            <a:chOff x="2195736" y="692696"/>
            <a:chExt cx="1224000" cy="1224000"/>
          </a:xfrm>
        </p:grpSpPr>
        <p:sp>
          <p:nvSpPr>
            <p:cNvPr id="84" name="圓角矩形 8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5" name="圓角矩形 8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6" name="群組 85"/>
          <p:cNvGrpSpPr/>
          <p:nvPr userDrawn="1"/>
        </p:nvGrpSpPr>
        <p:grpSpPr>
          <a:xfrm>
            <a:off x="7364443" y="2441469"/>
            <a:ext cx="1224000" cy="1224000"/>
            <a:chOff x="2195736" y="692696"/>
            <a:chExt cx="1224000" cy="1224000"/>
          </a:xfrm>
        </p:grpSpPr>
        <p:sp>
          <p:nvSpPr>
            <p:cNvPr id="87" name="圓角矩形 8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8" name="圓角矩形 8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89" name="文字方塊 88"/>
          <p:cNvSpPr txBox="1"/>
          <p:nvPr userDrawn="1"/>
        </p:nvSpPr>
        <p:spPr>
          <a:xfrm>
            <a:off x="1557014" y="6505599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0" name="文字方塊 89"/>
          <p:cNvSpPr txBox="1"/>
          <p:nvPr userDrawn="1"/>
        </p:nvSpPr>
        <p:spPr>
          <a:xfrm>
            <a:off x="3131840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Section5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未來展望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1" name="圖片 9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5014662" y="4901020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2957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676707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1371599" y="74428"/>
            <a:ext cx="7676707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 flipH="1">
            <a:off x="1403648" y="129481"/>
            <a:ext cx="760192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9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-6190728" y="129481"/>
            <a:ext cx="7594376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-6373216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-6589240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 userDrawn="1"/>
        </p:nvSpPr>
        <p:spPr>
          <a:xfrm>
            <a:off x="1557014" y="6505599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7" name="群組 26"/>
          <p:cNvGrpSpPr/>
          <p:nvPr userDrawn="1"/>
        </p:nvGrpSpPr>
        <p:grpSpPr>
          <a:xfrm>
            <a:off x="1835696" y="260648"/>
            <a:ext cx="1224000" cy="1224000"/>
            <a:chOff x="6660232" y="2307637"/>
            <a:chExt cx="1224000" cy="1224000"/>
          </a:xfrm>
        </p:grpSpPr>
        <p:grpSp>
          <p:nvGrpSpPr>
            <p:cNvPr id="28" name="群組 27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36" name="圓角矩形 3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圓角矩形 3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9" name="群組 28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0" name="橢圓 29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橢圓 30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橢圓 31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橢圓 32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橢圓 33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橢圓 34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38" name="文字方塊 37"/>
          <p:cNvSpPr txBox="1"/>
          <p:nvPr userDrawn="1"/>
        </p:nvSpPr>
        <p:spPr>
          <a:xfrm>
            <a:off x="3131840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Section5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未來展望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82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 userDrawn="1"/>
        </p:nvSpPr>
        <p:spPr>
          <a:xfrm>
            <a:off x="1193867" y="1333845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Section1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公司概況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5" name="矩形 64"/>
          <p:cNvSpPr/>
          <p:nvPr userDrawn="1"/>
        </p:nvSpPr>
        <p:spPr>
          <a:xfrm>
            <a:off x="6628222" y="1333845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Section5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未來展望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6" name="矩形 65"/>
          <p:cNvSpPr/>
          <p:nvPr userDrawn="1"/>
        </p:nvSpPr>
        <p:spPr>
          <a:xfrm>
            <a:off x="2554896" y="1333845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Section2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經營方針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7" name="矩形 66"/>
          <p:cNvSpPr/>
          <p:nvPr userDrawn="1"/>
        </p:nvSpPr>
        <p:spPr>
          <a:xfrm>
            <a:off x="3914167" y="1333845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Section3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產品簡介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8" name="矩形 67"/>
          <p:cNvSpPr/>
          <p:nvPr userDrawn="1"/>
        </p:nvSpPr>
        <p:spPr>
          <a:xfrm>
            <a:off x="5271195" y="1333845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Section4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財務報表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9" name="群組 58"/>
          <p:cNvGrpSpPr/>
          <p:nvPr userDrawn="1"/>
        </p:nvGrpSpPr>
        <p:grpSpPr>
          <a:xfrm>
            <a:off x="6644227" y="2321512"/>
            <a:ext cx="1224000" cy="1224000"/>
            <a:chOff x="6660232" y="2307637"/>
            <a:chExt cx="1224000" cy="1224000"/>
          </a:xfrm>
        </p:grpSpPr>
        <p:grpSp>
          <p:nvGrpSpPr>
            <p:cNvPr id="14" name="群組 13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15" name="圓角矩形 14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圓角矩形 15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1" name="群組 40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5" name="橢圓 34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橢圓 35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橢圓 39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3" name="群組 62"/>
          <p:cNvGrpSpPr/>
          <p:nvPr userDrawn="1"/>
        </p:nvGrpSpPr>
        <p:grpSpPr>
          <a:xfrm>
            <a:off x="1209872" y="2321512"/>
            <a:ext cx="1224000" cy="1224000"/>
            <a:chOff x="1200111" y="2307637"/>
            <a:chExt cx="1224000" cy="1224000"/>
          </a:xfrm>
        </p:grpSpPr>
        <p:grpSp>
          <p:nvGrpSpPr>
            <p:cNvPr id="2" name="群組 1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3" name="圓角矩形 2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" name="圓角矩形 3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4" name="群組 43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42" name="圓角矩形 41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圓角矩形 42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2" name="群組 61"/>
          <p:cNvGrpSpPr/>
          <p:nvPr userDrawn="1"/>
        </p:nvGrpSpPr>
        <p:grpSpPr>
          <a:xfrm>
            <a:off x="2570901" y="2321512"/>
            <a:ext cx="1224000" cy="1224000"/>
            <a:chOff x="2565141" y="2307637"/>
            <a:chExt cx="1224000" cy="1224000"/>
          </a:xfrm>
        </p:grpSpPr>
        <p:grpSp>
          <p:nvGrpSpPr>
            <p:cNvPr id="5" name="群組 4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6" name="圓角矩形 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圓角矩形 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7" name="群組 46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45" name="橢圓 44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矩形 45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1" name="群組 60"/>
          <p:cNvGrpSpPr/>
          <p:nvPr userDrawn="1"/>
        </p:nvGrpSpPr>
        <p:grpSpPr>
          <a:xfrm>
            <a:off x="3930172" y="2321512"/>
            <a:ext cx="1224000" cy="1224000"/>
            <a:chOff x="3930171" y="2307637"/>
            <a:chExt cx="1224000" cy="1224000"/>
          </a:xfrm>
        </p:grpSpPr>
        <p:grpSp>
          <p:nvGrpSpPr>
            <p:cNvPr id="8" name="群組 7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9" name="圓角矩形 8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圓角矩形 9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48" name="矩形 47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0" name="矩形 49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矩形 48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0" name="群組 59"/>
          <p:cNvGrpSpPr/>
          <p:nvPr userDrawn="1"/>
        </p:nvGrpSpPr>
        <p:grpSpPr>
          <a:xfrm>
            <a:off x="5287200" y="2321512"/>
            <a:ext cx="1224000" cy="1224000"/>
            <a:chOff x="5295201" y="2307637"/>
            <a:chExt cx="1224000" cy="1224000"/>
          </a:xfrm>
        </p:grpSpPr>
        <p:grpSp>
          <p:nvGrpSpPr>
            <p:cNvPr id="11" name="群組 10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12" name="圓角矩形 1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圓角矩形 1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8" name="群組 57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53" name="直線接點 52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矩形 54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矩形 56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465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3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734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862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80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 userDrawn="1"/>
        </p:nvGrpSpPr>
        <p:grpSpPr>
          <a:xfrm>
            <a:off x="-540568" y="-426233"/>
            <a:ext cx="1224000" cy="1224000"/>
            <a:chOff x="2195736" y="692696"/>
            <a:chExt cx="1224000" cy="1224000"/>
          </a:xfrm>
        </p:grpSpPr>
        <p:sp>
          <p:nvSpPr>
            <p:cNvPr id="6" name="圓角矩形 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圓角矩形 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8388424" y="-426233"/>
            <a:ext cx="1224000" cy="1224000"/>
            <a:chOff x="2195736" y="692696"/>
            <a:chExt cx="1224000" cy="1224000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矩形 10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735002" y="-426233"/>
            <a:ext cx="1224000" cy="1224000"/>
            <a:chOff x="2195736" y="692696"/>
            <a:chExt cx="1224000" cy="1224000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矩形 13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2010572" y="-426233"/>
            <a:ext cx="1224000" cy="1224000"/>
            <a:chOff x="2195736" y="692696"/>
            <a:chExt cx="1224000" cy="1224000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矩形 1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3286142" y="-426233"/>
            <a:ext cx="1224000" cy="1224000"/>
            <a:chOff x="2195736" y="692696"/>
            <a:chExt cx="1224000" cy="1224000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矩形 19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4561712" y="-426233"/>
            <a:ext cx="1224000" cy="1224000"/>
            <a:chOff x="2195736" y="692696"/>
            <a:chExt cx="1224000" cy="1224000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矩形 2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7112852" y="-426233"/>
            <a:ext cx="1224000" cy="1224000"/>
            <a:chOff x="2195736" y="692696"/>
            <a:chExt cx="1224000" cy="1224000"/>
          </a:xfrm>
        </p:grpSpPr>
        <p:sp>
          <p:nvSpPr>
            <p:cNvPr id="28" name="圓角矩形 2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圓角矩形 2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" name="群組 29"/>
          <p:cNvGrpSpPr/>
          <p:nvPr userDrawn="1"/>
        </p:nvGrpSpPr>
        <p:grpSpPr>
          <a:xfrm>
            <a:off x="-540568" y="842257"/>
            <a:ext cx="1224000" cy="1224000"/>
            <a:chOff x="2195736" y="692696"/>
            <a:chExt cx="1224000" cy="1224000"/>
          </a:xfrm>
        </p:grpSpPr>
        <p:sp>
          <p:nvSpPr>
            <p:cNvPr id="31" name="圓角矩形 3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圓角矩形 3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3" name="群組 32"/>
          <p:cNvGrpSpPr/>
          <p:nvPr userDrawn="1"/>
        </p:nvGrpSpPr>
        <p:grpSpPr>
          <a:xfrm>
            <a:off x="8388424" y="842257"/>
            <a:ext cx="1224000" cy="1224000"/>
            <a:chOff x="2195736" y="692696"/>
            <a:chExt cx="1224000" cy="1224000"/>
          </a:xfrm>
        </p:grpSpPr>
        <p:sp>
          <p:nvSpPr>
            <p:cNvPr id="34" name="圓角矩形 3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圓角矩形 3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 userDrawn="1"/>
        </p:nvGrpSpPr>
        <p:grpSpPr>
          <a:xfrm>
            <a:off x="735002" y="842257"/>
            <a:ext cx="1224000" cy="1224000"/>
            <a:chOff x="2195736" y="692696"/>
            <a:chExt cx="1224000" cy="1224000"/>
          </a:xfrm>
        </p:grpSpPr>
        <p:sp>
          <p:nvSpPr>
            <p:cNvPr id="37" name="圓角矩形 3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圓角矩形 3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9" name="群組 38"/>
          <p:cNvGrpSpPr/>
          <p:nvPr userDrawn="1"/>
        </p:nvGrpSpPr>
        <p:grpSpPr>
          <a:xfrm>
            <a:off x="2010572" y="842257"/>
            <a:ext cx="1224000" cy="1224000"/>
            <a:chOff x="2195736" y="692696"/>
            <a:chExt cx="1224000" cy="1224000"/>
          </a:xfrm>
        </p:grpSpPr>
        <p:sp>
          <p:nvSpPr>
            <p:cNvPr id="40" name="圓角矩形 39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圓角矩形 40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2" name="群組 41"/>
          <p:cNvGrpSpPr/>
          <p:nvPr userDrawn="1"/>
        </p:nvGrpSpPr>
        <p:grpSpPr>
          <a:xfrm>
            <a:off x="3286142" y="842257"/>
            <a:ext cx="1224000" cy="1224000"/>
            <a:chOff x="2195736" y="692696"/>
            <a:chExt cx="1224000" cy="1224000"/>
          </a:xfrm>
        </p:grpSpPr>
        <p:sp>
          <p:nvSpPr>
            <p:cNvPr id="43" name="圓角矩形 42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圓角矩形 43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 userDrawn="1"/>
        </p:nvGrpSpPr>
        <p:grpSpPr>
          <a:xfrm>
            <a:off x="4561712" y="842257"/>
            <a:ext cx="1224000" cy="1224000"/>
            <a:chOff x="2195736" y="692696"/>
            <a:chExt cx="1224000" cy="1224000"/>
          </a:xfrm>
        </p:grpSpPr>
        <p:sp>
          <p:nvSpPr>
            <p:cNvPr id="46" name="圓角矩形 4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圓角矩形 4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1" name="群組 50"/>
          <p:cNvGrpSpPr/>
          <p:nvPr userDrawn="1"/>
        </p:nvGrpSpPr>
        <p:grpSpPr>
          <a:xfrm>
            <a:off x="7112852" y="842257"/>
            <a:ext cx="1224000" cy="1224000"/>
            <a:chOff x="2195736" y="692696"/>
            <a:chExt cx="1224000" cy="1224000"/>
          </a:xfrm>
        </p:grpSpPr>
        <p:sp>
          <p:nvSpPr>
            <p:cNvPr id="52" name="圓角矩形 5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圓角矩形 5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4" name="群組 53"/>
          <p:cNvGrpSpPr/>
          <p:nvPr userDrawn="1"/>
        </p:nvGrpSpPr>
        <p:grpSpPr>
          <a:xfrm>
            <a:off x="-540568" y="2110747"/>
            <a:ext cx="1224000" cy="1224000"/>
            <a:chOff x="2195736" y="692696"/>
            <a:chExt cx="1224000" cy="1224000"/>
          </a:xfrm>
        </p:grpSpPr>
        <p:sp>
          <p:nvSpPr>
            <p:cNvPr id="55" name="圓角矩形 5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圓角矩形 5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7" name="群組 56"/>
          <p:cNvGrpSpPr/>
          <p:nvPr userDrawn="1"/>
        </p:nvGrpSpPr>
        <p:grpSpPr>
          <a:xfrm>
            <a:off x="8388424" y="2110747"/>
            <a:ext cx="1224000" cy="1224000"/>
            <a:chOff x="2195736" y="692696"/>
            <a:chExt cx="1224000" cy="1224000"/>
          </a:xfrm>
        </p:grpSpPr>
        <p:sp>
          <p:nvSpPr>
            <p:cNvPr id="58" name="圓角矩形 5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圓角矩形 5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8" name="群組 77"/>
          <p:cNvGrpSpPr/>
          <p:nvPr userDrawn="1"/>
        </p:nvGrpSpPr>
        <p:grpSpPr>
          <a:xfrm>
            <a:off x="-540568" y="3379237"/>
            <a:ext cx="1224000" cy="1224000"/>
            <a:chOff x="2195736" y="692696"/>
            <a:chExt cx="1224000" cy="1224000"/>
          </a:xfrm>
        </p:grpSpPr>
        <p:sp>
          <p:nvSpPr>
            <p:cNvPr id="79" name="圓角矩形 78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圓角矩形 79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1" name="群組 80"/>
          <p:cNvGrpSpPr/>
          <p:nvPr userDrawn="1"/>
        </p:nvGrpSpPr>
        <p:grpSpPr>
          <a:xfrm>
            <a:off x="8388424" y="3379237"/>
            <a:ext cx="1224000" cy="1224000"/>
            <a:chOff x="2195736" y="692696"/>
            <a:chExt cx="1224000" cy="1224000"/>
          </a:xfrm>
        </p:grpSpPr>
        <p:sp>
          <p:nvSpPr>
            <p:cNvPr id="82" name="圓角矩形 8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圓角矩形 8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7" name="群組 86"/>
          <p:cNvGrpSpPr/>
          <p:nvPr userDrawn="1"/>
        </p:nvGrpSpPr>
        <p:grpSpPr>
          <a:xfrm>
            <a:off x="2010572" y="3379237"/>
            <a:ext cx="1224000" cy="1224000"/>
            <a:chOff x="2195736" y="692696"/>
            <a:chExt cx="1224000" cy="1224000"/>
          </a:xfrm>
        </p:grpSpPr>
        <p:sp>
          <p:nvSpPr>
            <p:cNvPr id="88" name="圓角矩形 8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圓角矩形 8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0" name="群組 89"/>
          <p:cNvGrpSpPr/>
          <p:nvPr userDrawn="1"/>
        </p:nvGrpSpPr>
        <p:grpSpPr>
          <a:xfrm>
            <a:off x="3286142" y="3379237"/>
            <a:ext cx="1224000" cy="1224000"/>
            <a:chOff x="2195736" y="692696"/>
            <a:chExt cx="1224000" cy="1224000"/>
          </a:xfrm>
        </p:grpSpPr>
        <p:sp>
          <p:nvSpPr>
            <p:cNvPr id="91" name="圓角矩形 9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圓角矩形 9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3" name="群組 92"/>
          <p:cNvGrpSpPr/>
          <p:nvPr userDrawn="1"/>
        </p:nvGrpSpPr>
        <p:grpSpPr>
          <a:xfrm>
            <a:off x="4561712" y="3379237"/>
            <a:ext cx="1224000" cy="1224000"/>
            <a:chOff x="2195736" y="692696"/>
            <a:chExt cx="1224000" cy="1224000"/>
          </a:xfrm>
        </p:grpSpPr>
        <p:sp>
          <p:nvSpPr>
            <p:cNvPr id="94" name="圓角矩形 9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圓角矩形 9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6" name="群組 95"/>
          <p:cNvGrpSpPr/>
          <p:nvPr userDrawn="1"/>
        </p:nvGrpSpPr>
        <p:grpSpPr>
          <a:xfrm>
            <a:off x="5837282" y="3379237"/>
            <a:ext cx="1224000" cy="1224000"/>
            <a:chOff x="2195736" y="692696"/>
            <a:chExt cx="1224000" cy="1224000"/>
          </a:xfrm>
        </p:grpSpPr>
        <p:sp>
          <p:nvSpPr>
            <p:cNvPr id="97" name="圓角矩形 9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圓角矩形 9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2" name="群組 101"/>
          <p:cNvGrpSpPr/>
          <p:nvPr userDrawn="1"/>
        </p:nvGrpSpPr>
        <p:grpSpPr>
          <a:xfrm>
            <a:off x="-540568" y="4647727"/>
            <a:ext cx="1224000" cy="1224000"/>
            <a:chOff x="2195736" y="692696"/>
            <a:chExt cx="1224000" cy="1224000"/>
          </a:xfrm>
        </p:grpSpPr>
        <p:sp>
          <p:nvSpPr>
            <p:cNvPr id="103" name="圓角矩形 102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圓角矩形 103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/>
          <p:cNvGrpSpPr/>
          <p:nvPr userDrawn="1"/>
        </p:nvGrpSpPr>
        <p:grpSpPr>
          <a:xfrm>
            <a:off x="8388424" y="4647727"/>
            <a:ext cx="1224000" cy="1224000"/>
            <a:chOff x="2195736" y="692696"/>
            <a:chExt cx="1224000" cy="1224000"/>
          </a:xfrm>
        </p:grpSpPr>
        <p:sp>
          <p:nvSpPr>
            <p:cNvPr id="106" name="圓角矩形 10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圓角矩形 10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8" name="群組 107"/>
          <p:cNvGrpSpPr/>
          <p:nvPr userDrawn="1"/>
        </p:nvGrpSpPr>
        <p:grpSpPr>
          <a:xfrm>
            <a:off x="735002" y="4647727"/>
            <a:ext cx="1224000" cy="1224000"/>
            <a:chOff x="2195736" y="692696"/>
            <a:chExt cx="1224000" cy="1224000"/>
          </a:xfrm>
        </p:grpSpPr>
        <p:sp>
          <p:nvSpPr>
            <p:cNvPr id="109" name="圓角矩形 108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圓角矩形 109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1" name="群組 110"/>
          <p:cNvGrpSpPr/>
          <p:nvPr userDrawn="1"/>
        </p:nvGrpSpPr>
        <p:grpSpPr>
          <a:xfrm>
            <a:off x="2010572" y="4647727"/>
            <a:ext cx="1224000" cy="1224000"/>
            <a:chOff x="2195736" y="692696"/>
            <a:chExt cx="1224000" cy="1224000"/>
          </a:xfrm>
        </p:grpSpPr>
        <p:sp>
          <p:nvSpPr>
            <p:cNvPr id="112" name="圓角矩形 11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圓角矩形 11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4" name="群組 113"/>
          <p:cNvGrpSpPr/>
          <p:nvPr userDrawn="1"/>
        </p:nvGrpSpPr>
        <p:grpSpPr>
          <a:xfrm>
            <a:off x="3286142" y="4647727"/>
            <a:ext cx="1224000" cy="1224000"/>
            <a:chOff x="2195736" y="692696"/>
            <a:chExt cx="1224000" cy="1224000"/>
          </a:xfrm>
        </p:grpSpPr>
        <p:sp>
          <p:nvSpPr>
            <p:cNvPr id="115" name="圓角矩形 11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圓角矩形 11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7" name="群組 116"/>
          <p:cNvGrpSpPr/>
          <p:nvPr userDrawn="1"/>
        </p:nvGrpSpPr>
        <p:grpSpPr>
          <a:xfrm>
            <a:off x="4561712" y="4647727"/>
            <a:ext cx="1224000" cy="1224000"/>
            <a:chOff x="2195736" y="692696"/>
            <a:chExt cx="1224000" cy="1224000"/>
          </a:xfrm>
        </p:grpSpPr>
        <p:sp>
          <p:nvSpPr>
            <p:cNvPr id="118" name="圓角矩形 11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圓角矩形 11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0" name="群組 119"/>
          <p:cNvGrpSpPr/>
          <p:nvPr userDrawn="1"/>
        </p:nvGrpSpPr>
        <p:grpSpPr>
          <a:xfrm>
            <a:off x="5837282" y="4647727"/>
            <a:ext cx="1224000" cy="1224000"/>
            <a:chOff x="2195736" y="692696"/>
            <a:chExt cx="1224000" cy="1224000"/>
          </a:xfrm>
        </p:grpSpPr>
        <p:sp>
          <p:nvSpPr>
            <p:cNvPr id="121" name="圓角矩形 12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圓角矩形 12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 userDrawn="1"/>
        </p:nvGrpSpPr>
        <p:grpSpPr>
          <a:xfrm>
            <a:off x="7112852" y="4647727"/>
            <a:ext cx="1224000" cy="1224000"/>
            <a:chOff x="2195736" y="692696"/>
            <a:chExt cx="1224000" cy="1224000"/>
          </a:xfrm>
        </p:grpSpPr>
        <p:sp>
          <p:nvSpPr>
            <p:cNvPr id="124" name="圓角矩形 12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圓角矩形 12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6" name="群組 125"/>
          <p:cNvGrpSpPr/>
          <p:nvPr userDrawn="1"/>
        </p:nvGrpSpPr>
        <p:grpSpPr>
          <a:xfrm>
            <a:off x="-540568" y="5916217"/>
            <a:ext cx="1224000" cy="1224000"/>
            <a:chOff x="2195736" y="692696"/>
            <a:chExt cx="1224000" cy="1224000"/>
          </a:xfrm>
        </p:grpSpPr>
        <p:sp>
          <p:nvSpPr>
            <p:cNvPr id="127" name="圓角矩形 12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" name="圓角矩形 12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9" name="群組 128"/>
          <p:cNvGrpSpPr/>
          <p:nvPr userDrawn="1"/>
        </p:nvGrpSpPr>
        <p:grpSpPr>
          <a:xfrm>
            <a:off x="8388424" y="5916217"/>
            <a:ext cx="1224000" cy="1224000"/>
            <a:chOff x="2195736" y="692696"/>
            <a:chExt cx="1224000" cy="1224000"/>
          </a:xfrm>
        </p:grpSpPr>
        <p:sp>
          <p:nvSpPr>
            <p:cNvPr id="130" name="圓角矩形 129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圓角矩形 130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2" name="群組 131"/>
          <p:cNvGrpSpPr/>
          <p:nvPr userDrawn="1"/>
        </p:nvGrpSpPr>
        <p:grpSpPr>
          <a:xfrm>
            <a:off x="735002" y="5916217"/>
            <a:ext cx="1224000" cy="1224000"/>
            <a:chOff x="2195736" y="692696"/>
            <a:chExt cx="1224000" cy="1224000"/>
          </a:xfrm>
        </p:grpSpPr>
        <p:sp>
          <p:nvSpPr>
            <p:cNvPr id="133" name="圓角矩形 132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圓角矩形 133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5" name="群組 134"/>
          <p:cNvGrpSpPr/>
          <p:nvPr userDrawn="1"/>
        </p:nvGrpSpPr>
        <p:grpSpPr>
          <a:xfrm>
            <a:off x="2010572" y="5916217"/>
            <a:ext cx="1224000" cy="1224000"/>
            <a:chOff x="2195736" y="692696"/>
            <a:chExt cx="1224000" cy="1224000"/>
          </a:xfrm>
        </p:grpSpPr>
        <p:sp>
          <p:nvSpPr>
            <p:cNvPr id="136" name="圓角矩形 13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圓角矩形 13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8" name="群組 137"/>
          <p:cNvGrpSpPr/>
          <p:nvPr userDrawn="1"/>
        </p:nvGrpSpPr>
        <p:grpSpPr>
          <a:xfrm>
            <a:off x="3286142" y="5916217"/>
            <a:ext cx="1224000" cy="1224000"/>
            <a:chOff x="2195736" y="692696"/>
            <a:chExt cx="1224000" cy="1224000"/>
          </a:xfrm>
        </p:grpSpPr>
        <p:sp>
          <p:nvSpPr>
            <p:cNvPr id="139" name="圓角矩形 138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" name="圓角矩形 139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1" name="群組 140"/>
          <p:cNvGrpSpPr/>
          <p:nvPr userDrawn="1"/>
        </p:nvGrpSpPr>
        <p:grpSpPr>
          <a:xfrm>
            <a:off x="4561712" y="5916217"/>
            <a:ext cx="1224000" cy="1224000"/>
            <a:chOff x="2195736" y="692696"/>
            <a:chExt cx="1224000" cy="1224000"/>
          </a:xfrm>
        </p:grpSpPr>
        <p:sp>
          <p:nvSpPr>
            <p:cNvPr id="142" name="圓角矩形 14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" name="圓角矩形 14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 userDrawn="1"/>
        </p:nvGrpSpPr>
        <p:grpSpPr>
          <a:xfrm>
            <a:off x="5837282" y="5916217"/>
            <a:ext cx="1224000" cy="1224000"/>
            <a:chOff x="2195736" y="692696"/>
            <a:chExt cx="1224000" cy="1224000"/>
          </a:xfrm>
        </p:grpSpPr>
        <p:sp>
          <p:nvSpPr>
            <p:cNvPr id="145" name="圓角矩形 14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" name="圓角矩形 14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7" name="群組 146"/>
          <p:cNvGrpSpPr/>
          <p:nvPr userDrawn="1"/>
        </p:nvGrpSpPr>
        <p:grpSpPr>
          <a:xfrm>
            <a:off x="7112852" y="5916217"/>
            <a:ext cx="1224000" cy="1224000"/>
            <a:chOff x="2195736" y="692696"/>
            <a:chExt cx="1224000" cy="1224000"/>
          </a:xfrm>
        </p:grpSpPr>
        <p:sp>
          <p:nvSpPr>
            <p:cNvPr id="148" name="圓角矩形 14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" name="圓角矩形 14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圓角矩形 24"/>
          <p:cNvSpPr/>
          <p:nvPr userDrawn="1"/>
        </p:nvSpPr>
        <p:spPr>
          <a:xfrm>
            <a:off x="5837282" y="-426233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 userDrawn="1"/>
        </p:nvSpPr>
        <p:spPr>
          <a:xfrm>
            <a:off x="5837282" y="842257"/>
            <a:ext cx="1224000" cy="1224000"/>
          </a:xfrm>
          <a:prstGeom prst="roundRect">
            <a:avLst/>
          </a:prstGeom>
          <a:solidFill>
            <a:schemeClr val="accent5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圓角矩形 60"/>
          <p:cNvSpPr/>
          <p:nvPr userDrawn="1"/>
        </p:nvSpPr>
        <p:spPr>
          <a:xfrm>
            <a:off x="735002" y="2110747"/>
            <a:ext cx="1224000" cy="1224000"/>
          </a:xfrm>
          <a:prstGeom prst="roundRect">
            <a:avLst/>
          </a:prstGeom>
          <a:solidFill>
            <a:srgbClr val="0070C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4" name="圓角矩形 63"/>
          <p:cNvSpPr/>
          <p:nvPr userDrawn="1"/>
        </p:nvSpPr>
        <p:spPr>
          <a:xfrm>
            <a:off x="2010572" y="2110747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7" name="圓角矩形 66"/>
          <p:cNvSpPr/>
          <p:nvPr userDrawn="1"/>
        </p:nvSpPr>
        <p:spPr>
          <a:xfrm>
            <a:off x="3286142" y="2110747"/>
            <a:ext cx="1224000" cy="1224000"/>
          </a:xfrm>
          <a:prstGeom prst="roundRect">
            <a:avLst/>
          </a:prstGeom>
          <a:solidFill>
            <a:srgbClr val="0070C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0" name="圓角矩形 69"/>
          <p:cNvSpPr/>
          <p:nvPr userDrawn="1"/>
        </p:nvSpPr>
        <p:spPr>
          <a:xfrm>
            <a:off x="4561712" y="2110747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3" name="圓角矩形 72"/>
          <p:cNvSpPr/>
          <p:nvPr userDrawn="1"/>
        </p:nvSpPr>
        <p:spPr>
          <a:xfrm>
            <a:off x="5837282" y="2110747"/>
            <a:ext cx="1224000" cy="1224000"/>
          </a:xfrm>
          <a:prstGeom prst="roundRect">
            <a:avLst/>
          </a:prstGeom>
          <a:solidFill>
            <a:srgbClr val="0070C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6" name="圓角矩形 75"/>
          <p:cNvSpPr/>
          <p:nvPr userDrawn="1"/>
        </p:nvSpPr>
        <p:spPr>
          <a:xfrm>
            <a:off x="7112852" y="2110747"/>
            <a:ext cx="1224000" cy="1224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5" name="圓角矩形 84"/>
          <p:cNvSpPr/>
          <p:nvPr userDrawn="1"/>
        </p:nvSpPr>
        <p:spPr>
          <a:xfrm>
            <a:off x="735002" y="3379237"/>
            <a:ext cx="1224000" cy="1224000"/>
          </a:xfrm>
          <a:prstGeom prst="roundRect">
            <a:avLst/>
          </a:prstGeom>
          <a:solidFill>
            <a:schemeClr val="accent5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圓角矩形 99"/>
          <p:cNvSpPr/>
          <p:nvPr userDrawn="1"/>
        </p:nvSpPr>
        <p:spPr>
          <a:xfrm>
            <a:off x="7112852" y="3379237"/>
            <a:ext cx="1224000" cy="1224000"/>
          </a:xfrm>
          <a:prstGeom prst="roundRect">
            <a:avLst/>
          </a:prstGeom>
          <a:solidFill>
            <a:schemeClr val="accent5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755576" y="2309971"/>
            <a:ext cx="7601850" cy="830997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 smtClean="0">
                <a:latin typeface="微軟正黑體" pitchFamily="34" charset="-120"/>
                <a:ea typeface="微軟正黑體" pitchFamily="34" charset="-120"/>
              </a:rPr>
              <a:t>Thanks</a:t>
            </a:r>
            <a:r>
              <a:rPr lang="en-US" altLang="zh-TW" sz="4800" baseline="0" dirty="0" smtClean="0">
                <a:latin typeface="微軟正黑體" pitchFamily="34" charset="-120"/>
                <a:ea typeface="微軟正黑體" pitchFamily="34" charset="-120"/>
              </a:rPr>
              <a:t> for Your Attention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>
            <a:hlinkClick r:id="" action="ppaction://hlinkshowjump?jump=firstslide"/>
          </p:cNvPr>
          <p:cNvSpPr txBox="1"/>
          <p:nvPr userDrawn="1"/>
        </p:nvSpPr>
        <p:spPr>
          <a:xfrm>
            <a:off x="7092280" y="3729627"/>
            <a:ext cx="1352733" cy="52322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Replay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06" y="3919280"/>
            <a:ext cx="2257169" cy="193471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pic>
        <p:nvPicPr>
          <p:cNvPr id="150" name="圖片 14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788024" y="4653136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0115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897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01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013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262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801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0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圓角矩形 23"/>
          <p:cNvSpPr/>
          <p:nvPr userDrawn="1"/>
        </p:nvSpPr>
        <p:spPr>
          <a:xfrm>
            <a:off x="255181" y="74428"/>
            <a:ext cx="8793126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772344" y="129481"/>
            <a:ext cx="7560000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547936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32352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" name="群組 24"/>
          <p:cNvGrpSpPr/>
          <p:nvPr userDrawn="1"/>
        </p:nvGrpSpPr>
        <p:grpSpPr>
          <a:xfrm>
            <a:off x="2010572" y="842257"/>
            <a:ext cx="1224000" cy="1224000"/>
            <a:chOff x="2195736" y="692696"/>
            <a:chExt cx="1224000" cy="1224000"/>
          </a:xfrm>
        </p:grpSpPr>
        <p:sp>
          <p:nvSpPr>
            <p:cNvPr id="26" name="圓角矩形 25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圓角矩形 26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" name="群組 27"/>
          <p:cNvGrpSpPr/>
          <p:nvPr userDrawn="1"/>
        </p:nvGrpSpPr>
        <p:grpSpPr>
          <a:xfrm>
            <a:off x="4561712" y="842257"/>
            <a:ext cx="1224000" cy="1224000"/>
            <a:chOff x="2195736" y="692696"/>
            <a:chExt cx="1224000" cy="1224000"/>
          </a:xfrm>
        </p:grpSpPr>
        <p:sp>
          <p:nvSpPr>
            <p:cNvPr id="29" name="圓角矩形 28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圓角矩形 29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" name="群組 30"/>
          <p:cNvGrpSpPr/>
          <p:nvPr userDrawn="1"/>
        </p:nvGrpSpPr>
        <p:grpSpPr>
          <a:xfrm>
            <a:off x="7112852" y="842257"/>
            <a:ext cx="1224000" cy="1224000"/>
            <a:chOff x="2195736" y="692696"/>
            <a:chExt cx="1224000" cy="1224000"/>
          </a:xfrm>
        </p:grpSpPr>
        <p:sp>
          <p:nvSpPr>
            <p:cNvPr id="32" name="圓角矩形 31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圓角矩形 32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4" name="群組 33"/>
          <p:cNvGrpSpPr/>
          <p:nvPr userDrawn="1"/>
        </p:nvGrpSpPr>
        <p:grpSpPr>
          <a:xfrm>
            <a:off x="3286142" y="3379237"/>
            <a:ext cx="1224000" cy="1224000"/>
            <a:chOff x="2195736" y="692696"/>
            <a:chExt cx="1224000" cy="1224000"/>
          </a:xfrm>
        </p:grpSpPr>
        <p:sp>
          <p:nvSpPr>
            <p:cNvPr id="35" name="圓角矩形 3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圓角矩形 3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7" name="群組 36"/>
          <p:cNvGrpSpPr/>
          <p:nvPr userDrawn="1"/>
        </p:nvGrpSpPr>
        <p:grpSpPr>
          <a:xfrm>
            <a:off x="5837282" y="3379237"/>
            <a:ext cx="1224000" cy="1224000"/>
            <a:chOff x="2195736" y="692696"/>
            <a:chExt cx="1224000" cy="1224000"/>
          </a:xfrm>
        </p:grpSpPr>
        <p:sp>
          <p:nvSpPr>
            <p:cNvPr id="38" name="圓角矩形 3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0" name="群組 39"/>
          <p:cNvGrpSpPr/>
          <p:nvPr userDrawn="1"/>
        </p:nvGrpSpPr>
        <p:grpSpPr>
          <a:xfrm>
            <a:off x="467544" y="1268760"/>
            <a:ext cx="1224000" cy="1224000"/>
            <a:chOff x="2195736" y="692696"/>
            <a:chExt cx="1224000" cy="1224000"/>
          </a:xfrm>
        </p:grpSpPr>
        <p:sp>
          <p:nvSpPr>
            <p:cNvPr id="41" name="圓角矩形 4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圓角矩形 4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" name="群組 42"/>
          <p:cNvGrpSpPr/>
          <p:nvPr userDrawn="1"/>
        </p:nvGrpSpPr>
        <p:grpSpPr>
          <a:xfrm>
            <a:off x="4206405" y="2276872"/>
            <a:ext cx="1224000" cy="1224000"/>
            <a:chOff x="2195736" y="692696"/>
            <a:chExt cx="1224000" cy="1224000"/>
          </a:xfrm>
        </p:grpSpPr>
        <p:sp>
          <p:nvSpPr>
            <p:cNvPr id="44" name="圓角矩形 4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圓角矩形 4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6" name="群組 45"/>
          <p:cNvGrpSpPr/>
          <p:nvPr userDrawn="1"/>
        </p:nvGrpSpPr>
        <p:grpSpPr>
          <a:xfrm>
            <a:off x="461300" y="3284984"/>
            <a:ext cx="1224000" cy="1224000"/>
            <a:chOff x="2195736" y="692696"/>
            <a:chExt cx="1224000" cy="1224000"/>
          </a:xfrm>
        </p:grpSpPr>
        <p:sp>
          <p:nvSpPr>
            <p:cNvPr id="47" name="圓角矩形 4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圓角矩形 4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 userDrawn="1"/>
        </p:nvGrpSpPr>
        <p:grpSpPr>
          <a:xfrm>
            <a:off x="4211638" y="4305161"/>
            <a:ext cx="1224000" cy="1224000"/>
            <a:chOff x="2195736" y="692696"/>
            <a:chExt cx="1224000" cy="1224000"/>
          </a:xfrm>
        </p:grpSpPr>
        <p:sp>
          <p:nvSpPr>
            <p:cNvPr id="50" name="圓角矩形 49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圓角矩形 50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 userDrawn="1"/>
        </p:nvGrpSpPr>
        <p:grpSpPr>
          <a:xfrm>
            <a:off x="467544" y="5229200"/>
            <a:ext cx="1224000" cy="1224000"/>
            <a:chOff x="2195736" y="692696"/>
            <a:chExt cx="1224000" cy="1224000"/>
          </a:xfrm>
        </p:grpSpPr>
        <p:sp>
          <p:nvSpPr>
            <p:cNvPr id="53" name="圓角矩形 52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圓角矩形 53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8" name="矩形 97">
            <a:hlinkClick r:id="rId2" action="ppaction://hlinksldjump"/>
          </p:cNvPr>
          <p:cNvSpPr/>
          <p:nvPr userDrawn="1"/>
        </p:nvSpPr>
        <p:spPr>
          <a:xfrm>
            <a:off x="1589056" y="1268760"/>
            <a:ext cx="2612117" cy="1224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公司概況</a:t>
            </a:r>
            <a:endParaRPr lang="zh-TW" altLang="en-US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9" name="矩形 98">
            <a:hlinkClick r:id="rId3" action="ppaction://hlinksldjump"/>
          </p:cNvPr>
          <p:cNvSpPr/>
          <p:nvPr userDrawn="1"/>
        </p:nvSpPr>
        <p:spPr>
          <a:xfrm>
            <a:off x="1589055" y="3284984"/>
            <a:ext cx="2612117" cy="122400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產品簡介</a:t>
            </a:r>
            <a:endParaRPr lang="zh-TW" altLang="en-US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0" name="矩形 99">
            <a:hlinkClick r:id="rId4" action="ppaction://hlinksldjump"/>
          </p:cNvPr>
          <p:cNvSpPr/>
          <p:nvPr userDrawn="1"/>
        </p:nvSpPr>
        <p:spPr>
          <a:xfrm>
            <a:off x="1589054" y="5229200"/>
            <a:ext cx="2612117" cy="12240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未來展望</a:t>
            </a:r>
            <a:endParaRPr lang="zh-TW" altLang="en-US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1" name="矩形 100">
            <a:hlinkClick r:id="rId5" action="ppaction://hlinksldjump"/>
          </p:cNvPr>
          <p:cNvSpPr/>
          <p:nvPr userDrawn="1"/>
        </p:nvSpPr>
        <p:spPr>
          <a:xfrm>
            <a:off x="5326718" y="2276872"/>
            <a:ext cx="2612117" cy="12240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經營方針</a:t>
            </a:r>
            <a:endParaRPr lang="zh-TW" altLang="en-US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" name="矩形 101">
            <a:hlinkClick r:id="rId6" action="ppaction://hlinksldjump"/>
          </p:cNvPr>
          <p:cNvSpPr/>
          <p:nvPr userDrawn="1"/>
        </p:nvSpPr>
        <p:spPr>
          <a:xfrm>
            <a:off x="5306365" y="4317226"/>
            <a:ext cx="2612117" cy="122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財務報表</a:t>
            </a:r>
            <a:endParaRPr lang="zh-TW" altLang="en-US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5" name="群組 54"/>
          <p:cNvGrpSpPr/>
          <p:nvPr userDrawn="1"/>
        </p:nvGrpSpPr>
        <p:grpSpPr>
          <a:xfrm>
            <a:off x="467544" y="5229200"/>
            <a:ext cx="1224000" cy="1224000"/>
            <a:chOff x="6660232" y="2307637"/>
            <a:chExt cx="1224000" cy="1224000"/>
          </a:xfrm>
        </p:grpSpPr>
        <p:grpSp>
          <p:nvGrpSpPr>
            <p:cNvPr id="56" name="群組 55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64" name="圓角矩形 6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5" name="圓角矩形 6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7" name="群組 56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58" name="橢圓 57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橢圓 58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橢圓 59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橢圓 60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2" name="橢圓 61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橢圓 62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6" name="群組 65"/>
          <p:cNvGrpSpPr/>
          <p:nvPr userDrawn="1"/>
        </p:nvGrpSpPr>
        <p:grpSpPr>
          <a:xfrm>
            <a:off x="467544" y="1268760"/>
            <a:ext cx="1224000" cy="1224000"/>
            <a:chOff x="1200111" y="2307637"/>
            <a:chExt cx="1224000" cy="1224000"/>
          </a:xfrm>
        </p:grpSpPr>
        <p:grpSp>
          <p:nvGrpSpPr>
            <p:cNvPr id="67" name="群組 66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71" name="圓角矩形 70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2" name="圓角矩形 71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8" name="群組 67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69" name="圓角矩形 68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圓角矩形 69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3" name="群組 72"/>
          <p:cNvGrpSpPr/>
          <p:nvPr userDrawn="1"/>
        </p:nvGrpSpPr>
        <p:grpSpPr>
          <a:xfrm>
            <a:off x="4206405" y="2276872"/>
            <a:ext cx="1224000" cy="1224000"/>
            <a:chOff x="2565141" y="2307637"/>
            <a:chExt cx="1224000" cy="1224000"/>
          </a:xfrm>
        </p:grpSpPr>
        <p:grpSp>
          <p:nvGrpSpPr>
            <p:cNvPr id="74" name="群組 73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78" name="圓角矩形 77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圓角矩形 78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5" name="群組 74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76" name="橢圓 75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矩形 76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80" name="群組 79"/>
          <p:cNvGrpSpPr/>
          <p:nvPr userDrawn="1"/>
        </p:nvGrpSpPr>
        <p:grpSpPr>
          <a:xfrm>
            <a:off x="461300" y="3284984"/>
            <a:ext cx="1224000" cy="1224000"/>
            <a:chOff x="3930171" y="2307637"/>
            <a:chExt cx="1224000" cy="1224000"/>
          </a:xfrm>
        </p:grpSpPr>
        <p:grpSp>
          <p:nvGrpSpPr>
            <p:cNvPr id="81" name="群組 80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86" name="圓角矩形 8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7" name="圓角矩形 8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2" name="群組 81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83" name="矩形 82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矩形 83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矩形 84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88" name="群組 87"/>
          <p:cNvGrpSpPr/>
          <p:nvPr userDrawn="1"/>
        </p:nvGrpSpPr>
        <p:grpSpPr>
          <a:xfrm>
            <a:off x="4211638" y="4305161"/>
            <a:ext cx="1224000" cy="1224000"/>
            <a:chOff x="5295201" y="2307637"/>
            <a:chExt cx="1224000" cy="1224000"/>
          </a:xfrm>
        </p:grpSpPr>
        <p:grpSp>
          <p:nvGrpSpPr>
            <p:cNvPr id="89" name="群組 88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96" name="圓角矩形 95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圓角矩形 96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0" name="群組 89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91" name="直線接點 90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矩形 92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矩形 93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矩形 94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03" name="文字方塊 102"/>
          <p:cNvSpPr txBox="1"/>
          <p:nvPr userDrawn="1"/>
        </p:nvSpPr>
        <p:spPr>
          <a:xfrm>
            <a:off x="3247490" y="313721"/>
            <a:ext cx="2319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 smtClean="0">
                <a:latin typeface="微軟正黑體" pitchFamily="34" charset="-120"/>
                <a:ea typeface="微軟正黑體" pitchFamily="34" charset="-120"/>
              </a:rPr>
              <a:t>Outline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4" name="文字方塊 103"/>
          <p:cNvSpPr txBox="1"/>
          <p:nvPr userDrawn="1"/>
        </p:nvSpPr>
        <p:spPr>
          <a:xfrm>
            <a:off x="323528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5" name="圖片 104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788024" y="5117044"/>
            <a:ext cx="3589786" cy="11922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1182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191 -0.7319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365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16476 0.0673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33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03438 0.2143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1071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73073 0.3615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45" y="180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09739 0.1280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63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58316 0.2856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67" y="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6811771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510363" y="74428"/>
            <a:ext cx="8537944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772344" y="129481"/>
            <a:ext cx="7560000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 flipH="1">
            <a:off x="547936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矩形 25"/>
          <p:cNvSpPr/>
          <p:nvPr userDrawn="1"/>
        </p:nvSpPr>
        <p:spPr>
          <a:xfrm>
            <a:off x="1043608" y="1453802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Section1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公司概況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493968" y="2441469"/>
            <a:ext cx="1224000" cy="1224000"/>
            <a:chOff x="6660232" y="2307637"/>
            <a:chExt cx="1224000" cy="1224000"/>
          </a:xfrm>
        </p:grpSpPr>
        <p:grpSp>
          <p:nvGrpSpPr>
            <p:cNvPr id="32" name="群組 31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40" name="圓角矩形 3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圓角矩形 4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3" name="群組 32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4" name="橢圓 33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橢圓 34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橢圓 35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2" name="群組 41"/>
          <p:cNvGrpSpPr/>
          <p:nvPr userDrawn="1"/>
        </p:nvGrpSpPr>
        <p:grpSpPr>
          <a:xfrm>
            <a:off x="1059613" y="2441469"/>
            <a:ext cx="1224000" cy="1224000"/>
            <a:chOff x="1200111" y="2307637"/>
            <a:chExt cx="1224000" cy="1224000"/>
          </a:xfrm>
        </p:grpSpPr>
        <p:grpSp>
          <p:nvGrpSpPr>
            <p:cNvPr id="43" name="群組 42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47" name="圓角矩形 4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圓角矩形 4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4" name="群組 43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45" name="圓角矩形 44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圓角矩形 45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9" name="群組 48"/>
          <p:cNvGrpSpPr/>
          <p:nvPr userDrawn="1"/>
        </p:nvGrpSpPr>
        <p:grpSpPr>
          <a:xfrm>
            <a:off x="2420642" y="2441469"/>
            <a:ext cx="1224000" cy="1224000"/>
            <a:chOff x="2565141" y="2307637"/>
            <a:chExt cx="1224000" cy="1224000"/>
          </a:xfrm>
        </p:grpSpPr>
        <p:grpSp>
          <p:nvGrpSpPr>
            <p:cNvPr id="50" name="群組 49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54" name="圓角矩形 5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圓角矩形 5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52" name="橢圓 51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矩形 52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6" name="群組 55"/>
          <p:cNvGrpSpPr/>
          <p:nvPr userDrawn="1"/>
        </p:nvGrpSpPr>
        <p:grpSpPr>
          <a:xfrm>
            <a:off x="3779913" y="2441469"/>
            <a:ext cx="1224000" cy="1224000"/>
            <a:chOff x="3930171" y="2307637"/>
            <a:chExt cx="1224000" cy="1224000"/>
          </a:xfrm>
        </p:grpSpPr>
        <p:grpSp>
          <p:nvGrpSpPr>
            <p:cNvPr id="57" name="群組 56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62" name="圓角矩形 6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圓角矩形 6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8" name="群組 57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59" name="矩形 58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矩形 59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矩形 60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4" name="群組 63"/>
          <p:cNvGrpSpPr/>
          <p:nvPr userDrawn="1"/>
        </p:nvGrpSpPr>
        <p:grpSpPr>
          <a:xfrm>
            <a:off x="5136941" y="2441469"/>
            <a:ext cx="1224000" cy="1224000"/>
            <a:chOff x="5295201" y="2307637"/>
            <a:chExt cx="1224000" cy="1224000"/>
          </a:xfrm>
        </p:grpSpPr>
        <p:grpSp>
          <p:nvGrpSpPr>
            <p:cNvPr id="65" name="群組 64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72" name="圓角矩形 7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圓角矩形 7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6" name="群組 65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67" name="直線接點 66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矩形 69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矩形 70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4" name="群組 73"/>
          <p:cNvGrpSpPr/>
          <p:nvPr userDrawn="1"/>
        </p:nvGrpSpPr>
        <p:grpSpPr>
          <a:xfrm>
            <a:off x="1059613" y="2441469"/>
            <a:ext cx="1224000" cy="1224000"/>
            <a:chOff x="2195736" y="692696"/>
            <a:chExt cx="1224000" cy="1224000"/>
          </a:xfrm>
        </p:grpSpPr>
        <p:sp>
          <p:nvSpPr>
            <p:cNvPr id="75" name="圓角矩形 7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6" name="圓角矩形 7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77" name="群組 76"/>
          <p:cNvGrpSpPr/>
          <p:nvPr userDrawn="1"/>
        </p:nvGrpSpPr>
        <p:grpSpPr>
          <a:xfrm>
            <a:off x="2420642" y="2441469"/>
            <a:ext cx="1224000" cy="1224000"/>
            <a:chOff x="2195736" y="692696"/>
            <a:chExt cx="1224000" cy="1224000"/>
          </a:xfrm>
        </p:grpSpPr>
        <p:sp>
          <p:nvSpPr>
            <p:cNvPr id="78" name="圓角矩形 7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9" name="圓角矩形 7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0" name="群組 79"/>
          <p:cNvGrpSpPr/>
          <p:nvPr userDrawn="1"/>
        </p:nvGrpSpPr>
        <p:grpSpPr>
          <a:xfrm>
            <a:off x="3779913" y="2441469"/>
            <a:ext cx="1224000" cy="1224000"/>
            <a:chOff x="2195736" y="692696"/>
            <a:chExt cx="1224000" cy="1224000"/>
          </a:xfrm>
        </p:grpSpPr>
        <p:sp>
          <p:nvSpPr>
            <p:cNvPr id="81" name="圓角矩形 8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2" name="圓角矩形 8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3" name="群組 82"/>
          <p:cNvGrpSpPr/>
          <p:nvPr userDrawn="1"/>
        </p:nvGrpSpPr>
        <p:grpSpPr>
          <a:xfrm>
            <a:off x="5136941" y="2441469"/>
            <a:ext cx="1224000" cy="1224000"/>
            <a:chOff x="2195736" y="692696"/>
            <a:chExt cx="1224000" cy="1224000"/>
          </a:xfrm>
        </p:grpSpPr>
        <p:sp>
          <p:nvSpPr>
            <p:cNvPr id="84" name="圓角矩形 8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5" name="圓角矩形 8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6" name="群組 85"/>
          <p:cNvGrpSpPr/>
          <p:nvPr userDrawn="1"/>
        </p:nvGrpSpPr>
        <p:grpSpPr>
          <a:xfrm>
            <a:off x="6493968" y="2441469"/>
            <a:ext cx="1224000" cy="1224000"/>
            <a:chOff x="2195736" y="692696"/>
            <a:chExt cx="1224000" cy="1224000"/>
          </a:xfrm>
        </p:grpSpPr>
        <p:sp>
          <p:nvSpPr>
            <p:cNvPr id="87" name="圓角矩形 8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8" name="圓角矩形 8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89" name="文字方塊 88"/>
          <p:cNvSpPr txBox="1"/>
          <p:nvPr userDrawn="1"/>
        </p:nvSpPr>
        <p:spPr>
          <a:xfrm>
            <a:off x="620910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4" name="文字方塊 103"/>
          <p:cNvSpPr txBox="1"/>
          <p:nvPr userDrawn="1"/>
        </p:nvSpPr>
        <p:spPr>
          <a:xfrm>
            <a:off x="2267744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Section1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公司概況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5" name="圖片 10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139952" y="4901020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129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6811771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510363" y="74428"/>
            <a:ext cx="8537944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772344" y="129481"/>
            <a:ext cx="7560000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 flipH="1">
            <a:off x="547936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 userDrawn="1"/>
        </p:nvSpPr>
        <p:spPr>
          <a:xfrm>
            <a:off x="620910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7" name="群組 26"/>
          <p:cNvGrpSpPr/>
          <p:nvPr userDrawn="1"/>
        </p:nvGrpSpPr>
        <p:grpSpPr>
          <a:xfrm>
            <a:off x="971600" y="260648"/>
            <a:ext cx="1224000" cy="1224000"/>
            <a:chOff x="1200111" y="2307637"/>
            <a:chExt cx="1224000" cy="1224000"/>
          </a:xfrm>
        </p:grpSpPr>
        <p:grpSp>
          <p:nvGrpSpPr>
            <p:cNvPr id="28" name="群組 27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32" name="圓角矩形 3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圓角矩形 3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9" name="群組 28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30" name="圓角矩形 29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圓角矩形 30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41" name="文字方塊 40"/>
          <p:cNvSpPr txBox="1"/>
          <p:nvPr userDrawn="1"/>
        </p:nvSpPr>
        <p:spPr>
          <a:xfrm>
            <a:off x="2267744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Section1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公司概況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697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027795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733647" y="74428"/>
            <a:ext cx="8314660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 flipH="1">
            <a:off x="754736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" name="矩形 27"/>
          <p:cNvSpPr/>
          <p:nvPr userDrawn="1"/>
        </p:nvSpPr>
        <p:spPr>
          <a:xfrm>
            <a:off x="2548653" y="1453802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Section2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經營方針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637984" y="2441469"/>
            <a:ext cx="1224000" cy="1224000"/>
            <a:chOff x="6660232" y="2307637"/>
            <a:chExt cx="1224000" cy="1224000"/>
          </a:xfrm>
        </p:grpSpPr>
        <p:grpSp>
          <p:nvGrpSpPr>
            <p:cNvPr id="32" name="群組 31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40" name="圓角矩形 3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圓角矩形 4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3" name="群組 32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4" name="橢圓 33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橢圓 34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橢圓 35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2" name="群組 41"/>
          <p:cNvGrpSpPr/>
          <p:nvPr userDrawn="1"/>
        </p:nvGrpSpPr>
        <p:grpSpPr>
          <a:xfrm>
            <a:off x="1203629" y="2441469"/>
            <a:ext cx="1224000" cy="1224000"/>
            <a:chOff x="1200111" y="2307637"/>
            <a:chExt cx="1224000" cy="1224000"/>
          </a:xfrm>
        </p:grpSpPr>
        <p:grpSp>
          <p:nvGrpSpPr>
            <p:cNvPr id="43" name="群組 42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47" name="圓角矩形 4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圓角矩形 4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4" name="群組 43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45" name="圓角矩形 44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圓角矩形 45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9" name="群組 48"/>
          <p:cNvGrpSpPr/>
          <p:nvPr userDrawn="1"/>
        </p:nvGrpSpPr>
        <p:grpSpPr>
          <a:xfrm>
            <a:off x="2564658" y="2441469"/>
            <a:ext cx="1224000" cy="1224000"/>
            <a:chOff x="2565141" y="2307637"/>
            <a:chExt cx="1224000" cy="1224000"/>
          </a:xfrm>
        </p:grpSpPr>
        <p:grpSp>
          <p:nvGrpSpPr>
            <p:cNvPr id="50" name="群組 49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54" name="圓角矩形 5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圓角矩形 5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52" name="橢圓 51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矩形 52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6" name="群組 55"/>
          <p:cNvGrpSpPr/>
          <p:nvPr userDrawn="1"/>
        </p:nvGrpSpPr>
        <p:grpSpPr>
          <a:xfrm>
            <a:off x="3923929" y="2441469"/>
            <a:ext cx="1224000" cy="1224000"/>
            <a:chOff x="3930171" y="2307637"/>
            <a:chExt cx="1224000" cy="1224000"/>
          </a:xfrm>
        </p:grpSpPr>
        <p:grpSp>
          <p:nvGrpSpPr>
            <p:cNvPr id="57" name="群組 56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62" name="圓角矩形 6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圓角矩形 6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8" name="群組 57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59" name="矩形 58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矩形 59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矩形 60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4" name="群組 63"/>
          <p:cNvGrpSpPr/>
          <p:nvPr userDrawn="1"/>
        </p:nvGrpSpPr>
        <p:grpSpPr>
          <a:xfrm>
            <a:off x="5280957" y="2441469"/>
            <a:ext cx="1224000" cy="1224000"/>
            <a:chOff x="5295201" y="2307637"/>
            <a:chExt cx="1224000" cy="1224000"/>
          </a:xfrm>
        </p:grpSpPr>
        <p:grpSp>
          <p:nvGrpSpPr>
            <p:cNvPr id="65" name="群組 64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72" name="圓角矩形 7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圓角矩形 7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6" name="群組 65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67" name="直線接點 66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矩形 69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矩形 70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4" name="群組 73"/>
          <p:cNvGrpSpPr/>
          <p:nvPr userDrawn="1"/>
        </p:nvGrpSpPr>
        <p:grpSpPr>
          <a:xfrm>
            <a:off x="1203629" y="2441469"/>
            <a:ext cx="1224000" cy="1224000"/>
            <a:chOff x="2195736" y="692696"/>
            <a:chExt cx="1224000" cy="1224000"/>
          </a:xfrm>
        </p:grpSpPr>
        <p:sp>
          <p:nvSpPr>
            <p:cNvPr id="75" name="圓角矩形 7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6" name="圓角矩形 7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77" name="群組 76"/>
          <p:cNvGrpSpPr/>
          <p:nvPr userDrawn="1"/>
        </p:nvGrpSpPr>
        <p:grpSpPr>
          <a:xfrm>
            <a:off x="2564658" y="2441469"/>
            <a:ext cx="1224000" cy="1224000"/>
            <a:chOff x="2195736" y="692696"/>
            <a:chExt cx="1224000" cy="1224000"/>
          </a:xfrm>
        </p:grpSpPr>
        <p:sp>
          <p:nvSpPr>
            <p:cNvPr id="78" name="圓角矩形 7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9" name="圓角矩形 7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0" name="群組 79"/>
          <p:cNvGrpSpPr/>
          <p:nvPr userDrawn="1"/>
        </p:nvGrpSpPr>
        <p:grpSpPr>
          <a:xfrm>
            <a:off x="3923929" y="2441469"/>
            <a:ext cx="1224000" cy="1224000"/>
            <a:chOff x="2195736" y="692696"/>
            <a:chExt cx="1224000" cy="1224000"/>
          </a:xfrm>
        </p:grpSpPr>
        <p:sp>
          <p:nvSpPr>
            <p:cNvPr id="81" name="圓角矩形 8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2" name="圓角矩形 8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3" name="群組 82"/>
          <p:cNvGrpSpPr/>
          <p:nvPr userDrawn="1"/>
        </p:nvGrpSpPr>
        <p:grpSpPr>
          <a:xfrm>
            <a:off x="5280957" y="2441469"/>
            <a:ext cx="1224000" cy="1224000"/>
            <a:chOff x="2195736" y="692696"/>
            <a:chExt cx="1224000" cy="1224000"/>
          </a:xfrm>
        </p:grpSpPr>
        <p:sp>
          <p:nvSpPr>
            <p:cNvPr id="84" name="圓角矩形 8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5" name="圓角矩形 8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6" name="群組 85"/>
          <p:cNvGrpSpPr/>
          <p:nvPr userDrawn="1"/>
        </p:nvGrpSpPr>
        <p:grpSpPr>
          <a:xfrm>
            <a:off x="6637984" y="2441469"/>
            <a:ext cx="1224000" cy="1224000"/>
            <a:chOff x="2195736" y="692696"/>
            <a:chExt cx="1224000" cy="1224000"/>
          </a:xfrm>
        </p:grpSpPr>
        <p:sp>
          <p:nvSpPr>
            <p:cNvPr id="87" name="圓角矩形 8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8" name="圓角矩形 8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89" name="文字方塊 88"/>
          <p:cNvSpPr txBox="1"/>
          <p:nvPr userDrawn="1"/>
        </p:nvSpPr>
        <p:spPr>
          <a:xfrm>
            <a:off x="836934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0" name="文字方塊 89"/>
          <p:cNvSpPr txBox="1"/>
          <p:nvPr userDrawn="1"/>
        </p:nvSpPr>
        <p:spPr>
          <a:xfrm>
            <a:off x="2411760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Section2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經營方針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1" name="圖片 9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294582" y="4901020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8088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027795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733647" y="74428"/>
            <a:ext cx="8314660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 flipH="1">
            <a:off x="754736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9" name="文字方塊 88"/>
          <p:cNvSpPr txBox="1"/>
          <p:nvPr userDrawn="1"/>
        </p:nvSpPr>
        <p:spPr>
          <a:xfrm>
            <a:off x="836934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90" name="群組 89"/>
          <p:cNvGrpSpPr/>
          <p:nvPr userDrawn="1"/>
        </p:nvGrpSpPr>
        <p:grpSpPr>
          <a:xfrm>
            <a:off x="1187624" y="260648"/>
            <a:ext cx="1224000" cy="1224000"/>
            <a:chOff x="2565141" y="2307637"/>
            <a:chExt cx="1224000" cy="1224000"/>
          </a:xfrm>
        </p:grpSpPr>
        <p:grpSp>
          <p:nvGrpSpPr>
            <p:cNvPr id="91" name="群組 90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95" name="圓角矩形 94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圓角矩形 95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2" name="群組 91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93" name="橢圓 92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矩形 93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97" name="文字方塊 96"/>
          <p:cNvSpPr txBox="1"/>
          <p:nvPr userDrawn="1"/>
        </p:nvSpPr>
        <p:spPr>
          <a:xfrm>
            <a:off x="2411760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Section2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經營方針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128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269811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967563" y="74428"/>
            <a:ext cx="8080744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 flipH="1"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-6589240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9" name="矩形 28"/>
          <p:cNvSpPr/>
          <p:nvPr userDrawn="1"/>
        </p:nvSpPr>
        <p:spPr>
          <a:xfrm>
            <a:off x="4130327" y="1453802"/>
            <a:ext cx="1256010" cy="319933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Section3</a:t>
            </a: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0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產品簡介</a:t>
            </a:r>
            <a:endParaRPr lang="zh-TW" altLang="en-US" sz="2000" b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860387" y="2441469"/>
            <a:ext cx="1224000" cy="1224000"/>
            <a:chOff x="6660232" y="2307637"/>
            <a:chExt cx="1224000" cy="1224000"/>
          </a:xfrm>
        </p:grpSpPr>
        <p:grpSp>
          <p:nvGrpSpPr>
            <p:cNvPr id="32" name="群組 31"/>
            <p:cNvGrpSpPr/>
            <p:nvPr userDrawn="1"/>
          </p:nvGrpSpPr>
          <p:grpSpPr>
            <a:xfrm>
              <a:off x="6660232" y="2307637"/>
              <a:ext cx="1224000" cy="1224000"/>
              <a:chOff x="2195736" y="692696"/>
              <a:chExt cx="1224000" cy="1224000"/>
            </a:xfrm>
          </p:grpSpPr>
          <p:sp>
            <p:nvSpPr>
              <p:cNvPr id="40" name="圓角矩形 39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圓角矩形 40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3" name="群組 32"/>
            <p:cNvGrpSpPr/>
            <p:nvPr userDrawn="1"/>
          </p:nvGrpSpPr>
          <p:grpSpPr>
            <a:xfrm>
              <a:off x="6899705" y="2559597"/>
              <a:ext cx="720080" cy="720080"/>
              <a:chOff x="4572000" y="4437112"/>
              <a:chExt cx="1934714" cy="1934714"/>
            </a:xfrm>
          </p:grpSpPr>
          <p:sp>
            <p:nvSpPr>
              <p:cNvPr id="34" name="橢圓 33"/>
              <p:cNvSpPr/>
              <p:nvPr userDrawn="1"/>
            </p:nvSpPr>
            <p:spPr>
              <a:xfrm>
                <a:off x="4572000" y="4437112"/>
                <a:ext cx="1934714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橢圓 34"/>
              <p:cNvSpPr/>
              <p:nvPr userDrawn="1"/>
            </p:nvSpPr>
            <p:spPr>
              <a:xfrm>
                <a:off x="4957659" y="4437112"/>
                <a:ext cx="116339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橢圓 35"/>
              <p:cNvSpPr/>
              <p:nvPr userDrawn="1"/>
            </p:nvSpPr>
            <p:spPr>
              <a:xfrm>
                <a:off x="5313004" y="4437112"/>
                <a:ext cx="452705" cy="193471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 userDrawn="1"/>
            </p:nvSpPr>
            <p:spPr>
              <a:xfrm>
                <a:off x="4572000" y="4941168"/>
                <a:ext cx="1934714" cy="936104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 userDrawn="1"/>
            </p:nvSpPr>
            <p:spPr>
              <a:xfrm>
                <a:off x="4716016" y="5589240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 userDrawn="1"/>
            </p:nvSpPr>
            <p:spPr>
              <a:xfrm>
                <a:off x="4716016" y="4653136"/>
                <a:ext cx="1656184" cy="626809"/>
              </a:xfrm>
              <a:prstGeom prst="ellipse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2" name="群組 41"/>
          <p:cNvGrpSpPr/>
          <p:nvPr userDrawn="1"/>
        </p:nvGrpSpPr>
        <p:grpSpPr>
          <a:xfrm>
            <a:off x="1426032" y="2441469"/>
            <a:ext cx="1224000" cy="1224000"/>
            <a:chOff x="1200111" y="2307637"/>
            <a:chExt cx="1224000" cy="1224000"/>
          </a:xfrm>
        </p:grpSpPr>
        <p:grpSp>
          <p:nvGrpSpPr>
            <p:cNvPr id="43" name="群組 42"/>
            <p:cNvGrpSpPr/>
            <p:nvPr userDrawn="1"/>
          </p:nvGrpSpPr>
          <p:grpSpPr>
            <a:xfrm>
              <a:off x="1200111" y="2307637"/>
              <a:ext cx="1224000" cy="1224000"/>
              <a:chOff x="2195736" y="692696"/>
              <a:chExt cx="1224000" cy="1224000"/>
            </a:xfrm>
          </p:grpSpPr>
          <p:sp>
            <p:nvSpPr>
              <p:cNvPr id="47" name="圓角矩形 46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圓角矩形 47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4" name="群組 43"/>
            <p:cNvGrpSpPr/>
            <p:nvPr userDrawn="1"/>
          </p:nvGrpSpPr>
          <p:grpSpPr>
            <a:xfrm>
              <a:off x="1667609" y="2522411"/>
              <a:ext cx="264029" cy="834582"/>
              <a:chOff x="3059832" y="4293096"/>
              <a:chExt cx="432048" cy="1365679"/>
            </a:xfrm>
          </p:grpSpPr>
          <p:sp>
            <p:nvSpPr>
              <p:cNvPr id="45" name="圓角矩形 44"/>
              <p:cNvSpPr/>
              <p:nvPr userDrawn="1"/>
            </p:nvSpPr>
            <p:spPr>
              <a:xfrm>
                <a:off x="3059832" y="4293096"/>
                <a:ext cx="432048" cy="43204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圓角矩形 45"/>
              <p:cNvSpPr/>
              <p:nvPr userDrawn="1"/>
            </p:nvSpPr>
            <p:spPr>
              <a:xfrm>
                <a:off x="3059832" y="4866687"/>
                <a:ext cx="432048" cy="792088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9" name="群組 48"/>
          <p:cNvGrpSpPr/>
          <p:nvPr userDrawn="1"/>
        </p:nvGrpSpPr>
        <p:grpSpPr>
          <a:xfrm>
            <a:off x="2787061" y="2441469"/>
            <a:ext cx="1224000" cy="1224000"/>
            <a:chOff x="2565141" y="2307637"/>
            <a:chExt cx="1224000" cy="1224000"/>
          </a:xfrm>
        </p:grpSpPr>
        <p:grpSp>
          <p:nvGrpSpPr>
            <p:cNvPr id="50" name="群組 49"/>
            <p:cNvGrpSpPr/>
            <p:nvPr userDrawn="1"/>
          </p:nvGrpSpPr>
          <p:grpSpPr>
            <a:xfrm>
              <a:off x="2565141" y="2307637"/>
              <a:ext cx="1224000" cy="1224000"/>
              <a:chOff x="2195736" y="692696"/>
              <a:chExt cx="1224000" cy="1224000"/>
            </a:xfrm>
          </p:grpSpPr>
          <p:sp>
            <p:nvSpPr>
              <p:cNvPr id="54" name="圓角矩形 5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圓角矩形 5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 userDrawn="1"/>
          </p:nvGrpSpPr>
          <p:grpSpPr>
            <a:xfrm rot="2799241">
              <a:off x="2752194" y="2699958"/>
              <a:ext cx="911123" cy="505122"/>
              <a:chOff x="3177141" y="4149080"/>
              <a:chExt cx="2208060" cy="1224136"/>
            </a:xfrm>
          </p:grpSpPr>
          <p:sp>
            <p:nvSpPr>
              <p:cNvPr id="52" name="橢圓 51"/>
              <p:cNvSpPr/>
              <p:nvPr userDrawn="1"/>
            </p:nvSpPr>
            <p:spPr>
              <a:xfrm>
                <a:off x="3177141" y="4149080"/>
                <a:ext cx="1224136" cy="1224136"/>
              </a:xfrm>
              <a:prstGeom prst="ellipse">
                <a:avLst/>
              </a:prstGeom>
              <a:noFill/>
              <a:ln w="1270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矩形 52"/>
              <p:cNvSpPr/>
              <p:nvPr userDrawn="1"/>
            </p:nvSpPr>
            <p:spPr>
              <a:xfrm>
                <a:off x="4401277" y="4625163"/>
                <a:ext cx="983924" cy="316005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6" name="群組 55"/>
          <p:cNvGrpSpPr/>
          <p:nvPr userDrawn="1"/>
        </p:nvGrpSpPr>
        <p:grpSpPr>
          <a:xfrm>
            <a:off x="4146332" y="2441469"/>
            <a:ext cx="1224000" cy="1224000"/>
            <a:chOff x="3930171" y="2307637"/>
            <a:chExt cx="1224000" cy="1224000"/>
          </a:xfrm>
        </p:grpSpPr>
        <p:grpSp>
          <p:nvGrpSpPr>
            <p:cNvPr id="57" name="群組 56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62" name="圓角矩形 6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圓角矩形 6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8" name="群組 57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59" name="矩形 58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矩形 59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矩形 60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4" name="群組 63"/>
          <p:cNvGrpSpPr/>
          <p:nvPr userDrawn="1"/>
        </p:nvGrpSpPr>
        <p:grpSpPr>
          <a:xfrm>
            <a:off x="5503360" y="2441469"/>
            <a:ext cx="1224000" cy="1224000"/>
            <a:chOff x="5295201" y="2307637"/>
            <a:chExt cx="1224000" cy="1224000"/>
          </a:xfrm>
        </p:grpSpPr>
        <p:grpSp>
          <p:nvGrpSpPr>
            <p:cNvPr id="65" name="群組 64"/>
            <p:cNvGrpSpPr/>
            <p:nvPr userDrawn="1"/>
          </p:nvGrpSpPr>
          <p:grpSpPr>
            <a:xfrm>
              <a:off x="5295201" y="2307637"/>
              <a:ext cx="1224000" cy="1224000"/>
              <a:chOff x="2195736" y="692696"/>
              <a:chExt cx="1224000" cy="1224000"/>
            </a:xfrm>
          </p:grpSpPr>
          <p:sp>
            <p:nvSpPr>
              <p:cNvPr id="72" name="圓角矩形 71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圓角矩形 72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6" name="群組 65"/>
            <p:cNvGrpSpPr/>
            <p:nvPr userDrawn="1"/>
          </p:nvGrpSpPr>
          <p:grpSpPr>
            <a:xfrm>
              <a:off x="5471211" y="2474380"/>
              <a:ext cx="851050" cy="851050"/>
              <a:chOff x="5868144" y="4293096"/>
              <a:chExt cx="1152128" cy="1152128"/>
            </a:xfrm>
            <a:solidFill>
              <a:schemeClr val="accent5"/>
            </a:solidFill>
          </p:grpSpPr>
          <p:cxnSp>
            <p:nvCxnSpPr>
              <p:cNvPr id="67" name="直線接點 66"/>
              <p:cNvCxnSpPr/>
              <p:nvPr userDrawn="1"/>
            </p:nvCxnSpPr>
            <p:spPr>
              <a:xfrm>
                <a:off x="5894714" y="4293096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/>
              <p:nvPr userDrawn="1"/>
            </p:nvCxnSpPr>
            <p:spPr>
              <a:xfrm rot="16200000">
                <a:off x="6444208" y="4869160"/>
                <a:ext cx="0" cy="1152128"/>
              </a:xfrm>
              <a:prstGeom prst="lin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/>
              <p:cNvSpPr/>
              <p:nvPr userDrawn="1"/>
            </p:nvSpPr>
            <p:spPr>
              <a:xfrm>
                <a:off x="6084168" y="5157192"/>
                <a:ext cx="189041" cy="286678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矩形 69"/>
              <p:cNvSpPr/>
              <p:nvPr userDrawn="1"/>
            </p:nvSpPr>
            <p:spPr>
              <a:xfrm>
                <a:off x="6385691" y="4869160"/>
                <a:ext cx="189041" cy="57471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矩形 70"/>
              <p:cNvSpPr/>
              <p:nvPr userDrawn="1"/>
            </p:nvSpPr>
            <p:spPr>
              <a:xfrm>
                <a:off x="6687215" y="4581128"/>
                <a:ext cx="212490" cy="862742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4" name="群組 73"/>
          <p:cNvGrpSpPr/>
          <p:nvPr userDrawn="1"/>
        </p:nvGrpSpPr>
        <p:grpSpPr>
          <a:xfrm>
            <a:off x="1426032" y="2441469"/>
            <a:ext cx="1224000" cy="1224000"/>
            <a:chOff x="2195736" y="692696"/>
            <a:chExt cx="1224000" cy="1224000"/>
          </a:xfrm>
        </p:grpSpPr>
        <p:sp>
          <p:nvSpPr>
            <p:cNvPr id="75" name="圓角矩形 74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6" name="圓角矩形 75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77" name="群組 76"/>
          <p:cNvGrpSpPr/>
          <p:nvPr userDrawn="1"/>
        </p:nvGrpSpPr>
        <p:grpSpPr>
          <a:xfrm>
            <a:off x="2787061" y="2441469"/>
            <a:ext cx="1224000" cy="1224000"/>
            <a:chOff x="2195736" y="692696"/>
            <a:chExt cx="1224000" cy="1224000"/>
          </a:xfrm>
        </p:grpSpPr>
        <p:sp>
          <p:nvSpPr>
            <p:cNvPr id="78" name="圓角矩形 77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9" name="圓角矩形 78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0" name="群組 79"/>
          <p:cNvGrpSpPr/>
          <p:nvPr userDrawn="1"/>
        </p:nvGrpSpPr>
        <p:grpSpPr>
          <a:xfrm>
            <a:off x="4146332" y="2441469"/>
            <a:ext cx="1224000" cy="1224000"/>
            <a:chOff x="2195736" y="692696"/>
            <a:chExt cx="1224000" cy="1224000"/>
          </a:xfrm>
        </p:grpSpPr>
        <p:sp>
          <p:nvSpPr>
            <p:cNvPr id="81" name="圓角矩形 80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2" name="圓角矩形 81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3" name="群組 82"/>
          <p:cNvGrpSpPr/>
          <p:nvPr userDrawn="1"/>
        </p:nvGrpSpPr>
        <p:grpSpPr>
          <a:xfrm>
            <a:off x="5503360" y="2441469"/>
            <a:ext cx="1224000" cy="1224000"/>
            <a:chOff x="2195736" y="692696"/>
            <a:chExt cx="1224000" cy="1224000"/>
          </a:xfrm>
        </p:grpSpPr>
        <p:sp>
          <p:nvSpPr>
            <p:cNvPr id="84" name="圓角矩形 83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5" name="圓角矩形 84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6" name="群組 85"/>
          <p:cNvGrpSpPr/>
          <p:nvPr userDrawn="1"/>
        </p:nvGrpSpPr>
        <p:grpSpPr>
          <a:xfrm>
            <a:off x="6860387" y="2441469"/>
            <a:ext cx="1224000" cy="1224000"/>
            <a:chOff x="2195736" y="692696"/>
            <a:chExt cx="1224000" cy="1224000"/>
          </a:xfrm>
        </p:grpSpPr>
        <p:sp>
          <p:nvSpPr>
            <p:cNvPr id="87" name="圓角矩形 86"/>
            <p:cNvSpPr/>
            <p:nvPr userDrawn="1"/>
          </p:nvSpPr>
          <p:spPr>
            <a:xfrm>
              <a:off x="2195736" y="692696"/>
              <a:ext cx="1224000" cy="12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400" b="1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8" name="圓角矩形 87"/>
            <p:cNvSpPr/>
            <p:nvPr userDrawn="1"/>
          </p:nvSpPr>
          <p:spPr>
            <a:xfrm>
              <a:off x="2285736" y="782696"/>
              <a:ext cx="1044000" cy="10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5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89" name="文字方塊 88"/>
          <p:cNvSpPr txBox="1"/>
          <p:nvPr userDrawn="1"/>
        </p:nvSpPr>
        <p:spPr>
          <a:xfrm>
            <a:off x="1052958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0" name="文字方塊 89"/>
          <p:cNvSpPr txBox="1"/>
          <p:nvPr userDrawn="1"/>
        </p:nvSpPr>
        <p:spPr>
          <a:xfrm>
            <a:off x="2699792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Section3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smtClean="0">
                <a:latin typeface="微軟正黑體" pitchFamily="34" charset="-120"/>
                <a:ea typeface="微軟正黑體" pitchFamily="34" charset="-120"/>
              </a:rPr>
              <a:t>產品簡介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1" name="圖片 9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 t="42265" r="5595" b="40134"/>
          <a:stretch/>
        </p:blipFill>
        <p:spPr>
          <a:xfrm>
            <a:off x="4499992" y="4901020"/>
            <a:ext cx="3589786" cy="119227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639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圓角矩形 24"/>
          <p:cNvSpPr/>
          <p:nvPr userDrawn="1"/>
        </p:nvSpPr>
        <p:spPr>
          <a:xfrm>
            <a:off x="-6273059" y="74427"/>
            <a:ext cx="7269811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 userDrawn="1"/>
        </p:nvSpPr>
        <p:spPr>
          <a:xfrm>
            <a:off x="967563" y="74428"/>
            <a:ext cx="8080744" cy="6698511"/>
          </a:xfrm>
          <a:prstGeom prst="roundRect">
            <a:avLst>
              <a:gd name="adj" fmla="val 2005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95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445568" y="129481"/>
            <a:ext cx="7560000" cy="6599038"/>
            <a:chOff x="756416" y="188640"/>
            <a:chExt cx="7560000" cy="6552728"/>
          </a:xfrm>
        </p:grpSpPr>
        <p:sp>
          <p:nvSpPr>
            <p:cNvPr id="22" name="圓角矩形 21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圓角化同側角落矩形 22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A36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>
            <a:off x="1221160" y="129481"/>
            <a:ext cx="7560000" cy="6599038"/>
            <a:chOff x="756416" y="188640"/>
            <a:chExt cx="7560000" cy="6552728"/>
          </a:xfrm>
        </p:grpSpPr>
        <p:sp>
          <p:nvSpPr>
            <p:cNvPr id="19" name="圓角矩形 18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65000"/>
                  </a:schemeClr>
                </a:gs>
                <a:gs pos="13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化同側角落矩形 19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 flipH="1">
            <a:off x="996752" y="129481"/>
            <a:ext cx="7560000" cy="6599038"/>
            <a:chOff x="756416" y="188640"/>
            <a:chExt cx="7560000" cy="6552728"/>
          </a:xfrm>
        </p:grpSpPr>
        <p:sp>
          <p:nvSpPr>
            <p:cNvPr id="16" name="圓角矩形 15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圓角化同側角落矩形 16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 userDrawn="1"/>
        </p:nvGrpSpPr>
        <p:grpSpPr>
          <a:xfrm>
            <a:off x="-6589240" y="129481"/>
            <a:ext cx="7577608" cy="6599038"/>
            <a:chOff x="756416" y="188640"/>
            <a:chExt cx="7560000" cy="6552728"/>
          </a:xfrm>
        </p:grpSpPr>
        <p:sp>
          <p:nvSpPr>
            <p:cNvPr id="13" name="圓角矩形 12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化同側角落矩形 13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 userDrawn="1"/>
        </p:nvGrpSpPr>
        <p:grpSpPr>
          <a:xfrm>
            <a:off x="-6805264" y="129481"/>
            <a:ext cx="7560000" cy="6599038"/>
            <a:chOff x="756416" y="188640"/>
            <a:chExt cx="7560000" cy="6552728"/>
          </a:xfrm>
        </p:grpSpPr>
        <p:sp>
          <p:nvSpPr>
            <p:cNvPr id="10" name="圓角矩形 9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化同側角落矩形 10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 userDrawn="1"/>
        </p:nvGrpSpPr>
        <p:grpSpPr>
          <a:xfrm>
            <a:off x="-7021288" y="129481"/>
            <a:ext cx="7560000" cy="6599038"/>
            <a:chOff x="756416" y="188640"/>
            <a:chExt cx="7560000" cy="6552728"/>
          </a:xfrm>
        </p:grpSpPr>
        <p:sp>
          <p:nvSpPr>
            <p:cNvPr id="7" name="圓角矩形 6"/>
            <p:cNvSpPr/>
            <p:nvPr userDrawn="1"/>
          </p:nvSpPr>
          <p:spPr>
            <a:xfrm>
              <a:off x="756416" y="188640"/>
              <a:ext cx="7560000" cy="6552728"/>
            </a:xfrm>
            <a:prstGeom prst="roundRect">
              <a:avLst>
                <a:gd name="adj" fmla="val 30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化同側角落矩形 5"/>
            <p:cNvSpPr/>
            <p:nvPr userDrawn="1"/>
          </p:nvSpPr>
          <p:spPr>
            <a:xfrm>
              <a:off x="756416" y="188640"/>
              <a:ext cx="7560000" cy="1008112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 userDrawn="1"/>
        </p:nvSpPr>
        <p:spPr>
          <a:xfrm>
            <a:off x="1043608" y="6473701"/>
            <a:ext cx="150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9604E8-E149-44CA-BB71-B6C5DD0CD063}" type="datetime1"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2013/12/4</a:t>
            </a:fld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8" name="群組 37"/>
          <p:cNvGrpSpPr/>
          <p:nvPr userDrawn="1"/>
        </p:nvGrpSpPr>
        <p:grpSpPr>
          <a:xfrm>
            <a:off x="1426033" y="260648"/>
            <a:ext cx="1224000" cy="1224000"/>
            <a:chOff x="3930171" y="2307637"/>
            <a:chExt cx="1224000" cy="1224000"/>
          </a:xfrm>
        </p:grpSpPr>
        <p:grpSp>
          <p:nvGrpSpPr>
            <p:cNvPr id="39" name="群組 38"/>
            <p:cNvGrpSpPr/>
            <p:nvPr userDrawn="1"/>
          </p:nvGrpSpPr>
          <p:grpSpPr>
            <a:xfrm>
              <a:off x="3930171" y="2307637"/>
              <a:ext cx="1224000" cy="1224000"/>
              <a:chOff x="2195736" y="692696"/>
              <a:chExt cx="1224000" cy="1224000"/>
            </a:xfrm>
          </p:grpSpPr>
          <p:sp>
            <p:nvSpPr>
              <p:cNvPr id="44" name="圓角矩形 43"/>
              <p:cNvSpPr/>
              <p:nvPr userDrawn="1"/>
            </p:nvSpPr>
            <p:spPr>
              <a:xfrm>
                <a:off x="2195736" y="692696"/>
                <a:ext cx="1224000" cy="1224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圓角矩形 44"/>
              <p:cNvSpPr/>
              <p:nvPr userDrawn="1"/>
            </p:nvSpPr>
            <p:spPr>
              <a:xfrm>
                <a:off x="2285736" y="782696"/>
                <a:ext cx="1044000" cy="1044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0" name="群組 39"/>
            <p:cNvGrpSpPr/>
            <p:nvPr userDrawn="1"/>
          </p:nvGrpSpPr>
          <p:grpSpPr>
            <a:xfrm>
              <a:off x="4153680" y="2545021"/>
              <a:ext cx="776982" cy="776982"/>
              <a:chOff x="5220072" y="4283730"/>
              <a:chExt cx="1017478" cy="1017478"/>
            </a:xfrm>
          </p:grpSpPr>
          <p:sp>
            <p:nvSpPr>
              <p:cNvPr id="41" name="矩形 40"/>
              <p:cNvSpPr/>
              <p:nvPr userDrawn="1"/>
            </p:nvSpPr>
            <p:spPr>
              <a:xfrm>
                <a:off x="5220072" y="4283730"/>
                <a:ext cx="1017478" cy="101747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2" name="矩形 41"/>
              <p:cNvSpPr/>
              <p:nvPr userDrawn="1"/>
            </p:nvSpPr>
            <p:spPr>
              <a:xfrm rot="508376">
                <a:off x="5565839" y="45991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矩形 42"/>
              <p:cNvSpPr/>
              <p:nvPr userDrawn="1"/>
            </p:nvSpPr>
            <p:spPr>
              <a:xfrm>
                <a:off x="5413439" y="4446792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56" name="文字方塊 55"/>
          <p:cNvSpPr txBox="1"/>
          <p:nvPr userDrawn="1"/>
        </p:nvSpPr>
        <p:spPr>
          <a:xfrm>
            <a:off x="2699792" y="31372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Section3</a:t>
            </a:r>
            <a:r>
              <a:rPr lang="en-US" altLang="zh-TW" sz="4800" b="1" baseline="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baseline="0" dirty="0" smtClean="0">
                <a:latin typeface="微軟正黑體" pitchFamily="34" charset="-120"/>
                <a:ea typeface="微軟正黑體" pitchFamily="34" charset="-120"/>
              </a:rPr>
              <a:t>產品簡介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885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CF56-2D3F-4242-9DB2-DD12B026CAF4}" type="datetimeFigureOut">
              <a:rPr lang="zh-TW" altLang="en-US" smtClean="0"/>
              <a:t>2013/12/4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7281-1426-412F-80EE-8AA3058D2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44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4" r:id="rId4"/>
    <p:sldLayoutId id="2147483669" r:id="rId5"/>
    <p:sldLayoutId id="2147483665" r:id="rId6"/>
    <p:sldLayoutId id="2147483670" r:id="rId7"/>
    <p:sldLayoutId id="2147483666" r:id="rId8"/>
    <p:sldLayoutId id="2147483671" r:id="rId9"/>
    <p:sldLayoutId id="2147483667" r:id="rId10"/>
    <p:sldLayoutId id="2147483672" r:id="rId11"/>
    <p:sldLayoutId id="2147483668" r:id="rId12"/>
    <p:sldLayoutId id="2147483673" r:id="rId13"/>
    <p:sldLayoutId id="2147483663" r:id="rId14"/>
    <p:sldLayoutId id="2147483649" r:id="rId15"/>
    <p:sldLayoutId id="2147483650" r:id="rId16"/>
    <p:sldLayoutId id="2147483651" r:id="rId17"/>
    <p:sldLayoutId id="2147483652" r:id="rId18"/>
    <p:sldLayoutId id="2147483653" r:id="rId19"/>
    <p:sldLayoutId id="2147483654" r:id="rId20"/>
    <p:sldLayoutId id="2147483655" r:id="rId21"/>
    <p:sldLayoutId id="2147483656" r:id="rId22"/>
    <p:sldLayoutId id="2147483657" r:id="rId23"/>
    <p:sldLayoutId id="2147483658" r:id="rId24"/>
    <p:sldLayoutId id="2147483659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0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7613473" y="6453336"/>
            <a:ext cx="846959" cy="253182"/>
            <a:chOff x="5652120" y="6021288"/>
            <a:chExt cx="1927079" cy="576064"/>
          </a:xfrm>
        </p:grpSpPr>
        <p:sp>
          <p:nvSpPr>
            <p:cNvPr id="3" name="圓角矩形 2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圓角矩形 4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" name="直線接點 5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03613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2987824" y="1148316"/>
            <a:ext cx="1437740" cy="404037"/>
          </a:xfrm>
          <a:prstGeom prst="rect">
            <a:avLst/>
          </a:prstGeom>
          <a:gradFill flip="none" rotWithShape="1">
            <a:gsLst>
              <a:gs pos="1300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987824" y="112474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核心產品│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套件分類│配件分類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1907704" y="1676501"/>
            <a:ext cx="5904656" cy="4632819"/>
            <a:chOff x="1907704" y="1532485"/>
            <a:chExt cx="5904656" cy="4632819"/>
          </a:xfrm>
        </p:grpSpPr>
        <p:grpSp>
          <p:nvGrpSpPr>
            <p:cNvPr id="10" name="群組 9"/>
            <p:cNvGrpSpPr/>
            <p:nvPr/>
          </p:nvGrpSpPr>
          <p:grpSpPr>
            <a:xfrm>
              <a:off x="2123728" y="1541122"/>
              <a:ext cx="1855254" cy="1855254"/>
              <a:chOff x="169318" y="2149810"/>
              <a:chExt cx="2952328" cy="2952328"/>
            </a:xfrm>
          </p:grpSpPr>
          <p:sp>
            <p:nvSpPr>
              <p:cNvPr id="8" name="圓角矩形 7"/>
              <p:cNvSpPr/>
              <p:nvPr/>
            </p:nvSpPr>
            <p:spPr>
              <a:xfrm>
                <a:off x="169318" y="2149810"/>
                <a:ext cx="2952328" cy="2952328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8495" y="2555379"/>
                <a:ext cx="2498055" cy="2141190"/>
              </a:xfrm>
              <a:prstGeom prst="rect">
                <a:avLst/>
              </a:prstGeom>
            </p:spPr>
          </p:pic>
        </p:grpSp>
        <p:sp>
          <p:nvSpPr>
            <p:cNvPr id="4" name="圓角矩形 3"/>
            <p:cNvSpPr/>
            <p:nvPr/>
          </p:nvSpPr>
          <p:spPr>
            <a:xfrm>
              <a:off x="1907704" y="3530625"/>
              <a:ext cx="5904656" cy="1194519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名稱：</a:t>
              </a:r>
              <a:r>
                <a:rPr lang="en-US" altLang="zh-TW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Somerset</a:t>
              </a:r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翻觔斗的意思</a:t>
              </a:r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用</a:t>
              </a:r>
              <a:r>
                <a:rPr lang="zh-TW" altLang="en-US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「圓」的概念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打破傳統腳踏車的印象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1907704" y="4970785"/>
              <a:ext cx="5904656" cy="1194519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產品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特點：</a:t>
              </a:r>
              <a:endPara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※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簡易收納</a:t>
              </a:r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展開</a:t>
              </a:r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	※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貼心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置物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設計</a:t>
              </a:r>
              <a:endParaRPr lang="en-US" altLang="zh-TW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※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驅動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方式易改</a:t>
              </a:r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	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      </a:t>
              </a:r>
              <a:r>
                <a:rPr lang="en-US" altLang="zh-TW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※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一車兩用</a:t>
              </a:r>
              <a:endParaRPr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5" name="群組 14"/>
            <p:cNvGrpSpPr/>
            <p:nvPr/>
          </p:nvGrpSpPr>
          <p:grpSpPr>
            <a:xfrm>
              <a:off x="4211960" y="1532485"/>
              <a:ext cx="3431368" cy="1855254"/>
              <a:chOff x="4211960" y="1532485"/>
              <a:chExt cx="3431368" cy="1855254"/>
            </a:xfrm>
          </p:grpSpPr>
          <p:sp>
            <p:nvSpPr>
              <p:cNvPr id="11" name="圓角矩形 10"/>
              <p:cNvSpPr/>
              <p:nvPr/>
            </p:nvSpPr>
            <p:spPr>
              <a:xfrm>
                <a:off x="4211960" y="1532485"/>
                <a:ext cx="3431368" cy="1855254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992" y="1652590"/>
                <a:ext cx="2867237" cy="1615043"/>
              </a:xfrm>
              <a:prstGeom prst="rect">
                <a:avLst/>
              </a:prstGeom>
            </p:spPr>
          </p:pic>
        </p:grpSp>
      </p:grpSp>
      <p:sp>
        <p:nvSpPr>
          <p:cNvPr id="19" name="動作按鈕: 上一項 18">
            <a:hlinkClick r:id="" action="ppaction://noaction" highlightClick="1"/>
          </p:cNvPr>
          <p:cNvSpPr/>
          <p:nvPr/>
        </p:nvSpPr>
        <p:spPr>
          <a:xfrm rot="5400000">
            <a:off x="8028383" y="2492936"/>
            <a:ext cx="360000" cy="360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動作按鈕: 上一項 19">
            <a:hlinkClick r:id="" action="ppaction://noaction" highlightClick="1"/>
          </p:cNvPr>
          <p:cNvSpPr/>
          <p:nvPr/>
        </p:nvSpPr>
        <p:spPr>
          <a:xfrm rot="16200000" flipV="1">
            <a:off x="8028383" y="5157193"/>
            <a:ext cx="360000" cy="360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8028383" y="2492936"/>
            <a:ext cx="360000" cy="30242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8028384" y="2852936"/>
            <a:ext cx="360000" cy="821705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7613473" y="6453336"/>
            <a:ext cx="846959" cy="253182"/>
            <a:chOff x="5652120" y="6021288"/>
            <a:chExt cx="1927079" cy="576064"/>
          </a:xfrm>
        </p:grpSpPr>
        <p:sp>
          <p:nvSpPr>
            <p:cNvPr id="24" name="圓角矩形 23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6" name="圓角矩形 25">
              <a:hlinkClick r:id="rId4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7" name="直線接點 26">
              <a:hlinkClick r:id="rId4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直角三角形 27">
              <a:hlinkClick r:id="rId4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6341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/>
        </p:nvGrpSpPr>
        <p:grpSpPr>
          <a:xfrm>
            <a:off x="2987824" y="1124744"/>
            <a:ext cx="5040560" cy="461665"/>
            <a:chOff x="2987824" y="1124744"/>
            <a:chExt cx="5040560" cy="461665"/>
          </a:xfrm>
        </p:grpSpPr>
        <p:sp>
          <p:nvSpPr>
            <p:cNvPr id="2" name="矩形 1"/>
            <p:cNvSpPr/>
            <p:nvPr/>
          </p:nvSpPr>
          <p:spPr>
            <a:xfrm>
              <a:off x="4430404" y="1148316"/>
              <a:ext cx="1437740" cy="404037"/>
            </a:xfrm>
            <a:prstGeom prst="rect">
              <a:avLst/>
            </a:prstGeom>
            <a:gradFill flip="none" rotWithShape="1">
              <a:gsLst>
                <a:gs pos="1300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2987824" y="1124744"/>
              <a:ext cx="5040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核心產品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│套件分類│</a:t>
              </a:r>
              <a:r>
                <a:rPr lang="zh-TW" altLang="en-US" sz="2400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配件分類</a:t>
              </a:r>
              <a:endParaRPr lang="zh-TW" altLang="en-US" sz="2400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1907704" y="2060848"/>
            <a:ext cx="5904656" cy="4104456"/>
            <a:chOff x="1907704" y="2060848"/>
            <a:chExt cx="5904656" cy="4104456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</p:grpSpPr>
        <p:sp>
          <p:nvSpPr>
            <p:cNvPr id="7" name="圓角矩形 6"/>
            <p:cNvSpPr/>
            <p:nvPr/>
          </p:nvSpPr>
          <p:spPr>
            <a:xfrm>
              <a:off x="1907704" y="2060848"/>
              <a:ext cx="5904656" cy="11945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核心配備：</a:t>
              </a:r>
              <a:endPara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自行車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相關零組件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車架、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踏板、握把、齒輪、驅動後輪、鋰電池</a:t>
              </a: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1907704" y="3515816"/>
              <a:ext cx="5904656" cy="11945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精選配備：</a:t>
              </a:r>
              <a:endPara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一般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周邊產品</a:t>
              </a:r>
              <a:endPara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車燈、計時器、 雨衣、里程紀錄器</a:t>
              </a: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1907704" y="4970785"/>
              <a:ext cx="5904656" cy="11945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頂級配備：</a:t>
              </a:r>
              <a:endPara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頂級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周邊產品</a:t>
              </a:r>
              <a:endPara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如特殊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坐墊、皮革置物箱</a:t>
              </a:r>
              <a:endPara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907704" y="2060848"/>
            <a:ext cx="5904656" cy="4104456"/>
            <a:chOff x="1907704" y="2060848"/>
            <a:chExt cx="5904656" cy="4104456"/>
          </a:xfrm>
        </p:grpSpPr>
        <p:sp>
          <p:nvSpPr>
            <p:cNvPr id="4" name="圓角矩形 3"/>
            <p:cNvSpPr/>
            <p:nvPr/>
          </p:nvSpPr>
          <p:spPr>
            <a:xfrm>
              <a:off x="1907704" y="2060848"/>
              <a:ext cx="5904656" cy="1194519"/>
            </a:xfrm>
            <a:prstGeom prst="round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極簡商務套組：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基本車型、驅動後輪*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、鋰電池*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皮革置物箱*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、握把、坐墊任選</a:t>
              </a: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1907704" y="3515816"/>
              <a:ext cx="5904656" cy="1194519"/>
            </a:xfrm>
            <a:prstGeom prst="round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都會休閒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套組：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基本車型、驅動後輪*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、鋰電池*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皮革置物箱*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、原廠燈具*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、坐墊任選</a:t>
              </a: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1907704" y="4970785"/>
              <a:ext cx="5904656" cy="1194519"/>
            </a:xfrm>
            <a:prstGeom prst="round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城市塗鴉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套組：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基本車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型、驅動後輪*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、鋰電池*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原廠燈具*</a:t>
              </a:r>
              <a:r>
                <a:rPr lang="en-US" altLang="zh-TW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、握把、車架顏色任選</a:t>
              </a:r>
              <a:endPara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2" name="動作按鈕: 上一項 11">
            <a:hlinkClick r:id="" action="ppaction://noaction" highlightClick="1"/>
          </p:cNvPr>
          <p:cNvSpPr/>
          <p:nvPr/>
        </p:nvSpPr>
        <p:spPr>
          <a:xfrm rot="5400000">
            <a:off x="8028383" y="2492936"/>
            <a:ext cx="360000" cy="360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動作按鈕: 上一項 12">
            <a:hlinkClick r:id="" action="ppaction://noaction" highlightClick="1"/>
          </p:cNvPr>
          <p:cNvSpPr/>
          <p:nvPr/>
        </p:nvSpPr>
        <p:spPr>
          <a:xfrm rot="16200000" flipV="1">
            <a:off x="8028383" y="5157193"/>
            <a:ext cx="360000" cy="360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8028383" y="2492936"/>
            <a:ext cx="360000" cy="30242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8028384" y="3543399"/>
            <a:ext cx="360000" cy="821705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2987824" y="1124744"/>
            <a:ext cx="5040560" cy="461665"/>
            <a:chOff x="2987824" y="1124744"/>
            <a:chExt cx="5040560" cy="461665"/>
          </a:xfrm>
        </p:grpSpPr>
        <p:sp>
          <p:nvSpPr>
            <p:cNvPr id="18" name="矩形 17"/>
            <p:cNvSpPr/>
            <p:nvPr/>
          </p:nvSpPr>
          <p:spPr>
            <a:xfrm>
              <a:off x="5868144" y="1148316"/>
              <a:ext cx="1437740" cy="404037"/>
            </a:xfrm>
            <a:prstGeom prst="rect">
              <a:avLst/>
            </a:prstGeom>
            <a:gradFill flip="none" rotWithShape="1">
              <a:gsLst>
                <a:gs pos="1300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987824" y="1124744"/>
              <a:ext cx="5040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bg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核心產品│套件分類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│配件分類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7613473" y="6453336"/>
            <a:ext cx="846959" cy="253182"/>
            <a:chOff x="5652120" y="6021288"/>
            <a:chExt cx="1927079" cy="576064"/>
          </a:xfrm>
        </p:grpSpPr>
        <p:sp>
          <p:nvSpPr>
            <p:cNvPr id="21" name="圓角矩形 20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圓角矩形 22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4" name="直線接點 23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直角三角形 24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9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5.55556E-7 0.1122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3" name="圓角矩形 2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圓角矩形 4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" name="直線接點 5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06249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4856" y="2708920"/>
            <a:ext cx="5737544" cy="720080"/>
          </a:xfrm>
          <a:prstGeom prst="rect">
            <a:avLst/>
          </a:prstGeom>
          <a:gradFill flip="none" rotWithShape="1">
            <a:gsLst>
              <a:gs pos="0">
                <a:srgbClr val="FF5757">
                  <a:tint val="66000"/>
                  <a:satMod val="160000"/>
                </a:srgbClr>
              </a:gs>
              <a:gs pos="50000">
                <a:srgbClr val="FF5757">
                  <a:tint val="44500"/>
                  <a:satMod val="160000"/>
                </a:srgbClr>
              </a:gs>
              <a:gs pos="100000">
                <a:srgbClr val="FF5757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866475247"/>
              </p:ext>
            </p:extLst>
          </p:nvPr>
        </p:nvGraphicFramePr>
        <p:xfrm>
          <a:off x="1691680" y="1844824"/>
          <a:ext cx="69127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915816" y="1340768"/>
            <a:ext cx="5184576" cy="576064"/>
          </a:xfrm>
          <a:prstGeom prst="rect">
            <a:avLst/>
          </a:prstGeom>
          <a:gradFill flip="none" rotWithShape="1">
            <a:gsLst>
              <a:gs pos="19000">
                <a:srgbClr val="00B050">
                  <a:tint val="66000"/>
                  <a:satMod val="160000"/>
                </a:srgbClr>
              </a:gs>
              <a:gs pos="75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  <a:alpha val="2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全球主要市場自行車需求量概況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6012160" y="3616568"/>
            <a:ext cx="2249338" cy="892552"/>
            <a:chOff x="6012160" y="5128736"/>
            <a:chExt cx="2376264" cy="89255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圓角矩形圖說文字 5"/>
            <p:cNvSpPr/>
            <p:nvPr/>
          </p:nvSpPr>
          <p:spPr>
            <a:xfrm>
              <a:off x="6084168" y="5157192"/>
              <a:ext cx="2304256" cy="864096"/>
            </a:xfrm>
            <a:prstGeom prst="wedgeRoundRectCallout">
              <a:avLst>
                <a:gd name="adj1" fmla="val 18530"/>
                <a:gd name="adj2" fmla="val -97462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012160" y="5128736"/>
              <a:ext cx="237626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中國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的內需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市場為最大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9" name="圓角矩形 8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圓角矩形 10">
              <a:hlinkClick r:id="rId3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" name="直線接點 11">
              <a:hlinkClick r:id="rId3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直角三角形 12">
              <a:hlinkClick r:id="rId3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77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2" grpId="0">
        <p:bldSub>
          <a:bldChart bld="category"/>
        </p:bldSub>
      </p:bldGraphic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2921831084"/>
              </p:ext>
            </p:extLst>
          </p:nvPr>
        </p:nvGraphicFramePr>
        <p:xfrm>
          <a:off x="1763688" y="1844824"/>
          <a:ext cx="66967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915816" y="1484784"/>
            <a:ext cx="4896544" cy="864096"/>
          </a:xfrm>
          <a:prstGeom prst="rect">
            <a:avLst/>
          </a:prstGeom>
          <a:gradFill flip="none" rotWithShape="1">
            <a:gsLst>
              <a:gs pos="19000">
                <a:srgbClr val="00B050">
                  <a:tint val="66000"/>
                  <a:satMod val="160000"/>
                </a:srgbClr>
              </a:gs>
              <a:gs pos="75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  <a:alpha val="2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2012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年台灣</a:t>
            </a:r>
            <a:r>
              <a:rPr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折疊式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自行車</a:t>
            </a:r>
            <a:endParaRPr lang="en-US" altLang="zh-TW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出口至歐盟市佔率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4788024" y="4725144"/>
            <a:ext cx="2448272" cy="925651"/>
            <a:chOff x="6012160" y="5157192"/>
            <a:chExt cx="2448272" cy="92565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" name="圓角矩形圖說文字 3"/>
            <p:cNvSpPr/>
            <p:nvPr/>
          </p:nvSpPr>
          <p:spPr>
            <a:xfrm>
              <a:off x="6084168" y="5157192"/>
              <a:ext cx="2304256" cy="864096"/>
            </a:xfrm>
            <a:prstGeom prst="wedgeRoundRectCallout">
              <a:avLst>
                <a:gd name="adj1" fmla="val 33154"/>
                <a:gd name="adj2" fmla="val -12699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6012160" y="5190291"/>
              <a:ext cx="244827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英國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為出口比率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最高的國家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10" name="圓角矩形 9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2" name="圓角矩形 11">
              <a:hlinkClick r:id="rId3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3" name="直線接點 12">
              <a:hlinkClick r:id="rId3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直角三角形 13">
              <a:hlinkClick r:id="rId3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408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  <p:bldGraphic spid="2" grpId="1" uiExpand="1">
        <p:bldSub>
          <a:bldChart bld="category"/>
        </p:bldSub>
      </p:bldGraphic>
      <p:bldGraphic spid="2" grpId="2" uiExpand="1">
        <p:bldSub>
          <a:bldChart bld="category"/>
        </p:bldSub>
      </p:bldGraphic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072810" y="2348880"/>
            <a:ext cx="829340" cy="285044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1533834198"/>
              </p:ext>
            </p:extLst>
          </p:nvPr>
        </p:nvGraphicFramePr>
        <p:xfrm>
          <a:off x="1619672" y="1916832"/>
          <a:ext cx="693643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矩形 3"/>
          <p:cNvSpPr/>
          <p:nvPr/>
        </p:nvSpPr>
        <p:spPr>
          <a:xfrm>
            <a:off x="2987824" y="1340768"/>
            <a:ext cx="5256584" cy="864096"/>
          </a:xfrm>
          <a:prstGeom prst="rect">
            <a:avLst/>
          </a:prstGeom>
          <a:gradFill flip="none" rotWithShape="1">
            <a:gsLst>
              <a:gs pos="19000">
                <a:srgbClr val="00B050">
                  <a:tint val="66000"/>
                  <a:satMod val="160000"/>
                </a:srgbClr>
              </a:gs>
              <a:gs pos="75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  <a:alpha val="2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2012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年台灣</a:t>
            </a:r>
            <a:r>
              <a:rPr lang="zh-TW" altLang="en-US" sz="2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電動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自行車</a:t>
            </a:r>
            <a:endParaRPr lang="en-US" altLang="zh-TW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出口至歐盟國家比較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3851920" y="2420888"/>
            <a:ext cx="2736304" cy="892552"/>
            <a:chOff x="6012160" y="5157192"/>
            <a:chExt cx="2736304" cy="89255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圓角矩形圖說文字 5"/>
            <p:cNvSpPr/>
            <p:nvPr/>
          </p:nvSpPr>
          <p:spPr>
            <a:xfrm>
              <a:off x="6084168" y="5157192"/>
              <a:ext cx="2520280" cy="864096"/>
            </a:xfrm>
            <a:prstGeom prst="wedgeRoundRectCallout">
              <a:avLst>
                <a:gd name="adj1" fmla="val -41941"/>
                <a:gd name="adj2" fmla="val 84649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012160" y="5157192"/>
              <a:ext cx="273630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德</a:t>
              </a:r>
              <a:r>
                <a:rPr lang="zh-TW" altLang="en-US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國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為電動自行車需求最多的國家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10" name="圓角矩形 9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2" name="圓角矩形 11">
              <a:hlinkClick r:id="rId3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3" name="直線接點 12">
              <a:hlinkClick r:id="rId3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直角三角形 13">
              <a:hlinkClick r:id="rId3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07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3" grpId="0">
        <p:bldSub>
          <a:bldChart bld="category"/>
        </p:bldSub>
      </p:bldGraphic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851920" y="3987961"/>
            <a:ext cx="829340" cy="171109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464596" y="2276872"/>
            <a:ext cx="829340" cy="342217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2843808" y="1484784"/>
            <a:ext cx="5256584" cy="576064"/>
          </a:xfrm>
          <a:prstGeom prst="rect">
            <a:avLst/>
          </a:prstGeom>
          <a:gradFill flip="none" rotWithShape="1">
            <a:gsLst>
              <a:gs pos="19000">
                <a:srgbClr val="00B050">
                  <a:tint val="66000"/>
                  <a:satMod val="160000"/>
                </a:srgbClr>
              </a:gs>
              <a:gs pos="75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  <a:alpha val="2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2011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年各國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GDP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及成長率分析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2599107292"/>
              </p:ext>
            </p:extLst>
          </p:nvPr>
        </p:nvGraphicFramePr>
        <p:xfrm>
          <a:off x="1547664" y="1916832"/>
          <a:ext cx="693643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4664135" y="3284984"/>
            <a:ext cx="2212121" cy="892552"/>
            <a:chOff x="5883008" y="5149419"/>
            <a:chExt cx="2861563" cy="89255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圓角矩形圖說文字 5"/>
            <p:cNvSpPr/>
            <p:nvPr/>
          </p:nvSpPr>
          <p:spPr>
            <a:xfrm>
              <a:off x="6084168" y="5157192"/>
              <a:ext cx="2520280" cy="864096"/>
            </a:xfrm>
            <a:prstGeom prst="wedgeRoundRectCallout">
              <a:avLst>
                <a:gd name="adj1" fmla="val 42435"/>
                <a:gd name="adj2" fmla="val -72853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883008" y="5149419"/>
              <a:ext cx="286156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美國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為</a:t>
              </a:r>
              <a:r>
                <a:rPr lang="zh-TW" altLang="en-US" sz="24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總</a:t>
              </a:r>
              <a:r>
                <a:rPr lang="en-US" altLang="zh-TW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GDP</a:t>
              </a: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最高的國家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3072599" y="4048616"/>
            <a:ext cx="2691710" cy="892552"/>
            <a:chOff x="5976156" y="5099360"/>
            <a:chExt cx="2736304" cy="119669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" name="圓角矩形圖說文字 8"/>
            <p:cNvSpPr/>
            <p:nvPr/>
          </p:nvSpPr>
          <p:spPr>
            <a:xfrm>
              <a:off x="6084168" y="5157191"/>
              <a:ext cx="2520280" cy="1040337"/>
            </a:xfrm>
            <a:prstGeom prst="wedgeRoundRectCallout">
              <a:avLst>
                <a:gd name="adj1" fmla="val 2979"/>
                <a:gd name="adj2" fmla="val 9673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976156" y="5099360"/>
              <a:ext cx="2736304" cy="1196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荷蘭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為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每人平均</a:t>
              </a:r>
              <a:r>
                <a:rPr lang="en-US" altLang="zh-TW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GDP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最高的國家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14" name="圓角矩形 13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6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" name="圓角矩形 15">
              <a:hlinkClick r:id="rId3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7" name="直線接點 16">
              <a:hlinkClick r:id="rId3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直角三角形 17">
              <a:hlinkClick r:id="rId3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651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4" grpId="1" animBg="1"/>
      <p:bldP spid="3" grpId="0" animBg="1"/>
      <p:bldGraphic spid="2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87823" y="2094614"/>
            <a:ext cx="1307729" cy="248651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3250705331"/>
              </p:ext>
            </p:extLst>
          </p:nvPr>
        </p:nvGraphicFramePr>
        <p:xfrm>
          <a:off x="1590194" y="1946310"/>
          <a:ext cx="6828420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3347864" y="1412776"/>
            <a:ext cx="4697425" cy="576064"/>
          </a:xfrm>
          <a:prstGeom prst="rect">
            <a:avLst/>
          </a:prstGeom>
          <a:gradFill flip="none" rotWithShape="1">
            <a:gsLst>
              <a:gs pos="19000">
                <a:srgbClr val="00B050">
                  <a:tint val="66000"/>
                  <a:satMod val="160000"/>
                </a:srgbClr>
              </a:gs>
              <a:gs pos="75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  <a:alpha val="2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預估未來</a:t>
            </a:r>
            <a:r>
              <a:rPr lang="en-US" altLang="zh-TW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年營收分析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3014111" y="2060849"/>
            <a:ext cx="2277969" cy="1107996"/>
            <a:chOff x="6084168" y="5099360"/>
            <a:chExt cx="2566218" cy="1370170"/>
          </a:xfrm>
        </p:grpSpPr>
        <p:sp>
          <p:nvSpPr>
            <p:cNvPr id="5" name="圓角矩形圖說文字 4"/>
            <p:cNvSpPr/>
            <p:nvPr/>
          </p:nvSpPr>
          <p:spPr>
            <a:xfrm>
              <a:off x="6084168" y="5157191"/>
              <a:ext cx="2520280" cy="1312339"/>
            </a:xfrm>
            <a:prstGeom prst="wedgeRoundRectCallout">
              <a:avLst>
                <a:gd name="adj1" fmla="val 7732"/>
                <a:gd name="adj2" fmla="val 6366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2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6116629" y="5099360"/>
              <a:ext cx="2533757" cy="137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第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年起預估</a:t>
              </a:r>
              <a:endParaRPr lang="en-US" altLang="zh-TW" sz="22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各項淨利年成長</a:t>
              </a:r>
              <a:endParaRPr lang="en-US" altLang="zh-TW" sz="22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至少</a:t>
              </a:r>
              <a:r>
                <a:rPr lang="en-US" altLang="zh-TW" sz="22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12~18%</a:t>
              </a:r>
              <a:endParaRPr lang="zh-TW" altLang="en-US" sz="22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4499992" y="2108912"/>
            <a:ext cx="2193647" cy="888040"/>
            <a:chOff x="5976156" y="5099360"/>
            <a:chExt cx="2736304" cy="1098168"/>
          </a:xfrm>
        </p:grpSpPr>
        <p:sp>
          <p:nvSpPr>
            <p:cNvPr id="8" name="圓角矩形圖說文字 7"/>
            <p:cNvSpPr/>
            <p:nvPr/>
          </p:nvSpPr>
          <p:spPr>
            <a:xfrm>
              <a:off x="6084168" y="5157191"/>
              <a:ext cx="2520280" cy="1040337"/>
            </a:xfrm>
            <a:prstGeom prst="wedgeRoundRectCallout">
              <a:avLst>
                <a:gd name="adj1" fmla="val -28596"/>
                <a:gd name="adj2" fmla="val 67661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5976156" y="5099360"/>
              <a:ext cx="2736304" cy="102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第一年將為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虧損狀態</a:t>
              </a:r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需依賴借貸</a:t>
              </a:r>
              <a:endParaRPr lang="zh-TW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12" name="圓角矩形 11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7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" name="圓角矩形 13">
              <a:hlinkClick r:id="rId3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5" name="直線接點 14">
              <a:hlinkClick r:id="rId3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直角三角形 15">
              <a:hlinkClick r:id="rId3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67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2" grpId="0">
        <p:bldSub>
          <a:bldChart bld="category"/>
        </p:bldSub>
      </p:bldGraphic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拱形 3"/>
          <p:cNvSpPr/>
          <p:nvPr/>
        </p:nvSpPr>
        <p:spPr>
          <a:xfrm>
            <a:off x="-3761675" y="887646"/>
            <a:ext cx="6322621" cy="6322621"/>
          </a:xfrm>
          <a:prstGeom prst="blockArc">
            <a:avLst>
              <a:gd name="adj1" fmla="val 18900000"/>
              <a:gd name="adj2" fmla="val 2700000"/>
              <a:gd name="adj3" fmla="val 34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手繪多邊形 4"/>
          <p:cNvSpPr/>
          <p:nvPr/>
        </p:nvSpPr>
        <p:spPr>
          <a:xfrm>
            <a:off x="2199509" y="2053031"/>
            <a:ext cx="6327789" cy="1174072"/>
          </a:xfrm>
          <a:custGeom>
            <a:avLst/>
            <a:gdLst>
              <a:gd name="connsiteX0" fmla="*/ 0 w 6327789"/>
              <a:gd name="connsiteY0" fmla="*/ 0 h 939259"/>
              <a:gd name="connsiteX1" fmla="*/ 6327789 w 6327789"/>
              <a:gd name="connsiteY1" fmla="*/ 0 h 939259"/>
              <a:gd name="connsiteX2" fmla="*/ 6327789 w 6327789"/>
              <a:gd name="connsiteY2" fmla="*/ 939259 h 939259"/>
              <a:gd name="connsiteX3" fmla="*/ 0 w 6327789"/>
              <a:gd name="connsiteY3" fmla="*/ 939259 h 939259"/>
              <a:gd name="connsiteX4" fmla="*/ 0 w 6327789"/>
              <a:gd name="connsiteY4" fmla="*/ 0 h 93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7789" h="939259">
                <a:moveTo>
                  <a:pt x="0" y="0"/>
                </a:moveTo>
                <a:lnTo>
                  <a:pt x="6327789" y="0"/>
                </a:lnTo>
                <a:lnTo>
                  <a:pt x="6327789" y="939259"/>
                </a:lnTo>
                <a:lnTo>
                  <a:pt x="0" y="9392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537" tIns="116840" rIns="116840" bIns="116840" numCol="1" spcCol="1270" anchor="ctr" anchorCtr="0">
            <a:noAutofit/>
          </a:bodyPr>
          <a:lstStyle/>
          <a:p>
            <a:pPr lvl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年純益率</a:t>
            </a:r>
            <a:r>
              <a:rPr lang="en-US" altLang="zh-TW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sz="20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稅後淨利</a:t>
            </a:r>
            <a:r>
              <a:rPr lang="en-US" altLang="zh-TW" sz="20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0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營業淨額</a:t>
            </a:r>
            <a:r>
              <a:rPr lang="en-US" altLang="zh-TW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=1,708/9,200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en-US" altLang="zh-TW" sz="3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18.57%</a:t>
            </a:r>
            <a:endParaRPr lang="zh-TW" altLang="en-US" sz="2400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1612472" y="2053030"/>
            <a:ext cx="1174073" cy="117407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2540930" y="3461920"/>
            <a:ext cx="5986368" cy="1174072"/>
          </a:xfrm>
          <a:custGeom>
            <a:avLst/>
            <a:gdLst>
              <a:gd name="connsiteX0" fmla="*/ 0 w 5986368"/>
              <a:gd name="connsiteY0" fmla="*/ 0 h 939259"/>
              <a:gd name="connsiteX1" fmla="*/ 5986368 w 5986368"/>
              <a:gd name="connsiteY1" fmla="*/ 0 h 939259"/>
              <a:gd name="connsiteX2" fmla="*/ 5986368 w 5986368"/>
              <a:gd name="connsiteY2" fmla="*/ 939259 h 939259"/>
              <a:gd name="connsiteX3" fmla="*/ 0 w 5986368"/>
              <a:gd name="connsiteY3" fmla="*/ 939259 h 939259"/>
              <a:gd name="connsiteX4" fmla="*/ 0 w 5986368"/>
              <a:gd name="connsiteY4" fmla="*/ 0 h 93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6368" h="939259">
                <a:moveTo>
                  <a:pt x="0" y="0"/>
                </a:moveTo>
                <a:lnTo>
                  <a:pt x="5986368" y="0"/>
                </a:lnTo>
                <a:lnTo>
                  <a:pt x="5986368" y="939259"/>
                </a:lnTo>
                <a:lnTo>
                  <a:pt x="0" y="9392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537" tIns="116840" rIns="116840" bIns="116840" numCol="1" spcCol="1270" anchor="ctr" anchorCtr="0">
            <a:noAutofit/>
          </a:bodyPr>
          <a:lstStyle/>
          <a:p>
            <a:pPr lvl="0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投資報酬數</a:t>
            </a:r>
            <a:endParaRPr lang="en-US" altLang="zh-TW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依出資額取得公司</a:t>
            </a:r>
            <a:r>
              <a:rPr lang="en-US" altLang="zh-TW" sz="3200" kern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20%</a:t>
            </a:r>
            <a:r>
              <a:rPr lang="zh-TW" altLang="en-US" sz="24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股權</a:t>
            </a:r>
            <a:endParaRPr lang="zh-TW" altLang="en-US" sz="24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1953893" y="3461918"/>
            <a:ext cx="1174073" cy="1174073"/>
          </a:xfrm>
          <a:prstGeom prst="ellips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2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2199509" y="4870809"/>
            <a:ext cx="6327789" cy="1174072"/>
          </a:xfrm>
          <a:custGeom>
            <a:avLst/>
            <a:gdLst>
              <a:gd name="connsiteX0" fmla="*/ 0 w 6327789"/>
              <a:gd name="connsiteY0" fmla="*/ 0 h 939259"/>
              <a:gd name="connsiteX1" fmla="*/ 6327789 w 6327789"/>
              <a:gd name="connsiteY1" fmla="*/ 0 h 939259"/>
              <a:gd name="connsiteX2" fmla="*/ 6327789 w 6327789"/>
              <a:gd name="connsiteY2" fmla="*/ 939259 h 939259"/>
              <a:gd name="connsiteX3" fmla="*/ 0 w 6327789"/>
              <a:gd name="connsiteY3" fmla="*/ 939259 h 939259"/>
              <a:gd name="connsiteX4" fmla="*/ 0 w 6327789"/>
              <a:gd name="connsiteY4" fmla="*/ 0 h 93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7789" h="939259">
                <a:moveTo>
                  <a:pt x="0" y="0"/>
                </a:moveTo>
                <a:lnTo>
                  <a:pt x="6327789" y="0"/>
                </a:lnTo>
                <a:lnTo>
                  <a:pt x="6327789" y="939259"/>
                </a:lnTo>
                <a:lnTo>
                  <a:pt x="0" y="9392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537" tIns="116840" rIns="116840" bIns="116840" numCol="1" spcCol="1270" anchor="ctr" anchorCtr="0">
            <a:noAutofit/>
          </a:bodyPr>
          <a:lstStyle/>
          <a:p>
            <a:pPr lvl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銷售成長率</a:t>
            </a:r>
            <a:r>
              <a:rPr lang="en-US" altLang="zh-TW" sz="28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en-US" altLang="zh-TW" sz="3600" kern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en-US" altLang="zh-TW" sz="28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平均</a:t>
            </a:r>
            <a:r>
              <a:rPr lang="en-US" altLang="zh-TW" sz="28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8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1612472" y="4870807"/>
            <a:ext cx="1174073" cy="1174073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7043772" y="2132854"/>
            <a:ext cx="1646401" cy="1006090"/>
            <a:chOff x="5976156" y="5117631"/>
            <a:chExt cx="2736304" cy="1083009"/>
          </a:xfrm>
        </p:grpSpPr>
        <p:sp>
          <p:nvSpPr>
            <p:cNvPr id="12" name="圓角矩形圖說文字 11"/>
            <p:cNvSpPr/>
            <p:nvPr/>
          </p:nvSpPr>
          <p:spPr>
            <a:xfrm>
              <a:off x="6084169" y="5157191"/>
              <a:ext cx="2520280" cy="1040337"/>
            </a:xfrm>
            <a:prstGeom prst="wedgeRoundRectCallout">
              <a:avLst>
                <a:gd name="adj1" fmla="val -69964"/>
                <a:gd name="adj2" fmla="val 2125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5976156" y="5117631"/>
              <a:ext cx="2736304" cy="1083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latin typeface="微軟正黑體" pitchFamily="34" charset="-120"/>
                  <a:ea typeface="微軟正黑體" pitchFamily="34" charset="-120"/>
                </a:rPr>
                <a:t>企業的</a:t>
              </a:r>
              <a:endParaRPr lang="en-US" altLang="zh-TW" sz="28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800" dirty="0" smtClean="0">
                  <a:latin typeface="微軟正黑體" pitchFamily="34" charset="-120"/>
                  <a:ea typeface="微軟正黑體" pitchFamily="34" charset="-120"/>
                </a:rPr>
                <a:t>獲利能力</a:t>
              </a:r>
              <a:endParaRPr lang="zh-TW" altLang="en-US" sz="28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7092280" y="3289897"/>
            <a:ext cx="1646401" cy="1003199"/>
            <a:chOff x="5976156" y="5117631"/>
            <a:chExt cx="2736304" cy="1079897"/>
          </a:xfrm>
        </p:grpSpPr>
        <p:sp>
          <p:nvSpPr>
            <p:cNvPr id="15" name="圓角矩形圖說文字 14"/>
            <p:cNvSpPr/>
            <p:nvPr/>
          </p:nvSpPr>
          <p:spPr>
            <a:xfrm>
              <a:off x="6084169" y="5157191"/>
              <a:ext cx="2520280" cy="1040337"/>
            </a:xfrm>
            <a:prstGeom prst="wedgeRoundRectCallout">
              <a:avLst>
                <a:gd name="adj1" fmla="val -69964"/>
                <a:gd name="adj2" fmla="val 2125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976156" y="5117631"/>
              <a:ext cx="2736304" cy="1027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latin typeface="微軟正黑體" pitchFamily="34" charset="-120"/>
                  <a:ea typeface="微軟正黑體" pitchFamily="34" charset="-120"/>
                </a:rPr>
                <a:t>投資的</a:t>
              </a:r>
              <a:endParaRPr lang="en-US" altLang="zh-TW" sz="28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800" dirty="0" smtClean="0">
                  <a:latin typeface="微軟正黑體" pitchFamily="34" charset="-120"/>
                  <a:ea typeface="微軟正黑體" pitchFamily="34" charset="-120"/>
                </a:rPr>
                <a:t>報酬量</a:t>
              </a:r>
              <a:endParaRPr lang="zh-TW" altLang="en-US" sz="28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7020272" y="4946081"/>
            <a:ext cx="1646401" cy="1003199"/>
            <a:chOff x="5976156" y="5117631"/>
            <a:chExt cx="2736304" cy="1079897"/>
          </a:xfrm>
        </p:grpSpPr>
        <p:sp>
          <p:nvSpPr>
            <p:cNvPr id="18" name="圓角矩形圖說文字 17"/>
            <p:cNvSpPr/>
            <p:nvPr/>
          </p:nvSpPr>
          <p:spPr>
            <a:xfrm>
              <a:off x="6084169" y="5157191"/>
              <a:ext cx="2520280" cy="1040337"/>
            </a:xfrm>
            <a:prstGeom prst="wedgeRoundRectCallout">
              <a:avLst>
                <a:gd name="adj1" fmla="val -69964"/>
                <a:gd name="adj2" fmla="val 2125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976156" y="5117631"/>
              <a:ext cx="2736304" cy="1027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latin typeface="微軟正黑體" pitchFamily="34" charset="-120"/>
                  <a:ea typeface="微軟正黑體" pitchFamily="34" charset="-120"/>
                </a:rPr>
                <a:t>銷售的</a:t>
              </a:r>
              <a:endParaRPr lang="en-US" altLang="zh-TW" sz="28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800" dirty="0" smtClean="0">
                  <a:latin typeface="微軟正黑體" pitchFamily="34" charset="-120"/>
                  <a:ea typeface="微軟正黑體" pitchFamily="34" charset="-120"/>
                </a:rPr>
                <a:t>成長幅度</a:t>
              </a:r>
              <a:endParaRPr lang="zh-TW" altLang="en-US" sz="28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3347864" y="1340768"/>
            <a:ext cx="3888432" cy="576064"/>
          </a:xfrm>
          <a:prstGeom prst="rect">
            <a:avLst/>
          </a:prstGeom>
          <a:gradFill flip="none" rotWithShape="1">
            <a:gsLst>
              <a:gs pos="19000">
                <a:srgbClr val="00B050">
                  <a:tint val="66000"/>
                  <a:satMod val="160000"/>
                </a:srgbClr>
              </a:gs>
              <a:gs pos="75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  <a:alpha val="2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企業投資指標分析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829497" y="6453336"/>
            <a:ext cx="846959" cy="253182"/>
            <a:chOff x="5652120" y="6021288"/>
            <a:chExt cx="1927079" cy="576064"/>
          </a:xfrm>
        </p:grpSpPr>
        <p:sp>
          <p:nvSpPr>
            <p:cNvPr id="22" name="圓角矩形 21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8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" name="圓角矩形 23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5" name="直線接點 24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直角三角形 25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51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7037409" y="6453336"/>
            <a:ext cx="846959" cy="253182"/>
            <a:chOff x="5652120" y="6021288"/>
            <a:chExt cx="1927079" cy="576064"/>
          </a:xfrm>
        </p:grpSpPr>
        <p:sp>
          <p:nvSpPr>
            <p:cNvPr id="3" name="圓角矩形 2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圓角矩形 4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" name="直線接點 5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78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8045521" y="6453336"/>
            <a:ext cx="846959" cy="253182"/>
            <a:chOff x="5652120" y="6021288"/>
            <a:chExt cx="1927079" cy="576064"/>
          </a:xfrm>
        </p:grpSpPr>
        <p:sp>
          <p:nvSpPr>
            <p:cNvPr id="3" name="圓角矩形 2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圓角矩形 4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" name="直線接點 5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904614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向上箭號 33"/>
          <p:cNvSpPr/>
          <p:nvPr/>
        </p:nvSpPr>
        <p:spPr>
          <a:xfrm>
            <a:off x="2987824" y="2276872"/>
            <a:ext cx="4408486" cy="3480313"/>
          </a:xfrm>
          <a:custGeom>
            <a:avLst/>
            <a:gdLst>
              <a:gd name="connsiteX0" fmla="*/ 0 w 2952328"/>
              <a:gd name="connsiteY0" fmla="*/ 792088 h 1584176"/>
              <a:gd name="connsiteX1" fmla="*/ 1476164 w 2952328"/>
              <a:gd name="connsiteY1" fmla="*/ 0 h 1584176"/>
              <a:gd name="connsiteX2" fmla="*/ 2952328 w 2952328"/>
              <a:gd name="connsiteY2" fmla="*/ 792088 h 1584176"/>
              <a:gd name="connsiteX3" fmla="*/ 2214246 w 2952328"/>
              <a:gd name="connsiteY3" fmla="*/ 792088 h 1584176"/>
              <a:gd name="connsiteX4" fmla="*/ 2214246 w 2952328"/>
              <a:gd name="connsiteY4" fmla="*/ 1584176 h 1584176"/>
              <a:gd name="connsiteX5" fmla="*/ 738082 w 2952328"/>
              <a:gd name="connsiteY5" fmla="*/ 1584176 h 1584176"/>
              <a:gd name="connsiteX6" fmla="*/ 738082 w 2952328"/>
              <a:gd name="connsiteY6" fmla="*/ 792088 h 1584176"/>
              <a:gd name="connsiteX7" fmla="*/ 0 w 2952328"/>
              <a:gd name="connsiteY7" fmla="*/ 792088 h 1584176"/>
              <a:gd name="connsiteX0" fmla="*/ 0 w 2952328"/>
              <a:gd name="connsiteY0" fmla="*/ 792088 h 1584176"/>
              <a:gd name="connsiteX1" fmla="*/ 1476164 w 2952328"/>
              <a:gd name="connsiteY1" fmla="*/ 0 h 1584176"/>
              <a:gd name="connsiteX2" fmla="*/ 2952328 w 2952328"/>
              <a:gd name="connsiteY2" fmla="*/ 792088 h 1584176"/>
              <a:gd name="connsiteX3" fmla="*/ 2214246 w 2952328"/>
              <a:gd name="connsiteY3" fmla="*/ 792088 h 1584176"/>
              <a:gd name="connsiteX4" fmla="*/ 2214246 w 2952328"/>
              <a:gd name="connsiteY4" fmla="*/ 1584176 h 1584176"/>
              <a:gd name="connsiteX5" fmla="*/ 429738 w 2952328"/>
              <a:gd name="connsiteY5" fmla="*/ 1584176 h 1584176"/>
              <a:gd name="connsiteX6" fmla="*/ 738082 w 2952328"/>
              <a:gd name="connsiteY6" fmla="*/ 792088 h 1584176"/>
              <a:gd name="connsiteX7" fmla="*/ 0 w 2952328"/>
              <a:gd name="connsiteY7" fmla="*/ 792088 h 1584176"/>
              <a:gd name="connsiteX0" fmla="*/ 0 w 2952328"/>
              <a:gd name="connsiteY0" fmla="*/ 792088 h 1584176"/>
              <a:gd name="connsiteX1" fmla="*/ 1476164 w 2952328"/>
              <a:gd name="connsiteY1" fmla="*/ 0 h 1584176"/>
              <a:gd name="connsiteX2" fmla="*/ 2952328 w 2952328"/>
              <a:gd name="connsiteY2" fmla="*/ 792088 h 1584176"/>
              <a:gd name="connsiteX3" fmla="*/ 2214246 w 2952328"/>
              <a:gd name="connsiteY3" fmla="*/ 792088 h 1584176"/>
              <a:gd name="connsiteX4" fmla="*/ 2586385 w 2952328"/>
              <a:gd name="connsiteY4" fmla="*/ 1584176 h 1584176"/>
              <a:gd name="connsiteX5" fmla="*/ 429738 w 2952328"/>
              <a:gd name="connsiteY5" fmla="*/ 1584176 h 1584176"/>
              <a:gd name="connsiteX6" fmla="*/ 738082 w 2952328"/>
              <a:gd name="connsiteY6" fmla="*/ 792088 h 1584176"/>
              <a:gd name="connsiteX7" fmla="*/ 0 w 2952328"/>
              <a:gd name="connsiteY7" fmla="*/ 792088 h 1584176"/>
              <a:gd name="connsiteX0" fmla="*/ 0 w 2952328"/>
              <a:gd name="connsiteY0" fmla="*/ 792088 h 1584176"/>
              <a:gd name="connsiteX1" fmla="*/ 1476164 w 2952328"/>
              <a:gd name="connsiteY1" fmla="*/ 0 h 1584176"/>
              <a:gd name="connsiteX2" fmla="*/ 2952328 w 2952328"/>
              <a:gd name="connsiteY2" fmla="*/ 792088 h 1584176"/>
              <a:gd name="connsiteX3" fmla="*/ 2214246 w 2952328"/>
              <a:gd name="connsiteY3" fmla="*/ 792088 h 1584176"/>
              <a:gd name="connsiteX4" fmla="*/ 2554488 w 2952328"/>
              <a:gd name="connsiteY4" fmla="*/ 1562911 h 1584176"/>
              <a:gd name="connsiteX5" fmla="*/ 429738 w 2952328"/>
              <a:gd name="connsiteY5" fmla="*/ 1584176 h 1584176"/>
              <a:gd name="connsiteX6" fmla="*/ 738082 w 2952328"/>
              <a:gd name="connsiteY6" fmla="*/ 792088 h 1584176"/>
              <a:gd name="connsiteX7" fmla="*/ 0 w 2952328"/>
              <a:gd name="connsiteY7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2328" h="1584176">
                <a:moveTo>
                  <a:pt x="0" y="792088"/>
                </a:moveTo>
                <a:lnTo>
                  <a:pt x="1476164" y="0"/>
                </a:lnTo>
                <a:lnTo>
                  <a:pt x="2952328" y="792088"/>
                </a:lnTo>
                <a:lnTo>
                  <a:pt x="2214246" y="792088"/>
                </a:lnTo>
                <a:lnTo>
                  <a:pt x="2554488" y="1562911"/>
                </a:lnTo>
                <a:lnTo>
                  <a:pt x="429738" y="1584176"/>
                </a:lnTo>
                <a:lnTo>
                  <a:pt x="738082" y="792088"/>
                </a:lnTo>
                <a:lnTo>
                  <a:pt x="0" y="792088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國家有能源稅</a:t>
            </a:r>
            <a:endParaRPr lang="en-US" altLang="zh-TW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效益將較顯著</a:t>
            </a:r>
          </a:p>
        </p:txBody>
      </p:sp>
      <p:sp>
        <p:nvSpPr>
          <p:cNvPr id="32" name="弧形 31"/>
          <p:cNvSpPr/>
          <p:nvPr/>
        </p:nvSpPr>
        <p:spPr>
          <a:xfrm rot="10800000">
            <a:off x="2985390" y="3604151"/>
            <a:ext cx="4682954" cy="2561152"/>
          </a:xfrm>
          <a:prstGeom prst="arc">
            <a:avLst>
              <a:gd name="adj1" fmla="val 10820832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3275856" y="1628800"/>
            <a:ext cx="4032448" cy="100811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未來城市移動</a:t>
            </a:r>
            <a:endParaRPr lang="en-US" altLang="zh-TW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的最大效益</a:t>
            </a:r>
            <a:endParaRPr lang="zh-TW" altLang="en-US" sz="3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2555776" y="4581128"/>
            <a:ext cx="1692188" cy="1512168"/>
            <a:chOff x="2555776" y="4581128"/>
            <a:chExt cx="1692188" cy="1512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群組 5"/>
            <p:cNvGrpSpPr/>
            <p:nvPr/>
          </p:nvGrpSpPr>
          <p:grpSpPr>
            <a:xfrm>
              <a:off x="2627784" y="4581128"/>
              <a:ext cx="1512168" cy="1512168"/>
              <a:chOff x="3491880" y="2564904"/>
              <a:chExt cx="1656184" cy="1656184"/>
            </a:xfrm>
          </p:grpSpPr>
          <p:sp>
            <p:nvSpPr>
              <p:cNvPr id="2" name="橢圓 1"/>
              <p:cNvSpPr/>
              <p:nvPr/>
            </p:nvSpPr>
            <p:spPr>
              <a:xfrm>
                <a:off x="3491880" y="2564904"/>
                <a:ext cx="1656184" cy="1656184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" name="橢圓 2"/>
              <p:cNvSpPr/>
              <p:nvPr/>
            </p:nvSpPr>
            <p:spPr>
              <a:xfrm>
                <a:off x="3568080" y="2564904"/>
                <a:ext cx="1503784" cy="165618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" name="橢圓 3"/>
              <p:cNvSpPr/>
              <p:nvPr/>
            </p:nvSpPr>
            <p:spPr>
              <a:xfrm>
                <a:off x="3635896" y="2564904"/>
                <a:ext cx="1351384" cy="165618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橢圓 4"/>
              <p:cNvSpPr/>
              <p:nvPr/>
            </p:nvSpPr>
            <p:spPr>
              <a:xfrm>
                <a:off x="3707904" y="2852936"/>
                <a:ext cx="216024" cy="21602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7" name="文字方塊 36"/>
            <p:cNvSpPr txBox="1"/>
            <p:nvPr/>
          </p:nvSpPr>
          <p:spPr>
            <a:xfrm>
              <a:off x="2555776" y="4797152"/>
              <a:ext cx="169218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dirty="0" smtClean="0">
                  <a:latin typeface="微軟正黑體" pitchFamily="34" charset="-120"/>
                  <a:ea typeface="微軟正黑體" pitchFamily="34" charset="-120"/>
                </a:rPr>
                <a:t>折疊車</a:t>
              </a:r>
              <a:endParaRPr lang="en-US" altLang="zh-TW" sz="32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en-US" altLang="zh-TW" sz="3200" dirty="0" smtClean="0">
                  <a:latin typeface="微軟正黑體" pitchFamily="34" charset="-120"/>
                  <a:ea typeface="微軟正黑體" pitchFamily="34" charset="-120"/>
                </a:rPr>
                <a:t>(B)</a:t>
              </a:r>
              <a:endParaRPr lang="zh-TW" altLang="en-US" sz="32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4336323" y="5085184"/>
            <a:ext cx="1819853" cy="1512168"/>
            <a:chOff x="4336323" y="5085184"/>
            <a:chExt cx="1819853" cy="1512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群組 6"/>
            <p:cNvGrpSpPr/>
            <p:nvPr/>
          </p:nvGrpSpPr>
          <p:grpSpPr>
            <a:xfrm>
              <a:off x="4463988" y="5085184"/>
              <a:ext cx="1512168" cy="1512168"/>
              <a:chOff x="3491880" y="2564904"/>
              <a:chExt cx="1656184" cy="1656184"/>
            </a:xfrm>
          </p:grpSpPr>
          <p:sp>
            <p:nvSpPr>
              <p:cNvPr id="8" name="橢圓 7"/>
              <p:cNvSpPr/>
              <p:nvPr/>
            </p:nvSpPr>
            <p:spPr>
              <a:xfrm>
                <a:off x="3491880" y="2564904"/>
                <a:ext cx="1656184" cy="165618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3568080" y="2564904"/>
                <a:ext cx="1503784" cy="165618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/>
              <p:nvPr/>
            </p:nvSpPr>
            <p:spPr>
              <a:xfrm>
                <a:off x="3635896" y="2564904"/>
                <a:ext cx="1351384" cy="165618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3707904" y="2852936"/>
                <a:ext cx="216024" cy="21602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8" name="文字方塊 37"/>
            <p:cNvSpPr txBox="1"/>
            <p:nvPr/>
          </p:nvSpPr>
          <p:spPr>
            <a:xfrm>
              <a:off x="4336323" y="5376118"/>
              <a:ext cx="181985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dirty="0">
                  <a:latin typeface="微軟正黑體" pitchFamily="34" charset="-120"/>
                  <a:ea typeface="微軟正黑體" pitchFamily="34" charset="-120"/>
                </a:rPr>
                <a:t>大眾</a:t>
              </a:r>
              <a:r>
                <a:rPr lang="zh-TW" altLang="en-US" sz="3200" dirty="0" smtClean="0">
                  <a:latin typeface="微軟正黑體" pitchFamily="34" charset="-120"/>
                  <a:ea typeface="微軟正黑體" pitchFamily="34" charset="-120"/>
                </a:rPr>
                <a:t>運輸</a:t>
              </a:r>
              <a:endParaRPr lang="en-US" altLang="zh-TW" sz="32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en-US" altLang="zh-TW" sz="3200" dirty="0" smtClean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3200" dirty="0">
                  <a:latin typeface="微軟正黑體" pitchFamily="34" charset="-120"/>
                  <a:ea typeface="微軟正黑體" pitchFamily="34" charset="-120"/>
                </a:rPr>
                <a:t>M</a:t>
              </a:r>
              <a:r>
                <a:rPr lang="en-US" altLang="zh-TW" sz="3200" dirty="0" smtClean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32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6228184" y="4581128"/>
            <a:ext cx="1692188" cy="1512168"/>
            <a:chOff x="6228184" y="4581128"/>
            <a:chExt cx="1692188" cy="1512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2" name="群組 11"/>
            <p:cNvGrpSpPr/>
            <p:nvPr/>
          </p:nvGrpSpPr>
          <p:grpSpPr>
            <a:xfrm>
              <a:off x="6300192" y="4581128"/>
              <a:ext cx="1512168" cy="1512168"/>
              <a:chOff x="3491880" y="2564904"/>
              <a:chExt cx="1656184" cy="1656184"/>
            </a:xfrm>
          </p:grpSpPr>
          <p:sp>
            <p:nvSpPr>
              <p:cNvPr id="13" name="橢圓 12"/>
              <p:cNvSpPr/>
              <p:nvPr/>
            </p:nvSpPr>
            <p:spPr>
              <a:xfrm>
                <a:off x="3491880" y="2564904"/>
                <a:ext cx="1656184" cy="165618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3568080" y="2564904"/>
                <a:ext cx="1503784" cy="165618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3635896" y="2564904"/>
                <a:ext cx="1351384" cy="165618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3707904" y="2852936"/>
                <a:ext cx="216024" cy="21602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9" name="文字方塊 38"/>
            <p:cNvSpPr txBox="1"/>
            <p:nvPr/>
          </p:nvSpPr>
          <p:spPr>
            <a:xfrm>
              <a:off x="6228184" y="4728046"/>
              <a:ext cx="169218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dirty="0" smtClean="0">
                  <a:latin typeface="微軟正黑體" pitchFamily="34" charset="-120"/>
                  <a:ea typeface="微軟正黑體" pitchFamily="34" charset="-120"/>
                </a:rPr>
                <a:t>步行</a:t>
              </a:r>
              <a:endParaRPr lang="en-US" altLang="zh-TW" sz="32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en-US" altLang="zh-TW" sz="3200" dirty="0" smtClean="0">
                  <a:latin typeface="微軟正黑體" pitchFamily="34" charset="-120"/>
                  <a:ea typeface="微軟正黑體" pitchFamily="34" charset="-120"/>
                </a:rPr>
                <a:t>(W)</a:t>
              </a:r>
              <a:endParaRPr lang="zh-TW" altLang="en-US" sz="32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8045521" y="6453336"/>
            <a:ext cx="846959" cy="253182"/>
            <a:chOff x="5652120" y="6021288"/>
            <a:chExt cx="1927079" cy="576064"/>
          </a:xfrm>
        </p:grpSpPr>
        <p:sp>
          <p:nvSpPr>
            <p:cNvPr id="44" name="圓角矩形 43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5" name="圓角矩形 44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矩形 45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7" name="直線接點 46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直角三角形 47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454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7181425" y="6453336"/>
            <a:ext cx="846959" cy="253182"/>
            <a:chOff x="5652120" y="6021288"/>
            <a:chExt cx="1927079" cy="576064"/>
          </a:xfrm>
        </p:grpSpPr>
        <p:sp>
          <p:nvSpPr>
            <p:cNvPr id="10" name="圓角矩形 9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2" name="圓角矩形 11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3" name="直線接點 12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直角三角形 13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34261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07483"/>
              </p:ext>
            </p:extLst>
          </p:nvPr>
        </p:nvGraphicFramePr>
        <p:xfrm>
          <a:off x="755576" y="1822280"/>
          <a:ext cx="4392488" cy="4241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2016224"/>
                <a:gridCol w="2376264"/>
              </a:tblGrid>
              <a:tr h="99093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Somerset</a:t>
                      </a: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都市有品味的移動者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731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公司名稱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雲山公司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93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發展時間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2008</a:t>
                      </a: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金融海嘯後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6731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主要產品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電動自行車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93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主要市場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開發程度較高國家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36038"/>
            <a:ext cx="2592288" cy="145300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364088" y="4149080"/>
            <a:ext cx="2448272" cy="648072"/>
          </a:xfrm>
          <a:prstGeom prst="rect">
            <a:avLst/>
          </a:prstGeom>
          <a:gradFill flip="none" rotWithShape="1">
            <a:gsLst>
              <a:gs pos="17000">
                <a:srgbClr val="FFC000">
                  <a:tint val="66000"/>
                  <a:satMod val="160000"/>
                </a:srgbClr>
              </a:gs>
              <a:gs pos="85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  <a:alpha val="3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銷售</a:t>
            </a:r>
            <a:r>
              <a:rPr lang="zh-TW" altLang="en-US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門市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一景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66308" y="1148316"/>
            <a:ext cx="1437740" cy="40403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81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483768" y="112474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企劃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簡介│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主要通路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181425" y="6453336"/>
            <a:ext cx="846959" cy="253182"/>
            <a:chOff x="5652120" y="6021288"/>
            <a:chExt cx="1927079" cy="576064"/>
          </a:xfrm>
        </p:grpSpPr>
        <p:sp>
          <p:nvSpPr>
            <p:cNvPr id="8" name="圓角矩形 7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" name="圓角矩形 9">
              <a:hlinkClick r:id="rId4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1" name="直線接點 10">
              <a:hlinkClick r:id="rId4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直角三角形 11">
              <a:hlinkClick r:id="rId4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575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6468" y="1148316"/>
            <a:ext cx="1437740" cy="40403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81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2483768" y="112474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企劃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簡介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│主要通路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手繪多邊形 20"/>
          <p:cNvSpPr/>
          <p:nvPr/>
        </p:nvSpPr>
        <p:spPr>
          <a:xfrm>
            <a:off x="2475080" y="2100198"/>
            <a:ext cx="1939958" cy="1939958"/>
          </a:xfrm>
          <a:custGeom>
            <a:avLst/>
            <a:gdLst>
              <a:gd name="connsiteX0" fmla="*/ 0 w 1759712"/>
              <a:gd name="connsiteY0" fmla="*/ 1759712 h 1759712"/>
              <a:gd name="connsiteX1" fmla="*/ 1759712 w 1759712"/>
              <a:gd name="connsiteY1" fmla="*/ 0 h 1759712"/>
              <a:gd name="connsiteX2" fmla="*/ 1759712 w 1759712"/>
              <a:gd name="connsiteY2" fmla="*/ 1759712 h 1759712"/>
              <a:gd name="connsiteX3" fmla="*/ 0 w 1759712"/>
              <a:gd name="connsiteY3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712" h="1759712">
                <a:moveTo>
                  <a:pt x="0" y="1759712"/>
                </a:moveTo>
                <a:cubicBezTo>
                  <a:pt x="0" y="787850"/>
                  <a:pt x="787850" y="0"/>
                  <a:pt x="1759712" y="0"/>
                </a:cubicBezTo>
                <a:lnTo>
                  <a:pt x="1759712" y="1759712"/>
                </a:lnTo>
                <a:lnTo>
                  <a:pt x="0" y="1759712"/>
                </a:lnTo>
                <a:close/>
              </a:path>
            </a:pathLst>
          </a:custGeom>
          <a:solidFill>
            <a:srgbClr val="FF0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4544" tIns="714544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0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百貨專櫃</a:t>
            </a:r>
            <a:endParaRPr lang="zh-TW" altLang="en-US" sz="40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手繪多邊形 21"/>
          <p:cNvSpPr/>
          <p:nvPr/>
        </p:nvSpPr>
        <p:spPr>
          <a:xfrm>
            <a:off x="4504642" y="2100198"/>
            <a:ext cx="1939958" cy="1939959"/>
          </a:xfrm>
          <a:custGeom>
            <a:avLst/>
            <a:gdLst>
              <a:gd name="connsiteX0" fmla="*/ 0 w 1759712"/>
              <a:gd name="connsiteY0" fmla="*/ 1759712 h 1759712"/>
              <a:gd name="connsiteX1" fmla="*/ 1759712 w 1759712"/>
              <a:gd name="connsiteY1" fmla="*/ 0 h 1759712"/>
              <a:gd name="connsiteX2" fmla="*/ 1759712 w 1759712"/>
              <a:gd name="connsiteY2" fmla="*/ 1759712 h 1759712"/>
              <a:gd name="connsiteX3" fmla="*/ 0 w 1759712"/>
              <a:gd name="connsiteY3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712" h="1759712">
                <a:moveTo>
                  <a:pt x="0" y="0"/>
                </a:moveTo>
                <a:cubicBezTo>
                  <a:pt x="971862" y="0"/>
                  <a:pt x="1759712" y="787850"/>
                  <a:pt x="1759712" y="1759712"/>
                </a:cubicBezTo>
                <a:lnTo>
                  <a:pt x="0" y="1759712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714544" rIns="714544" bIns="199137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0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經銷門市</a:t>
            </a:r>
            <a:endParaRPr lang="zh-TW" altLang="en-US" sz="40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手繪多邊形 22"/>
          <p:cNvSpPr/>
          <p:nvPr/>
        </p:nvSpPr>
        <p:spPr>
          <a:xfrm>
            <a:off x="4504642" y="4129761"/>
            <a:ext cx="1939959" cy="1939959"/>
          </a:xfrm>
          <a:custGeom>
            <a:avLst/>
            <a:gdLst>
              <a:gd name="connsiteX0" fmla="*/ 0 w 1759712"/>
              <a:gd name="connsiteY0" fmla="*/ 1759712 h 1759712"/>
              <a:gd name="connsiteX1" fmla="*/ 1759712 w 1759712"/>
              <a:gd name="connsiteY1" fmla="*/ 0 h 1759712"/>
              <a:gd name="connsiteX2" fmla="*/ 1759712 w 1759712"/>
              <a:gd name="connsiteY2" fmla="*/ 1759712 h 1759712"/>
              <a:gd name="connsiteX3" fmla="*/ 0 w 1759712"/>
              <a:gd name="connsiteY3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712" h="1759712">
                <a:moveTo>
                  <a:pt x="1759712" y="0"/>
                </a:moveTo>
                <a:cubicBezTo>
                  <a:pt x="1759712" y="971862"/>
                  <a:pt x="971862" y="1759712"/>
                  <a:pt x="0" y="1759712"/>
                </a:cubicBezTo>
                <a:lnTo>
                  <a:pt x="0" y="0"/>
                </a:lnTo>
                <a:lnTo>
                  <a:pt x="1759712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99137" rIns="714545" bIns="714544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社群平台</a:t>
            </a:r>
            <a:endParaRPr lang="zh-TW" altLang="en-US" sz="40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手繪多邊形 23"/>
          <p:cNvSpPr/>
          <p:nvPr/>
        </p:nvSpPr>
        <p:spPr>
          <a:xfrm>
            <a:off x="2475080" y="4129762"/>
            <a:ext cx="1939958" cy="1939959"/>
          </a:xfrm>
          <a:custGeom>
            <a:avLst/>
            <a:gdLst>
              <a:gd name="connsiteX0" fmla="*/ 0 w 1759712"/>
              <a:gd name="connsiteY0" fmla="*/ 1759712 h 1759712"/>
              <a:gd name="connsiteX1" fmla="*/ 1759712 w 1759712"/>
              <a:gd name="connsiteY1" fmla="*/ 0 h 1759712"/>
              <a:gd name="connsiteX2" fmla="*/ 1759712 w 1759712"/>
              <a:gd name="connsiteY2" fmla="*/ 1759712 h 1759712"/>
              <a:gd name="connsiteX3" fmla="*/ 0 w 1759712"/>
              <a:gd name="connsiteY3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712" h="1759712">
                <a:moveTo>
                  <a:pt x="1759712" y="1759712"/>
                </a:moveTo>
                <a:cubicBezTo>
                  <a:pt x="787850" y="1759712"/>
                  <a:pt x="0" y="971862"/>
                  <a:pt x="0" y="0"/>
                </a:cubicBezTo>
                <a:lnTo>
                  <a:pt x="1759712" y="0"/>
                </a:lnTo>
                <a:lnTo>
                  <a:pt x="1759712" y="1759712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4544" tIns="199136" rIns="199135" bIns="714545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0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網路商店</a:t>
            </a:r>
            <a:endParaRPr lang="zh-TW" altLang="en-US" sz="40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1187624" y="1772816"/>
            <a:ext cx="2232248" cy="1368152"/>
            <a:chOff x="1329843" y="1916832"/>
            <a:chExt cx="2378061" cy="1368152"/>
          </a:xfrm>
        </p:grpSpPr>
        <p:sp>
          <p:nvSpPr>
            <p:cNvPr id="27" name="圓角矩形 26"/>
            <p:cNvSpPr/>
            <p:nvPr/>
          </p:nvSpPr>
          <p:spPr>
            <a:xfrm>
              <a:off x="1329843" y="1916832"/>
              <a:ext cx="2378061" cy="1368152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1329843" y="2000743"/>
              <a:ext cx="23780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設計風格、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周邊商品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為主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其他商品為輔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5508105" y="1844824"/>
            <a:ext cx="2318166" cy="1368152"/>
            <a:chOff x="1329843" y="1916832"/>
            <a:chExt cx="2378061" cy="1368152"/>
          </a:xfrm>
        </p:grpSpPr>
        <p:sp>
          <p:nvSpPr>
            <p:cNvPr id="31" name="圓角矩形 30"/>
            <p:cNvSpPr/>
            <p:nvPr/>
          </p:nvSpPr>
          <p:spPr>
            <a:xfrm>
              <a:off x="1329843" y="1916832"/>
              <a:ext cx="2378061" cy="1368152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1329843" y="2000743"/>
              <a:ext cx="23780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塗裝車架及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零組件選購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>
                  <a:latin typeface="微軟正黑體" pitchFamily="34" charset="-120"/>
                  <a:ea typeface="微軟正黑體" pitchFamily="34" charset="-120"/>
                </a:rPr>
                <a:t>周邊商品為輔</a:t>
              </a: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5580112" y="5013176"/>
            <a:ext cx="2246159" cy="1008112"/>
            <a:chOff x="1329843" y="1916832"/>
            <a:chExt cx="2378061" cy="1008112"/>
          </a:xfrm>
        </p:grpSpPr>
        <p:sp>
          <p:nvSpPr>
            <p:cNvPr id="34" name="圓角矩形 33"/>
            <p:cNvSpPr/>
            <p:nvPr/>
          </p:nvSpPr>
          <p:spPr>
            <a:xfrm>
              <a:off x="1329843" y="1916832"/>
              <a:ext cx="2378061" cy="1008112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1329843" y="2000743"/>
              <a:ext cx="23780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未來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公司的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設計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發展方向</a:t>
              </a:r>
              <a:endParaRPr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1043608" y="4713240"/>
            <a:ext cx="2188725" cy="1368152"/>
            <a:chOff x="1329843" y="1916832"/>
            <a:chExt cx="2378061" cy="1368152"/>
          </a:xfrm>
        </p:grpSpPr>
        <p:sp>
          <p:nvSpPr>
            <p:cNvPr id="37" name="圓角矩形 36"/>
            <p:cNvSpPr/>
            <p:nvPr/>
          </p:nvSpPr>
          <p:spPr>
            <a:xfrm>
              <a:off x="1329843" y="1916832"/>
              <a:ext cx="2378061" cy="1368152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1329843" y="2000743"/>
              <a:ext cx="23780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著重介紹公司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相關概念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與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最新消息</a:t>
              </a:r>
              <a:endParaRPr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7181425" y="6453336"/>
            <a:ext cx="846959" cy="253182"/>
            <a:chOff x="5652120" y="6021288"/>
            <a:chExt cx="1927079" cy="576064"/>
          </a:xfrm>
        </p:grpSpPr>
        <p:sp>
          <p:nvSpPr>
            <p:cNvPr id="40" name="圓角矩形 39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1" name="圓角矩形 40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4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矩形 41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3" name="直線接點 42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直角三角形 43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941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7397449" y="6453336"/>
            <a:ext cx="846959" cy="253182"/>
            <a:chOff x="5652120" y="6021288"/>
            <a:chExt cx="1927079" cy="576064"/>
          </a:xfrm>
        </p:grpSpPr>
        <p:sp>
          <p:nvSpPr>
            <p:cNvPr id="3" name="圓角矩形 2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圓角矩形 4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" name="直線接點 5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6413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向下箭號 12"/>
          <p:cNvSpPr/>
          <p:nvPr/>
        </p:nvSpPr>
        <p:spPr>
          <a:xfrm>
            <a:off x="4287569" y="5085184"/>
            <a:ext cx="752953" cy="481890"/>
          </a:xfrm>
          <a:prstGeom prst="downArrow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矩形 13"/>
          <p:cNvSpPr/>
          <p:nvPr/>
        </p:nvSpPr>
        <p:spPr>
          <a:xfrm>
            <a:off x="2902039" y="5661248"/>
            <a:ext cx="3614177" cy="903544"/>
          </a:xfrm>
          <a:prstGeom prst="rect">
            <a:avLst/>
          </a:prstGeom>
          <a:gradFill flip="none" rotWithShape="1">
            <a:gsLst>
              <a:gs pos="2000">
                <a:srgbClr val="00B0F0">
                  <a:tint val="66000"/>
                  <a:satMod val="160000"/>
                </a:srgbClr>
              </a:gs>
              <a:gs pos="7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  <a:alpha val="54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kern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都市有品味        的移動者</a:t>
            </a:r>
            <a:endParaRPr lang="zh-TW" altLang="en-US" sz="3200" kern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2555776" y="1639944"/>
            <a:ext cx="4216540" cy="3373232"/>
            <a:chOff x="2555776" y="1700808"/>
            <a:chExt cx="4216540" cy="3373232"/>
          </a:xfrm>
        </p:grpSpPr>
        <p:sp>
          <p:nvSpPr>
            <p:cNvPr id="12" name="橢圓 11"/>
            <p:cNvSpPr/>
            <p:nvPr/>
          </p:nvSpPr>
          <p:spPr>
            <a:xfrm>
              <a:off x="2715403" y="1866458"/>
              <a:ext cx="3885240" cy="1349293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2" name="群組 21"/>
            <p:cNvGrpSpPr/>
            <p:nvPr/>
          </p:nvGrpSpPr>
          <p:grpSpPr>
            <a:xfrm>
              <a:off x="4543574" y="1975486"/>
              <a:ext cx="1355316" cy="1355316"/>
              <a:chOff x="4543574" y="1975486"/>
              <a:chExt cx="1355316" cy="1355316"/>
            </a:xfrm>
          </p:grpSpPr>
          <p:sp>
            <p:nvSpPr>
              <p:cNvPr id="17" name="手繪多邊形 16"/>
              <p:cNvSpPr/>
              <p:nvPr/>
            </p:nvSpPr>
            <p:spPr>
              <a:xfrm>
                <a:off x="4543574" y="1975486"/>
                <a:ext cx="1355316" cy="1355316"/>
              </a:xfrm>
              <a:custGeom>
                <a:avLst/>
                <a:gdLst>
                  <a:gd name="connsiteX0" fmla="*/ 0 w 1260076"/>
                  <a:gd name="connsiteY0" fmla="*/ 630038 h 1260076"/>
                  <a:gd name="connsiteX1" fmla="*/ 630038 w 1260076"/>
                  <a:gd name="connsiteY1" fmla="*/ 0 h 1260076"/>
                  <a:gd name="connsiteX2" fmla="*/ 1260076 w 1260076"/>
                  <a:gd name="connsiteY2" fmla="*/ 630038 h 1260076"/>
                  <a:gd name="connsiteX3" fmla="*/ 630038 w 1260076"/>
                  <a:gd name="connsiteY3" fmla="*/ 1260076 h 1260076"/>
                  <a:gd name="connsiteX4" fmla="*/ 0 w 1260076"/>
                  <a:gd name="connsiteY4" fmla="*/ 630038 h 1260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0076" h="1260076">
                    <a:moveTo>
                      <a:pt x="0" y="630038"/>
                    </a:moveTo>
                    <a:cubicBezTo>
                      <a:pt x="0" y="282078"/>
                      <a:pt x="282078" y="0"/>
                      <a:pt x="630038" y="0"/>
                    </a:cubicBezTo>
                    <a:cubicBezTo>
                      <a:pt x="977998" y="0"/>
                      <a:pt x="1260076" y="282078"/>
                      <a:pt x="1260076" y="630038"/>
                    </a:cubicBezTo>
                    <a:cubicBezTo>
                      <a:pt x="1260076" y="977998"/>
                      <a:pt x="977998" y="1260076"/>
                      <a:pt x="630038" y="1260076"/>
                    </a:cubicBezTo>
                    <a:cubicBezTo>
                      <a:pt x="282078" y="1260076"/>
                      <a:pt x="0" y="977998"/>
                      <a:pt x="0" y="630038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014" tIns="215014" rIns="215014" bIns="215014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kern="1200"/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4719478" y="2360756"/>
                <a:ext cx="10081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微軟正黑體" pitchFamily="34" charset="-120"/>
                    <a:ea typeface="微軟正黑體" pitchFamily="34" charset="-120"/>
                  </a:rPr>
                  <a:t>都市</a:t>
                </a:r>
                <a:endParaRPr lang="zh-TW" altLang="en-US" sz="3200" dirty="0"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3125653" y="2303171"/>
              <a:ext cx="1431776" cy="1355316"/>
              <a:chOff x="3125653" y="2303171"/>
              <a:chExt cx="1431776" cy="1355316"/>
            </a:xfrm>
          </p:grpSpPr>
          <p:sp>
            <p:nvSpPr>
              <p:cNvPr id="16" name="手繪多邊形 15"/>
              <p:cNvSpPr/>
              <p:nvPr/>
            </p:nvSpPr>
            <p:spPr>
              <a:xfrm>
                <a:off x="3158139" y="2303171"/>
                <a:ext cx="1355316" cy="1355316"/>
              </a:xfrm>
              <a:custGeom>
                <a:avLst/>
                <a:gdLst>
                  <a:gd name="connsiteX0" fmla="*/ 0 w 1260076"/>
                  <a:gd name="connsiteY0" fmla="*/ 630038 h 1260076"/>
                  <a:gd name="connsiteX1" fmla="*/ 630038 w 1260076"/>
                  <a:gd name="connsiteY1" fmla="*/ 0 h 1260076"/>
                  <a:gd name="connsiteX2" fmla="*/ 1260076 w 1260076"/>
                  <a:gd name="connsiteY2" fmla="*/ 630038 h 1260076"/>
                  <a:gd name="connsiteX3" fmla="*/ 630038 w 1260076"/>
                  <a:gd name="connsiteY3" fmla="*/ 1260076 h 1260076"/>
                  <a:gd name="connsiteX4" fmla="*/ 0 w 1260076"/>
                  <a:gd name="connsiteY4" fmla="*/ 630038 h 1260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0076" h="1260076">
                    <a:moveTo>
                      <a:pt x="0" y="630038"/>
                    </a:moveTo>
                    <a:cubicBezTo>
                      <a:pt x="0" y="282078"/>
                      <a:pt x="282078" y="0"/>
                      <a:pt x="630038" y="0"/>
                    </a:cubicBezTo>
                    <a:cubicBezTo>
                      <a:pt x="977998" y="0"/>
                      <a:pt x="1260076" y="282078"/>
                      <a:pt x="1260076" y="630038"/>
                    </a:cubicBezTo>
                    <a:cubicBezTo>
                      <a:pt x="1260076" y="977998"/>
                      <a:pt x="977998" y="1260076"/>
                      <a:pt x="630038" y="1260076"/>
                    </a:cubicBezTo>
                    <a:cubicBezTo>
                      <a:pt x="282078" y="1260076"/>
                      <a:pt x="0" y="977998"/>
                      <a:pt x="0" y="630038"/>
                    </a:cubicBezTo>
                    <a:close/>
                  </a:path>
                </a:pathLst>
              </a:custGeom>
              <a:solidFill>
                <a:srgbClr val="92D05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014" tIns="215014" rIns="215014" bIns="215014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kern="1200"/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3125653" y="2688441"/>
                <a:ext cx="14317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3200" dirty="0">
                    <a:latin typeface="微軟正黑體" pitchFamily="34" charset="-120"/>
                    <a:ea typeface="微軟正黑體" pitchFamily="34" charset="-120"/>
                  </a:rPr>
                  <a:t>可</a:t>
                </a:r>
                <a:r>
                  <a:rPr lang="zh-TW" altLang="en-US" sz="3200" dirty="0" smtClean="0">
                    <a:latin typeface="微軟正黑體" pitchFamily="34" charset="-120"/>
                    <a:ea typeface="微軟正黑體" pitchFamily="34" charset="-120"/>
                  </a:rPr>
                  <a:t>攜帶</a:t>
                </a:r>
                <a:endParaRPr lang="zh-TW" altLang="en-US" sz="3200" dirty="0"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grpSp>
          <p:nvGrpSpPr>
            <p:cNvPr id="24" name="群組 23"/>
            <p:cNvGrpSpPr/>
            <p:nvPr/>
          </p:nvGrpSpPr>
          <p:grpSpPr>
            <a:xfrm>
              <a:off x="4013513" y="3319960"/>
              <a:ext cx="1584176" cy="1355316"/>
              <a:chOff x="4013513" y="3319960"/>
              <a:chExt cx="1584176" cy="1355316"/>
            </a:xfrm>
          </p:grpSpPr>
          <p:sp>
            <p:nvSpPr>
              <p:cNvPr id="15" name="手繪多邊形 14"/>
              <p:cNvSpPr/>
              <p:nvPr/>
            </p:nvSpPr>
            <p:spPr>
              <a:xfrm>
                <a:off x="4127943" y="3319960"/>
                <a:ext cx="1355316" cy="1355316"/>
              </a:xfrm>
              <a:custGeom>
                <a:avLst/>
                <a:gdLst>
                  <a:gd name="connsiteX0" fmla="*/ 0 w 1260076"/>
                  <a:gd name="connsiteY0" fmla="*/ 630038 h 1260076"/>
                  <a:gd name="connsiteX1" fmla="*/ 630038 w 1260076"/>
                  <a:gd name="connsiteY1" fmla="*/ 0 h 1260076"/>
                  <a:gd name="connsiteX2" fmla="*/ 1260076 w 1260076"/>
                  <a:gd name="connsiteY2" fmla="*/ 630038 h 1260076"/>
                  <a:gd name="connsiteX3" fmla="*/ 630038 w 1260076"/>
                  <a:gd name="connsiteY3" fmla="*/ 1260076 h 1260076"/>
                  <a:gd name="connsiteX4" fmla="*/ 0 w 1260076"/>
                  <a:gd name="connsiteY4" fmla="*/ 630038 h 1260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0076" h="1260076">
                    <a:moveTo>
                      <a:pt x="0" y="630038"/>
                    </a:moveTo>
                    <a:cubicBezTo>
                      <a:pt x="0" y="282078"/>
                      <a:pt x="282078" y="0"/>
                      <a:pt x="630038" y="0"/>
                    </a:cubicBezTo>
                    <a:cubicBezTo>
                      <a:pt x="977998" y="0"/>
                      <a:pt x="1260076" y="282078"/>
                      <a:pt x="1260076" y="630038"/>
                    </a:cubicBezTo>
                    <a:cubicBezTo>
                      <a:pt x="1260076" y="977998"/>
                      <a:pt x="977998" y="1260076"/>
                      <a:pt x="630038" y="1260076"/>
                    </a:cubicBezTo>
                    <a:cubicBezTo>
                      <a:pt x="282078" y="1260076"/>
                      <a:pt x="0" y="977998"/>
                      <a:pt x="0" y="630038"/>
                    </a:cubicBez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014" tIns="215014" rIns="215014" bIns="215014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kern="1200"/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4013513" y="3705230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3200" dirty="0">
                    <a:latin typeface="微軟正黑體" pitchFamily="34" charset="-120"/>
                    <a:ea typeface="微軟正黑體" pitchFamily="34" charset="-120"/>
                  </a:rPr>
                  <a:t>高品質</a:t>
                </a:r>
              </a:p>
            </p:txBody>
          </p:sp>
        </p:grpSp>
        <p:sp>
          <p:nvSpPr>
            <p:cNvPr id="18" name="圖案 17"/>
            <p:cNvSpPr/>
            <p:nvPr/>
          </p:nvSpPr>
          <p:spPr>
            <a:xfrm>
              <a:off x="2555776" y="1700808"/>
              <a:ext cx="4216540" cy="3373232"/>
            </a:xfrm>
            <a:prstGeom prst="funnel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6" name="矩形 25"/>
          <p:cNvSpPr/>
          <p:nvPr/>
        </p:nvSpPr>
        <p:spPr>
          <a:xfrm>
            <a:off x="2987824" y="1148316"/>
            <a:ext cx="1437740" cy="40403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627784" y="112474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產品定位│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創業流程│營運模式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7397449" y="6453336"/>
            <a:ext cx="846959" cy="253182"/>
            <a:chOff x="5652120" y="6021288"/>
            <a:chExt cx="1927079" cy="576064"/>
          </a:xfrm>
        </p:grpSpPr>
        <p:sp>
          <p:nvSpPr>
            <p:cNvPr id="29" name="圓角矩形 28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6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1" name="圓角矩形 30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32" name="直線接點 31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直角三角形 32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708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30755914"/>
              </p:ext>
            </p:extLst>
          </p:nvPr>
        </p:nvGraphicFramePr>
        <p:xfrm>
          <a:off x="827584" y="1484784"/>
          <a:ext cx="71287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5941469" y="1916832"/>
            <a:ext cx="1510851" cy="1008112"/>
            <a:chOff x="1329843" y="1916832"/>
            <a:chExt cx="2378061" cy="1008112"/>
          </a:xfrm>
        </p:grpSpPr>
        <p:sp>
          <p:nvSpPr>
            <p:cNvPr id="4" name="圓角矩形 3"/>
            <p:cNvSpPr/>
            <p:nvPr/>
          </p:nvSpPr>
          <p:spPr>
            <a:xfrm>
              <a:off x="1329843" y="1916832"/>
              <a:ext cx="2378061" cy="1008112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1329843" y="1916832"/>
              <a:ext cx="23780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打樣</a:t>
              </a:r>
              <a:endParaRPr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改良</a:t>
              </a:r>
              <a:endParaRPr lang="zh-TW" altLang="en-US" sz="2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1187624" y="3356992"/>
            <a:ext cx="1872208" cy="1284240"/>
            <a:chOff x="1123056" y="1916832"/>
            <a:chExt cx="2688243" cy="1284240"/>
          </a:xfrm>
        </p:grpSpPr>
        <p:sp>
          <p:nvSpPr>
            <p:cNvPr id="7" name="圓角矩形 6"/>
            <p:cNvSpPr/>
            <p:nvPr/>
          </p:nvSpPr>
          <p:spPr>
            <a:xfrm>
              <a:off x="1329843" y="1916832"/>
              <a:ext cx="2378061" cy="1284240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123056" y="1958787"/>
              <a:ext cx="26882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小批量試產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試銷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二次改良</a:t>
              </a:r>
              <a:endParaRPr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5932015" y="4716635"/>
            <a:ext cx="1808338" cy="1016621"/>
            <a:chOff x="1329843" y="1916832"/>
            <a:chExt cx="2378061" cy="1016621"/>
          </a:xfrm>
        </p:grpSpPr>
        <p:sp>
          <p:nvSpPr>
            <p:cNvPr id="10" name="圓角矩形 9"/>
            <p:cNvSpPr/>
            <p:nvPr/>
          </p:nvSpPr>
          <p:spPr>
            <a:xfrm>
              <a:off x="1329843" y="1916832"/>
              <a:ext cx="2378061" cy="1016621"/>
            </a:xfrm>
            <a:prstGeom prst="roundRect">
              <a:avLst/>
            </a:prstGeom>
            <a:solidFill>
              <a:srgbClr val="FFFFFF">
                <a:alpha val="50196"/>
              </a:srgb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329844" y="2030448"/>
              <a:ext cx="23780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中批量試產</a:t>
              </a:r>
              <a:endPara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正式銷售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2" name="文字方塊 11"/>
          <p:cNvSpPr txBox="1"/>
          <p:nvPr/>
        </p:nvSpPr>
        <p:spPr>
          <a:xfrm>
            <a:off x="899592" y="5991671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現金流出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現金流入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0404" y="1148316"/>
            <a:ext cx="1437740" cy="40403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627784" y="112474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產品定位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│創業流程│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營運模式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7397449" y="6453336"/>
            <a:ext cx="846959" cy="253182"/>
            <a:chOff x="5652120" y="6021288"/>
            <a:chExt cx="1927079" cy="576064"/>
          </a:xfrm>
        </p:grpSpPr>
        <p:sp>
          <p:nvSpPr>
            <p:cNvPr id="16" name="圓角矩形 15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7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" name="圓角矩形 17">
              <a:hlinkClick r:id="rId7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9" name="直線接點 18">
              <a:hlinkClick r:id="rId7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直角三角形 19">
              <a:hlinkClick r:id="rId7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12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90BA47-9ED1-48CD-B169-DC53CF9FB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D90BA47-9ED1-48CD-B169-DC53CF9FB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ACEEC8-0669-4D04-8356-B4EB6F27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BACEEC8-0669-4D04-8356-B4EB6F27F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F6E7A0-EAEC-40D1-A6FF-48D9277A1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AF6E7A0-EAEC-40D1-A6FF-48D9277A1D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7AE34E-1CC8-4C39-A397-38DDCEAC4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187AE34E-1CC8-4C39-A397-38DDCEAC4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9A7A9A-90E3-47E9-9B6F-6B2D08B3B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7B9A7A9A-90E3-47E9-9B6F-6B2D08B3B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421A61-A151-47E5-9391-34DBD58EF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C3421A61-A151-47E5-9391-34DBD58EF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向右箭號 19"/>
          <p:cNvSpPr/>
          <p:nvPr/>
        </p:nvSpPr>
        <p:spPr>
          <a:xfrm>
            <a:off x="1750793" y="1844824"/>
            <a:ext cx="5591986" cy="4385870"/>
          </a:xfrm>
          <a:prstGeom prst="rightArrow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82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  <a:alpha val="74000"/>
                </a:srgbClr>
              </a:gs>
            </a:gsLst>
            <a:lin ang="10800000" scaled="1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群組 32"/>
          <p:cNvGrpSpPr/>
          <p:nvPr/>
        </p:nvGrpSpPr>
        <p:grpSpPr>
          <a:xfrm>
            <a:off x="1214552" y="3160584"/>
            <a:ext cx="1506037" cy="1754348"/>
            <a:chOff x="1214552" y="3160584"/>
            <a:chExt cx="1506037" cy="1754348"/>
          </a:xfrm>
        </p:grpSpPr>
        <p:sp>
          <p:nvSpPr>
            <p:cNvPr id="21" name="手繪多邊形 20"/>
            <p:cNvSpPr/>
            <p:nvPr/>
          </p:nvSpPr>
          <p:spPr>
            <a:xfrm>
              <a:off x="1259632" y="3160584"/>
              <a:ext cx="1460957" cy="1754348"/>
            </a:xfrm>
            <a:custGeom>
              <a:avLst/>
              <a:gdLst>
                <a:gd name="connsiteX0" fmla="*/ 0 w 1353740"/>
                <a:gd name="connsiteY0" fmla="*/ 225628 h 1625600"/>
                <a:gd name="connsiteX1" fmla="*/ 225628 w 1353740"/>
                <a:gd name="connsiteY1" fmla="*/ 0 h 1625600"/>
                <a:gd name="connsiteX2" fmla="*/ 1128112 w 1353740"/>
                <a:gd name="connsiteY2" fmla="*/ 0 h 1625600"/>
                <a:gd name="connsiteX3" fmla="*/ 1353740 w 1353740"/>
                <a:gd name="connsiteY3" fmla="*/ 225628 h 1625600"/>
                <a:gd name="connsiteX4" fmla="*/ 1353740 w 1353740"/>
                <a:gd name="connsiteY4" fmla="*/ 1399972 h 1625600"/>
                <a:gd name="connsiteX5" fmla="*/ 1128112 w 1353740"/>
                <a:gd name="connsiteY5" fmla="*/ 1625600 h 1625600"/>
                <a:gd name="connsiteX6" fmla="*/ 225628 w 1353740"/>
                <a:gd name="connsiteY6" fmla="*/ 1625600 h 1625600"/>
                <a:gd name="connsiteX7" fmla="*/ 0 w 1353740"/>
                <a:gd name="connsiteY7" fmla="*/ 1399972 h 1625600"/>
                <a:gd name="connsiteX8" fmla="*/ 0 w 1353740"/>
                <a:gd name="connsiteY8" fmla="*/ 225628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3740" h="1625600">
                  <a:moveTo>
                    <a:pt x="0" y="225628"/>
                  </a:moveTo>
                  <a:cubicBezTo>
                    <a:pt x="0" y="101017"/>
                    <a:pt x="101017" y="0"/>
                    <a:pt x="225628" y="0"/>
                  </a:cubicBezTo>
                  <a:lnTo>
                    <a:pt x="1128112" y="0"/>
                  </a:lnTo>
                  <a:cubicBezTo>
                    <a:pt x="1252723" y="0"/>
                    <a:pt x="1353740" y="101017"/>
                    <a:pt x="1353740" y="225628"/>
                  </a:cubicBezTo>
                  <a:lnTo>
                    <a:pt x="1353740" y="1399972"/>
                  </a:lnTo>
                  <a:cubicBezTo>
                    <a:pt x="1353740" y="1524583"/>
                    <a:pt x="1252723" y="1625600"/>
                    <a:pt x="1128112" y="1625600"/>
                  </a:cubicBezTo>
                  <a:lnTo>
                    <a:pt x="225628" y="1625600"/>
                  </a:lnTo>
                  <a:cubicBezTo>
                    <a:pt x="101017" y="1625600"/>
                    <a:pt x="0" y="1524583"/>
                    <a:pt x="0" y="1399972"/>
                  </a:cubicBezTo>
                  <a:lnTo>
                    <a:pt x="0" y="22562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814" tIns="191814" rIns="191814" bIns="191814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400" kern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1214552" y="3284984"/>
              <a:ext cx="14852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產品風格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開發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>
                  <a:latin typeface="微軟正黑體" pitchFamily="34" charset="-120"/>
                  <a:ea typeface="微軟正黑體" pitchFamily="34" charset="-120"/>
                </a:rPr>
                <a:t>相關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配件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設計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2951941" y="3160584"/>
            <a:ext cx="1485240" cy="1754348"/>
            <a:chOff x="2951941" y="3160584"/>
            <a:chExt cx="1485240" cy="1754348"/>
          </a:xfrm>
        </p:grpSpPr>
        <p:sp>
          <p:nvSpPr>
            <p:cNvPr id="22" name="手繪多邊形 21"/>
            <p:cNvSpPr/>
            <p:nvPr/>
          </p:nvSpPr>
          <p:spPr>
            <a:xfrm>
              <a:off x="2964083" y="3160584"/>
              <a:ext cx="1460957" cy="1754348"/>
            </a:xfrm>
            <a:custGeom>
              <a:avLst/>
              <a:gdLst>
                <a:gd name="connsiteX0" fmla="*/ 0 w 1353740"/>
                <a:gd name="connsiteY0" fmla="*/ 225628 h 1625600"/>
                <a:gd name="connsiteX1" fmla="*/ 225628 w 1353740"/>
                <a:gd name="connsiteY1" fmla="*/ 0 h 1625600"/>
                <a:gd name="connsiteX2" fmla="*/ 1128112 w 1353740"/>
                <a:gd name="connsiteY2" fmla="*/ 0 h 1625600"/>
                <a:gd name="connsiteX3" fmla="*/ 1353740 w 1353740"/>
                <a:gd name="connsiteY3" fmla="*/ 225628 h 1625600"/>
                <a:gd name="connsiteX4" fmla="*/ 1353740 w 1353740"/>
                <a:gd name="connsiteY4" fmla="*/ 1399972 h 1625600"/>
                <a:gd name="connsiteX5" fmla="*/ 1128112 w 1353740"/>
                <a:gd name="connsiteY5" fmla="*/ 1625600 h 1625600"/>
                <a:gd name="connsiteX6" fmla="*/ 225628 w 1353740"/>
                <a:gd name="connsiteY6" fmla="*/ 1625600 h 1625600"/>
                <a:gd name="connsiteX7" fmla="*/ 0 w 1353740"/>
                <a:gd name="connsiteY7" fmla="*/ 1399972 h 1625600"/>
                <a:gd name="connsiteX8" fmla="*/ 0 w 1353740"/>
                <a:gd name="connsiteY8" fmla="*/ 225628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3740" h="1625600">
                  <a:moveTo>
                    <a:pt x="0" y="225628"/>
                  </a:moveTo>
                  <a:cubicBezTo>
                    <a:pt x="0" y="101017"/>
                    <a:pt x="101017" y="0"/>
                    <a:pt x="225628" y="0"/>
                  </a:cubicBezTo>
                  <a:lnTo>
                    <a:pt x="1128112" y="0"/>
                  </a:lnTo>
                  <a:cubicBezTo>
                    <a:pt x="1252723" y="0"/>
                    <a:pt x="1353740" y="101017"/>
                    <a:pt x="1353740" y="225628"/>
                  </a:cubicBezTo>
                  <a:lnTo>
                    <a:pt x="1353740" y="1399972"/>
                  </a:lnTo>
                  <a:cubicBezTo>
                    <a:pt x="1353740" y="1524583"/>
                    <a:pt x="1252723" y="1625600"/>
                    <a:pt x="1128112" y="1625600"/>
                  </a:cubicBezTo>
                  <a:lnTo>
                    <a:pt x="225628" y="1625600"/>
                  </a:lnTo>
                  <a:cubicBezTo>
                    <a:pt x="101017" y="1625600"/>
                    <a:pt x="0" y="1524583"/>
                    <a:pt x="0" y="1399972"/>
                  </a:cubicBezTo>
                  <a:lnTo>
                    <a:pt x="0" y="225628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3734" tIns="313734" rIns="313734" bIns="313734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8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951941" y="3429000"/>
              <a:ext cx="14852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各協力廠相互配合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en-US" altLang="zh-TW" sz="2400" dirty="0" smtClean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外包</a:t>
              </a:r>
              <a:r>
                <a:rPr lang="en-US" altLang="zh-TW" sz="2400" dirty="0" smtClean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546002" y="3160584"/>
            <a:ext cx="1826198" cy="1754348"/>
            <a:chOff x="4546002" y="3160584"/>
            <a:chExt cx="1826198" cy="1754348"/>
          </a:xfrm>
        </p:grpSpPr>
        <p:sp>
          <p:nvSpPr>
            <p:cNvPr id="23" name="手繪多邊形 22"/>
            <p:cNvSpPr/>
            <p:nvPr/>
          </p:nvSpPr>
          <p:spPr>
            <a:xfrm>
              <a:off x="4668533" y="3160584"/>
              <a:ext cx="1460957" cy="1754348"/>
            </a:xfrm>
            <a:custGeom>
              <a:avLst/>
              <a:gdLst>
                <a:gd name="connsiteX0" fmla="*/ 0 w 1353740"/>
                <a:gd name="connsiteY0" fmla="*/ 225628 h 1625600"/>
                <a:gd name="connsiteX1" fmla="*/ 225628 w 1353740"/>
                <a:gd name="connsiteY1" fmla="*/ 0 h 1625600"/>
                <a:gd name="connsiteX2" fmla="*/ 1128112 w 1353740"/>
                <a:gd name="connsiteY2" fmla="*/ 0 h 1625600"/>
                <a:gd name="connsiteX3" fmla="*/ 1353740 w 1353740"/>
                <a:gd name="connsiteY3" fmla="*/ 225628 h 1625600"/>
                <a:gd name="connsiteX4" fmla="*/ 1353740 w 1353740"/>
                <a:gd name="connsiteY4" fmla="*/ 1399972 h 1625600"/>
                <a:gd name="connsiteX5" fmla="*/ 1128112 w 1353740"/>
                <a:gd name="connsiteY5" fmla="*/ 1625600 h 1625600"/>
                <a:gd name="connsiteX6" fmla="*/ 225628 w 1353740"/>
                <a:gd name="connsiteY6" fmla="*/ 1625600 h 1625600"/>
                <a:gd name="connsiteX7" fmla="*/ 0 w 1353740"/>
                <a:gd name="connsiteY7" fmla="*/ 1399972 h 1625600"/>
                <a:gd name="connsiteX8" fmla="*/ 0 w 1353740"/>
                <a:gd name="connsiteY8" fmla="*/ 225628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3740" h="1625600">
                  <a:moveTo>
                    <a:pt x="0" y="225628"/>
                  </a:moveTo>
                  <a:cubicBezTo>
                    <a:pt x="0" y="101017"/>
                    <a:pt x="101017" y="0"/>
                    <a:pt x="225628" y="0"/>
                  </a:cubicBezTo>
                  <a:lnTo>
                    <a:pt x="1128112" y="0"/>
                  </a:lnTo>
                  <a:cubicBezTo>
                    <a:pt x="1252723" y="0"/>
                    <a:pt x="1353740" y="101017"/>
                    <a:pt x="1353740" y="225628"/>
                  </a:cubicBezTo>
                  <a:lnTo>
                    <a:pt x="1353740" y="1399972"/>
                  </a:lnTo>
                  <a:cubicBezTo>
                    <a:pt x="1353740" y="1524583"/>
                    <a:pt x="1252723" y="1625600"/>
                    <a:pt x="1128112" y="1625600"/>
                  </a:cubicBezTo>
                  <a:lnTo>
                    <a:pt x="225628" y="1625600"/>
                  </a:lnTo>
                  <a:cubicBezTo>
                    <a:pt x="101017" y="1625600"/>
                    <a:pt x="0" y="1524583"/>
                    <a:pt x="0" y="1399972"/>
                  </a:cubicBezTo>
                  <a:lnTo>
                    <a:pt x="0" y="225628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814" tIns="191814" rIns="191814" bIns="191814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8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4546002" y="3380799"/>
              <a:ext cx="18261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外包專業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物流業者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建構物流網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6360842" y="3160584"/>
            <a:ext cx="1485240" cy="1754348"/>
            <a:chOff x="6360842" y="3160584"/>
            <a:chExt cx="1485240" cy="1754348"/>
          </a:xfrm>
        </p:grpSpPr>
        <p:sp>
          <p:nvSpPr>
            <p:cNvPr id="24" name="手繪多邊形 23"/>
            <p:cNvSpPr/>
            <p:nvPr/>
          </p:nvSpPr>
          <p:spPr>
            <a:xfrm>
              <a:off x="6372984" y="3160584"/>
              <a:ext cx="1460957" cy="1754348"/>
            </a:xfrm>
            <a:custGeom>
              <a:avLst/>
              <a:gdLst>
                <a:gd name="connsiteX0" fmla="*/ 0 w 1353740"/>
                <a:gd name="connsiteY0" fmla="*/ 225628 h 1625600"/>
                <a:gd name="connsiteX1" fmla="*/ 225628 w 1353740"/>
                <a:gd name="connsiteY1" fmla="*/ 0 h 1625600"/>
                <a:gd name="connsiteX2" fmla="*/ 1128112 w 1353740"/>
                <a:gd name="connsiteY2" fmla="*/ 0 h 1625600"/>
                <a:gd name="connsiteX3" fmla="*/ 1353740 w 1353740"/>
                <a:gd name="connsiteY3" fmla="*/ 225628 h 1625600"/>
                <a:gd name="connsiteX4" fmla="*/ 1353740 w 1353740"/>
                <a:gd name="connsiteY4" fmla="*/ 1399972 h 1625600"/>
                <a:gd name="connsiteX5" fmla="*/ 1128112 w 1353740"/>
                <a:gd name="connsiteY5" fmla="*/ 1625600 h 1625600"/>
                <a:gd name="connsiteX6" fmla="*/ 225628 w 1353740"/>
                <a:gd name="connsiteY6" fmla="*/ 1625600 h 1625600"/>
                <a:gd name="connsiteX7" fmla="*/ 0 w 1353740"/>
                <a:gd name="connsiteY7" fmla="*/ 1399972 h 1625600"/>
                <a:gd name="connsiteX8" fmla="*/ 0 w 1353740"/>
                <a:gd name="connsiteY8" fmla="*/ 225628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3740" h="1625600">
                  <a:moveTo>
                    <a:pt x="0" y="225628"/>
                  </a:moveTo>
                  <a:cubicBezTo>
                    <a:pt x="0" y="101017"/>
                    <a:pt x="101017" y="0"/>
                    <a:pt x="225628" y="0"/>
                  </a:cubicBezTo>
                  <a:lnTo>
                    <a:pt x="1128112" y="0"/>
                  </a:lnTo>
                  <a:cubicBezTo>
                    <a:pt x="1252723" y="0"/>
                    <a:pt x="1353740" y="101017"/>
                    <a:pt x="1353740" y="225628"/>
                  </a:cubicBezTo>
                  <a:lnTo>
                    <a:pt x="1353740" y="1399972"/>
                  </a:lnTo>
                  <a:cubicBezTo>
                    <a:pt x="1353740" y="1524583"/>
                    <a:pt x="1252723" y="1625600"/>
                    <a:pt x="1128112" y="1625600"/>
                  </a:cubicBezTo>
                  <a:lnTo>
                    <a:pt x="225628" y="1625600"/>
                  </a:lnTo>
                  <a:cubicBezTo>
                    <a:pt x="101017" y="1625600"/>
                    <a:pt x="0" y="1524583"/>
                    <a:pt x="0" y="1399972"/>
                  </a:cubicBezTo>
                  <a:lnTo>
                    <a:pt x="0" y="225628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814" tIns="191814" rIns="191814" bIns="191814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8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6360842" y="3380799"/>
              <a:ext cx="14852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自行籌組海外</a:t>
              </a:r>
              <a:endParaRPr lang="en-US" altLang="zh-TW" sz="24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營運部門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1187624" y="4969179"/>
            <a:ext cx="1514852" cy="54805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核心部門</a:t>
            </a:r>
            <a:endParaRPr lang="zh-TW" altLang="en-US" sz="2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915816" y="4969179"/>
            <a:ext cx="1514852" cy="54805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生產</a:t>
            </a:r>
            <a:r>
              <a:rPr lang="zh-TW" altLang="en-US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製造</a:t>
            </a:r>
            <a:endParaRPr lang="zh-TW" altLang="en-US" sz="2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644008" y="4969179"/>
            <a:ext cx="1514852" cy="54805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運輸部分</a:t>
            </a:r>
            <a:endParaRPr lang="zh-TW" altLang="en-US" sz="2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372200" y="4969179"/>
            <a:ext cx="1514852" cy="548053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銷售通路</a:t>
            </a:r>
          </a:p>
        </p:txBody>
      </p:sp>
      <p:sp>
        <p:nvSpPr>
          <p:cNvPr id="37" name="矩形 36"/>
          <p:cNvSpPr/>
          <p:nvPr/>
        </p:nvSpPr>
        <p:spPr>
          <a:xfrm>
            <a:off x="5868144" y="1148316"/>
            <a:ext cx="1437740" cy="40403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2627784" y="112474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產品定位│創業流程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│營運模式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9" name="群組 38"/>
          <p:cNvGrpSpPr/>
          <p:nvPr/>
        </p:nvGrpSpPr>
        <p:grpSpPr>
          <a:xfrm>
            <a:off x="7397449" y="6453336"/>
            <a:ext cx="846959" cy="253182"/>
            <a:chOff x="5652120" y="6021288"/>
            <a:chExt cx="1927079" cy="576064"/>
          </a:xfrm>
        </p:grpSpPr>
        <p:sp>
          <p:nvSpPr>
            <p:cNvPr id="40" name="圓角矩形 39"/>
            <p:cNvSpPr/>
            <p:nvPr/>
          </p:nvSpPr>
          <p:spPr>
            <a:xfrm>
              <a:off x="5652120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1" name="圓角矩形 40"/>
            <p:cNvSpPr/>
            <p:nvPr/>
          </p:nvSpPr>
          <p:spPr>
            <a:xfrm>
              <a:off x="6300192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8</a:t>
              </a:r>
              <a:endPara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矩形 41">
              <a:hlinkClick r:id="rId2" action="ppaction://hlinksldjump"/>
            </p:cNvPr>
            <p:cNvSpPr/>
            <p:nvPr/>
          </p:nvSpPr>
          <p:spPr>
            <a:xfrm>
              <a:off x="6948264" y="6021288"/>
              <a:ext cx="576064" cy="5760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3" name="直線接點 42">
              <a:hlinkClick r:id="rId2" action="ppaction://hlinksldjump"/>
            </p:cNvPr>
            <p:cNvCxnSpPr/>
            <p:nvPr/>
          </p:nvCxnSpPr>
          <p:spPr>
            <a:xfrm>
              <a:off x="7072632" y="6054130"/>
              <a:ext cx="0" cy="504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直角三角形 43">
              <a:hlinkClick r:id="rId2" action="ppaction://hlinksldjump"/>
            </p:cNvPr>
            <p:cNvSpPr/>
            <p:nvPr/>
          </p:nvSpPr>
          <p:spPr>
            <a:xfrm rot="2700000">
              <a:off x="7219199" y="6126130"/>
              <a:ext cx="360000" cy="36000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166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626</Words>
  <Application>Microsoft Office PowerPoint</Application>
  <PresentationFormat>如螢幕大小 (4:3)</PresentationFormat>
  <Paragraphs>178</Paragraphs>
  <Slides>22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C69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C69</dc:creator>
  <cp:lastModifiedBy>C69</cp:lastModifiedBy>
  <cp:revision>213</cp:revision>
  <dcterms:created xsi:type="dcterms:W3CDTF">2013-12-04T00:10:34Z</dcterms:created>
  <dcterms:modified xsi:type="dcterms:W3CDTF">2013-12-04T04:03:24Z</dcterms:modified>
</cp:coreProperties>
</file>